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</p:sldIdLst>
  <p:sldSz cy="5143500" cx="9144000"/>
  <p:notesSz cx="6858000" cy="9144000"/>
  <p:embeddedFontLst>
    <p:embeddedFont>
      <p:font typeface="Raleway"/>
      <p:regular r:id="rId32"/>
      <p:bold r:id="rId33"/>
      <p:italic r:id="rId34"/>
      <p:boldItalic r:id="rId35"/>
    </p:embeddedFont>
    <p:embeddedFont>
      <p:font typeface="Lato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4" name="Allan Joseph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7497B27-DB04-415E-A864-1BD7BB9DFAA5}">
  <a:tblStyle styleId="{47497B27-DB04-415E-A864-1BD7BB9DFAA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commentAuthors" Target="commentAuthors.xml"/><Relationship Id="rId6" Type="http://schemas.openxmlformats.org/officeDocument/2006/relationships/slideMaster" Target="slideMasters/slideMaster1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font" Target="fonts/Raleway-bold.fntdata"/><Relationship Id="rId10" Type="http://schemas.openxmlformats.org/officeDocument/2006/relationships/slide" Target="slides/slide3.xml"/><Relationship Id="rId32" Type="http://schemas.openxmlformats.org/officeDocument/2006/relationships/font" Target="fonts/Raleway-regular.fntdata"/><Relationship Id="rId13" Type="http://schemas.openxmlformats.org/officeDocument/2006/relationships/slide" Target="slides/slide6.xml"/><Relationship Id="rId35" Type="http://schemas.openxmlformats.org/officeDocument/2006/relationships/font" Target="fonts/Raleway-boldItalic.fntdata"/><Relationship Id="rId12" Type="http://schemas.openxmlformats.org/officeDocument/2006/relationships/slide" Target="slides/slide5.xml"/><Relationship Id="rId34" Type="http://schemas.openxmlformats.org/officeDocument/2006/relationships/font" Target="fonts/Raleway-italic.fntdata"/><Relationship Id="rId15" Type="http://schemas.openxmlformats.org/officeDocument/2006/relationships/slide" Target="slides/slide8.xml"/><Relationship Id="rId37" Type="http://schemas.openxmlformats.org/officeDocument/2006/relationships/font" Target="fonts/Lato-bold.fntdata"/><Relationship Id="rId14" Type="http://schemas.openxmlformats.org/officeDocument/2006/relationships/slide" Target="slides/slide7.xml"/><Relationship Id="rId36" Type="http://schemas.openxmlformats.org/officeDocument/2006/relationships/font" Target="fonts/Lato-regular.fntdata"/><Relationship Id="rId17" Type="http://schemas.openxmlformats.org/officeDocument/2006/relationships/slide" Target="slides/slide10.xml"/><Relationship Id="rId39" Type="http://schemas.openxmlformats.org/officeDocument/2006/relationships/font" Target="fonts/Lato-boldItalic.fntdata"/><Relationship Id="rId16" Type="http://schemas.openxmlformats.org/officeDocument/2006/relationships/slide" Target="slides/slide9.xml"/><Relationship Id="rId38" Type="http://schemas.openxmlformats.org/officeDocument/2006/relationships/font" Target="fonts/Lato-italic.fntdata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2-07-27T02:24:11.749">
    <p:pos x="6000" y="0"/>
    <p:text>In another slide, describe all collected data and what the conditions the subjects were in when collecting the data.</p:text>
  </p:cm>
  <p:cm authorId="0" idx="2" dt="2022-07-27T02:23:21.550">
    <p:pos x="6000" y="100"/>
    <p:text>First note where our data come from and how was it collected.</p:text>
  </p:cm>
  <p:cm authorId="0" idx="3" dt="2022-07-27T02:28:32.651">
    <p:pos x="6000" y="200"/>
    <p:text>Note that our project was basically building off another study and important of the study</p:text>
  </p:cm>
  <p:cm authorId="0" idx="4" dt="2022-07-27T02:25:26.246">
    <p:pos x="6000" y="300"/>
    <p:text>Note the amount of subjects and how some of the data were faulty (noise), explain why the faulty data was disregarded, provide examples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3f89345642_0_1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3f89345642_0_1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3e2830b11f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3e2830b11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3f89345642_0_1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3f89345642_0_1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3f89345642_0_13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3f89345642_0_1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3f89345642_0_1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3f89345642_0_1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3f89345642_0_13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3f89345642_0_1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3f89345642_0_13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3f89345642_0_13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3f89345642_0_13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3f89345642_0_1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3f89345642_0_13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3f89345642_0_13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3e63662399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3e6366239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DISTINCTION BETWEEN STRESS &amp; DISTRESS!!!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e2830b11f_0_1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3e2830b11f_0_1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3f8934564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3f8934564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3f89345642_0_1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3f89345642_0_1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3f89345642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13f8934564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3e2830b11f_0_1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13e2830b11f_0_1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3e2830b11f_0_1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13e2830b11f_0_1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3e2830b11f_0_1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3e2830b11f_0_1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3e63662399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3e63662399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3e2830b11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3e2830b11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3ec4cd286d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3ec4cd286d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3f9f4fce6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3f9f4fce6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3e2830b11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3e2830b11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3ec4cd286d_1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3ec4cd286d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16.png"/><Relationship Id="rId5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5.png"/><Relationship Id="rId4" Type="http://schemas.openxmlformats.org/officeDocument/2006/relationships/image" Target="../media/image3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1.png"/><Relationship Id="rId4" Type="http://schemas.openxmlformats.org/officeDocument/2006/relationships/image" Target="../media/image20.png"/><Relationship Id="rId5" Type="http://schemas.openxmlformats.org/officeDocument/2006/relationships/image" Target="../media/image2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2.png"/><Relationship Id="rId4" Type="http://schemas.openxmlformats.org/officeDocument/2006/relationships/image" Target="../media/image18.png"/><Relationship Id="rId5" Type="http://schemas.openxmlformats.org/officeDocument/2006/relationships/image" Target="../media/image2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3.png"/><Relationship Id="rId4" Type="http://schemas.openxmlformats.org/officeDocument/2006/relationships/image" Target="../media/image3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9.png"/><Relationship Id="rId4" Type="http://schemas.openxmlformats.org/officeDocument/2006/relationships/image" Target="../media/image32.png"/><Relationship Id="rId5" Type="http://schemas.openxmlformats.org/officeDocument/2006/relationships/image" Target="../media/image37.png"/><Relationship Id="rId6" Type="http://schemas.openxmlformats.org/officeDocument/2006/relationships/image" Target="../media/image3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7.jpg"/><Relationship Id="rId4" Type="http://schemas.openxmlformats.org/officeDocument/2006/relationships/image" Target="../media/image19.png"/><Relationship Id="rId5" Type="http://schemas.openxmlformats.org/officeDocument/2006/relationships/image" Target="../media/image1.png"/><Relationship Id="rId6" Type="http://schemas.openxmlformats.org/officeDocument/2006/relationships/image" Target="../media/image1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png"/><Relationship Id="rId4" Type="http://schemas.openxmlformats.org/officeDocument/2006/relationships/image" Target="../media/image16.png"/><Relationship Id="rId5" Type="http://schemas.openxmlformats.org/officeDocument/2006/relationships/image" Target="../media/image1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academicjournals.org/SRE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Relationship Id="rId4" Type="http://schemas.openxmlformats.org/officeDocument/2006/relationships/image" Target="../media/image8.png"/><Relationship Id="rId5" Type="http://schemas.openxmlformats.org/officeDocument/2006/relationships/image" Target="../media/image11.png"/><Relationship Id="rId6" Type="http://schemas.openxmlformats.org/officeDocument/2006/relationships/image" Target="../media/image6.png"/><Relationship Id="rId7" Type="http://schemas.openxmlformats.org/officeDocument/2006/relationships/image" Target="../media/image2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comments" Target="../comments/comment1.xml"/><Relationship Id="rId4" Type="http://schemas.openxmlformats.org/officeDocument/2006/relationships/image" Target="../media/image9.png"/><Relationship Id="rId5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729600" y="2943950"/>
            <a:ext cx="72612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Guysnove Lutumba</a:t>
            </a:r>
            <a:r>
              <a:rPr baseline="30000" lang="en"/>
              <a:t>1</a:t>
            </a:r>
            <a:r>
              <a:rPr lang="en"/>
              <a:t>, Allan Joseph</a:t>
            </a:r>
            <a:r>
              <a:rPr baseline="30000" lang="en"/>
              <a:t>2</a:t>
            </a:r>
            <a:r>
              <a:rPr lang="en"/>
              <a:t>, Ricardo Medina</a:t>
            </a:r>
            <a:r>
              <a:rPr baseline="30000" lang="en"/>
              <a:t>3</a:t>
            </a:r>
            <a:r>
              <a:rPr lang="en"/>
              <a:t>, and Ella Kapanga</a:t>
            </a:r>
            <a:r>
              <a:rPr baseline="30000" lang="en"/>
              <a:t>4</a:t>
            </a:r>
            <a:endParaRPr baseline="30000"/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650" y="4110461"/>
            <a:ext cx="1363600" cy="911914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53075" y="4273115"/>
            <a:ext cx="1733826" cy="58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61137" y="560925"/>
            <a:ext cx="1621181" cy="911926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3"/>
          <p:cNvSpPr txBox="1"/>
          <p:nvPr/>
        </p:nvSpPr>
        <p:spPr>
          <a:xfrm>
            <a:off x="729600" y="3485150"/>
            <a:ext cx="6105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" sz="800">
                <a:latin typeface="Lato"/>
                <a:ea typeface="Lato"/>
                <a:cs typeface="Lato"/>
                <a:sym typeface="Lato"/>
              </a:rPr>
              <a:t>1</a:t>
            </a:r>
            <a:r>
              <a:rPr lang="en" sz="800">
                <a:latin typeface="Lato"/>
                <a:ea typeface="Lato"/>
                <a:cs typeface="Lato"/>
                <a:sym typeface="Lato"/>
              </a:rPr>
              <a:t>Northern Kentucky University, </a:t>
            </a:r>
            <a:r>
              <a:rPr baseline="30000" lang="en" sz="800">
                <a:latin typeface="Lato"/>
                <a:ea typeface="Lato"/>
                <a:cs typeface="Lato"/>
                <a:sym typeface="Lato"/>
              </a:rPr>
              <a:t>2</a:t>
            </a:r>
            <a:r>
              <a:rPr lang="en" sz="800">
                <a:latin typeface="Lato"/>
                <a:ea typeface="Lato"/>
                <a:cs typeface="Lato"/>
                <a:sym typeface="Lato"/>
              </a:rPr>
              <a:t>Stevens Institute of Technology, </a:t>
            </a:r>
            <a:r>
              <a:rPr baseline="30000" lang="en" sz="800">
                <a:latin typeface="Lato"/>
                <a:ea typeface="Lato"/>
                <a:cs typeface="Lato"/>
                <a:sym typeface="Lato"/>
              </a:rPr>
              <a:t>3</a:t>
            </a:r>
            <a:r>
              <a:rPr lang="en" sz="800">
                <a:latin typeface="Lato"/>
                <a:ea typeface="Lato"/>
                <a:cs typeface="Lato"/>
                <a:sym typeface="Lato"/>
              </a:rPr>
              <a:t>The </a:t>
            </a:r>
            <a:r>
              <a:rPr lang="en" sz="800">
                <a:latin typeface="Lato"/>
                <a:ea typeface="Lato"/>
                <a:cs typeface="Lato"/>
                <a:sym typeface="Lato"/>
              </a:rPr>
              <a:t>University</a:t>
            </a:r>
            <a:r>
              <a:rPr lang="en" sz="800">
                <a:latin typeface="Lato"/>
                <a:ea typeface="Lato"/>
                <a:cs typeface="Lato"/>
                <a:sym typeface="Lato"/>
              </a:rPr>
              <a:t> of Texas at Austin, </a:t>
            </a:r>
            <a:r>
              <a:rPr baseline="30000" lang="en" sz="800">
                <a:latin typeface="Lato"/>
                <a:ea typeface="Lato"/>
                <a:cs typeface="Lato"/>
                <a:sym typeface="Lato"/>
              </a:rPr>
              <a:t>4</a:t>
            </a:r>
            <a:r>
              <a:rPr lang="en" sz="800">
                <a:latin typeface="Lato"/>
                <a:ea typeface="Lato"/>
                <a:cs typeface="Lato"/>
                <a:sym typeface="Lato"/>
              </a:rPr>
              <a:t>University </a:t>
            </a:r>
            <a:r>
              <a:rPr lang="en" sz="800">
                <a:latin typeface="Lato"/>
                <a:ea typeface="Lato"/>
                <a:cs typeface="Lato"/>
                <a:sym typeface="Lato"/>
              </a:rPr>
              <a:t>of Kentucky</a:t>
            </a:r>
            <a:endParaRPr baseline="30000" sz="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6968275" y="4273125"/>
            <a:ext cx="162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July 28th, 2022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2" name="Google Shape;92;p13"/>
          <p:cNvSpPr txBox="1"/>
          <p:nvPr/>
        </p:nvSpPr>
        <p:spPr>
          <a:xfrm>
            <a:off x="729600" y="671775"/>
            <a:ext cx="477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NACME-Google Applied Machine Learning Intensive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3" name="Google Shape;93;p13"/>
          <p:cNvSpPr txBox="1"/>
          <p:nvPr>
            <p:ph type="ctrTitle"/>
          </p:nvPr>
        </p:nvSpPr>
        <p:spPr>
          <a:xfrm>
            <a:off x="729450" y="1322450"/>
            <a:ext cx="7261500" cy="14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580"/>
              <a:t>Predicting Stress Using K-Means &amp; Classification Models</a:t>
            </a:r>
            <a:endParaRPr sz="358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524" y="1102098"/>
            <a:ext cx="3852543" cy="3750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2449" y="1120450"/>
            <a:ext cx="3719901" cy="3750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2"/>
          <p:cNvSpPr txBox="1"/>
          <p:nvPr/>
        </p:nvSpPr>
        <p:spPr>
          <a:xfrm>
            <a:off x="882975" y="685800"/>
            <a:ext cx="2897400" cy="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Cluster Visualization Using PCA</a:t>
            </a:r>
            <a:endParaRPr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7" name="Google Shape;167;p22"/>
          <p:cNvSpPr txBox="1"/>
          <p:nvPr/>
        </p:nvSpPr>
        <p:spPr>
          <a:xfrm>
            <a:off x="4869175" y="685800"/>
            <a:ext cx="3852600" cy="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Cluster Visualization with Respect to Stress Level</a:t>
            </a:r>
            <a:endParaRPr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 - </a:t>
            </a:r>
            <a:r>
              <a:rPr lang="en"/>
              <a:t>Supervised Learning</a:t>
            </a:r>
            <a:endParaRPr/>
          </a:p>
        </p:txBody>
      </p:sp>
      <p:sp>
        <p:nvSpPr>
          <p:cNvPr id="173" name="Google Shape;173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arenR"/>
            </a:pPr>
            <a:r>
              <a:rPr lang="en"/>
              <a:t>Naive Bayes (NB)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arenR"/>
            </a:pPr>
            <a:r>
              <a:rPr lang="en"/>
              <a:t>Logistic Regression (LR)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arenR"/>
            </a:pPr>
            <a:r>
              <a:rPr lang="en"/>
              <a:t>Support Vector Machine (SVM)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arenR"/>
            </a:pPr>
            <a:r>
              <a:rPr lang="en"/>
              <a:t>K-Nearest Neighbors (KNN)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arenR"/>
            </a:pPr>
            <a:r>
              <a:rPr lang="en"/>
              <a:t>Artificial Neural Networks (ANN)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arenR"/>
            </a:pPr>
            <a:r>
              <a:rPr lang="en"/>
              <a:t>Random Forest (RF)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Naive Bayes with Multiclass Classification</a:t>
            </a:r>
            <a:endParaRPr/>
          </a:p>
        </p:txBody>
      </p:sp>
      <p:pic>
        <p:nvPicPr>
          <p:cNvPr id="179" name="Google Shape;17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825" y="2976725"/>
            <a:ext cx="2792275" cy="102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54860" y="2787437"/>
            <a:ext cx="2468223" cy="1813725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4"/>
          <p:cNvSpPr txBox="1"/>
          <p:nvPr/>
        </p:nvSpPr>
        <p:spPr>
          <a:xfrm>
            <a:off x="788250" y="2503175"/>
            <a:ext cx="181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Classification Report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2" name="Google Shape;182;p24"/>
          <p:cNvSpPr txBox="1"/>
          <p:nvPr/>
        </p:nvSpPr>
        <p:spPr>
          <a:xfrm>
            <a:off x="3813150" y="2371650"/>
            <a:ext cx="155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Confusion Matrix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3" name="Google Shape;183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84825" y="2847413"/>
            <a:ext cx="2645975" cy="1403175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4"/>
          <p:cNvSpPr txBox="1"/>
          <p:nvPr/>
        </p:nvSpPr>
        <p:spPr>
          <a:xfrm>
            <a:off x="6632013" y="2371650"/>
            <a:ext cx="155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Visualization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5"/>
          <p:cNvSpPr txBox="1"/>
          <p:nvPr>
            <p:ph type="ctrTitle"/>
          </p:nvPr>
        </p:nvSpPr>
        <p:spPr>
          <a:xfrm>
            <a:off x="729450" y="1322450"/>
            <a:ext cx="7688100" cy="6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Naive Bayes with Binary Classification</a:t>
            </a:r>
            <a:endParaRPr sz="2300"/>
          </a:p>
        </p:txBody>
      </p:sp>
      <p:pic>
        <p:nvPicPr>
          <p:cNvPr id="190" name="Google Shape;19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875" y="2714900"/>
            <a:ext cx="3505625" cy="1230775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5"/>
          <p:cNvSpPr txBox="1"/>
          <p:nvPr/>
        </p:nvSpPr>
        <p:spPr>
          <a:xfrm>
            <a:off x="1229675" y="2314700"/>
            <a:ext cx="186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Classification Report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192" name="Google Shape;192;p25"/>
          <p:cNvGraphicFramePr/>
          <p:nvPr/>
        </p:nvGraphicFramePr>
        <p:xfrm>
          <a:off x="5044725" y="25378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{47497B27-DB04-415E-A864-1BD7BB9DFAA5}</a:tableStyleId>
              </a:tblPr>
              <a:tblGrid>
                <a:gridCol w="1579250"/>
                <a:gridCol w="15792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Model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Accuracy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Multiclass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0.67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Binary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0.74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Hyper Tuning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0.69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</a:t>
            </a:r>
            <a:endParaRPr/>
          </a:p>
        </p:txBody>
      </p:sp>
      <p:pic>
        <p:nvPicPr>
          <p:cNvPr id="198" name="Google Shape;19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150" y="3017525"/>
            <a:ext cx="2927499" cy="98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75225" y="2803200"/>
            <a:ext cx="2562575" cy="192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6"/>
          <p:cNvSpPr txBox="1"/>
          <p:nvPr/>
        </p:nvSpPr>
        <p:spPr>
          <a:xfrm>
            <a:off x="873188" y="2571750"/>
            <a:ext cx="181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Classification Report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1" name="Google Shape;201;p26"/>
          <p:cNvSpPr txBox="1"/>
          <p:nvPr/>
        </p:nvSpPr>
        <p:spPr>
          <a:xfrm>
            <a:off x="4002763" y="2451750"/>
            <a:ext cx="155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Confusion Matrix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2" name="Google Shape;202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38800" y="2803201"/>
            <a:ext cx="2396575" cy="2145275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6"/>
          <p:cNvSpPr txBox="1"/>
          <p:nvPr/>
        </p:nvSpPr>
        <p:spPr>
          <a:xfrm>
            <a:off x="6632013" y="2371650"/>
            <a:ext cx="155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Visualization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7"/>
          <p:cNvSpPr txBox="1"/>
          <p:nvPr>
            <p:ph type="ctrTitle"/>
          </p:nvPr>
        </p:nvSpPr>
        <p:spPr>
          <a:xfrm>
            <a:off x="729450" y="1322450"/>
            <a:ext cx="7688100" cy="6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Support Vector Machine</a:t>
            </a:r>
            <a:endParaRPr sz="2300"/>
          </a:p>
        </p:txBody>
      </p:sp>
      <p:sp>
        <p:nvSpPr>
          <p:cNvPr id="209" name="Google Shape;209;p27"/>
          <p:cNvSpPr txBox="1"/>
          <p:nvPr/>
        </p:nvSpPr>
        <p:spPr>
          <a:xfrm>
            <a:off x="1637275" y="2237550"/>
            <a:ext cx="186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Classification Report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10" name="Google Shape;21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00" y="2714900"/>
            <a:ext cx="4972050" cy="179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31213" y="2637750"/>
            <a:ext cx="2261766" cy="2207625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7"/>
          <p:cNvSpPr txBox="1"/>
          <p:nvPr/>
        </p:nvSpPr>
        <p:spPr>
          <a:xfrm>
            <a:off x="6386300" y="2237550"/>
            <a:ext cx="155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Visualization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Artificial Neural Network</a:t>
            </a:r>
            <a:endParaRPr/>
          </a:p>
        </p:txBody>
      </p:sp>
      <p:pic>
        <p:nvPicPr>
          <p:cNvPr id="218" name="Google Shape;21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1013" y="1853850"/>
            <a:ext cx="5305571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 Model with Tuned Hyperparameters</a:t>
            </a:r>
            <a:endParaRPr/>
          </a:p>
        </p:txBody>
      </p:sp>
      <p:pic>
        <p:nvPicPr>
          <p:cNvPr id="224" name="Google Shape;22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7660" y="3331950"/>
            <a:ext cx="2403150" cy="17146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60745" y="3343375"/>
            <a:ext cx="2403150" cy="169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0050" y="2185975"/>
            <a:ext cx="1901475" cy="179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71950" y="1847325"/>
            <a:ext cx="5007866" cy="144885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29"/>
          <p:cNvSpPr txBox="1"/>
          <p:nvPr/>
        </p:nvSpPr>
        <p:spPr>
          <a:xfrm>
            <a:off x="600050" y="4310050"/>
            <a:ext cx="205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Training Accuracy: 0.57</a:t>
            </a:r>
            <a:endParaRPr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0"/>
          <p:cNvSpPr txBox="1"/>
          <p:nvPr>
            <p:ph type="ctrTitle"/>
          </p:nvPr>
        </p:nvSpPr>
        <p:spPr>
          <a:xfrm>
            <a:off x="729450" y="1322450"/>
            <a:ext cx="7688100" cy="6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Model Comparison</a:t>
            </a:r>
            <a:endParaRPr sz="2300"/>
          </a:p>
        </p:txBody>
      </p:sp>
      <p:pic>
        <p:nvPicPr>
          <p:cNvPr id="234" name="Google Shape;23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3475" y="2023125"/>
            <a:ext cx="4097025" cy="255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1"/>
          <p:cNvSpPr txBox="1"/>
          <p:nvPr>
            <p:ph type="title"/>
          </p:nvPr>
        </p:nvSpPr>
        <p:spPr>
          <a:xfrm>
            <a:off x="730000" y="1318650"/>
            <a:ext cx="2399100" cy="8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Applications</a:t>
            </a:r>
            <a:endParaRPr sz="2600"/>
          </a:p>
        </p:txBody>
      </p:sp>
      <p:sp>
        <p:nvSpPr>
          <p:cNvPr id="240" name="Google Shape;240;p31"/>
          <p:cNvSpPr txBox="1"/>
          <p:nvPr>
            <p:ph idx="1" type="body"/>
          </p:nvPr>
        </p:nvSpPr>
        <p:spPr>
          <a:xfrm>
            <a:off x="730000" y="2689650"/>
            <a:ext cx="3300900" cy="23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Remote system monitoring in rural cancer patients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UK Markey Cancer Center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Implementation</a:t>
            </a:r>
            <a:r>
              <a:rPr lang="en"/>
              <a:t> of new technology helps mitigate the </a:t>
            </a:r>
            <a:r>
              <a:rPr lang="en">
                <a:solidFill>
                  <a:schemeClr val="dk1"/>
                </a:solidFill>
              </a:rPr>
              <a:t>digital divide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58% of rural settlers believe access to high speed internet is a problem their area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7 of 10 </a:t>
            </a:r>
            <a:r>
              <a:rPr lang="en"/>
              <a:t>rural settlers have a smartphone</a:t>
            </a:r>
            <a:endParaRPr/>
          </a:p>
        </p:txBody>
      </p:sp>
      <p:sp>
        <p:nvSpPr>
          <p:cNvPr id="241" name="Google Shape;241;p31"/>
          <p:cNvSpPr txBox="1"/>
          <p:nvPr>
            <p:ph type="title"/>
          </p:nvPr>
        </p:nvSpPr>
        <p:spPr>
          <a:xfrm>
            <a:off x="730000" y="2080938"/>
            <a:ext cx="2218800" cy="6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Assuage App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242" name="Google Shape;24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1975" y="1116700"/>
            <a:ext cx="4166249" cy="3379224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31"/>
          <p:cNvSpPr txBox="1"/>
          <p:nvPr/>
        </p:nvSpPr>
        <p:spPr>
          <a:xfrm>
            <a:off x="4389150" y="4440575"/>
            <a:ext cx="4131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National Comprehensive Cancer Network’s Distress </a:t>
            </a:r>
            <a:r>
              <a:rPr b="1"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Thermometer</a:t>
            </a:r>
            <a:endParaRPr b="1"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</a:t>
            </a:r>
            <a:endParaRPr/>
          </a:p>
        </p:txBody>
      </p:sp>
      <p:pic>
        <p:nvPicPr>
          <p:cNvPr id="99" name="Google Shape;9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025" y="3220639"/>
            <a:ext cx="2083200" cy="5238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97000" y="3045312"/>
            <a:ext cx="1792166" cy="87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53925" y="3214988"/>
            <a:ext cx="1873597" cy="53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57975" y="3205113"/>
            <a:ext cx="2083200" cy="55497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3" name="Google Shape;103;p14"/>
          <p:cNvGraphicFramePr/>
          <p:nvPr/>
        </p:nvGraphicFramePr>
        <p:xfrm>
          <a:off x="120025" y="2204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{47497B27-DB04-415E-A864-1BD7BB9DFAA5}</a:tableStyleId>
              </a:tblPr>
              <a:tblGrid>
                <a:gridCol w="2126925"/>
                <a:gridCol w="2126925"/>
                <a:gridCol w="2126925"/>
                <a:gridCol w="2126925"/>
              </a:tblGrid>
              <a:tr h="14059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Guysnove Lutumba</a:t>
                      </a:r>
                      <a:endParaRPr b="1" sz="12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B.S. Data Science &amp; Statistics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Allan Joseph</a:t>
                      </a:r>
                      <a:endParaRPr b="1" sz="12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B.S. Computer Science</a:t>
                      </a:r>
                      <a:endParaRPr b="1" sz="12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Ricardo Medina</a:t>
                      </a:r>
                      <a:endParaRPr b="1" sz="12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B.S. Mechanical Engineering</a:t>
                      </a:r>
                      <a:endParaRPr b="1" sz="12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Ella Kapanga</a:t>
                      </a:r>
                      <a:endParaRPr b="1" sz="12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B.S. Mechanical Engineering</a:t>
                      </a:r>
                      <a:endParaRPr b="1" sz="12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Ethical Considerations</a:t>
            </a:r>
            <a:endParaRPr/>
          </a:p>
        </p:txBody>
      </p:sp>
      <p:sp>
        <p:nvSpPr>
          <p:cNvPr id="249" name="Google Shape;249;p32"/>
          <p:cNvSpPr txBox="1"/>
          <p:nvPr/>
        </p:nvSpPr>
        <p:spPr>
          <a:xfrm>
            <a:off x="729450" y="2091675"/>
            <a:ext cx="36432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Privacy of Patient </a:t>
            </a:r>
            <a:endParaRPr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0" name="Google Shape;250;p32"/>
          <p:cNvSpPr txBox="1"/>
          <p:nvPr/>
        </p:nvSpPr>
        <p:spPr>
          <a:xfrm>
            <a:off x="737225" y="2640325"/>
            <a:ext cx="3643200" cy="21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Lato"/>
              <a:buChar char="●"/>
            </a:pPr>
            <a:r>
              <a:rPr lang="en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Data must be very well protected in order to ensure sensitive information does </a:t>
            </a:r>
            <a:r>
              <a:rPr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not </a:t>
            </a:r>
            <a:r>
              <a:rPr lang="en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get into the wrong hands</a:t>
            </a:r>
            <a:endParaRPr sz="1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Lato"/>
              <a:buChar char="●"/>
            </a:pPr>
            <a:r>
              <a:rPr lang="en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Some sort of encryption method </a:t>
            </a:r>
            <a:r>
              <a:rPr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must </a:t>
            </a:r>
            <a:r>
              <a:rPr lang="en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be in place to ensure greater safety</a:t>
            </a:r>
            <a:endParaRPr sz="1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1" name="Google Shape;251;p32"/>
          <p:cNvSpPr txBox="1"/>
          <p:nvPr/>
        </p:nvSpPr>
        <p:spPr>
          <a:xfrm>
            <a:off x="4572000" y="2041288"/>
            <a:ext cx="36432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False </a:t>
            </a:r>
            <a:r>
              <a:rPr b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Positives</a:t>
            </a:r>
            <a:r>
              <a:rPr b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&amp; False Negatives</a:t>
            </a:r>
            <a:endParaRPr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2" name="Google Shape;252;p32"/>
          <p:cNvSpPr txBox="1"/>
          <p:nvPr/>
        </p:nvSpPr>
        <p:spPr>
          <a:xfrm>
            <a:off x="4572000" y="2640325"/>
            <a:ext cx="3643200" cy="21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Lato"/>
              <a:buChar char="●"/>
            </a:pPr>
            <a:r>
              <a:rPr lang="en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Important to NOT put patients in a state of panic by sounding a false alarm</a:t>
            </a:r>
            <a:endParaRPr sz="1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Lato"/>
              <a:buChar char="●"/>
            </a:pPr>
            <a:r>
              <a:rPr lang="en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False alarms could cause additional physical and mental health issues</a:t>
            </a:r>
            <a:endParaRPr sz="1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53" name="Google Shape;25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8924" y="3562325"/>
            <a:ext cx="1720323" cy="1301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3"/>
          <p:cNvSpPr txBox="1"/>
          <p:nvPr>
            <p:ph type="ctrTitle"/>
          </p:nvPr>
        </p:nvSpPr>
        <p:spPr>
          <a:xfrm>
            <a:off x="729450" y="1322450"/>
            <a:ext cx="7688100" cy="7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Conclusion &amp; Key Takeaways</a:t>
            </a:r>
            <a:endParaRPr sz="2300"/>
          </a:p>
        </p:txBody>
      </p:sp>
      <p:sp>
        <p:nvSpPr>
          <p:cNvPr id="259" name="Google Shape;259;p33"/>
          <p:cNvSpPr txBox="1"/>
          <p:nvPr>
            <p:ph idx="4294967295" type="body"/>
          </p:nvPr>
        </p:nvSpPr>
        <p:spPr>
          <a:xfrm>
            <a:off x="4572000" y="2057450"/>
            <a:ext cx="3842700" cy="30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Logistic regression is the </a:t>
            </a:r>
            <a:r>
              <a:rPr lang="en">
                <a:solidFill>
                  <a:schemeClr val="dk1"/>
                </a:solidFill>
              </a:rPr>
              <a:t>best </a:t>
            </a:r>
            <a:r>
              <a:rPr lang="en"/>
              <a:t>model to predict the stress level of patient</a:t>
            </a:r>
            <a:r>
              <a:rPr lang="en"/>
              <a:t>s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features that contributed most to stress was the </a:t>
            </a:r>
            <a:r>
              <a:rPr lang="en">
                <a:solidFill>
                  <a:schemeClr val="dk1"/>
                </a:solidFill>
              </a:rPr>
              <a:t>Galvanic Skin Response (GSR)</a:t>
            </a:r>
            <a:r>
              <a:rPr lang="en"/>
              <a:t>, </a:t>
            </a:r>
            <a:r>
              <a:rPr lang="en">
                <a:solidFill>
                  <a:schemeClr val="dk1"/>
                </a:solidFill>
              </a:rPr>
              <a:t>Heart Rate (HR)</a:t>
            </a:r>
            <a:r>
              <a:rPr lang="en"/>
              <a:t>, and </a:t>
            </a:r>
            <a:r>
              <a:rPr lang="en">
                <a:solidFill>
                  <a:schemeClr val="dk1"/>
                </a:solidFill>
              </a:rPr>
              <a:t>Electromyography (EMG)</a:t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>
                <a:solidFill>
                  <a:schemeClr val="dk2"/>
                </a:solidFill>
              </a:rPr>
              <a:t>Learned to apply K-Means models, as well as to implement Exploratory Data Analysis (EDA) on our data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260" name="Google Shape;260;p33"/>
          <p:cNvSpPr txBox="1"/>
          <p:nvPr/>
        </p:nvSpPr>
        <p:spPr>
          <a:xfrm>
            <a:off x="729450" y="2057450"/>
            <a:ext cx="348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61" name="Google Shape;26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8525" y="2340947"/>
            <a:ext cx="3010849" cy="134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Acknowledgements</a:t>
            </a:r>
            <a:endParaRPr/>
          </a:p>
        </p:txBody>
      </p:sp>
      <p:sp>
        <p:nvSpPr>
          <p:cNvPr id="267" name="Google Shape;267;p3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would like to </a:t>
            </a:r>
            <a:r>
              <a:rPr b="1" lang="en">
                <a:solidFill>
                  <a:schemeClr val="dk1"/>
                </a:solidFill>
              </a:rPr>
              <a:t>thank </a:t>
            </a:r>
            <a:r>
              <a:rPr lang="en"/>
              <a:t>the following people </a:t>
            </a:r>
            <a:r>
              <a:rPr lang="en"/>
              <a:t>and organizations </a:t>
            </a:r>
            <a:r>
              <a:rPr lang="en"/>
              <a:t>for this experience: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National Action Council for Minorities in Engineering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University of Kentucky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Google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Dr. Corey E. Baker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Michele Lezama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TA’s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Oscar Feliz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Jalen Collins</a:t>
            </a:r>
            <a:endParaRPr/>
          </a:p>
        </p:txBody>
      </p:sp>
      <p:pic>
        <p:nvPicPr>
          <p:cNvPr id="268" name="Google Shape;26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8412" y="2611198"/>
            <a:ext cx="1635341" cy="109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82025" y="3981865"/>
            <a:ext cx="1733826" cy="58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95025" y="3927652"/>
            <a:ext cx="2609002" cy="69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76" name="Google Shape;276;p35"/>
          <p:cNvSpPr txBox="1"/>
          <p:nvPr>
            <p:ph idx="1" type="body"/>
          </p:nvPr>
        </p:nvSpPr>
        <p:spPr>
          <a:xfrm>
            <a:off x="729450" y="2078875"/>
            <a:ext cx="78945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[1] “Assessing </a:t>
            </a:r>
            <a:r>
              <a:rPr lang="en" sz="700"/>
              <a:t>Cancer</a:t>
            </a:r>
            <a:r>
              <a:rPr lang="en" sz="700"/>
              <a:t> Patient Usability of Mobile Distress Screening App”. Alyssa Donawa, Christian Powell, Rong Wang, Ming-yuan Chih, Eliah Aronoff-Spencer, Corey E. Baker. 643-649.</a:t>
            </a:r>
            <a:endParaRPr sz="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700"/>
              <a:t>[2]”Wearable and Automotive Systems for Affect </a:t>
            </a:r>
            <a:r>
              <a:rPr lang="en" sz="700"/>
              <a:t>Recognition</a:t>
            </a:r>
            <a:r>
              <a:rPr lang="en" sz="700"/>
              <a:t> from Physiology”. Jennifer A. Healey. </a:t>
            </a:r>
            <a:r>
              <a:rPr lang="en" sz="700"/>
              <a:t>Massachusetts</a:t>
            </a:r>
            <a:r>
              <a:rPr lang="en" sz="700"/>
              <a:t> Institute of </a:t>
            </a:r>
            <a:r>
              <a:rPr lang="en" sz="700"/>
              <a:t>Technology. May 2000. 93-126.</a:t>
            </a:r>
            <a:endParaRPr sz="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700"/>
              <a:t>[3]”Classification of Stress </a:t>
            </a:r>
            <a:r>
              <a:rPr lang="en" sz="700"/>
              <a:t>Recognition</a:t>
            </a:r>
            <a:r>
              <a:rPr lang="en" sz="700"/>
              <a:t> using </a:t>
            </a:r>
            <a:r>
              <a:rPr lang="en" sz="700"/>
              <a:t>Artificial</a:t>
            </a:r>
            <a:r>
              <a:rPr lang="en" sz="700"/>
              <a:t> Neural </a:t>
            </a:r>
            <a:r>
              <a:rPr lang="en" sz="700"/>
              <a:t>Network</a:t>
            </a:r>
            <a:r>
              <a:rPr lang="en" sz="700"/>
              <a:t>”.Berina Alic, Digana Sejdinovic, Lejla Gurbeta, Almir </a:t>
            </a:r>
            <a:r>
              <a:rPr lang="en" sz="700"/>
              <a:t>Badnjevic</a:t>
            </a:r>
            <a:r>
              <a:rPr lang="en" sz="700"/>
              <a:t>. Mediterranean Conference on Embedded Computing. 297-300.</a:t>
            </a:r>
            <a:endParaRPr sz="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700"/>
              <a:t>[4]”Correlation between Physiological Parameters of Automobile Drivers and Traffic Conditions”. </a:t>
            </a:r>
            <a:r>
              <a:rPr lang="en" sz="700"/>
              <a:t>Mandeep Singh, Abdullah Bin Queyam. IJEE. </a:t>
            </a:r>
            <a:r>
              <a:rPr lang="en" sz="700"/>
              <a:t> .6-12.</a:t>
            </a:r>
            <a:endParaRPr sz="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700"/>
              <a:t>[5]”A Novel Method of Stress Detection using Physiological Measurements of Automobile Drivers”. Mandeep Singh, Abdullah Bin Queyam. IJEE. 13-20.</a:t>
            </a:r>
            <a:endParaRPr sz="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700"/>
              <a:t>[6]”Evaluation of Statistical Metrics by Using Physiological Data to Identify the Stress Level of Drivers”. Cafer Avci, Ahmet Akbas, Yusuf Yuksel. International Conference on </a:t>
            </a:r>
            <a:r>
              <a:rPr lang="en" sz="700"/>
              <a:t>Environment</a:t>
            </a:r>
            <a:r>
              <a:rPr lang="en" sz="700"/>
              <a:t>, Chemistry and Biology, (2014). 124-128.</a:t>
            </a:r>
            <a:endParaRPr sz="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700"/>
              <a:t>[7]”Evaluation of the physiological data indicating the dynamic stress level of drivers”. Ahmet Akbas/ 18 January, 2011. 430-439.</a:t>
            </a:r>
            <a:r>
              <a:rPr lang="en" sz="700" u="sng">
                <a:solidFill>
                  <a:schemeClr val="hlink"/>
                </a:solidFill>
                <a:hlinkClick r:id="rId3"/>
              </a:rPr>
              <a:t>https://academicjournals.org/SRE</a:t>
            </a:r>
            <a:r>
              <a:rPr lang="en" sz="700"/>
              <a:t> </a:t>
            </a:r>
            <a:endParaRPr sz="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700"/>
              <a:t>[8]”Stress Classification Using K-means Clustering and Heart Rate Variability from </a:t>
            </a:r>
            <a:r>
              <a:rPr lang="en" sz="700"/>
              <a:t>Electrocardiogram</a:t>
            </a:r>
            <a:r>
              <a:rPr lang="en" sz="700"/>
              <a:t>”. International Journal of Biology and Biomedical Engineering (2022). 251-254.</a:t>
            </a:r>
            <a:endParaRPr sz="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700"/>
              <a:t>[9]”Personalized Stress </a:t>
            </a:r>
            <a:r>
              <a:rPr lang="en" sz="700"/>
              <a:t>Monitoring</a:t>
            </a:r>
            <a:r>
              <a:rPr lang="en" sz="700"/>
              <a:t> using Wearable Sensors in Everyday Settings”. Ali Tazarv, Sina Labbaf, </a:t>
            </a:r>
            <a:r>
              <a:rPr lang="en" sz="700"/>
              <a:t>Stephanie</a:t>
            </a:r>
            <a:r>
              <a:rPr lang="en" sz="700"/>
              <a:t> M. Reich, Nikil Dutt, Amir M. Rahmani, Marco Levorato. </a:t>
            </a:r>
            <a:endParaRPr sz="7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6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Questions?</a:t>
            </a:r>
            <a:endParaRPr sz="5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 txBox="1"/>
          <p:nvPr>
            <p:ph idx="4294967295" type="body"/>
          </p:nvPr>
        </p:nvSpPr>
        <p:spPr>
          <a:xfrm>
            <a:off x="729450" y="2078875"/>
            <a:ext cx="7688700" cy="86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>
                <a:solidFill>
                  <a:schemeClr val="dk1"/>
                </a:solidFill>
              </a:rPr>
              <a:t>Develop a stress detection system that can monitor the stress level of patients using physiological parameters</a:t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>
                <a:solidFill>
                  <a:schemeClr val="dk1"/>
                </a:solidFill>
              </a:rPr>
              <a:t>Implement this  model in the </a:t>
            </a:r>
            <a:r>
              <a:rPr i="1" lang="en">
                <a:solidFill>
                  <a:schemeClr val="dk1"/>
                </a:solidFill>
              </a:rPr>
              <a:t>Assuage </a:t>
            </a:r>
            <a:r>
              <a:rPr lang="en">
                <a:solidFill>
                  <a:schemeClr val="dk1"/>
                </a:solidFill>
              </a:rPr>
              <a:t>application to help patients know if they are under stress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09" name="Google Shape;109;p15"/>
          <p:cNvSpPr txBox="1"/>
          <p:nvPr>
            <p:ph type="ctrTitle"/>
          </p:nvPr>
        </p:nvSpPr>
        <p:spPr>
          <a:xfrm>
            <a:off x="729750" y="1343875"/>
            <a:ext cx="7688100" cy="7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Problem Statement</a:t>
            </a:r>
            <a:endParaRPr sz="2300"/>
          </a:p>
        </p:txBody>
      </p:sp>
      <p:sp>
        <p:nvSpPr>
          <p:cNvPr id="110" name="Google Shape;110;p15"/>
          <p:cNvSpPr txBox="1"/>
          <p:nvPr>
            <p:ph type="ctrTitle"/>
          </p:nvPr>
        </p:nvSpPr>
        <p:spPr>
          <a:xfrm>
            <a:off x="812300" y="2813875"/>
            <a:ext cx="7688100" cy="63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Interest</a:t>
            </a:r>
            <a:endParaRPr sz="2300"/>
          </a:p>
        </p:txBody>
      </p:sp>
      <p:sp>
        <p:nvSpPr>
          <p:cNvPr id="111" name="Google Shape;111;p15"/>
          <p:cNvSpPr txBox="1"/>
          <p:nvPr>
            <p:ph idx="4294967295" type="body"/>
          </p:nvPr>
        </p:nvSpPr>
        <p:spPr>
          <a:xfrm>
            <a:off x="812000" y="3344450"/>
            <a:ext cx="7688700" cy="5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>
                <a:solidFill>
                  <a:schemeClr val="dk1"/>
                </a:solidFill>
              </a:rPr>
              <a:t>Stress is  </a:t>
            </a:r>
            <a:r>
              <a:rPr i="1" lang="en">
                <a:solidFill>
                  <a:schemeClr val="dk1"/>
                </a:solidFill>
              </a:rPr>
              <a:t>big </a:t>
            </a:r>
            <a:r>
              <a:rPr lang="en">
                <a:solidFill>
                  <a:schemeClr val="dk1"/>
                </a:solidFill>
              </a:rPr>
              <a:t>issue in our society, but many people do not have access to technologies that helps them detect and mitigate said stress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Tools Used </a:t>
            </a:r>
            <a:endParaRPr b="1"/>
          </a:p>
        </p:txBody>
      </p:sp>
      <p:pic>
        <p:nvPicPr>
          <p:cNvPr id="117" name="Google Shape;11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8250" y="2571747"/>
            <a:ext cx="1368611" cy="159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68063" y="2571751"/>
            <a:ext cx="2709575" cy="135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7100" y="645813"/>
            <a:ext cx="2830828" cy="1592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13276" y="645825"/>
            <a:ext cx="1592325" cy="159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783552" y="645823"/>
            <a:ext cx="1847499" cy="1847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/>
          <p:nvPr>
            <p:ph idx="1" type="body"/>
          </p:nvPr>
        </p:nvSpPr>
        <p:spPr>
          <a:xfrm>
            <a:off x="729450" y="2078875"/>
            <a:ext cx="3842400" cy="27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Where data came from?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>
                <a:solidFill>
                  <a:schemeClr val="dk1"/>
                </a:solidFill>
              </a:rPr>
              <a:t>Stress Recognition in Automobile Drivers Database </a:t>
            </a:r>
            <a:r>
              <a:rPr lang="en"/>
              <a:t>in the </a:t>
            </a:r>
            <a:r>
              <a:rPr lang="en">
                <a:solidFill>
                  <a:schemeClr val="dk1"/>
                </a:solidFill>
              </a:rPr>
              <a:t>PhysioNet</a:t>
            </a:r>
            <a:r>
              <a:rPr lang="en"/>
              <a:t> database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Name of Features: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Hand Galvanic Skin Response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Foot Galvanic Skin Response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Heart Rate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Respiratory Rate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Electromyogram (EMG)</a:t>
            </a:r>
            <a:endParaRPr/>
          </a:p>
        </p:txBody>
      </p:sp>
      <p:sp>
        <p:nvSpPr>
          <p:cNvPr id="127" name="Google Shape;127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Description</a:t>
            </a:r>
            <a:endParaRPr/>
          </a:p>
        </p:txBody>
      </p:sp>
      <p:sp>
        <p:nvSpPr>
          <p:cNvPr id="128" name="Google Shape;128;p17"/>
          <p:cNvSpPr txBox="1"/>
          <p:nvPr/>
        </p:nvSpPr>
        <p:spPr>
          <a:xfrm>
            <a:off x="5434975" y="4363400"/>
            <a:ext cx="298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9" name="Google Shape;12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90800" y="2189272"/>
            <a:ext cx="2983201" cy="25704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58450" y="672350"/>
            <a:ext cx="2317576" cy="140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8"/>
          <p:cNvSpPr txBox="1"/>
          <p:nvPr>
            <p:ph idx="1" type="body"/>
          </p:nvPr>
        </p:nvSpPr>
        <p:spPr>
          <a:xfrm>
            <a:off x="626850" y="396875"/>
            <a:ext cx="78903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Methodology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36" name="Google Shape;13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3713" y="969250"/>
            <a:ext cx="4436574" cy="401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9"/>
          <p:cNvSpPr txBox="1"/>
          <p:nvPr>
            <p:ph type="ctrTitle"/>
          </p:nvPr>
        </p:nvSpPr>
        <p:spPr>
          <a:xfrm>
            <a:off x="729450" y="1322450"/>
            <a:ext cx="7688100" cy="7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Feature Importance</a:t>
            </a:r>
            <a:endParaRPr sz="2300"/>
          </a:p>
        </p:txBody>
      </p:sp>
      <p:pic>
        <p:nvPicPr>
          <p:cNvPr id="142" name="Google Shape;14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8250" y="1965000"/>
            <a:ext cx="2050750" cy="290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9"/>
          <p:cNvSpPr txBox="1"/>
          <p:nvPr>
            <p:ph idx="4294967295" type="body"/>
          </p:nvPr>
        </p:nvSpPr>
        <p:spPr>
          <a:xfrm>
            <a:off x="4572000" y="2057450"/>
            <a:ext cx="3842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most </a:t>
            </a:r>
            <a:r>
              <a:rPr lang="en">
                <a:solidFill>
                  <a:schemeClr val="dk1"/>
                </a:solidFill>
              </a:rPr>
              <a:t>important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/>
              <a:t>features are: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GSR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HR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EMG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Stress Levels</a:t>
            </a:r>
            <a:endParaRPr/>
          </a:p>
        </p:txBody>
      </p:sp>
      <p:sp>
        <p:nvSpPr>
          <p:cNvPr id="149" name="Google Shape;149;p20"/>
          <p:cNvSpPr txBox="1"/>
          <p:nvPr>
            <p:ph idx="1" type="body"/>
          </p:nvPr>
        </p:nvSpPr>
        <p:spPr>
          <a:xfrm>
            <a:off x="729450" y="2078875"/>
            <a:ext cx="3842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>
                <a:solidFill>
                  <a:schemeClr val="dk1"/>
                </a:solidFill>
              </a:rPr>
              <a:t>Low </a:t>
            </a:r>
            <a:r>
              <a:rPr lang="en"/>
              <a:t>Level - 1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>
                <a:solidFill>
                  <a:schemeClr val="dk1"/>
                </a:solidFill>
              </a:rPr>
              <a:t>Medium </a:t>
            </a:r>
            <a:r>
              <a:rPr lang="en"/>
              <a:t>Level - 3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>
                <a:solidFill>
                  <a:schemeClr val="dk1"/>
                </a:solidFill>
              </a:rPr>
              <a:t>High </a:t>
            </a:r>
            <a:r>
              <a:rPr lang="en"/>
              <a:t>Level - 5</a:t>
            </a:r>
            <a:endParaRPr/>
          </a:p>
        </p:txBody>
      </p:sp>
      <p:pic>
        <p:nvPicPr>
          <p:cNvPr id="150" name="Google Shape;15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150" y="1759525"/>
            <a:ext cx="3466900" cy="289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1"/>
          <p:cNvSpPr txBox="1"/>
          <p:nvPr>
            <p:ph type="ctrTitle"/>
          </p:nvPr>
        </p:nvSpPr>
        <p:spPr>
          <a:xfrm>
            <a:off x="729450" y="1322450"/>
            <a:ext cx="7688100" cy="7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Clustering - Unsupervised Learning</a:t>
            </a:r>
            <a:endParaRPr sz="2300"/>
          </a:p>
        </p:txBody>
      </p:sp>
      <p:sp>
        <p:nvSpPr>
          <p:cNvPr id="156" name="Google Shape;156;p21"/>
          <p:cNvSpPr txBox="1"/>
          <p:nvPr/>
        </p:nvSpPr>
        <p:spPr>
          <a:xfrm>
            <a:off x="729450" y="2057450"/>
            <a:ext cx="348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K-means Cl</a:t>
            </a:r>
            <a:r>
              <a:rPr b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u</a:t>
            </a:r>
            <a:r>
              <a:rPr b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stering</a:t>
            </a:r>
            <a:endParaRPr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7" name="Google Shape;15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0375" y="2117546"/>
            <a:ext cx="2990100" cy="198004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1"/>
          <p:cNvSpPr txBox="1"/>
          <p:nvPr/>
        </p:nvSpPr>
        <p:spPr>
          <a:xfrm>
            <a:off x="5885275" y="4157674"/>
            <a:ext cx="2640300" cy="646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Finding the Optimal Number of Clusters using the Elbow Method</a:t>
            </a:r>
            <a:endParaRPr b="1"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(most optimal way to find the value of k)</a:t>
            </a:r>
            <a:endParaRPr b="1"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9" name="Google Shape;15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9450" y="2571750"/>
            <a:ext cx="3973683" cy="210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