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6288" r:id="rId2"/>
    <p:sldId id="6277" r:id="rId3"/>
    <p:sldId id="6304" r:id="rId4"/>
    <p:sldId id="6278" r:id="rId5"/>
    <p:sldId id="6305" r:id="rId6"/>
    <p:sldId id="5306" r:id="rId7"/>
    <p:sldId id="5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B3A-29A6-DFEE-BD98-EF39BFFC1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1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5CF12-38FC-E9AF-C7A1-340018315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0FCD-458D-4E43-4383-761668C0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C482-3E9F-C58A-8385-3FD09239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B55F-4685-78A8-3C5E-C85E35D8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267E-81CC-F7F8-9DBA-AB2394D3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FE4B-D240-94D3-5140-66C4985B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0411-E2C1-AC06-E40A-B13FA9AC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386E-7A89-2DFF-6177-D4FD5A8E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93D28-63D2-BB70-16DF-1DD1DE52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3DC68-7388-25FF-0F7C-C72D7F34B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38907-869C-1080-2002-FB051E83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57DF-7A85-348C-5F94-CD8677C6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683E-816F-6E1A-A80F-81574D63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BC1B-47DC-B7D3-7968-C87D6C7F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1"/>
            <a:ext cx="10972800" cy="46021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http://ontologist.com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1CC99-896E-46B2-9B2B-ED07EA2F8C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85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685800"/>
            <a:ext cx="10761397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GB"/>
              <a:t>Slide </a:t>
            </a:r>
            <a:fld id="{E44EE0AE-258D-448E-BE6F-A5950D95057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sz="1000" b="0" i="0" u="none" baseline="0" dirty="0" err="1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972303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21FD-FEDD-9816-4FDF-0ADB1A56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B83AB-5001-69FB-F1B1-EEC2EAFC86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771EE-F263-DEDC-FA5A-E32A5CF8051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ABF96B-7FD3-8BF6-6AFF-7AD93ECC9F7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40B35F-9C75-6B8A-C955-688F975E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EF0469-3814-35AC-0A96-D870B2AB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8104F-6263-9AC2-31E7-0400161C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21081BA-C81A-6C40-949B-5527D8B92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4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F418-ED60-F5BE-1D0A-53F9347E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1E2B5-F2E5-3642-14A1-0C11B92848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7277-7078-0305-5022-44919E73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6F4C6-FEA3-996B-B714-BF3B0B04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72CA7-EC54-3DEA-6FCE-BC17C0EC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92FE4-5571-5BB6-88F5-D7D6930E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BC070DF-E348-D742-B246-3014A1395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02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2E5439-FEBC-B1EA-540C-63BEEA560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A290E2-70E9-2A15-B76D-8AD5482BB1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260B8A-9E70-01BB-E312-7E256AB65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C7EFF-E121-F843-94ED-15EC02967EB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4893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E112-A927-1C8B-4937-ED78DFF1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91FF-0BA0-BCAC-2C51-C55A2A29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C3C4-2370-B734-AFA3-F1F96925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588F-BFE8-14DC-7927-C6078500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D1F8-C396-DE68-E171-06B5B9E9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9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ED80-6B29-BF97-5E24-90120002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C69B-2519-C00A-7ED6-4B3D850C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F03B-6149-6334-C0CD-343AB4C3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3516-BB31-DA4D-AB6F-BFB01C12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5CDE-B307-21F2-867C-DC4DF8C4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E6A-17B8-778C-FF75-E619928E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2D5B-44EE-EA69-D35D-B626A46A3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98F79-219E-C8B9-56F1-2A85BCDD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47F3-7FED-DB77-E9F1-E296248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1799-6EFC-203F-E1CB-253CAC90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442B-11ED-F7AA-01B8-2C3F0A4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C431-DE4B-789D-E456-86E843FE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58DA6-172B-3E50-92E9-D56DE9F2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F6EC-1FD3-07D2-3AD8-FA4B913BE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3ABFD-6F34-181F-BECB-84D0612FA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D10FC-BD05-41C3-DE2E-969CC433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D0D49-9A1B-0478-BDC8-4764F50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4F06-A0FC-EA87-1CE2-78BCB70A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7FF98-CB54-9036-8EDA-027CE6A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E020-6054-97A7-8621-F2F73D57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E7FC6-2721-FF5D-3412-027453A5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F4897-9117-CB63-FB09-E27C92E1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C934C-583B-7272-2491-DC5C1220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F60B-7360-BF46-C12F-8CE68A33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1875E-A79C-81C5-3749-C5811561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3141A-05A2-C746-C8A1-60A7D25F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9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485E-2EB8-7700-F135-DE0C224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F6BE-5394-C1FF-B7DF-1C5BC169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8E153-E882-7D01-90F1-2257067BF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0155E-1AA0-B9FA-DEB7-16EF287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C570-79B3-D611-073E-63E112C6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60DF-032C-BDFB-61B8-E8DCB6CE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E054-39B5-8E60-05E0-5D51DD34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3B5C4-9277-7D93-1F3F-7CD55984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F05DD-F49D-E262-2EB1-63C90657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09B9-45C5-A0F0-43C5-44F18ED7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05333-E740-591E-B01A-4D03B6A7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EF06A-7E9A-CA09-69B4-8E1E9943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2A8B3-8D2F-D70B-E6B7-CBB4FE8D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30CC-EDFC-54F0-0044-07664F71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6445-277D-3BA2-7EE7-E38C71E92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503AD-24D2-F04B-A5C1-AA31754D0B29}" type="datetimeFigureOut"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E237-4CE6-4C50-3DAB-27E3859C2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BBC7-97EE-5DB4-8DC8-23B77B64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8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lied-Ontology-Education/2025-C-FORS-BFO-Session/blob/main/contributing.md" TargetMode="External"/><Relationship Id="rId2" Type="http://schemas.openxmlformats.org/officeDocument/2006/relationships/hyperlink" Target="https://github.com/Applied-Ontology-Education/2025-C-FORS-BFO-Ses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rmaid.js.org/ecosystem/tutorials.html" TargetMode="External"/><Relationship Id="rId2" Type="http://schemas.openxmlformats.org/officeDocument/2006/relationships/hyperlink" Target="https://mermaid.live/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904D-36E0-791B-3425-808483D7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50" y="2231759"/>
            <a:ext cx="6136036" cy="437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prstClr val="black"/>
                </a:solidFill>
              </a:rPr>
              <a:t>Design Pattern Guidance</a:t>
            </a:r>
          </a:p>
          <a:p>
            <a:r>
              <a:rPr lang="en-US" sz="2400"/>
              <a:t>Include a legend or key</a:t>
            </a:r>
          </a:p>
          <a:p>
            <a:r>
              <a:rPr lang="en-US" sz="2400"/>
              <a:t>Visually distinguish </a:t>
            </a:r>
            <a:r>
              <a:rPr lang="en-US" sz="2400" b="1">
                <a:solidFill>
                  <a:schemeClr val="accent6"/>
                </a:solidFill>
              </a:rPr>
              <a:t>classes</a:t>
            </a:r>
            <a:r>
              <a:rPr lang="en-US" sz="2400"/>
              <a:t> from </a:t>
            </a:r>
            <a:r>
              <a:rPr lang="en-US" sz="2400" b="1">
                <a:solidFill>
                  <a:schemeClr val="accent6"/>
                </a:solidFill>
              </a:rPr>
              <a:t>instances</a:t>
            </a:r>
            <a:r>
              <a:rPr lang="en-US" sz="2400"/>
              <a:t> from </a:t>
            </a:r>
            <a:r>
              <a:rPr lang="en-US" sz="2400" b="1">
                <a:solidFill>
                  <a:schemeClr val="accent6"/>
                </a:solidFill>
              </a:rPr>
              <a:t>strings</a:t>
            </a:r>
            <a:endParaRPr lang="en-US" sz="2400"/>
          </a:p>
          <a:p>
            <a:r>
              <a:rPr lang="en-US" sz="2400"/>
              <a:t>Distingish </a:t>
            </a:r>
            <a:r>
              <a:rPr lang="en-US" sz="2400" b="1">
                <a:solidFill>
                  <a:schemeClr val="accent6"/>
                </a:solidFill>
              </a:rPr>
              <a:t>direct relations </a:t>
            </a:r>
            <a:r>
              <a:rPr lang="en-US" sz="2400"/>
              <a:t>from </a:t>
            </a:r>
            <a:r>
              <a:rPr lang="en-US" sz="2400" b="1">
                <a:solidFill>
                  <a:schemeClr val="accent6"/>
                </a:solidFill>
              </a:rPr>
              <a:t>shortcuts</a:t>
            </a:r>
            <a:r>
              <a:rPr lang="en-US" sz="2400"/>
              <a:t> </a:t>
            </a:r>
          </a:p>
          <a:p>
            <a:r>
              <a:rPr lang="en-US" sz="2400"/>
              <a:t>Read arrows as reflecting “any instance of class X arrow some instance of class Y”</a:t>
            </a:r>
          </a:p>
          <a:p>
            <a:r>
              <a:rPr lang="en-US" sz="2400"/>
              <a:t>Carefully determine how specific/broad to make your design patterns</a:t>
            </a:r>
          </a:p>
          <a:p>
            <a:endParaRPr lang="en-US"/>
          </a:p>
          <a:p>
            <a:endParaRPr lang="en-US"/>
          </a:p>
          <a:p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9A25C7-5983-7DE8-40DC-B723E7703BA8}"/>
              </a:ext>
            </a:extLst>
          </p:cNvPr>
          <p:cNvSpPr txBox="1">
            <a:spLocks/>
          </p:cNvSpPr>
          <p:nvPr/>
        </p:nvSpPr>
        <p:spPr>
          <a:xfrm>
            <a:off x="6927742" y="2138767"/>
            <a:ext cx="4891008" cy="446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Submission Guidance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Create a GitHub account and fork 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2"/>
              </a:rPr>
              <a:t>C-FORS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BFO Summer repo (see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3"/>
              </a:rPr>
              <a:t>here for GitHub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guidance)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Save a diagram reflecting your design pattern to your forked repository in the “Submit” directory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Save a written justification of your design pattern choices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Open a Pull Request to 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2"/>
              </a:rPr>
              <a:t>C-FORS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repository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53FDF-9623-9910-A257-326DCA49E101}"/>
              </a:ext>
            </a:extLst>
          </p:cNvPr>
          <p:cNvSpPr txBox="1"/>
          <p:nvPr/>
        </p:nvSpPr>
        <p:spPr>
          <a:xfrm>
            <a:off x="161442" y="147233"/>
            <a:ext cx="118239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Assignment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For each case, construct a BFO-conformant design pattern with justification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2"/>
              </a:rPr>
              <a:t>https://github.com/Applied-Ontology-Education/2025-C-FORS-BFO-Session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80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F58F-F521-C637-D178-CB44B70F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AD68-1693-5CF7-88D1-1844DB8E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In aircraft_data.xlsx you will find a row for the Airbus A320 Neo. </a:t>
            </a:r>
          </a:p>
          <a:p>
            <a:pPr marL="0" indent="0" algn="ctr">
              <a:buNone/>
            </a:pPr>
            <a:endParaRPr lang="en-US" sz="4000" b="1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Construct a BFO-conformant design pattern reflecting the content of every column associated with that row.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436B6-47F0-59E5-0C63-6C1428505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F25-19E9-6687-FF0F-3D168909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DBF0-84AC-1EC7-88D5-9883DEBBD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6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In aircraft_data.xlsx you will find a row for the Airbus A321-111, designed to have a maximum knot approach speed of 142. However, after 5 approaches, an instance has obtained an average maximum knot approach speed of 139. </a:t>
            </a:r>
          </a:p>
          <a:p>
            <a:pPr marL="0" indent="0" algn="ctr">
              <a:buNone/>
            </a:pPr>
            <a:endParaRPr lang="en-US" sz="4000" b="1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Construct a BFO-conformant design pattern reflecting the preceding phenomena.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719F5-6EAF-8543-3C0E-841F4BE1E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DB8B-1278-5DD8-A67D-F10DD53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2AEC-26D8-8A71-315B-EEAE15CA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2800" b="1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In soc_structure_definitions.xlsx you will find three “SOC_TITLE” entries that mention “Aerospace Engineer”.</a:t>
            </a:r>
          </a:p>
          <a:p>
            <a:pPr marL="0" indent="0" algn="ctr">
              <a:buNone/>
            </a:pPr>
            <a:endParaRPr lang="en-US" sz="4000" b="1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Construct a BFO-conformant design pattern that reflects all three entries and their respective “SOC Definitions”.</a:t>
            </a:r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0ECF7-D915-7743-095C-3ADCDADED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2F56-187B-F710-C124-E77FFB0A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E09B-9144-AD58-D0F9-19A83919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In employment_wage_May_2024.xlsx you will find three “OCC_TITLE” entries that mention “Aerospace Engineer”.</a:t>
            </a:r>
          </a:p>
          <a:p>
            <a:pPr marL="0" indent="0" algn="ctr">
              <a:buNone/>
            </a:pPr>
            <a:endParaRPr lang="en-US" sz="4000" b="1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Construct a BFO-conformant design pattern that reflects all three entries and their associated column information.</a:t>
            </a:r>
          </a:p>
          <a:p>
            <a:pPr marL="0" indent="0" algn="ctr">
              <a:buNone/>
            </a:pPr>
            <a:endParaRPr lang="en-US" sz="40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8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AB027-643D-DBDD-2F0A-AA99F23A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B527-6B8B-45B9-497A-928FE2AB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Mermaid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FD62-96F6-BBBE-985A-5A25F2D1E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Mermaid is a flavor of Markdown</a:t>
            </a:r>
            <a:br>
              <a:rPr lang="en-US"/>
            </a:br>
            <a:r>
              <a:rPr lang="en-US"/>
              <a:t>specialized for representing </a:t>
            </a:r>
            <a:br>
              <a:rPr lang="en-US"/>
            </a:br>
            <a:r>
              <a:rPr lang="en-US"/>
              <a:t>diagrams</a:t>
            </a:r>
          </a:p>
          <a:p>
            <a:endParaRPr lang="en-US"/>
          </a:p>
          <a:p>
            <a:r>
              <a:rPr lang="en-US"/>
              <a:t>You’ll be using mermaid to </a:t>
            </a:r>
            <a:br>
              <a:rPr lang="en-US"/>
            </a:br>
            <a:r>
              <a:rPr lang="en-US"/>
              <a:t>represent design patterns in</a:t>
            </a:r>
            <a:br>
              <a:rPr lang="en-US"/>
            </a:br>
            <a:r>
              <a:rPr lang="en-US"/>
              <a:t>this course</a:t>
            </a:r>
          </a:p>
        </p:txBody>
      </p:sp>
      <p:pic>
        <p:nvPicPr>
          <p:cNvPr id="6" name="Picture 5" descr="A white logo on a purple background&#10;&#10;Description automatically generated">
            <a:extLst>
              <a:ext uri="{FF2B5EF4-FFF2-40B4-BE49-F238E27FC236}">
                <a16:creationId xmlns:a16="http://schemas.microsoft.com/office/drawing/2014/main" id="{80DDB274-7F45-34A5-5410-A90648A7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85" y="5682380"/>
            <a:ext cx="1125765" cy="989166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EC3D131-1795-CD0B-0CDF-477BC34C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7415"/>
            <a:ext cx="6002565" cy="2497142"/>
          </a:xfrm>
          <a:prstGeom prst="rect">
            <a:avLst/>
          </a:prstGeom>
        </p:spPr>
      </p:pic>
      <p:pic>
        <p:nvPicPr>
          <p:cNvPr id="11" name="Picture 10" descr="A diagram of a company&#10;&#10;Description automatically generated">
            <a:extLst>
              <a:ext uri="{FF2B5EF4-FFF2-40B4-BE49-F238E27FC236}">
                <a16:creationId xmlns:a16="http://schemas.microsoft.com/office/drawing/2014/main" id="{E68C5B50-5D9E-188E-1971-64D9F607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27" y="3682667"/>
            <a:ext cx="6002565" cy="288365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16B88D-447A-9114-62DA-9C77752DC8F4}"/>
              </a:ext>
            </a:extLst>
          </p:cNvPr>
          <p:cNvCxnSpPr>
            <a:cxnSpLocks/>
          </p:cNvCxnSpPr>
          <p:nvPr/>
        </p:nvCxnSpPr>
        <p:spPr>
          <a:xfrm>
            <a:off x="9118027" y="2974557"/>
            <a:ext cx="0" cy="7081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6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138A6-8463-836D-2811-06669A551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91A-6FDD-894E-DC06-5E2C820B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972" y="4288971"/>
            <a:ext cx="7794171" cy="2416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Play around in the live editor: </a:t>
            </a:r>
            <a:r>
              <a:rPr lang="en-US">
                <a:hlinkClick r:id="rId2"/>
              </a:rPr>
              <a:t>https://mermaid.live/edit</a:t>
            </a:r>
            <a:r>
              <a:rPr lang="en-US"/>
              <a:t> 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Navigate to the helpful tutorials: </a:t>
            </a:r>
            <a:r>
              <a:rPr lang="en-US">
                <a:hlinkClick r:id="rId3"/>
              </a:rPr>
              <a:t>https://mermaid.js.org/ecosystem/tutorials.html</a:t>
            </a:r>
            <a:r>
              <a:rPr lang="en-US"/>
              <a:t> 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07B6C1-0249-023E-9B2D-C923E1323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457" y="152401"/>
            <a:ext cx="9416142" cy="3449936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68060748-900E-921A-3E91-D8C9689C3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10" y="3294618"/>
            <a:ext cx="2199546" cy="324977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CB5DE0-AE59-A7F6-3273-C757F60589B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7043057" y="3602337"/>
            <a:ext cx="1" cy="6866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944231-9850-FCFE-7070-A98580593000}"/>
              </a:ext>
            </a:extLst>
          </p:cNvPr>
          <p:cNvCxnSpPr>
            <a:cxnSpLocks/>
          </p:cNvCxnSpPr>
          <p:nvPr/>
        </p:nvCxnSpPr>
        <p:spPr>
          <a:xfrm flipH="1">
            <a:off x="2471056" y="5910943"/>
            <a:ext cx="20574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white logo on a purple background&#10;&#10;Description automatically generated">
            <a:extLst>
              <a:ext uri="{FF2B5EF4-FFF2-40B4-BE49-F238E27FC236}">
                <a16:creationId xmlns:a16="http://schemas.microsoft.com/office/drawing/2014/main" id="{C81FAA99-89A2-15EF-0257-474F687A4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00" y="1382786"/>
            <a:ext cx="1125765" cy="9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9990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Garamond</vt:lpstr>
      <vt:lpstr>2_Office Theme</vt:lpstr>
      <vt:lpstr>PowerPoint Presentation</vt:lpstr>
      <vt:lpstr>Case 1</vt:lpstr>
      <vt:lpstr>Case 2</vt:lpstr>
      <vt:lpstr>Case 3</vt:lpstr>
      <vt:lpstr>Case 4</vt:lpstr>
      <vt:lpstr>Mermaid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Beverley</dc:creator>
  <cp:lastModifiedBy>John Beverley</cp:lastModifiedBy>
  <cp:revision>1</cp:revision>
  <dcterms:created xsi:type="dcterms:W3CDTF">2025-05-21T14:00:52Z</dcterms:created>
  <dcterms:modified xsi:type="dcterms:W3CDTF">2025-05-21T14:01:14Z</dcterms:modified>
</cp:coreProperties>
</file>