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6162" r:id="rId2"/>
    <p:sldId id="6277" r:id="rId3"/>
    <p:sldId id="6304" r:id="rId4"/>
    <p:sldId id="6278" r:id="rId5"/>
    <p:sldId id="6305" r:id="rId6"/>
    <p:sldId id="6306" r:id="rId7"/>
    <p:sldId id="6297" r:id="rId8"/>
    <p:sldId id="6299" r:id="rId9"/>
    <p:sldId id="6298" r:id="rId10"/>
    <p:sldId id="3958" r:id="rId11"/>
    <p:sldId id="413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C0322-A201-2B4A-B0C1-0B69E19926D3}" type="datetimeFigureOut">
              <a:t>5/22/25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67666-D6DE-DC4F-B41D-529BD442D0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49E3AF-F1B0-1149-877D-3C8C53984DE1}" type="slidenum">
              <a:rPr kumimoji="0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10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B3A-29A6-DFEE-BD98-EF39BFFC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1">
                <a:latin typeface="Garamond" panose="020204040303010108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5CF12-38FC-E9AF-C7A1-340018315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latin typeface="Garamond" panose="020204040303010108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0FCD-458D-4E43-4383-761668C0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2C482-3E9F-C58A-8385-3FD09239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B55F-4685-78A8-3C5E-C85E35D8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9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267E-81CC-F7F8-9DBA-AB2394D3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FE4B-D240-94D3-5140-66C4985B7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D0411-E2C1-AC06-E40A-B13FA9AC3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1386E-7A89-2DFF-6177-D4FD5A8E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93D28-63D2-BB70-16DF-1DD1DE52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3DC68-7388-25FF-0F7C-C72D7F34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38907-869C-1080-2002-FB051E83A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57DF-7A85-348C-5F94-CD8677C6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683E-816F-6E1A-A80F-81574D63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CBC1B-47DC-B7D3-7968-C87D6C7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524001"/>
            <a:ext cx="10972800" cy="46021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http://ontologist.com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1CC99-896E-46B2-9B2B-ED07EA2F8C3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251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: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403" y="685800"/>
            <a:ext cx="10761397" cy="914400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8" name="Content Placeholder 26"/>
          <p:cNvSpPr>
            <a:spLocks noGrp="1"/>
          </p:cNvSpPr>
          <p:nvPr>
            <p:ph sz="quarter" idx="14"/>
          </p:nvPr>
        </p:nvSpPr>
        <p:spPr>
          <a:xfrm>
            <a:off x="711200" y="1752602"/>
            <a:ext cx="5283200" cy="441959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1" name="Content Placeholder 26"/>
          <p:cNvSpPr>
            <a:spLocks noGrp="1"/>
          </p:cNvSpPr>
          <p:nvPr>
            <p:ph sz="quarter" idx="15"/>
          </p:nvPr>
        </p:nvSpPr>
        <p:spPr>
          <a:xfrm>
            <a:off x="6197602" y="1752600"/>
            <a:ext cx="5283199" cy="44196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en-GB"/>
              <a:t>Slide </a:t>
            </a:r>
            <a:fld id="{E44EE0AE-258D-448E-BE6F-A5950D95057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PwCFirm"/>
          <p:cNvSpPr txBox="1"/>
          <p:nvPr userDrawn="1"/>
        </p:nvSpPr>
        <p:spPr>
          <a:xfrm>
            <a:off x="711200" y="6477001"/>
            <a:ext cx="3454400" cy="152401"/>
          </a:xfrm>
          <a:prstGeom prst="rect">
            <a:avLst/>
          </a:prstGeom>
          <a:noFill/>
        </p:spPr>
        <p:txBody>
          <a:bodyPr vert="horz" wrap="square" lIns="0" tIns="0" rIns="0" bIns="0" rtlCol="0">
            <a:noAutofit/>
          </a:bodyPr>
          <a:lstStyle/>
          <a:p>
            <a:pPr indent="-274320" algn="l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GB" sz="1000" b="0" i="0" u="none" baseline="0" dirty="0" err="1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000806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21FD-FEDD-9816-4FDF-0ADB1A564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B83AB-5001-69FB-F1B1-EEC2EAFC86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771EE-F263-DEDC-FA5A-E32A5CF8051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BF96B-7FD3-8BF6-6AFF-7AD93ECC9F7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40B35F-9C75-6B8A-C955-688F975E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EF0469-3814-35AC-0A96-D870B2AB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8104F-6263-9AC2-31E7-0400161C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321081BA-C81A-6C40-949B-5527D8B924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890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F418-ED60-F5BE-1D0A-53F9347ED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1E2B5-F2E5-3642-14A1-0C11B92848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7277-7078-0305-5022-44919E73A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6F4C6-FEA3-996B-B714-BF3B0B041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72CA7-EC54-3DEA-6FCE-BC17C0EC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F92FE4-5571-5BB6-88F5-D7D6930E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BC070DF-E348-D742-B246-3014A1395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3875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2E5439-FEBC-B1EA-540C-63BEEA56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A290E2-70E9-2A15-B76D-8AD5482BB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60B8A-9E70-01BB-E312-7E256AB65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BC7EFF-E121-F843-94ED-15EC02967EB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58365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E112-A927-1C8B-4937-ED78DFF1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591FF-0BA0-BCAC-2C51-C55A2A29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5C3C4-2370-B734-AFA3-F1F96925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3588F-BFE8-14DC-7927-C6078500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D1F8-C396-DE68-E171-06B5B9E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26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ED80-6B29-BF97-5E24-90120002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BC69B-2519-C00A-7ED6-4B3D850CE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F03B-6149-6334-C0CD-343AB4C3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93516-BB31-DA4D-AB6F-BFB01C12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D5CDE-B307-21F2-867C-DC4DF8C4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91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9E6A-17B8-778C-FF75-E619928E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2D5B-44EE-EA69-D35D-B626A46A3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98F79-219E-C8B9-56F1-2A85BCDD2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C47F3-7FED-DB77-E9F1-E2962487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F1799-6EFC-203F-E1CB-253CAC90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1442B-11ED-F7AA-01B8-2C3F0A49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7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C431-DE4B-789D-E456-86E843FE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8DA6-172B-3E50-92E9-D56DE9F2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F6EC-1FD3-07D2-3AD8-FA4B913BE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3ABFD-6F34-181F-BECB-84D0612FA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9D10FC-BD05-41C3-DE2E-969CC433D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D0D49-9A1B-0478-BDC8-4764F50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B4F06-A0FC-EA87-1CE2-78BCB70A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7FF98-CB54-9036-8EDA-027CE6AB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4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E020-6054-97A7-8621-F2F73D57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E7FC6-2721-FF5D-3412-027453A5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F4897-9117-CB63-FB09-E27C92E12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CC934C-583B-7272-2491-DC5C1220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7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54F60B-7360-BF46-C12F-8CE68A33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1875E-A79C-81C5-3749-C5811561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141A-05A2-C746-C8A1-60A7D25F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485E-2EB8-7700-F135-DE0C224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5F6BE-5394-C1FF-B7DF-1C5BC169B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8E153-E882-7D01-90F1-2257067BF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0155E-1AA0-B9FA-DEB7-16EF2879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3C570-79B3-D611-073E-63E112C68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A60DF-032C-BDFB-61B8-E8DCB6CE7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32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E054-39B5-8E60-05E0-5D51DD34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3B5C4-9277-7D93-1F3F-7CD55984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F05DD-F49D-E262-2EB1-63C90657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009B9-45C5-A0F0-43C5-44F18ED77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05333-E740-591E-B01A-4D03B6A7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EF06A-7E9A-CA09-69B4-8E1E9943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2A8B3-8D2F-D70B-E6B7-CBB4FE8D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A30CC-EDFC-54F0-0044-07664F718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E6445-277D-3BA2-7EE7-E38C71E92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3503AD-24D2-F04B-A5C1-AA31754D0B29}" type="datetimeFigureOut"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3E237-4CE6-4C50-3DAB-27E3859C2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ABBC7-97EE-5DB4-8DC8-23B77B64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4233-0586-EA44-99C2-E26DC30F537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2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1" kern="1200">
          <a:solidFill>
            <a:schemeClr val="tx1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pplied-Ontology-Edu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C3829B-168C-3EDC-C105-DAD63B96F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2235347" y="0"/>
            <a:ext cx="77213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8DC51-436C-CA01-848C-BB61E23C3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226" y="2136829"/>
            <a:ext cx="8447548" cy="2584342"/>
          </a:xfrm>
        </p:spPr>
        <p:txBody>
          <a:bodyPr>
            <a:noAutofit/>
          </a:bodyPr>
          <a:lstStyle/>
          <a:p>
            <a:r>
              <a:rPr lang="en-US" sz="8800"/>
              <a:t>BFO: 2025 </a:t>
            </a:r>
            <a:br>
              <a:rPr lang="en-US" sz="8800"/>
            </a:br>
            <a:r>
              <a:rPr lang="en-US" sz="8800"/>
              <a:t>C-FORS Exercises</a:t>
            </a:r>
          </a:p>
        </p:txBody>
      </p:sp>
    </p:spTree>
    <p:extLst>
      <p:ext uri="{BB962C8B-B14F-4D97-AF65-F5344CB8AC3E}">
        <p14:creationId xmlns:p14="http://schemas.microsoft.com/office/powerpoint/2010/main" val="221067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8C21-09BA-42C2-5E7A-D18C6D40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Community Effort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2887EF-301C-0BA3-B120-A504EB124E23}"/>
              </a:ext>
            </a:extLst>
          </p:cNvPr>
          <p:cNvSpPr txBox="1"/>
          <p:nvPr/>
        </p:nvSpPr>
        <p:spPr>
          <a:xfrm>
            <a:off x="6096000" y="1271243"/>
            <a:ext cx="5554661" cy="537070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Fidelity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(Knowledge Representation Group)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University of Michigan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(Bioinformatics)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Florida State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(Information)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Johns Hopkins Applied Physics Lab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University of Virginia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(Data Science)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Department of Homeland Security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Customs and Border Protection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Knowledge Graph Alliance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Syracuse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(CSE)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Air Force Research Labs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CUBRC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KadSci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99965-4945-09AA-4EC7-3807BC68C682}"/>
              </a:ext>
            </a:extLst>
          </p:cNvPr>
          <p:cNvSpPr txBox="1"/>
          <p:nvPr/>
        </p:nvSpPr>
        <p:spPr>
          <a:xfrm>
            <a:off x="538212" y="1494380"/>
            <a:ext cx="5260927" cy="49244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George Mason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(C4l &amp; Cyber)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Northwestern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(Philosophy)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University of Maryland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(Physics)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Industrial Ontologies Foundry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Colgate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(Philosophy)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UB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(Bioinformatics Department)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Ohio State University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(Logic)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UB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(CSE Department)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Bloomberg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(HR)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Aerospace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Scania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70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8C21-09BA-42C2-5E7A-D18C6D40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Community Effort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62E0E-BFCA-EC23-813F-9088855D1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81617"/>
          </a:xfrm>
        </p:spPr>
        <p:txBody>
          <a:bodyPr>
            <a:normAutofit/>
          </a:bodyPr>
          <a:lstStyle/>
          <a:p>
            <a:r>
              <a:rPr lang="en-US"/>
              <a:t>Create a </a:t>
            </a:r>
            <a:r>
              <a:rPr lang="en-US" i="1"/>
              <a:t>training consortium</a:t>
            </a:r>
            <a:endParaRPr lang="en-US"/>
          </a:p>
          <a:p>
            <a:endParaRPr lang="en-US"/>
          </a:p>
          <a:p>
            <a:r>
              <a:rPr lang="en-US"/>
              <a:t>Whose members may: </a:t>
            </a:r>
          </a:p>
          <a:p>
            <a:pPr lvl="1"/>
            <a:r>
              <a:rPr lang="en-US"/>
              <a:t>Enter articulation agreements</a:t>
            </a:r>
          </a:p>
          <a:p>
            <a:pPr lvl="1"/>
            <a:r>
              <a:rPr lang="en-US"/>
              <a:t>Supervise new ontologists </a:t>
            </a:r>
          </a:p>
          <a:p>
            <a:pPr lvl="1"/>
            <a:r>
              <a:rPr lang="en-US"/>
              <a:t>Host tutorials, bootcamps, </a:t>
            </a:r>
            <a:br>
              <a:rPr lang="en-US"/>
            </a:br>
            <a:r>
              <a:rPr lang="en-US"/>
              <a:t>certificates, full programs, etc. </a:t>
            </a:r>
          </a:p>
          <a:p>
            <a:pPr lvl="1"/>
            <a:r>
              <a:rPr lang="en-US"/>
              <a:t>Provide internships</a:t>
            </a:r>
          </a:p>
          <a:p>
            <a:pPr lvl="1"/>
            <a:r>
              <a:rPr lang="en-US"/>
              <a:t>Disseminate training material </a:t>
            </a:r>
            <a:br>
              <a:rPr lang="en-US"/>
            </a:br>
            <a:r>
              <a:rPr lang="en-US"/>
              <a:t>and documentation for existing </a:t>
            </a:r>
            <a:br>
              <a:rPr lang="en-US"/>
            </a:br>
            <a:r>
              <a:rPr lang="en-US"/>
              <a:t>and future ontology training</a:t>
            </a:r>
          </a:p>
        </p:txBody>
      </p:sp>
      <p:pic>
        <p:nvPicPr>
          <p:cNvPr id="8" name="Picture 7" descr="A table with text on it&#10;&#10;Description automatically generated">
            <a:extLst>
              <a:ext uri="{FF2B5EF4-FFF2-40B4-BE49-F238E27FC236}">
                <a16:creationId xmlns:a16="http://schemas.microsoft.com/office/drawing/2014/main" id="{DC715B01-5BCB-FDB6-878F-A1A7AC88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202" y="1825624"/>
            <a:ext cx="6300304" cy="439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5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F58F-F521-C637-D178-CB44B70F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5AD68-1693-5CF7-88D1-1844DB8E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In aircraft_data.xlsx you will find a row for the Airbus A320 Neo. 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Construct a BFO-conformant design pattern reflecting the content of columns C-G, R-S, and AB.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436B6-47F0-59E5-0C63-6C1428505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4F25-19E9-6687-FF0F-3D168909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DBF0-84AC-1EC7-88D5-9883DEBBD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96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In aircraft_data.xlsx you will find a row for the Airbus A321-111, designed to have a maximum knot approach speed of 142. However, after 5 approaches, an instance has obtained an average maximum knot approach speed of 139. 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Construct a BFO-conformant design pattern reflecting the preceding phenomena.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3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719F5-6EAF-8543-3C0E-841F4BE1E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DB8B-1278-5DD8-A67D-F10DD53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2AEC-26D8-8A71-315B-EEAE15CA9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sz="28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In soc_structure_definitions.xlsx you will find three “SOC_TITLE” entries that mention “Aerospace Engineer”.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Construct a BFO-conformant design pattern that reflects all three entries and their respective “SOC Definitions”.</a:t>
            </a:r>
          </a:p>
          <a:p>
            <a:pPr marL="0" indent="0" algn="ctr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0ECF7-D915-7743-095C-3ADCDADE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2F56-187B-F710-C124-E77FFB0A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E09B-9144-AD58-D0F9-19A83919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In employment_wage_May_2024.xlsx you will find three “OCC_TITLE” entries that mention “Aerospace Engineer”.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chemeClr val="accent6"/>
                </a:solidFill>
              </a:rPr>
              <a:t>Construct a BFO-conformant design pattern that reflects all three entries and their associated columns A, H, I, K, L.</a:t>
            </a:r>
          </a:p>
          <a:p>
            <a:pPr marL="0" indent="0" algn="ctr">
              <a:buNone/>
            </a:pPr>
            <a:endParaRPr lang="en-US" sz="4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8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6E12-B0A4-2336-6D5B-65631480C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b="1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>
                <a:solidFill>
                  <a:srgbClr val="FF0000"/>
                </a:solidFill>
              </a:rPr>
              <a:t>CLOSING REMARKS</a:t>
            </a:r>
          </a:p>
        </p:txBody>
      </p:sp>
    </p:spTree>
    <p:extLst>
      <p:ext uri="{BB962C8B-B14F-4D97-AF65-F5344CB8AC3E}">
        <p14:creationId xmlns:p14="http://schemas.microsoft.com/office/powerpoint/2010/main" val="182516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314B-E744-5D36-630D-AC31BC19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UB Applied Ontology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B8D4-2663-55E6-07B1-496BF3FB9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Fall 2025, UB will enroll the first </a:t>
            </a:r>
            <a:br>
              <a:rPr lang="en-US"/>
            </a:br>
            <a:r>
              <a:rPr lang="en-US"/>
              <a:t>class of applied ontology PhD and </a:t>
            </a:r>
            <a:br>
              <a:rPr lang="en-US"/>
            </a:br>
            <a:r>
              <a:rPr lang="en-US"/>
              <a:t>MS students</a:t>
            </a:r>
          </a:p>
          <a:p>
            <a:endParaRPr lang="en-US"/>
          </a:p>
          <a:p>
            <a:r>
              <a:rPr lang="en-US"/>
              <a:t>At present count, we have an entering </a:t>
            </a:r>
            <a:br>
              <a:rPr lang="en-US"/>
            </a:br>
            <a:r>
              <a:rPr lang="en-US"/>
              <a:t>class of 20 PhDs and 15 MS students</a:t>
            </a:r>
          </a:p>
          <a:p>
            <a:endParaRPr lang="en-US"/>
          </a:p>
          <a:p>
            <a:r>
              <a:rPr lang="en-US"/>
              <a:t>The program is </a:t>
            </a:r>
            <a:r>
              <a:rPr lang="en-US" b="1">
                <a:solidFill>
                  <a:srgbClr val="FF0000"/>
                </a:solidFill>
              </a:rPr>
              <a:t>entirely remote </a:t>
            </a:r>
            <a:r>
              <a:rPr lang="en-US"/>
              <a:t>and 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asynchronous</a:t>
            </a:r>
          </a:p>
        </p:txBody>
      </p:sp>
      <p:pic>
        <p:nvPicPr>
          <p:cNvPr id="4" name="Picture 3" descr="A poster with a box and several labels&#10;&#10;AI-generated content may be incorrect.">
            <a:extLst>
              <a:ext uri="{FF2B5EF4-FFF2-40B4-BE49-F238E27FC236}">
                <a16:creationId xmlns:a16="http://schemas.microsoft.com/office/drawing/2014/main" id="{8D68EA93-25EC-4FC7-49BD-8260ABA3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890" y="503695"/>
            <a:ext cx="4703431" cy="585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3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ABBF-4640-F381-CBF1-0D98E661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E474-3D92-035E-A40A-26DB3C2C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That said, all of our education material will remain accessible online: </a:t>
            </a:r>
            <a:r>
              <a:rPr lang="en-US">
                <a:hlinkClick r:id="rId2"/>
              </a:rPr>
              <a:t>https://github.com/Applied-Ontology-Education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0C0127-42AF-68B0-F8E6-1A1058362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1" y="3047083"/>
            <a:ext cx="5656709" cy="364509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75A959-6AAC-1C10-7888-F7EAF583F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981" y="3047083"/>
            <a:ext cx="5506891" cy="359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21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CB134C0C-4AA7-0F97-41C3-3CC35C2867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566" y="396453"/>
            <a:ext cx="10352868" cy="6065093"/>
          </a:xfrm>
        </p:spPr>
      </p:pic>
    </p:spTree>
    <p:extLst>
      <p:ext uri="{BB962C8B-B14F-4D97-AF65-F5344CB8AC3E}">
        <p14:creationId xmlns:p14="http://schemas.microsoft.com/office/powerpoint/2010/main" val="35579726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414</Words>
  <Application>Microsoft Macintosh PowerPoint</Application>
  <PresentationFormat>Widescreen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Garamond</vt:lpstr>
      <vt:lpstr>2_Office Theme</vt:lpstr>
      <vt:lpstr>BFO: 2025  C-FORS Exercises</vt:lpstr>
      <vt:lpstr>Case 1</vt:lpstr>
      <vt:lpstr>Case 2</vt:lpstr>
      <vt:lpstr>Case 3</vt:lpstr>
      <vt:lpstr>Case 4</vt:lpstr>
      <vt:lpstr>PowerPoint Presentation</vt:lpstr>
      <vt:lpstr>UB Applied Ontology </vt:lpstr>
      <vt:lpstr>MIT Model</vt:lpstr>
      <vt:lpstr>PowerPoint Presentation</vt:lpstr>
      <vt:lpstr>Community Effort</vt:lpstr>
      <vt:lpstr>Community Effort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Beverley</dc:creator>
  <cp:lastModifiedBy>John Beverley</cp:lastModifiedBy>
  <cp:revision>1</cp:revision>
  <dcterms:created xsi:type="dcterms:W3CDTF">2025-05-22T10:38:04Z</dcterms:created>
  <dcterms:modified xsi:type="dcterms:W3CDTF">2025-05-22T10:39:12Z</dcterms:modified>
</cp:coreProperties>
</file>