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290" r:id="rId2"/>
    <p:sldId id="270" r:id="rId3"/>
    <p:sldId id="271" r:id="rId4"/>
    <p:sldId id="1053" r:id="rId5"/>
    <p:sldId id="5279" r:id="rId6"/>
    <p:sldId id="1054" r:id="rId7"/>
    <p:sldId id="5280" r:id="rId8"/>
    <p:sldId id="1055" r:id="rId9"/>
    <p:sldId id="281" r:id="rId10"/>
    <p:sldId id="5281" r:id="rId11"/>
    <p:sldId id="1060" r:id="rId12"/>
    <p:sldId id="1056" r:id="rId13"/>
    <p:sldId id="5282" r:id="rId14"/>
    <p:sldId id="1057" r:id="rId15"/>
    <p:sldId id="5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B3A-29A6-DFEE-BD98-EF39BFFC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CF12-38FC-E9AF-C7A1-34001831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0FCD-458D-4E43-4383-761668C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C482-3E9F-C58A-8385-3FD0923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B55F-4685-78A8-3C5E-C85E3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67E-81CC-F7F8-9DBA-AB2394D3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FE4B-D240-94D3-5140-66C4985B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11-E2C1-AC06-E40A-B13FA9A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86E-7A89-2DFF-6177-D4FD5A8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D28-63D2-BB70-16DF-1DD1DE5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DC68-7388-25FF-0F7C-C72D7F34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8907-869C-1080-2002-FB051E8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7DF-7A85-348C-5F94-CD8677C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83E-816F-6E1A-A80F-81574D6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C1B-47DC-B7D3-7968-C87D6C7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109728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http://ontologist.com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685800"/>
            <a:ext cx="10761397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/>
              <a:t>Slide </a:t>
            </a:r>
            <a:fld id="{E44EE0AE-258D-448E-BE6F-A5950D9505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90493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112-A927-1C8B-4937-ED78DFF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1FF-0BA0-BCAC-2C51-C55A2A29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C3C4-2370-B734-AFA3-F1F9692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88F-BFE8-14DC-7927-C607850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D1F8-C396-DE68-E171-06B5B9E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4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D80-6B29-BF97-5E24-9012000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69B-2519-C00A-7ED6-4B3D850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F03B-6149-6334-C0CD-343AB4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516-BB31-DA4D-AB6F-BFB01C1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CDE-B307-21F2-867C-DC4DF8C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6A-17B8-778C-FF75-E619928E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D5B-44EE-EA69-D35D-B626A46A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8F79-219E-C8B9-56F1-2A85BCDD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47F3-7FED-DB77-E9F1-E296248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799-6EFC-203F-E1CB-253CAC9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42B-11ED-F7AA-01B8-2C3F0A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431-DE4B-789D-E456-86E843FE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8DA6-172B-3E50-92E9-D56DE9F2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6EC-1FD3-07D2-3AD8-FA4B913B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ABFD-6F34-181F-BECB-84D0612F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10FC-BD05-41C3-DE2E-969CC433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0D49-9A1B-0478-BDC8-4764F50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F06-A0FC-EA87-1CE2-78BCB70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FF98-CB54-9036-8EDA-027CE6A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20-6054-97A7-8621-F2F73D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E7FC6-2721-FF5D-3412-027453A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4897-9117-CB63-FB09-E27C92E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934C-583B-7272-2491-DC5C12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F60B-7360-BF46-C12F-8CE68A3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875E-A79C-81C5-3749-C581156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141A-05A2-C746-C8A1-60A7D25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85E-2EB8-7700-F135-DE0C224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6BE-5394-C1FF-B7DF-1C5BC16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E153-E882-7D01-90F1-2257067B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155E-1AA0-B9FA-DEB7-16EF287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C570-79B3-D611-073E-63E112C6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60DF-032C-BDFB-61B8-E8DCB6C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E054-39B5-8E60-05E0-5D51DD34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3B5C4-9277-7D93-1F3F-7CD5598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5DD-F49D-E262-2EB1-63C9065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09B9-45C5-A0F0-43C5-44F18ED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333-E740-591E-B01A-4D03B6A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F06A-7E9A-CA09-69B4-8E1E99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A8B3-8D2F-D70B-E6B7-CBB4FE8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30CC-EDFC-54F0-0044-07664F7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445-277D-3BA2-7EE7-E38C71E9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03AD-24D2-F04B-A5C1-AA31754D0B29}" type="datetimeFigureOut"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237-4CE6-4C50-3DAB-27E3859C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BBC7-97EE-5DB4-8DC8-23B77B64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5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6940-8FC4-6071-3E60-862FD0D31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B297-D499-1BEA-3866-5AA3A9BE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14" y="1600200"/>
            <a:ext cx="10920248" cy="2387600"/>
          </a:xfrm>
        </p:spPr>
        <p:txBody>
          <a:bodyPr>
            <a:normAutofit/>
          </a:bodyPr>
          <a:lstStyle/>
          <a:p>
            <a:r>
              <a:rPr lang="en-US"/>
              <a:t>Design Patterns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75DBF-4442-F8E6-8846-C43E5A50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117"/>
            <a:ext cx="9144000" cy="2307135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John Beverley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Assistant Professor</a:t>
            </a:r>
            <a:r>
              <a:rPr lang="en-US"/>
              <a:t>, </a:t>
            </a:r>
            <a:r>
              <a:rPr lang="en-US" i="1"/>
              <a:t>University at Buffalo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Co-Director, National Center for Ontological Research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Affiliate Faculty</a:t>
            </a:r>
            <a:r>
              <a:rPr lang="en-US"/>
              <a:t>, </a:t>
            </a:r>
            <a:r>
              <a:rPr lang="en-US" i="1"/>
              <a:t>Institute of Artificial Intelligence and Data Science</a:t>
            </a:r>
          </a:p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345028-AEDA-E2C2-B971-249CFF2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304194"/>
            <a:ext cx="1638301" cy="1419861"/>
          </a:xfrm>
          <a:prstGeom prst="rect">
            <a:avLst/>
          </a:prstGeom>
        </p:spPr>
      </p:pic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A99DA3E6-2CF6-8157-B910-783EEA7B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59" y="185635"/>
            <a:ext cx="1436842" cy="14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B4C27-4086-AEAF-DB60-743699BB5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BF3C-E1D2-BF3C-EC0B-9805EF5A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6461-DB2E-77E8-1B18-9F0267B6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Addressing the competency question requires ontologically representing data relevant to the question</a:t>
            </a:r>
          </a:p>
          <a:p>
            <a:endParaRPr lang="en-US"/>
          </a:p>
          <a:p>
            <a:r>
              <a:rPr lang="en-US"/>
              <a:t>For our example, we will need representations of: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85307-9814-2BAD-EE57-215795E33775}"/>
              </a:ext>
            </a:extLst>
          </p:cNvPr>
          <p:cNvSpPr txBox="1"/>
          <p:nvPr/>
        </p:nvSpPr>
        <p:spPr>
          <a:xfrm>
            <a:off x="6626909" y="4001294"/>
            <a:ext cx="15728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longitude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59BD3-9559-E23D-D7A9-93753219AE6C}"/>
              </a:ext>
            </a:extLst>
          </p:cNvPr>
          <p:cNvSpPr txBox="1"/>
          <p:nvPr/>
        </p:nvSpPr>
        <p:spPr>
          <a:xfrm>
            <a:off x="2226358" y="4008815"/>
            <a:ext cx="3338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border/boundary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55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D7D-9DB9-BB43-05E3-72937D4B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of Drone,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833D-1387-25D8-FAE5-1E53DCF2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/>
              <a:t>Drone =def An aircraft designed to be powered, fly </a:t>
            </a:r>
            <a:br>
              <a:rPr lang="en-US"/>
            </a:br>
            <a:r>
              <a:rPr lang="en-US"/>
              <a:t>autonomously or be piloted remotely, without a human </a:t>
            </a:r>
            <a:br>
              <a:rPr lang="en-US"/>
            </a:br>
            <a:r>
              <a:rPr lang="en-US"/>
              <a:t>operator onboard</a:t>
            </a:r>
            <a:br>
              <a:rPr lang="en-US"/>
            </a:br>
            <a:endParaRPr lang="en-US"/>
          </a:p>
          <a:p>
            <a:r>
              <a:rPr lang="en-US"/>
              <a:t>Motion Process =def A process in which a material entity </a:t>
            </a:r>
            <a:br>
              <a:rPr lang="en-US"/>
            </a:br>
            <a:r>
              <a:rPr lang="en-US"/>
              <a:t>changes its spatial orientation over time</a:t>
            </a:r>
          </a:p>
          <a:p>
            <a:endParaRPr lang="en-US"/>
          </a:p>
          <a:p>
            <a:r>
              <a:rPr lang="en-US"/>
              <a:t>An instance of drone participates in an instance of a </a:t>
            </a:r>
            <a:br>
              <a:rPr lang="en-US"/>
            </a:br>
            <a:r>
              <a:rPr lang="en-US"/>
              <a:t>motion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D5C09D-73D6-DEF0-A06E-E3D0E8A241D9}"/>
              </a:ext>
            </a:extLst>
          </p:cNvPr>
          <p:cNvSpPr/>
          <p:nvPr/>
        </p:nvSpPr>
        <p:spPr>
          <a:xfrm>
            <a:off x="9727391" y="1027906"/>
            <a:ext cx="2124075" cy="9477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185BD9-84C1-FEDC-4AC7-01825F6F2A0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0789428" y="1975642"/>
            <a:ext cx="1" cy="53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4523AC-0C07-DC07-B09F-525D9F02098B}"/>
              </a:ext>
            </a:extLst>
          </p:cNvPr>
          <p:cNvSpPr txBox="1"/>
          <p:nvPr/>
        </p:nvSpPr>
        <p:spPr>
          <a:xfrm>
            <a:off x="10270616" y="220726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type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CC160D4-FCB7-75E5-4BD4-06C269649EDF}"/>
              </a:ext>
            </a:extLst>
          </p:cNvPr>
          <p:cNvSpPr/>
          <p:nvPr/>
        </p:nvSpPr>
        <p:spPr>
          <a:xfrm>
            <a:off x="10149092" y="2520153"/>
            <a:ext cx="1280672" cy="890020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2D1A4FF-F706-002F-ED26-88FE5277B7F6}"/>
              </a:ext>
            </a:extLst>
          </p:cNvPr>
          <p:cNvSpPr/>
          <p:nvPr/>
        </p:nvSpPr>
        <p:spPr>
          <a:xfrm>
            <a:off x="10047518" y="3845376"/>
            <a:ext cx="1483821" cy="101653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motion process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13DFE3-3AEF-C604-2C85-D7E0079C14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789428" y="3410173"/>
            <a:ext cx="1" cy="435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B34E2B-D945-FCD8-54AB-B3239C47FBB3}"/>
              </a:ext>
            </a:extLst>
          </p:cNvPr>
          <p:cNvSpPr txBox="1"/>
          <p:nvPr/>
        </p:nvSpPr>
        <p:spPr>
          <a:xfrm>
            <a:off x="9500020" y="3396837"/>
            <a:ext cx="128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participates 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4FDBB9-9995-A3F3-BB39-D01CC79E4833}"/>
              </a:ext>
            </a:extLst>
          </p:cNvPr>
          <p:cNvSpPr/>
          <p:nvPr/>
        </p:nvSpPr>
        <p:spPr>
          <a:xfrm>
            <a:off x="9727391" y="5279907"/>
            <a:ext cx="2124075" cy="9477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Motion Process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E49F0-7689-2CEF-09F7-C9E170DA983A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10789429" y="4861915"/>
            <a:ext cx="0" cy="417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CBB118-41E7-D671-C1AE-27EFF18B5409}"/>
              </a:ext>
            </a:extLst>
          </p:cNvPr>
          <p:cNvSpPr txBox="1"/>
          <p:nvPr/>
        </p:nvSpPr>
        <p:spPr>
          <a:xfrm>
            <a:off x="10270616" y="478268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27721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D7D-9DB9-BB43-05E3-72937D4B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/>
              <a:t>Process Profile, Definition of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833D-1387-25D8-FAE5-1E53DCF2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275175" cy="5032375"/>
          </a:xfrm>
        </p:spPr>
        <p:txBody>
          <a:bodyPr>
            <a:normAutofit/>
          </a:bodyPr>
          <a:lstStyle/>
          <a:p>
            <a:r>
              <a:rPr lang="en-US"/>
              <a:t>A process profile is an abstraction of some relevant aspect of </a:t>
            </a:r>
            <a:br>
              <a:rPr lang="en-US"/>
            </a:br>
            <a:r>
              <a:rPr lang="en-US"/>
              <a:t>a given process, e.g. the velocity of traveling missile</a:t>
            </a:r>
          </a:p>
          <a:p>
            <a:endParaRPr lang="en-US"/>
          </a:p>
          <a:p>
            <a:r>
              <a:rPr lang="en-US"/>
              <a:t>Speed =def A process profile characterized by the magnitude </a:t>
            </a:r>
            <a:br>
              <a:rPr lang="en-US"/>
            </a:br>
            <a:r>
              <a:rPr lang="en-US"/>
              <a:t>of an object’s motion relative to a reference frame over time</a:t>
            </a:r>
          </a:p>
          <a:p>
            <a:endParaRPr lang="en-US"/>
          </a:p>
          <a:p>
            <a:r>
              <a:rPr lang="en-US"/>
              <a:t>A drone participating in a motion process will have some associated speed value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D5C09D-73D6-DEF0-A06E-E3D0E8A241D9}"/>
              </a:ext>
            </a:extLst>
          </p:cNvPr>
          <p:cNvSpPr/>
          <p:nvPr/>
        </p:nvSpPr>
        <p:spPr>
          <a:xfrm>
            <a:off x="9755966" y="2066927"/>
            <a:ext cx="2124075" cy="9477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185BD9-84C1-FEDC-4AC7-01825F6F2A0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0818003" y="3014663"/>
            <a:ext cx="1" cy="53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4523AC-0C07-DC07-B09F-525D9F02098B}"/>
              </a:ext>
            </a:extLst>
          </p:cNvPr>
          <p:cNvSpPr txBox="1"/>
          <p:nvPr/>
        </p:nvSpPr>
        <p:spPr>
          <a:xfrm>
            <a:off x="10287860" y="324470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type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CC160D4-FCB7-75E5-4BD4-06C269649EDF}"/>
              </a:ext>
            </a:extLst>
          </p:cNvPr>
          <p:cNvSpPr/>
          <p:nvPr/>
        </p:nvSpPr>
        <p:spPr>
          <a:xfrm>
            <a:off x="10177667" y="3559174"/>
            <a:ext cx="1280672" cy="890020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F05E58-0D16-3701-03AA-09C5D4B81DA1}"/>
              </a:ext>
            </a:extLst>
          </p:cNvPr>
          <p:cNvSpPr/>
          <p:nvPr/>
        </p:nvSpPr>
        <p:spPr>
          <a:xfrm>
            <a:off x="10188462" y="4923113"/>
            <a:ext cx="1259081" cy="4372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CE9CE-CE29-BBA1-F8FD-B74A80F8B56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0818003" y="4449194"/>
            <a:ext cx="0" cy="4739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7EF046-D6B9-EA16-8CC4-037C4F693EC6}"/>
              </a:ext>
            </a:extLst>
          </p:cNvPr>
          <p:cNvSpPr txBox="1"/>
          <p:nvPr/>
        </p:nvSpPr>
        <p:spPr>
          <a:xfrm>
            <a:off x="9755966" y="4440793"/>
            <a:ext cx="106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6334A-3B89-3192-804C-FDD80649E0E8}"/>
              </a:ext>
            </a:extLst>
          </p:cNvPr>
          <p:cNvSpPr txBox="1"/>
          <p:nvPr/>
        </p:nvSpPr>
        <p:spPr>
          <a:xfrm>
            <a:off x="10360100" y="4957092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9390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5604-1CF6-013E-E8C3-258AB888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E31C-D1AC-439F-F91D-653BB0A8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62BB-8265-4F0A-F4A9-352BF80C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Addressing the competency question requires ontologically representing data relevant to the question</a:t>
            </a:r>
          </a:p>
          <a:p>
            <a:endParaRPr lang="en-US"/>
          </a:p>
          <a:p>
            <a:r>
              <a:rPr lang="en-US"/>
              <a:t>For our example, we will need representations of: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0A93E-9202-D299-E806-2ADD34DE7F85}"/>
              </a:ext>
            </a:extLst>
          </p:cNvPr>
          <p:cNvSpPr txBox="1"/>
          <p:nvPr/>
        </p:nvSpPr>
        <p:spPr>
          <a:xfrm>
            <a:off x="6626909" y="4001294"/>
            <a:ext cx="15728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longitude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D15F3-6E5F-0AA9-FCE1-C2EB6B987C02}"/>
              </a:ext>
            </a:extLst>
          </p:cNvPr>
          <p:cNvSpPr txBox="1"/>
          <p:nvPr/>
        </p:nvSpPr>
        <p:spPr>
          <a:xfrm>
            <a:off x="2226358" y="4008815"/>
            <a:ext cx="3338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border/boundary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1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D7D-9DB9-BB43-05E3-72937D4B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Spatiotemporal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833D-1387-25D8-FAE5-1E53DCF2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/>
          </a:bodyPr>
          <a:lstStyle/>
          <a:p>
            <a:r>
              <a:rPr lang="en-US"/>
              <a:t>Spatiotemporal Region =def An occurrent entity that is part of spacetime</a:t>
            </a:r>
          </a:p>
          <a:p>
            <a:endParaRPr lang="en-US"/>
          </a:p>
          <a:p>
            <a:r>
              <a:rPr lang="en-US"/>
              <a:t>The drone’s motion occupies spatiotemporal region </a:t>
            </a:r>
            <a:br>
              <a:rPr lang="en-US"/>
            </a:br>
            <a:r>
              <a:rPr lang="en-US"/>
              <a:t>instances which have geographic/temporal extents</a:t>
            </a:r>
          </a:p>
          <a:p>
            <a:endParaRPr lang="en-US"/>
          </a:p>
          <a:p>
            <a:r>
              <a:rPr lang="en-US"/>
              <a:t>Geographic extents are associated with </a:t>
            </a:r>
            <a:br>
              <a:rPr lang="en-US"/>
            </a:br>
            <a:r>
              <a:rPr lang="en-US"/>
              <a:t>longitude, latitude, and altitude values; </a:t>
            </a:r>
            <a:br>
              <a:rPr lang="en-US"/>
            </a:br>
            <a:r>
              <a:rPr lang="en-US"/>
              <a:t>temporal extents are associated with date </a:t>
            </a:r>
            <a:br>
              <a:rPr lang="en-US"/>
            </a:br>
            <a:r>
              <a:rPr lang="en-US"/>
              <a:t>time stamps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4BFFD00-ABF5-1B31-24D6-6350C7E40022}"/>
              </a:ext>
            </a:extLst>
          </p:cNvPr>
          <p:cNvSpPr/>
          <p:nvPr/>
        </p:nvSpPr>
        <p:spPr>
          <a:xfrm>
            <a:off x="7727608" y="3990309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2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6E8AA88-7D2C-1022-CBA9-859B09C726B7}"/>
              </a:ext>
            </a:extLst>
          </p:cNvPr>
          <p:cNvSpPr/>
          <p:nvPr/>
        </p:nvSpPr>
        <p:spPr>
          <a:xfrm>
            <a:off x="7756442" y="5731297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temporal interval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50F45-869E-6BBE-0BFE-4592C8E2AC7C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9435243" y="3546102"/>
            <a:ext cx="1071975" cy="942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18F8F-5C5D-27ED-5C8D-972CE83A6D3D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9464077" y="6220848"/>
            <a:ext cx="994208" cy="8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D1E526-56E4-254D-2C29-C10BB397525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9435243" y="4488465"/>
            <a:ext cx="1112536" cy="8211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8A3F93-7EEF-32C9-A971-AA048A45641E}"/>
              </a:ext>
            </a:extLst>
          </p:cNvPr>
          <p:cNvSpPr txBox="1"/>
          <p:nvPr/>
        </p:nvSpPr>
        <p:spPr>
          <a:xfrm>
            <a:off x="8924978" y="4864731"/>
            <a:ext cx="170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A148-BF36-63D4-1F00-CC7A51E8A081}"/>
              </a:ext>
            </a:extLst>
          </p:cNvPr>
          <p:cNvSpPr txBox="1"/>
          <p:nvPr/>
        </p:nvSpPr>
        <p:spPr>
          <a:xfrm>
            <a:off x="8924978" y="3631526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2A7A5F-E3CC-0912-D9DF-B27A295C6151}"/>
              </a:ext>
            </a:extLst>
          </p:cNvPr>
          <p:cNvSpPr/>
          <p:nvPr/>
        </p:nvSpPr>
        <p:spPr>
          <a:xfrm>
            <a:off x="10547779" y="5100550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C638B7-759F-A882-3FAE-A7438326DCEB}"/>
              </a:ext>
            </a:extLst>
          </p:cNvPr>
          <p:cNvGrpSpPr/>
          <p:nvPr/>
        </p:nvGrpSpPr>
        <p:grpSpPr>
          <a:xfrm>
            <a:off x="10507218" y="3337034"/>
            <a:ext cx="1259081" cy="418136"/>
            <a:chOff x="10342844" y="1641738"/>
            <a:chExt cx="1259081" cy="41813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FB5EF80-D5CD-1693-B27E-2F099B12F825}"/>
                </a:ext>
              </a:extLst>
            </p:cNvPr>
            <p:cNvSpPr/>
            <p:nvPr/>
          </p:nvSpPr>
          <p:spPr>
            <a:xfrm>
              <a:off x="10342844" y="1641738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7EE4C1-9497-9B44-695B-D5197DCA7767}"/>
                </a:ext>
              </a:extLst>
            </p:cNvPr>
            <p:cNvSpPr txBox="1"/>
            <p:nvPr/>
          </p:nvSpPr>
          <p:spPr>
            <a:xfrm>
              <a:off x="10558088" y="1658859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decimal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C63921-B218-6777-EBAA-FC529DFFB87B}"/>
              </a:ext>
            </a:extLst>
          </p:cNvPr>
          <p:cNvGrpSpPr/>
          <p:nvPr/>
        </p:nvGrpSpPr>
        <p:grpSpPr>
          <a:xfrm>
            <a:off x="10458285" y="6011780"/>
            <a:ext cx="1448806" cy="418136"/>
            <a:chOff x="10103906" y="3792455"/>
            <a:chExt cx="1448806" cy="41813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57FBE71-0DDE-4472-1D1E-9648903748CC}"/>
                </a:ext>
              </a:extLst>
            </p:cNvPr>
            <p:cNvSpPr/>
            <p:nvPr/>
          </p:nvSpPr>
          <p:spPr>
            <a:xfrm>
              <a:off x="10103906" y="3792455"/>
              <a:ext cx="1448806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9D0104-1972-515B-3A4E-8A8DE294B9A1}"/>
                </a:ext>
              </a:extLst>
            </p:cNvPr>
            <p:cNvSpPr txBox="1"/>
            <p:nvPr/>
          </p:nvSpPr>
          <p:spPr>
            <a:xfrm>
              <a:off x="10152839" y="380688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       date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4492D8-71C3-21FB-EEE4-4BCE563AC19E}"/>
              </a:ext>
            </a:extLst>
          </p:cNvPr>
          <p:cNvSpPr txBox="1"/>
          <p:nvPr/>
        </p:nvSpPr>
        <p:spPr>
          <a:xfrm>
            <a:off x="9252598" y="5825962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date value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91831-690F-7F20-EC14-3583CE702049}"/>
              </a:ext>
            </a:extLst>
          </p:cNvPr>
          <p:cNvSpPr txBox="1"/>
          <p:nvPr/>
        </p:nvSpPr>
        <p:spPr>
          <a:xfrm>
            <a:off x="9686731" y="4135531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alt value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EC0969-8785-4B1E-48AE-DFF89825C024}"/>
              </a:ext>
            </a:extLst>
          </p:cNvPr>
          <p:cNvGrpSpPr/>
          <p:nvPr/>
        </p:nvGrpSpPr>
        <p:grpSpPr>
          <a:xfrm>
            <a:off x="10851876" y="4264485"/>
            <a:ext cx="1259081" cy="418136"/>
            <a:chOff x="10342844" y="2464342"/>
            <a:chExt cx="1259081" cy="41813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712FEF7-1DDC-6A3C-91C6-96ABC00E2DD7}"/>
                </a:ext>
              </a:extLst>
            </p:cNvPr>
            <p:cNvSpPr/>
            <p:nvPr/>
          </p:nvSpPr>
          <p:spPr>
            <a:xfrm>
              <a:off x="10342844" y="2464342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625773-73F0-BFAF-2A87-152558E88798}"/>
                </a:ext>
              </a:extLst>
            </p:cNvPr>
            <p:cNvSpPr txBox="1"/>
            <p:nvPr/>
          </p:nvSpPr>
          <p:spPr>
            <a:xfrm>
              <a:off x="10365875" y="24946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3F005-A808-48F5-EF74-084ABC10745E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9435243" y="4473553"/>
            <a:ext cx="1416633" cy="149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AC5999-1689-C741-EEE6-264CBE1900BB}"/>
              </a:ext>
            </a:extLst>
          </p:cNvPr>
          <p:cNvSpPr txBox="1"/>
          <p:nvPr/>
        </p:nvSpPr>
        <p:spPr>
          <a:xfrm>
            <a:off x="11046040" y="4279364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2FCAA-C3C5-10AD-F59A-5B1769AEA764}"/>
              </a:ext>
            </a:extLst>
          </p:cNvPr>
          <p:cNvSpPr txBox="1"/>
          <p:nvPr/>
        </p:nvSpPr>
        <p:spPr>
          <a:xfrm>
            <a:off x="10741943" y="5106996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266003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5F6-9E9D-9A2D-2B84-46D58585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7"/>
            <a:ext cx="10515600" cy="1325563"/>
          </a:xfrm>
        </p:spPr>
        <p:txBody>
          <a:bodyPr/>
          <a:lstStyle/>
          <a:p>
            <a:r>
              <a:rPr lang="en-US"/>
              <a:t>Representing Drone Motion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9993BB5-EF03-5E65-93F4-9F5E9EF2C870}"/>
              </a:ext>
            </a:extLst>
          </p:cNvPr>
          <p:cNvSpPr/>
          <p:nvPr/>
        </p:nvSpPr>
        <p:spPr>
          <a:xfrm>
            <a:off x="704944" y="1399055"/>
            <a:ext cx="1280672" cy="890020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DAE683E-0E66-1634-25EA-C4CC4F74AA52}"/>
              </a:ext>
            </a:extLst>
          </p:cNvPr>
          <p:cNvSpPr/>
          <p:nvPr/>
        </p:nvSpPr>
        <p:spPr>
          <a:xfrm>
            <a:off x="597904" y="2613633"/>
            <a:ext cx="1483821" cy="101653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motion process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ACCDC9B-D40F-1002-EF43-CBF89AD78AF7}"/>
              </a:ext>
            </a:extLst>
          </p:cNvPr>
          <p:cNvSpPr/>
          <p:nvPr/>
        </p:nvSpPr>
        <p:spPr>
          <a:xfrm>
            <a:off x="639288" y="4049381"/>
            <a:ext cx="1388560" cy="101653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DBD1A7-3B7C-1A4F-BF15-4BC63F690C3D}"/>
              </a:ext>
            </a:extLst>
          </p:cNvPr>
          <p:cNvSpPr/>
          <p:nvPr/>
        </p:nvSpPr>
        <p:spPr>
          <a:xfrm>
            <a:off x="701076" y="5548021"/>
            <a:ext cx="1259081" cy="4372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9F9D4C-EBBF-6EAA-20CE-F3CE41008B6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330617" y="5065920"/>
            <a:ext cx="2951" cy="4821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AF5228-F2FC-FC75-3734-CF5B32AEED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339815" y="2289075"/>
            <a:ext cx="5465" cy="32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A97649-3AC0-3518-DD5C-4B2F81CA41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333568" y="3630172"/>
            <a:ext cx="6247" cy="419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129B80B-3767-9B45-50E2-1E39E6B7F568}"/>
              </a:ext>
            </a:extLst>
          </p:cNvPr>
          <p:cNvSpPr txBox="1"/>
          <p:nvPr/>
        </p:nvSpPr>
        <p:spPr>
          <a:xfrm>
            <a:off x="55872" y="2201832"/>
            <a:ext cx="128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participates 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047C68-296B-DC8B-3F21-7241EDDCCFE0}"/>
              </a:ext>
            </a:extLst>
          </p:cNvPr>
          <p:cNvSpPr txBox="1"/>
          <p:nvPr/>
        </p:nvSpPr>
        <p:spPr>
          <a:xfrm>
            <a:off x="355121" y="3627014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profile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8FF1B-FEAA-29B3-B645-4D83C1E54110}"/>
              </a:ext>
            </a:extLst>
          </p:cNvPr>
          <p:cNvSpPr txBox="1"/>
          <p:nvPr/>
        </p:nvSpPr>
        <p:spPr>
          <a:xfrm>
            <a:off x="1459701" y="3383324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occupies spatiotemporal region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54A5694-6734-23C0-0817-CA0FC9335D55}"/>
              </a:ext>
            </a:extLst>
          </p:cNvPr>
          <p:cNvGrpSpPr/>
          <p:nvPr/>
        </p:nvGrpSpPr>
        <p:grpSpPr>
          <a:xfrm>
            <a:off x="10582820" y="4864541"/>
            <a:ext cx="1559385" cy="1923585"/>
            <a:chOff x="10563332" y="5237323"/>
            <a:chExt cx="1559385" cy="190230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B620CF56-D59B-81E1-6003-1D30EA847B11}"/>
                </a:ext>
              </a:extLst>
            </p:cNvPr>
            <p:cNvSpPr/>
            <p:nvPr/>
          </p:nvSpPr>
          <p:spPr>
            <a:xfrm>
              <a:off x="10633116" y="5443729"/>
              <a:ext cx="1372827" cy="685735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Instance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9AEC54A-C9BE-6492-2CBD-06FDABE33581}"/>
                </a:ext>
              </a:extLst>
            </p:cNvPr>
            <p:cNvSpPr/>
            <p:nvPr/>
          </p:nvSpPr>
          <p:spPr>
            <a:xfrm>
              <a:off x="10748981" y="6318400"/>
              <a:ext cx="1169672" cy="35895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093BD1-5602-A095-3C0D-7E3766CC8F9E}"/>
                </a:ext>
              </a:extLst>
            </p:cNvPr>
            <p:cNvSpPr/>
            <p:nvPr/>
          </p:nvSpPr>
          <p:spPr>
            <a:xfrm>
              <a:off x="10563332" y="5237323"/>
              <a:ext cx="1512397" cy="190230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BB346D-EF34-194B-15CF-A3ACC8F249BB}"/>
                </a:ext>
              </a:extLst>
            </p:cNvPr>
            <p:cNvSpPr txBox="1"/>
            <p:nvPr/>
          </p:nvSpPr>
          <p:spPr>
            <a:xfrm>
              <a:off x="11412266" y="6720634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KEY</a:t>
              </a:r>
            </a:p>
          </p:txBody>
        </p:sp>
      </p:grpSp>
      <p:sp>
        <p:nvSpPr>
          <p:cNvPr id="18" name="Diamond 17">
            <a:extLst>
              <a:ext uri="{FF2B5EF4-FFF2-40B4-BE49-F238E27FC236}">
                <a16:creationId xmlns:a16="http://schemas.microsoft.com/office/drawing/2014/main" id="{7A269CDF-E0ED-21C8-1C78-90FF3B996036}"/>
              </a:ext>
            </a:extLst>
          </p:cNvPr>
          <p:cNvSpPr/>
          <p:nvPr/>
        </p:nvSpPr>
        <p:spPr>
          <a:xfrm>
            <a:off x="3518545" y="2533657"/>
            <a:ext cx="1512397" cy="1186078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region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A31728-69E3-E582-1F5A-0D7AEFFAAD1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081725" y="3121903"/>
            <a:ext cx="1436820" cy="4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8CEC1078-B204-1992-B302-1877612BDF4D}"/>
              </a:ext>
            </a:extLst>
          </p:cNvPr>
          <p:cNvSpPr/>
          <p:nvPr/>
        </p:nvSpPr>
        <p:spPr>
          <a:xfrm>
            <a:off x="3416708" y="4367272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part 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37E0F33-2F11-FE78-CEF5-E78985E7274F}"/>
              </a:ext>
            </a:extLst>
          </p:cNvPr>
          <p:cNvCxnSpPr>
            <a:cxnSpLocks/>
          </p:cNvCxnSpPr>
          <p:nvPr/>
        </p:nvCxnSpPr>
        <p:spPr>
          <a:xfrm flipV="1">
            <a:off x="6901462" y="2492738"/>
            <a:ext cx="1150280" cy="4707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9D5E8CC-F6A3-6991-8D2F-73ED6D3436F0}"/>
              </a:ext>
            </a:extLst>
          </p:cNvPr>
          <p:cNvSpPr txBox="1"/>
          <p:nvPr/>
        </p:nvSpPr>
        <p:spPr>
          <a:xfrm>
            <a:off x="7862642" y="5586364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FC29BB-019F-68CD-C967-304761AAF844}"/>
              </a:ext>
            </a:extLst>
          </p:cNvPr>
          <p:cNvSpPr txBox="1"/>
          <p:nvPr/>
        </p:nvSpPr>
        <p:spPr>
          <a:xfrm>
            <a:off x="7470278" y="4528228"/>
            <a:ext cx="170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7CABC-1EFD-EB76-67F8-E4574DFCF1ED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 flipH="1">
            <a:off x="4270526" y="3719735"/>
            <a:ext cx="4218" cy="64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245B66-6B30-6887-3B28-A5162C57DFA9}"/>
              </a:ext>
            </a:extLst>
          </p:cNvPr>
          <p:cNvCxnSpPr>
            <a:cxnSpLocks/>
            <a:stCxn id="18" idx="3"/>
            <a:endCxn id="73" idx="1"/>
          </p:cNvCxnSpPr>
          <p:nvPr/>
        </p:nvCxnSpPr>
        <p:spPr>
          <a:xfrm flipV="1">
            <a:off x="5030942" y="3125391"/>
            <a:ext cx="616904" cy="1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83EDA7F9-BFB4-1682-703C-A412ACC7E678}"/>
              </a:ext>
            </a:extLst>
          </p:cNvPr>
          <p:cNvSpPr/>
          <p:nvPr/>
        </p:nvSpPr>
        <p:spPr>
          <a:xfrm>
            <a:off x="5647846" y="2627235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part 2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0D935DF7-9368-0584-1C56-469D31772174}"/>
              </a:ext>
            </a:extLst>
          </p:cNvPr>
          <p:cNvSpPr/>
          <p:nvPr/>
        </p:nvSpPr>
        <p:spPr>
          <a:xfrm>
            <a:off x="5870402" y="4366387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1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C2F6A3B7-476F-4259-4746-81545543EC47}"/>
              </a:ext>
            </a:extLst>
          </p:cNvPr>
          <p:cNvSpPr/>
          <p:nvPr/>
        </p:nvSpPr>
        <p:spPr>
          <a:xfrm>
            <a:off x="3416708" y="5766666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temporal interval 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C30EDF-2FC0-179A-026C-69134A4B4D9F}"/>
              </a:ext>
            </a:extLst>
          </p:cNvPr>
          <p:cNvCxnSpPr>
            <a:cxnSpLocks/>
            <a:stCxn id="43" idx="3"/>
            <a:endCxn id="116" idx="1"/>
          </p:cNvCxnSpPr>
          <p:nvPr/>
        </p:nvCxnSpPr>
        <p:spPr>
          <a:xfrm flipV="1">
            <a:off x="5124343" y="4864543"/>
            <a:ext cx="746059" cy="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E669E9A-B9D8-9607-7523-A162F856D880}"/>
              </a:ext>
            </a:extLst>
          </p:cNvPr>
          <p:cNvCxnSpPr>
            <a:cxnSpLocks/>
            <a:stCxn id="43" idx="2"/>
            <a:endCxn id="117" idx="0"/>
          </p:cNvCxnSpPr>
          <p:nvPr/>
        </p:nvCxnSpPr>
        <p:spPr>
          <a:xfrm>
            <a:off x="4270526" y="5363584"/>
            <a:ext cx="0" cy="4030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D3296D-6ECC-5E2B-03C9-36813F00DEBD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7578037" y="4853612"/>
            <a:ext cx="1615623" cy="10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2A22C-322D-D5DB-B829-BB784821FF36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7149984" y="5111668"/>
            <a:ext cx="1428282" cy="13307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D569EB-2491-34FF-DC67-7F972B31792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124343" y="6264822"/>
            <a:ext cx="1021862" cy="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3C969CD-49DD-450A-4A50-122867CDD382}"/>
              </a:ext>
            </a:extLst>
          </p:cNvPr>
          <p:cNvSpPr txBox="1"/>
          <p:nvPr/>
        </p:nvSpPr>
        <p:spPr>
          <a:xfrm>
            <a:off x="4270525" y="3833532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DD93949-10E6-81D4-8BEB-C380AEF13301}"/>
              </a:ext>
            </a:extLst>
          </p:cNvPr>
          <p:cNvSpPr/>
          <p:nvPr/>
        </p:nvSpPr>
        <p:spPr>
          <a:xfrm>
            <a:off x="7699033" y="1770984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2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B5112B3-AED0-FE59-5214-ACCA3E1A6854}"/>
              </a:ext>
            </a:extLst>
          </p:cNvPr>
          <p:cNvSpPr/>
          <p:nvPr/>
        </p:nvSpPr>
        <p:spPr>
          <a:xfrm>
            <a:off x="7727867" y="3511972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temporal interval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4585B-49E2-17E5-68F7-3B4B13558F86}"/>
              </a:ext>
            </a:extLst>
          </p:cNvPr>
          <p:cNvCxnSpPr>
            <a:cxnSpLocks/>
          </p:cNvCxnSpPr>
          <p:nvPr/>
        </p:nvCxnSpPr>
        <p:spPr>
          <a:xfrm>
            <a:off x="6915150" y="3383324"/>
            <a:ext cx="1112124" cy="4502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05E21-2BAE-D5E4-15AD-68794E1D1F09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 flipV="1">
            <a:off x="9406668" y="1326777"/>
            <a:ext cx="1071975" cy="942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F48B0C-88B8-7804-99C4-12CEAC76FE87}"/>
              </a:ext>
            </a:extLst>
          </p:cNvPr>
          <p:cNvCxnSpPr>
            <a:cxnSpLocks/>
            <a:stCxn id="15" idx="3"/>
            <a:endCxn id="76" idx="1"/>
          </p:cNvCxnSpPr>
          <p:nvPr/>
        </p:nvCxnSpPr>
        <p:spPr>
          <a:xfrm flipV="1">
            <a:off x="9435502" y="4001523"/>
            <a:ext cx="994208" cy="8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49EDD-313C-4217-9618-90D51068C174}"/>
              </a:ext>
            </a:extLst>
          </p:cNvPr>
          <p:cNvSpPr txBox="1"/>
          <p:nvPr/>
        </p:nvSpPr>
        <p:spPr>
          <a:xfrm>
            <a:off x="4913981" y="2765146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3A090-FC3B-9E41-95C3-15ED19D182B5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>
            <a:off x="9406668" y="2269140"/>
            <a:ext cx="1112536" cy="8211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0B4438-DC08-ECA8-5C19-9B8DE741DE9B}"/>
              </a:ext>
            </a:extLst>
          </p:cNvPr>
          <p:cNvSpPr txBox="1"/>
          <p:nvPr/>
        </p:nvSpPr>
        <p:spPr>
          <a:xfrm>
            <a:off x="8896403" y="2645406"/>
            <a:ext cx="170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81FEB4-546B-FD0D-DC1E-FF8FFE1E26A0}"/>
              </a:ext>
            </a:extLst>
          </p:cNvPr>
          <p:cNvSpPr txBox="1"/>
          <p:nvPr/>
        </p:nvSpPr>
        <p:spPr>
          <a:xfrm>
            <a:off x="8896403" y="1412201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161860-CCE2-35C3-8F58-86271221EA08}"/>
              </a:ext>
            </a:extLst>
          </p:cNvPr>
          <p:cNvSpPr txBox="1"/>
          <p:nvPr/>
        </p:nvSpPr>
        <p:spPr>
          <a:xfrm>
            <a:off x="6228463" y="3672306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interval extent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4B60EBE-8F9C-E545-7BFE-50BD48856AC5}"/>
              </a:ext>
            </a:extLst>
          </p:cNvPr>
          <p:cNvSpPr txBox="1"/>
          <p:nvPr/>
        </p:nvSpPr>
        <p:spPr>
          <a:xfrm>
            <a:off x="6501663" y="2317386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geo extent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17709B3-2A3A-1DC5-359C-194E69D321E4}"/>
              </a:ext>
            </a:extLst>
          </p:cNvPr>
          <p:cNvSpPr txBox="1"/>
          <p:nvPr/>
        </p:nvSpPr>
        <p:spPr>
          <a:xfrm>
            <a:off x="271701" y="5036432"/>
            <a:ext cx="106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16AA21B-00C9-7C38-0887-302D8E266813}"/>
              </a:ext>
            </a:extLst>
          </p:cNvPr>
          <p:cNvSpPr txBox="1"/>
          <p:nvPr/>
        </p:nvSpPr>
        <p:spPr>
          <a:xfrm>
            <a:off x="4818710" y="444378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geo extent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B6789E-6573-39A3-492A-2B2E95002062}"/>
              </a:ext>
            </a:extLst>
          </p:cNvPr>
          <p:cNvSpPr txBox="1"/>
          <p:nvPr/>
        </p:nvSpPr>
        <p:spPr>
          <a:xfrm>
            <a:off x="2641278" y="5378183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interval extent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A46A387-3DEF-2222-DE83-C2D11C9DB326}"/>
              </a:ext>
            </a:extLst>
          </p:cNvPr>
          <p:cNvSpPr/>
          <p:nvPr/>
        </p:nvSpPr>
        <p:spPr>
          <a:xfrm>
            <a:off x="10519204" y="2881225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A965AE7-7500-17CA-9C61-C31837CA6F0E}"/>
              </a:ext>
            </a:extLst>
          </p:cNvPr>
          <p:cNvGrpSpPr/>
          <p:nvPr/>
        </p:nvGrpSpPr>
        <p:grpSpPr>
          <a:xfrm>
            <a:off x="10478643" y="1117709"/>
            <a:ext cx="1259081" cy="418136"/>
            <a:chOff x="10342844" y="1641738"/>
            <a:chExt cx="1259081" cy="41813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53A03E7-B85D-6C4C-A2FA-5A5FB2938C17}"/>
                </a:ext>
              </a:extLst>
            </p:cNvPr>
            <p:cNvSpPr/>
            <p:nvPr/>
          </p:nvSpPr>
          <p:spPr>
            <a:xfrm>
              <a:off x="10342844" y="1641738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3D7FD09-8530-6135-C648-B7535E3A799A}"/>
                </a:ext>
              </a:extLst>
            </p:cNvPr>
            <p:cNvSpPr txBox="1"/>
            <p:nvPr/>
          </p:nvSpPr>
          <p:spPr>
            <a:xfrm>
              <a:off x="10558088" y="1658859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decimal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F54390-65C9-C804-F127-A0F2A7F40EFC}"/>
              </a:ext>
            </a:extLst>
          </p:cNvPr>
          <p:cNvGrpSpPr/>
          <p:nvPr/>
        </p:nvGrpSpPr>
        <p:grpSpPr>
          <a:xfrm>
            <a:off x="10429710" y="3792455"/>
            <a:ext cx="1448806" cy="418136"/>
            <a:chOff x="10103906" y="3792455"/>
            <a:chExt cx="1448806" cy="41813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A374C11-3992-2FB2-79CE-F809B67FCF5A}"/>
                </a:ext>
              </a:extLst>
            </p:cNvPr>
            <p:cNvSpPr/>
            <p:nvPr/>
          </p:nvSpPr>
          <p:spPr>
            <a:xfrm>
              <a:off x="10103906" y="3792455"/>
              <a:ext cx="1448806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58F006B-3166-1941-7231-7AFEECE096D6}"/>
                </a:ext>
              </a:extLst>
            </p:cNvPr>
            <p:cNvSpPr txBox="1"/>
            <p:nvPr/>
          </p:nvSpPr>
          <p:spPr>
            <a:xfrm>
              <a:off x="10152839" y="380688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       date</a:t>
              </a:r>
            </a:p>
          </p:txBody>
        </p:sp>
      </p:grp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5CC20F5-9712-BE2C-A5D2-1BCB51846075}"/>
              </a:ext>
            </a:extLst>
          </p:cNvPr>
          <p:cNvSpPr/>
          <p:nvPr/>
        </p:nvSpPr>
        <p:spPr>
          <a:xfrm>
            <a:off x="6171067" y="6058628"/>
            <a:ext cx="1448806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F83B74-D163-4DA4-DCC7-38C4DE815461}"/>
              </a:ext>
            </a:extLst>
          </p:cNvPr>
          <p:cNvSpPr txBox="1"/>
          <p:nvPr/>
        </p:nvSpPr>
        <p:spPr>
          <a:xfrm>
            <a:off x="6220000" y="607305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date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075E15-99F7-4A46-6D4D-701F6492CCF3}"/>
              </a:ext>
            </a:extLst>
          </p:cNvPr>
          <p:cNvSpPr txBox="1"/>
          <p:nvPr/>
        </p:nvSpPr>
        <p:spPr>
          <a:xfrm>
            <a:off x="4918073" y="5856347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date value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B7B81A-720C-989A-045B-E77DFC566D76}"/>
              </a:ext>
            </a:extLst>
          </p:cNvPr>
          <p:cNvSpPr txBox="1"/>
          <p:nvPr/>
        </p:nvSpPr>
        <p:spPr>
          <a:xfrm>
            <a:off x="9224023" y="3606637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date value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D77F041-6620-FE4E-4F30-636B11BB2149}"/>
              </a:ext>
            </a:extLst>
          </p:cNvPr>
          <p:cNvSpPr txBox="1"/>
          <p:nvPr/>
        </p:nvSpPr>
        <p:spPr>
          <a:xfrm>
            <a:off x="9658156" y="1916206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alt value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411544F-1ABF-AB25-4294-97AA4021E18C}"/>
              </a:ext>
            </a:extLst>
          </p:cNvPr>
          <p:cNvGrpSpPr/>
          <p:nvPr/>
        </p:nvGrpSpPr>
        <p:grpSpPr>
          <a:xfrm>
            <a:off x="10823301" y="2045160"/>
            <a:ext cx="1259081" cy="418136"/>
            <a:chOff x="10342844" y="2464342"/>
            <a:chExt cx="1259081" cy="418136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44F01C1D-E390-D96E-57CB-47EBF88D0128}"/>
                </a:ext>
              </a:extLst>
            </p:cNvPr>
            <p:cNvSpPr/>
            <p:nvPr/>
          </p:nvSpPr>
          <p:spPr>
            <a:xfrm>
              <a:off x="10342844" y="2464342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AA46D76-7A8C-3E00-3773-6C25A28811FB}"/>
                </a:ext>
              </a:extLst>
            </p:cNvPr>
            <p:cNvSpPr txBox="1"/>
            <p:nvPr/>
          </p:nvSpPr>
          <p:spPr>
            <a:xfrm>
              <a:off x="10365875" y="24946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59D4388-8D5F-045E-9DF3-52615269E7FD}"/>
              </a:ext>
            </a:extLst>
          </p:cNvPr>
          <p:cNvCxnSpPr>
            <a:cxnSpLocks/>
            <a:stCxn id="3" idx="3"/>
            <a:endCxn id="182" idx="1"/>
          </p:cNvCxnSpPr>
          <p:nvPr/>
        </p:nvCxnSpPr>
        <p:spPr>
          <a:xfrm flipV="1">
            <a:off x="9406668" y="2254228"/>
            <a:ext cx="1416633" cy="149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F11B6E3A-626C-2C18-712C-DD77143186A6}"/>
              </a:ext>
            </a:extLst>
          </p:cNvPr>
          <p:cNvSpPr/>
          <p:nvPr/>
        </p:nvSpPr>
        <p:spPr>
          <a:xfrm>
            <a:off x="9170629" y="4638664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6176B02-798D-479D-1A51-8897FD1BE6E1}"/>
              </a:ext>
            </a:extLst>
          </p:cNvPr>
          <p:cNvSpPr/>
          <p:nvPr/>
        </p:nvSpPr>
        <p:spPr>
          <a:xfrm>
            <a:off x="8578266" y="6233317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C0C0BB5-A2D9-D151-A705-4412E4A7E4E5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7284201" y="5026621"/>
            <a:ext cx="1782661" cy="545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B6B3AC3D-9C6A-5843-DEF1-068ABCFAEC8C}"/>
              </a:ext>
            </a:extLst>
          </p:cNvPr>
          <p:cNvSpPr/>
          <p:nvPr/>
        </p:nvSpPr>
        <p:spPr>
          <a:xfrm>
            <a:off x="9066862" y="5362699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6D7B4A-6307-F64C-39A9-FEDD0615D7A0}"/>
              </a:ext>
            </a:extLst>
          </p:cNvPr>
          <p:cNvSpPr txBox="1"/>
          <p:nvPr/>
        </p:nvSpPr>
        <p:spPr>
          <a:xfrm>
            <a:off x="8051742" y="4999040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alt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E4026-2B25-26DD-E65B-69734C757932}"/>
              </a:ext>
            </a:extLst>
          </p:cNvPr>
          <p:cNvSpPr txBox="1"/>
          <p:nvPr/>
        </p:nvSpPr>
        <p:spPr>
          <a:xfrm>
            <a:off x="11017465" y="2060039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EAE4E-D8CB-C89E-5338-C1A9F9C6C9A4}"/>
              </a:ext>
            </a:extLst>
          </p:cNvPr>
          <p:cNvSpPr txBox="1"/>
          <p:nvPr/>
        </p:nvSpPr>
        <p:spPr>
          <a:xfrm>
            <a:off x="10713368" y="2887671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E7C5A-6630-376B-884F-AE3AA5A024AE}"/>
              </a:ext>
            </a:extLst>
          </p:cNvPr>
          <p:cNvSpPr txBox="1"/>
          <p:nvPr/>
        </p:nvSpPr>
        <p:spPr>
          <a:xfrm>
            <a:off x="9360562" y="4647827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8AE2-52DF-EC3F-4B30-6678A236EB78}"/>
              </a:ext>
            </a:extLst>
          </p:cNvPr>
          <p:cNvSpPr txBox="1"/>
          <p:nvPr/>
        </p:nvSpPr>
        <p:spPr>
          <a:xfrm>
            <a:off x="9265030" y="5373845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D4847-E61C-D605-99E6-D786D659DC82}"/>
              </a:ext>
            </a:extLst>
          </p:cNvPr>
          <p:cNvSpPr txBox="1"/>
          <p:nvPr/>
        </p:nvSpPr>
        <p:spPr>
          <a:xfrm>
            <a:off x="8769300" y="6271900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79C4B-E09C-DF05-8FEB-101A7FC7A389}"/>
              </a:ext>
            </a:extLst>
          </p:cNvPr>
          <p:cNvSpPr txBox="1"/>
          <p:nvPr/>
        </p:nvSpPr>
        <p:spPr>
          <a:xfrm>
            <a:off x="890092" y="5571604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68F75-D80C-8E7E-F916-F425AA3F5981}"/>
              </a:ext>
            </a:extLst>
          </p:cNvPr>
          <p:cNvSpPr txBox="1"/>
          <p:nvPr/>
        </p:nvSpPr>
        <p:spPr>
          <a:xfrm>
            <a:off x="11081070" y="5985311"/>
            <a:ext cx="69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61534-3DA7-EA09-1EF1-B8451431BB0E}"/>
              </a:ext>
            </a:extLst>
          </p:cNvPr>
          <p:cNvSpPr txBox="1"/>
          <p:nvPr/>
        </p:nvSpPr>
        <p:spPr>
          <a:xfrm>
            <a:off x="77658" y="35678"/>
            <a:ext cx="414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*Classes not diagramed due to space constraints</a:t>
            </a:r>
          </a:p>
        </p:txBody>
      </p:sp>
    </p:spTree>
    <p:extLst>
      <p:ext uri="{BB962C8B-B14F-4D97-AF65-F5344CB8AC3E}">
        <p14:creationId xmlns:p14="http://schemas.microsoft.com/office/powerpoint/2010/main" val="28543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6493-9397-0ECF-7D3D-264507C1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Competency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4933-0524-D2C1-953E-C7EE1E00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Competency questions</a:t>
            </a:r>
            <a:r>
              <a:rPr lang="en-US"/>
              <a:t> represent functional requirements for ontologies; they are used to evaluate the quality of ontologies with respect to user goals</a:t>
            </a:r>
          </a:p>
          <a:p>
            <a:endParaRPr lang="en-US"/>
          </a:p>
          <a:p>
            <a:r>
              <a:rPr lang="en-US"/>
              <a:t>Competency question used for this demo: 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 i="1">
                <a:solidFill>
                  <a:srgbClr val="FF0000"/>
                </a:solidFill>
              </a:rPr>
              <a:t>Has a drone crossed the Arizona-Mexico border?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6493-9397-0ECF-7D3D-264507C1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/>
              <a:t>Three Drone Border Crossing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4933-0524-D2C1-953E-C7EE1E00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01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25BC1-8B3E-DE5D-CAFD-2791604E39F2}"/>
              </a:ext>
            </a:extLst>
          </p:cNvPr>
          <p:cNvCxnSpPr>
            <a:cxnSpLocks/>
            <a:stCxn id="39" idx="0"/>
            <a:endCxn id="50" idx="2"/>
          </p:cNvCxnSpPr>
          <p:nvPr/>
        </p:nvCxnSpPr>
        <p:spPr>
          <a:xfrm flipV="1">
            <a:off x="2873145" y="2848730"/>
            <a:ext cx="0" cy="1632745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AD6FE-721A-F920-B685-2775C76A1BD4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5972166" y="3898861"/>
            <a:ext cx="9527" cy="58261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BE6B35-8DBB-75AD-1A05-2CA48B8669F2}"/>
              </a:ext>
            </a:extLst>
          </p:cNvPr>
          <p:cNvCxnSpPr>
            <a:cxnSpLocks/>
          </p:cNvCxnSpPr>
          <p:nvPr/>
        </p:nvCxnSpPr>
        <p:spPr>
          <a:xfrm flipV="1">
            <a:off x="9414092" y="3995700"/>
            <a:ext cx="376236" cy="52546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028AE-1D21-D25F-AB44-BE9D214EB9DC}"/>
              </a:ext>
            </a:extLst>
          </p:cNvPr>
          <p:cNvSpPr/>
          <p:nvPr/>
        </p:nvSpPr>
        <p:spPr>
          <a:xfrm>
            <a:off x="1601562" y="1990725"/>
            <a:ext cx="2543167" cy="316702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2E6A73-B334-BBC3-F164-D7A0EFCFEE4F}"/>
              </a:ext>
            </a:extLst>
          </p:cNvPr>
          <p:cNvSpPr/>
          <p:nvPr/>
        </p:nvSpPr>
        <p:spPr>
          <a:xfrm>
            <a:off x="4705346" y="1989098"/>
            <a:ext cx="2543167" cy="314325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AFDC8-CD81-6D9D-B0D1-4FB2AD65EBFB}"/>
              </a:ext>
            </a:extLst>
          </p:cNvPr>
          <p:cNvSpPr/>
          <p:nvPr/>
        </p:nvSpPr>
        <p:spPr>
          <a:xfrm>
            <a:off x="7818657" y="1989098"/>
            <a:ext cx="2543167" cy="314324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8BE591-3077-76D3-6855-B4B25C3DF8AF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1601562" y="3574237"/>
            <a:ext cx="25431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608F1-5091-4756-5427-782A1CB3C9FC}"/>
              </a:ext>
            </a:extLst>
          </p:cNvPr>
          <p:cNvCxnSpPr/>
          <p:nvPr/>
        </p:nvCxnSpPr>
        <p:spPr>
          <a:xfrm>
            <a:off x="4710110" y="3589299"/>
            <a:ext cx="25431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8F3D8B-9967-99E6-8727-A32443A2F972}"/>
              </a:ext>
            </a:extLst>
          </p:cNvPr>
          <p:cNvCxnSpPr/>
          <p:nvPr/>
        </p:nvCxnSpPr>
        <p:spPr>
          <a:xfrm>
            <a:off x="7823419" y="3605175"/>
            <a:ext cx="25431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8EB964-B472-34A8-9C74-8FA0051D5C9D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52229" y="2864606"/>
            <a:ext cx="0" cy="116840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DB27D5-1003-7539-1F84-B65A4D7AB443}"/>
              </a:ext>
            </a:extLst>
          </p:cNvPr>
          <p:cNvCxnSpPr>
            <a:cxnSpLocks/>
          </p:cNvCxnSpPr>
          <p:nvPr/>
        </p:nvCxnSpPr>
        <p:spPr>
          <a:xfrm flipV="1">
            <a:off x="5972166" y="2703474"/>
            <a:ext cx="0" cy="50085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FF31A5-7335-AB20-D1F5-E5AD001F987D}"/>
              </a:ext>
            </a:extLst>
          </p:cNvPr>
          <p:cNvSpPr txBox="1"/>
          <p:nvPr/>
        </p:nvSpPr>
        <p:spPr>
          <a:xfrm>
            <a:off x="7939631" y="5205094"/>
            <a:ext cx="229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Flat Non-Linear Path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A397BE-5A5B-A6FB-F4B9-CBD0D9446356}"/>
              </a:ext>
            </a:extLst>
          </p:cNvPr>
          <p:cNvSpPr txBox="1"/>
          <p:nvPr/>
        </p:nvSpPr>
        <p:spPr>
          <a:xfrm>
            <a:off x="4825767" y="5207756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Climbing Linear Path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6A0509-2439-A2BB-0247-C3F634F4DBA3}"/>
              </a:ext>
            </a:extLst>
          </p:cNvPr>
          <p:cNvSpPr txBox="1"/>
          <p:nvPr/>
        </p:nvSpPr>
        <p:spPr>
          <a:xfrm>
            <a:off x="1955586" y="5207756"/>
            <a:ext cx="18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Flat, Linear Path</a:t>
            </a:r>
          </a:p>
        </p:txBody>
      </p:sp>
      <p:pic>
        <p:nvPicPr>
          <p:cNvPr id="39" name="Graphic 38" descr="Quadcopter with solid fill">
            <a:extLst>
              <a:ext uri="{FF2B5EF4-FFF2-40B4-BE49-F238E27FC236}">
                <a16:creationId xmlns:a16="http://schemas.microsoft.com/office/drawing/2014/main" id="{8E4CF782-8090-82E0-9DAB-C0E7820C8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008" y="4481475"/>
            <a:ext cx="676274" cy="676274"/>
          </a:xfrm>
          <a:prstGeom prst="rect">
            <a:avLst/>
          </a:prstGeom>
        </p:spPr>
      </p:pic>
      <p:pic>
        <p:nvPicPr>
          <p:cNvPr id="45" name="Graphic 44" descr="Quadcopter with solid fill">
            <a:extLst>
              <a:ext uri="{FF2B5EF4-FFF2-40B4-BE49-F238E27FC236}">
                <a16:creationId xmlns:a16="http://schemas.microsoft.com/office/drawing/2014/main" id="{A4824985-0C54-6756-C5B5-D90FCEA5F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919" y="2999553"/>
            <a:ext cx="1137437" cy="1137437"/>
          </a:xfrm>
          <a:prstGeom prst="rect">
            <a:avLst/>
          </a:prstGeom>
        </p:spPr>
      </p:pic>
      <p:pic>
        <p:nvPicPr>
          <p:cNvPr id="50" name="Graphic 49" descr="Quadcopter with solid fill">
            <a:extLst>
              <a:ext uri="{FF2B5EF4-FFF2-40B4-BE49-F238E27FC236}">
                <a16:creationId xmlns:a16="http://schemas.microsoft.com/office/drawing/2014/main" id="{BA58ED2F-31C4-8274-00DC-AB00D062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5008" y="2172456"/>
            <a:ext cx="676274" cy="676274"/>
          </a:xfrm>
          <a:prstGeom prst="rect">
            <a:avLst/>
          </a:prstGeom>
        </p:spPr>
      </p:pic>
      <p:pic>
        <p:nvPicPr>
          <p:cNvPr id="51" name="Graphic 50" descr="Quadcopter with solid fill">
            <a:extLst>
              <a:ext uri="{FF2B5EF4-FFF2-40B4-BE49-F238E27FC236}">
                <a16:creationId xmlns:a16="http://schemas.microsoft.com/office/drawing/2014/main" id="{46D25299-B01B-AB45-3486-8FB31193B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556" y="4481475"/>
            <a:ext cx="676274" cy="676274"/>
          </a:xfrm>
          <a:prstGeom prst="rect">
            <a:avLst/>
          </a:prstGeom>
        </p:spPr>
      </p:pic>
      <p:pic>
        <p:nvPicPr>
          <p:cNvPr id="53" name="Graphic 52" descr="Quadcopter with solid fill">
            <a:extLst>
              <a:ext uri="{FF2B5EF4-FFF2-40B4-BE49-F238E27FC236}">
                <a16:creationId xmlns:a16="http://schemas.microsoft.com/office/drawing/2014/main" id="{106F975B-DAFA-69F1-29F2-2A49DB23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343" y="4490207"/>
            <a:ext cx="676274" cy="676274"/>
          </a:xfrm>
          <a:prstGeom prst="rect">
            <a:avLst/>
          </a:prstGeom>
        </p:spPr>
      </p:pic>
      <p:pic>
        <p:nvPicPr>
          <p:cNvPr id="55" name="Graphic 54" descr="Quadcopter with solid fill">
            <a:extLst>
              <a:ext uri="{FF2B5EF4-FFF2-40B4-BE49-F238E27FC236}">
                <a16:creationId xmlns:a16="http://schemas.microsoft.com/office/drawing/2014/main" id="{440D69E4-30FC-ADE9-35C2-F8C81E70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4092" y="2188332"/>
            <a:ext cx="676274" cy="676274"/>
          </a:xfrm>
          <a:prstGeom prst="rect">
            <a:avLst/>
          </a:prstGeom>
        </p:spPr>
      </p:pic>
      <p:pic>
        <p:nvPicPr>
          <p:cNvPr id="61" name="Graphic 60" descr="Quadcopter with solid fill">
            <a:extLst>
              <a:ext uri="{FF2B5EF4-FFF2-40B4-BE49-F238E27FC236}">
                <a16:creationId xmlns:a16="http://schemas.microsoft.com/office/drawing/2014/main" id="{BDA10A55-FAF0-61EF-7284-669C54D70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3918" y="1800989"/>
            <a:ext cx="1137437" cy="1137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722DD-4281-2723-F6E0-6E9E37FB72C9}"/>
              </a:ext>
            </a:extLst>
          </p:cNvPr>
          <p:cNvSpPr txBox="1"/>
          <p:nvPr/>
        </p:nvSpPr>
        <p:spPr>
          <a:xfrm>
            <a:off x="1701576" y="5910718"/>
            <a:ext cx="8788847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Each flight path is a way in which a drone might cross the a US border.</a:t>
            </a:r>
          </a:p>
        </p:txBody>
      </p:sp>
    </p:spTree>
    <p:extLst>
      <p:ext uri="{BB962C8B-B14F-4D97-AF65-F5344CB8AC3E}">
        <p14:creationId xmlns:p14="http://schemas.microsoft.com/office/powerpoint/2010/main" val="319824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AD7B-6735-09CA-75C0-208D6B1A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8398-77A1-175D-37B6-2203FEC5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Addressing the competency question requires ontologically representing data relevant to the question</a:t>
            </a:r>
          </a:p>
          <a:p>
            <a:endParaRPr lang="en-US"/>
          </a:p>
          <a:p>
            <a:r>
              <a:rPr lang="en-US"/>
              <a:t>For our example, we will need representations of: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38EBB-45BA-B4F2-7225-8E0015DF1C2B}"/>
              </a:ext>
            </a:extLst>
          </p:cNvPr>
          <p:cNvSpPr txBox="1"/>
          <p:nvPr/>
        </p:nvSpPr>
        <p:spPr>
          <a:xfrm>
            <a:off x="6626909" y="4001294"/>
            <a:ext cx="15728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longitude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2D858-AF24-B42C-520D-D79824D56F36}"/>
              </a:ext>
            </a:extLst>
          </p:cNvPr>
          <p:cNvSpPr txBox="1"/>
          <p:nvPr/>
        </p:nvSpPr>
        <p:spPr>
          <a:xfrm>
            <a:off x="2226358" y="4008815"/>
            <a:ext cx="3338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border/boundary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10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A0EF-25C9-579D-5C7E-ECCB9AE54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341-981E-AA1E-86B7-DE7482C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872A-4D05-A5B3-387F-E6D5025F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Addressing the competency question requires ontologically representing data relevant to the question</a:t>
            </a:r>
          </a:p>
          <a:p>
            <a:endParaRPr lang="en-US"/>
          </a:p>
          <a:p>
            <a:r>
              <a:rPr lang="en-US"/>
              <a:t>For our example, we will need representations of: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0A01A-FEC9-CE28-859A-7F9BC7CFD800}"/>
              </a:ext>
            </a:extLst>
          </p:cNvPr>
          <p:cNvSpPr txBox="1"/>
          <p:nvPr/>
        </p:nvSpPr>
        <p:spPr>
          <a:xfrm>
            <a:off x="6626909" y="4001294"/>
            <a:ext cx="15728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longitude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D2E8-B514-FEC1-3F84-71C4EDC1D771}"/>
              </a:ext>
            </a:extLst>
          </p:cNvPr>
          <p:cNvSpPr txBox="1"/>
          <p:nvPr/>
        </p:nvSpPr>
        <p:spPr>
          <a:xfrm>
            <a:off x="2226358" y="4008815"/>
            <a:ext cx="3338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border/boundary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48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D7D-9DB9-BB43-05E3-72937D4B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833D-1387-25D8-FAE5-1E53DCF2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Fiat Line Boundary =def A continuous flat line whose location is defined in relation to some material entity.</a:t>
            </a:r>
            <a:br>
              <a:rPr lang="en-US"/>
            </a:br>
            <a:endParaRPr lang="en-US"/>
          </a:p>
          <a:p>
            <a:r>
              <a:rPr lang="en-US"/>
              <a:t>The MX-AZ border is an instance of the class Fiat Line Boundary.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D5C09D-73D6-DEF0-A06E-E3D0E8A241D9}"/>
              </a:ext>
            </a:extLst>
          </p:cNvPr>
          <p:cNvSpPr/>
          <p:nvPr/>
        </p:nvSpPr>
        <p:spPr>
          <a:xfrm>
            <a:off x="8713207" y="3838297"/>
            <a:ext cx="2124075" cy="9477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Fiat Line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3DA428DB-8C8E-7697-696F-29DDA983E95A}"/>
              </a:ext>
            </a:extLst>
          </p:cNvPr>
          <p:cNvSpPr/>
          <p:nvPr/>
        </p:nvSpPr>
        <p:spPr>
          <a:xfrm>
            <a:off x="9019047" y="5527486"/>
            <a:ext cx="1512397" cy="118607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MX-AZ border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185BD9-84C1-FEDC-4AC7-01825F6F2A0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9775245" y="4786033"/>
            <a:ext cx="1" cy="741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4523AC-0C07-DC07-B09F-525D9F02098B}"/>
              </a:ext>
            </a:extLst>
          </p:cNvPr>
          <p:cNvSpPr txBox="1"/>
          <p:nvPr/>
        </p:nvSpPr>
        <p:spPr>
          <a:xfrm>
            <a:off x="9234127" y="514241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D1B2B-DA37-64D7-B55A-8EDDC061E966}"/>
              </a:ext>
            </a:extLst>
          </p:cNvPr>
          <p:cNvSpPr txBox="1"/>
          <p:nvPr/>
        </p:nvSpPr>
        <p:spPr>
          <a:xfrm>
            <a:off x="895186" y="4312165"/>
            <a:ext cx="736522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We visually represent this relationship with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oval for the class Fiat Line Boundary, a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diamond for the instance MX-AZ border, and an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arrow indicating the latter is a type of the former.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00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7413D-B862-D46E-EB67-43D9DA72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336-D326-7DB9-F0C9-E50098E4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D022-AF4A-224D-8D97-4723646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Addressing the competency question requires ontologically representing data relevant to the question</a:t>
            </a:r>
          </a:p>
          <a:p>
            <a:endParaRPr lang="en-US"/>
          </a:p>
          <a:p>
            <a:r>
              <a:rPr lang="en-US"/>
              <a:t>For our example, we will need representations of: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D5E9B-1779-7E75-4F9D-4E424F563DB4}"/>
              </a:ext>
            </a:extLst>
          </p:cNvPr>
          <p:cNvSpPr txBox="1"/>
          <p:nvPr/>
        </p:nvSpPr>
        <p:spPr>
          <a:xfrm>
            <a:off x="6626909" y="4001294"/>
            <a:ext cx="15728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longitude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CCC09-FC3A-6CC4-6595-6CE57E4148A0}"/>
              </a:ext>
            </a:extLst>
          </p:cNvPr>
          <p:cNvSpPr txBox="1"/>
          <p:nvPr/>
        </p:nvSpPr>
        <p:spPr>
          <a:xfrm>
            <a:off x="2226358" y="4008815"/>
            <a:ext cx="3338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border/boundary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6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D7D-9DB9-BB43-05E3-72937D4B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Geographic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833D-1387-25D8-FAE5-1E53DCF2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r>
              <a:rPr lang="en-US"/>
              <a:t>Geographic Region =def A geographic entity demarcated by one or more boundaries all of whose lines are located on the Earth’s surface.</a:t>
            </a:r>
          </a:p>
          <a:p>
            <a:endParaRPr lang="en-US"/>
          </a:p>
          <a:p>
            <a:r>
              <a:rPr lang="en-US"/>
              <a:t>The MX-AZ border is located in some instance of Geographic Region, which has parts corresponding to parts of the border</a:t>
            </a:r>
          </a:p>
          <a:p>
            <a:endParaRPr lang="en-US"/>
          </a:p>
          <a:p>
            <a:r>
              <a:rPr lang="en-US"/>
              <a:t>The geographic parts are associated </a:t>
            </a:r>
            <a:br>
              <a:rPr lang="en-US"/>
            </a:br>
            <a:r>
              <a:rPr lang="en-US"/>
              <a:t>with latitude and longitudes, </a:t>
            </a:r>
            <a:br>
              <a:rPr lang="en-US"/>
            </a:br>
            <a:r>
              <a:rPr lang="en-US"/>
              <a:t>represented by, for simplicity, </a:t>
            </a:r>
            <a:br>
              <a:rPr lang="en-US"/>
            </a:br>
            <a:r>
              <a:rPr lang="en-US"/>
              <a:t>decimal values represented by </a:t>
            </a:r>
            <a:br>
              <a:rPr lang="en-US"/>
            </a:br>
            <a:r>
              <a:rPr lang="en-US"/>
              <a:t>rectangles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7BB566C-D70E-17DF-B5AC-E974503337B4}"/>
              </a:ext>
            </a:extLst>
          </p:cNvPr>
          <p:cNvSpPr/>
          <p:nvPr/>
        </p:nvSpPr>
        <p:spPr>
          <a:xfrm>
            <a:off x="6626262" y="5031163"/>
            <a:ext cx="1834773" cy="1104727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4E9577-86A1-56B2-3417-877EFDE78D5B}"/>
              </a:ext>
            </a:extLst>
          </p:cNvPr>
          <p:cNvSpPr/>
          <p:nvPr/>
        </p:nvSpPr>
        <p:spPr>
          <a:xfrm>
            <a:off x="10016487" y="4895811"/>
            <a:ext cx="1270638" cy="4096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F080A-CEA8-B6C0-2802-9E473568F0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61035" y="5583527"/>
            <a:ext cx="1555452" cy="2949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73C7B-2DA3-D116-F821-40F5D2B3EED6}"/>
              </a:ext>
            </a:extLst>
          </p:cNvPr>
          <p:cNvSpPr/>
          <p:nvPr/>
        </p:nvSpPr>
        <p:spPr>
          <a:xfrm>
            <a:off x="10016487" y="5673709"/>
            <a:ext cx="1270638" cy="4096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82FF3-ADAC-3928-F5A4-88149D6A7BC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461035" y="5100627"/>
            <a:ext cx="1555452" cy="4829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6E982-DD5E-F4C5-F3BA-F2384DAF1157}"/>
              </a:ext>
            </a:extLst>
          </p:cNvPr>
          <p:cNvSpPr txBox="1"/>
          <p:nvPr/>
        </p:nvSpPr>
        <p:spPr>
          <a:xfrm>
            <a:off x="8157575" y="5019452"/>
            <a:ext cx="116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EC197-AF64-F960-8965-2DF223F57D9C}"/>
              </a:ext>
            </a:extLst>
          </p:cNvPr>
          <p:cNvSpPr txBox="1"/>
          <p:nvPr/>
        </p:nvSpPr>
        <p:spPr>
          <a:xfrm>
            <a:off x="8160753" y="5744786"/>
            <a:ext cx="111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29C3-4553-00E3-8638-1D7CA8944415}"/>
              </a:ext>
            </a:extLst>
          </p:cNvPr>
          <p:cNvSpPr txBox="1"/>
          <p:nvPr/>
        </p:nvSpPr>
        <p:spPr>
          <a:xfrm>
            <a:off x="10216430" y="491542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1A72D-5DDE-75AC-3C77-55B4B4971F04}"/>
              </a:ext>
            </a:extLst>
          </p:cNvPr>
          <p:cNvSpPr txBox="1"/>
          <p:nvPr/>
        </p:nvSpPr>
        <p:spPr>
          <a:xfrm>
            <a:off x="10224949" y="567444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389004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5F6-9E9D-9A2D-2B84-46D58585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Borders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7965B7-BB44-915F-9BCF-40A96CE59B84}"/>
              </a:ext>
            </a:extLst>
          </p:cNvPr>
          <p:cNvSpPr/>
          <p:nvPr/>
        </p:nvSpPr>
        <p:spPr>
          <a:xfrm>
            <a:off x="844632" y="2116877"/>
            <a:ext cx="2124075" cy="9477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Fiat Line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9993BB5-EF03-5E65-93F4-9F5E9EF2C870}"/>
              </a:ext>
            </a:extLst>
          </p:cNvPr>
          <p:cNvSpPr/>
          <p:nvPr/>
        </p:nvSpPr>
        <p:spPr>
          <a:xfrm>
            <a:off x="1150472" y="3806066"/>
            <a:ext cx="1512397" cy="118607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MX-AZ border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DAE683E-0E66-1634-25EA-C4CC4F74AA52}"/>
              </a:ext>
            </a:extLst>
          </p:cNvPr>
          <p:cNvSpPr/>
          <p:nvPr/>
        </p:nvSpPr>
        <p:spPr>
          <a:xfrm>
            <a:off x="3623670" y="3806067"/>
            <a:ext cx="1937979" cy="1186078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ACCDC9B-D40F-1002-EF43-CBF89AD78AF7}"/>
              </a:ext>
            </a:extLst>
          </p:cNvPr>
          <p:cNvSpPr/>
          <p:nvPr/>
        </p:nvSpPr>
        <p:spPr>
          <a:xfrm>
            <a:off x="6131369" y="2989888"/>
            <a:ext cx="1834773" cy="1104727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DBD1A7-3B7C-1A4F-BF15-4BC63F690C3D}"/>
              </a:ext>
            </a:extLst>
          </p:cNvPr>
          <p:cNvSpPr/>
          <p:nvPr/>
        </p:nvSpPr>
        <p:spPr>
          <a:xfrm>
            <a:off x="9521594" y="2854536"/>
            <a:ext cx="1270638" cy="4096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45274B-4F97-01D9-0A17-B0A0A7D609E5}"/>
              </a:ext>
            </a:extLst>
          </p:cNvPr>
          <p:cNvSpPr/>
          <p:nvPr/>
        </p:nvSpPr>
        <p:spPr>
          <a:xfrm>
            <a:off x="3530621" y="2119840"/>
            <a:ext cx="2124075" cy="9477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FB0271-AD0B-9875-2BAC-9248FDD12038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1906670" y="3064613"/>
            <a:ext cx="1" cy="741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BC4F11-F61D-E384-A946-99FE91A8B460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H="1" flipV="1">
            <a:off x="4592659" y="3067576"/>
            <a:ext cx="1" cy="738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9F9D4C-EBBF-6EAA-20CE-F3CE41008B6F}"/>
              </a:ext>
            </a:extLst>
          </p:cNvPr>
          <p:cNvCxnSpPr>
            <a:cxnSpLocks/>
            <a:stCxn id="7" idx="3"/>
            <a:endCxn id="86" idx="1"/>
          </p:cNvCxnSpPr>
          <p:nvPr/>
        </p:nvCxnSpPr>
        <p:spPr>
          <a:xfrm>
            <a:off x="7966142" y="3542252"/>
            <a:ext cx="1555452" cy="2949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70C7F9-9142-FB48-8EF8-CBA9584B9235}"/>
              </a:ext>
            </a:extLst>
          </p:cNvPr>
          <p:cNvCxnSpPr>
            <a:cxnSpLocks/>
            <a:stCxn id="47" idx="3"/>
            <a:endCxn id="89" idx="1"/>
          </p:cNvCxnSpPr>
          <p:nvPr/>
        </p:nvCxnSpPr>
        <p:spPr>
          <a:xfrm flipV="1">
            <a:off x="7979290" y="5103597"/>
            <a:ext cx="1550829" cy="2986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AF5228-F2FC-FC75-3734-CF5B32AEEDD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62869" y="4399106"/>
            <a:ext cx="960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A97649-3AC0-3518-DD5C-4B2F81CA415A}"/>
              </a:ext>
            </a:extLst>
          </p:cNvPr>
          <p:cNvCxnSpPr>
            <a:cxnSpLocks/>
          </p:cNvCxnSpPr>
          <p:nvPr/>
        </p:nvCxnSpPr>
        <p:spPr>
          <a:xfrm flipV="1">
            <a:off x="5101293" y="3553460"/>
            <a:ext cx="1041769" cy="547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129B80B-3767-9B45-50E2-1E39E6B7F568}"/>
              </a:ext>
            </a:extLst>
          </p:cNvPr>
          <p:cNvSpPr txBox="1"/>
          <p:nvPr/>
        </p:nvSpPr>
        <p:spPr>
          <a:xfrm>
            <a:off x="2616308" y="4486978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located 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047C68-296B-DC8B-3F21-7241EDDCCFE0}"/>
              </a:ext>
            </a:extLst>
          </p:cNvPr>
          <p:cNvSpPr txBox="1"/>
          <p:nvPr/>
        </p:nvSpPr>
        <p:spPr>
          <a:xfrm>
            <a:off x="4836243" y="3524506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848C24-5D6C-43BB-5EE8-1184B91D604D}"/>
              </a:ext>
            </a:extLst>
          </p:cNvPr>
          <p:cNvSpPr txBox="1"/>
          <p:nvPr/>
        </p:nvSpPr>
        <p:spPr>
          <a:xfrm>
            <a:off x="7708750" y="5644633"/>
            <a:ext cx="111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8FF1B-FEAA-29B3-B645-4D83C1E54110}"/>
              </a:ext>
            </a:extLst>
          </p:cNvPr>
          <p:cNvSpPr txBox="1"/>
          <p:nvPr/>
        </p:nvSpPr>
        <p:spPr>
          <a:xfrm>
            <a:off x="7659056" y="4838256"/>
            <a:ext cx="116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D2DFE3-C54A-6D1C-3CF3-8B111EF145CC}"/>
              </a:ext>
            </a:extLst>
          </p:cNvPr>
          <p:cNvSpPr/>
          <p:nvPr/>
        </p:nvSpPr>
        <p:spPr>
          <a:xfrm>
            <a:off x="10718122" y="203200"/>
            <a:ext cx="1252307" cy="4273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Class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B620CF56-D59B-81E1-6003-1D30EA847B11}"/>
              </a:ext>
            </a:extLst>
          </p:cNvPr>
          <p:cNvSpPr/>
          <p:nvPr/>
        </p:nvSpPr>
        <p:spPr>
          <a:xfrm>
            <a:off x="10667385" y="715667"/>
            <a:ext cx="1372827" cy="685735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Instance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4E47BC-F06B-7DEC-02AB-E9F7CCAF29F6}"/>
              </a:ext>
            </a:extLst>
          </p:cNvPr>
          <p:cNvGrpSpPr/>
          <p:nvPr/>
        </p:nvGrpSpPr>
        <p:grpSpPr>
          <a:xfrm>
            <a:off x="10800757" y="1476377"/>
            <a:ext cx="1169672" cy="358954"/>
            <a:chOff x="8305798" y="5082895"/>
            <a:chExt cx="1512397" cy="5334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9AEC54A-C9BE-6492-2CBD-06FDABE33581}"/>
                </a:ext>
              </a:extLst>
            </p:cNvPr>
            <p:cNvSpPr/>
            <p:nvPr/>
          </p:nvSpPr>
          <p:spPr>
            <a:xfrm>
              <a:off x="8305798" y="5082895"/>
              <a:ext cx="1512397" cy="5334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1563D-A2BD-3FB5-C445-CC4875B62E41}"/>
                </a:ext>
              </a:extLst>
            </p:cNvPr>
            <p:cNvSpPr txBox="1"/>
            <p:nvPr/>
          </p:nvSpPr>
          <p:spPr>
            <a:xfrm>
              <a:off x="8645213" y="5155447"/>
              <a:ext cx="900095" cy="457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Value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A093BD1-5602-A095-3C0D-7E3766CC8F9E}"/>
              </a:ext>
            </a:extLst>
          </p:cNvPr>
          <p:cNvSpPr/>
          <p:nvPr/>
        </p:nvSpPr>
        <p:spPr>
          <a:xfrm>
            <a:off x="10597599" y="73464"/>
            <a:ext cx="1512397" cy="239050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BB346D-EF34-194B-15CF-A3ACC8F249BB}"/>
              </a:ext>
            </a:extLst>
          </p:cNvPr>
          <p:cNvSpPr txBox="1"/>
          <p:nvPr/>
        </p:nvSpPr>
        <p:spPr>
          <a:xfrm>
            <a:off x="11411319" y="206386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B1A8F3-219B-9C18-BA89-32ED707C2B76}"/>
              </a:ext>
            </a:extLst>
          </p:cNvPr>
          <p:cNvSpPr txBox="1"/>
          <p:nvPr/>
        </p:nvSpPr>
        <p:spPr>
          <a:xfrm>
            <a:off x="1365552" y="342099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9AD179-F4B2-BA59-E919-F2AEA1AFAE43}"/>
              </a:ext>
            </a:extLst>
          </p:cNvPr>
          <p:cNvSpPr txBox="1"/>
          <p:nvPr/>
        </p:nvSpPr>
        <p:spPr>
          <a:xfrm>
            <a:off x="4052761" y="3435339"/>
            <a:ext cx="51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type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92CB14F5-6C47-C7F0-251B-A2E6065815B0}"/>
              </a:ext>
            </a:extLst>
          </p:cNvPr>
          <p:cNvSpPr/>
          <p:nvPr/>
        </p:nvSpPr>
        <p:spPr>
          <a:xfrm>
            <a:off x="6144517" y="4849877"/>
            <a:ext cx="1834773" cy="1104727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BC9A1E-680D-71FA-D2A9-1142AC780A15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062913" y="4685201"/>
            <a:ext cx="1081604" cy="717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8F2660-7D17-E748-FE88-413F63B0737E}"/>
              </a:ext>
            </a:extLst>
          </p:cNvPr>
          <p:cNvSpPr txBox="1"/>
          <p:nvPr/>
        </p:nvSpPr>
        <p:spPr>
          <a:xfrm>
            <a:off x="4760276" y="4949709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959C129-B4F7-D23A-7A29-F740C20B597F}"/>
              </a:ext>
            </a:extLst>
          </p:cNvPr>
          <p:cNvSpPr/>
          <p:nvPr/>
        </p:nvSpPr>
        <p:spPr>
          <a:xfrm>
            <a:off x="9521594" y="3632434"/>
            <a:ext cx="1270638" cy="4096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E05E64D-6614-38F7-6CF4-50AF3A0402F2}"/>
              </a:ext>
            </a:extLst>
          </p:cNvPr>
          <p:cNvSpPr/>
          <p:nvPr/>
        </p:nvSpPr>
        <p:spPr>
          <a:xfrm>
            <a:off x="9530119" y="4898777"/>
            <a:ext cx="1270638" cy="4096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1803994-4DDB-A10B-E527-981F8F555B39}"/>
              </a:ext>
            </a:extLst>
          </p:cNvPr>
          <p:cNvSpPr/>
          <p:nvPr/>
        </p:nvSpPr>
        <p:spPr>
          <a:xfrm>
            <a:off x="9530113" y="5640017"/>
            <a:ext cx="1270637" cy="4096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ECFE58-DA8F-5BE8-FF6C-5748EEF8A5A2}"/>
              </a:ext>
            </a:extLst>
          </p:cNvPr>
          <p:cNvCxnSpPr>
            <a:cxnSpLocks/>
            <a:stCxn id="47" idx="3"/>
            <a:endCxn id="92" idx="1"/>
          </p:cNvCxnSpPr>
          <p:nvPr/>
        </p:nvCxnSpPr>
        <p:spPr>
          <a:xfrm>
            <a:off x="7979290" y="5402241"/>
            <a:ext cx="1550829" cy="442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5B77A5-AEF8-135F-D35F-4201FB7C3A4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966142" y="3059352"/>
            <a:ext cx="1555452" cy="4829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CBD00E9-290E-B38D-8BC5-61A52A9FF09C}"/>
              </a:ext>
            </a:extLst>
          </p:cNvPr>
          <p:cNvSpPr txBox="1"/>
          <p:nvPr/>
        </p:nvSpPr>
        <p:spPr>
          <a:xfrm>
            <a:off x="7662682" y="2978177"/>
            <a:ext cx="116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E2B037-D4E9-25F7-E947-667116297956}"/>
              </a:ext>
            </a:extLst>
          </p:cNvPr>
          <p:cNvSpPr txBox="1"/>
          <p:nvPr/>
        </p:nvSpPr>
        <p:spPr>
          <a:xfrm>
            <a:off x="7665860" y="3703511"/>
            <a:ext cx="111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BFCB8-6FB8-C3E8-EECC-14B85A0C4BB0}"/>
              </a:ext>
            </a:extLst>
          </p:cNvPr>
          <p:cNvSpPr txBox="1"/>
          <p:nvPr/>
        </p:nvSpPr>
        <p:spPr>
          <a:xfrm>
            <a:off x="9721537" y="28741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85A6A-5D82-3899-6AA9-9FB8CDC205A5}"/>
              </a:ext>
            </a:extLst>
          </p:cNvPr>
          <p:cNvSpPr txBox="1"/>
          <p:nvPr/>
        </p:nvSpPr>
        <p:spPr>
          <a:xfrm>
            <a:off x="9730056" y="363316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F703E-2488-C28F-8963-D43E06803D1F}"/>
              </a:ext>
            </a:extLst>
          </p:cNvPr>
          <p:cNvSpPr txBox="1"/>
          <p:nvPr/>
        </p:nvSpPr>
        <p:spPr>
          <a:xfrm>
            <a:off x="9730056" y="491892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E460B-C217-A496-20A7-2EA51EE730F4}"/>
              </a:ext>
            </a:extLst>
          </p:cNvPr>
          <p:cNvSpPr txBox="1"/>
          <p:nvPr/>
        </p:nvSpPr>
        <p:spPr>
          <a:xfrm>
            <a:off x="9735783" y="566016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147791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Macintosh PowerPoint</Application>
  <PresentationFormat>Widescreen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Garamond</vt:lpstr>
      <vt:lpstr>1_Office Theme</vt:lpstr>
      <vt:lpstr>Design Patterns 101</vt:lpstr>
      <vt:lpstr>Competency Question</vt:lpstr>
      <vt:lpstr>Three Drone Border Crossing Scenarios</vt:lpstr>
      <vt:lpstr>Ontology Design</vt:lpstr>
      <vt:lpstr>Ontology Design</vt:lpstr>
      <vt:lpstr>Definition of Boundary</vt:lpstr>
      <vt:lpstr>Ontology Design</vt:lpstr>
      <vt:lpstr>Definition of Geographic Region</vt:lpstr>
      <vt:lpstr>Representing Borders</vt:lpstr>
      <vt:lpstr>Ontology Design</vt:lpstr>
      <vt:lpstr>Definitions of Drone, Motion</vt:lpstr>
      <vt:lpstr>Process Profile, Definition of Speed</vt:lpstr>
      <vt:lpstr>Ontology Design</vt:lpstr>
      <vt:lpstr>Definition of Spatiotemporal Region</vt:lpstr>
      <vt:lpstr>Representing Drone Motion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1</cp:revision>
  <dcterms:created xsi:type="dcterms:W3CDTF">2024-08-28T00:14:07Z</dcterms:created>
  <dcterms:modified xsi:type="dcterms:W3CDTF">2024-08-28T00:14:32Z</dcterms:modified>
</cp:coreProperties>
</file>