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sldIdLst>
    <p:sldId id="5290" r:id="rId3"/>
    <p:sldId id="5291" r:id="rId4"/>
    <p:sldId id="5318" r:id="rId5"/>
    <p:sldId id="5292" r:id="rId6"/>
    <p:sldId id="5295" r:id="rId7"/>
    <p:sldId id="5168" r:id="rId8"/>
    <p:sldId id="5296" r:id="rId9"/>
    <p:sldId id="5273" r:id="rId10"/>
    <p:sldId id="5297" r:id="rId11"/>
    <p:sldId id="5199" r:id="rId12"/>
    <p:sldId id="5319" r:id="rId13"/>
    <p:sldId id="5305" r:id="rId14"/>
    <p:sldId id="5306" r:id="rId15"/>
    <p:sldId id="5307" r:id="rId16"/>
    <p:sldId id="5320" r:id="rId17"/>
    <p:sldId id="5308" r:id="rId18"/>
    <p:sldId id="5311" r:id="rId19"/>
    <p:sldId id="5312" r:id="rId20"/>
    <p:sldId id="5310" r:id="rId21"/>
    <p:sldId id="5313" r:id="rId22"/>
    <p:sldId id="5314" r:id="rId23"/>
    <p:sldId id="5315" r:id="rId24"/>
    <p:sldId id="5316" r:id="rId25"/>
    <p:sldId id="5321" r:id="rId26"/>
    <p:sldId id="5322" r:id="rId27"/>
    <p:sldId id="5323" r:id="rId28"/>
    <p:sldId id="5302" r:id="rId29"/>
    <p:sldId id="5324" r:id="rId30"/>
    <p:sldId id="5325" r:id="rId31"/>
    <p:sldId id="5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1"/>
    <p:restoredTop sz="94719"/>
  </p:normalViewPr>
  <p:slideViewPr>
    <p:cSldViewPr snapToGrid="0">
      <p:cViewPr varScale="1">
        <p:scale>
          <a:sx n="148" d="100"/>
          <a:sy n="148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B3A-29A6-DFEE-BD98-EF39BFFC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CF12-38FC-E9AF-C7A1-340018315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0FCD-458D-4E43-4383-761668C0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C482-3E9F-C58A-8385-3FD0923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B55F-4685-78A8-3C5E-C85E35D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267E-81CC-F7F8-9DBA-AB2394D3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FE4B-D240-94D3-5140-66C4985B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0411-E2C1-AC06-E40A-B13FA9AC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386E-7A89-2DFF-6177-D4FD5A8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3D28-63D2-BB70-16DF-1DD1DE5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3DC68-7388-25FF-0F7C-C72D7F34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38907-869C-1080-2002-FB051E8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57DF-7A85-348C-5F94-CD8677C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683E-816F-6E1A-A80F-81574D63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BC1B-47DC-B7D3-7968-C87D6C7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1"/>
            <a:ext cx="10972800" cy="46021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http://ontologist.com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CC99-896E-46B2-9B2B-ED07EA2F8C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4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685800"/>
            <a:ext cx="10761397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/>
              <a:t>Slide </a:t>
            </a:r>
            <a:fld id="{E44EE0AE-258D-448E-BE6F-A5950D9505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sz="1000" b="0" i="0" u="none" baseline="0" dirty="0" err="1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02305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3BA5-B4D2-1DDC-A971-41649065B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9D33-E4BE-AB64-08F7-4DA776564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738F-D35B-830D-39FC-BDD18F3A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4685-AC55-944C-C14B-FB26AD52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419D-D3DE-2356-296B-9D8B9AF6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4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17B3-CE3D-F76D-EF10-B1837E0B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507-0120-7899-F9E2-2BD4D5C1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542E-B07C-3307-1277-AC34ED2F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4BA4-1F50-60AC-CB80-45FA2D94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DC95-D6A3-EE7F-6BCE-EF31FB3F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B5CF-7A3C-5F3C-3EDE-9A0BBEB7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38A5E-8668-B3D1-CBED-5F23E2C7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FEF2-2DFD-F650-A607-5D868165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16D0-92FF-DE68-9263-BB73A2A5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9240-1985-39CE-C39D-71A008C0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3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0046-0F36-E272-1AB4-96577E6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1FCA-4584-4666-F3CF-AB10B41F1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DC29B-649E-B25C-0867-A21D429B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ABCEF-D081-CF59-E05B-1A71EFDD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C00D7-4BF5-2FE7-AD6A-C63FCDE0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310D-4390-4791-92B9-5ED7D3DA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6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BF13-15C2-E2A1-22D1-A8706EDF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A52C-DF6C-60E9-9FAF-94666858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2F1CC-6A1C-DD64-7627-E6B3BD5BB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8E179-1E81-D9AC-C88F-06D67C7DB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DF826-993E-BAB3-6FA7-C15E249AE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304A5-F4E6-A2FA-056D-05EC7866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28F92-3224-5924-6452-A53CAA5C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FEED1-CA55-A72E-9181-4FBAB923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8310-F2CA-2E30-065E-C77601B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A7077-78C7-0EFD-DB95-71C2477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2E3FB-5F3D-B9C4-D730-8F7A4FE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725B2-72CA-DBA3-C6C7-34A7EB8F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E112-A927-1C8B-4937-ED78DFF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91FF-0BA0-BCAC-2C51-C55A2A29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C3C4-2370-B734-AFA3-F1F96925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588F-BFE8-14DC-7927-C607850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D1F8-C396-DE68-E171-06B5B9E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9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50621-D655-F3EA-516B-C6BAC33F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4190B-4219-28DF-ABBD-CDCB3857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97F42-33CF-2CD3-6EF4-2678AC53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4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F291-833A-F1E3-B5AF-D62C2B80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664F-7E11-BE35-8DAC-A274EF20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FA75D-3745-D751-0B96-B739724E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22B1-710E-1D6E-C8FA-8D7064DE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6A5C-12B9-E910-9271-2C05738A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A43D-881E-8A69-D294-C38184DA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4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53F6-1383-2AF4-CD65-0D793FF8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7A2CF-A618-F995-4B3A-AD332CC1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C33E-9679-51F4-0F71-F05B65F5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B0E6-921D-E540-6C33-0BD0B07E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17CD-E5D2-0284-8B57-06C9F7F5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5FE2-1FE3-C1BB-E940-91768496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9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50A0-E2AA-4AB6-9F2F-C19435DA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560DB-0977-3792-C4F9-9171E8FBF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E5CB-86B0-CA72-F85C-49497671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7B28-18A5-C82E-F286-58C0B94A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3031-4F2E-6466-C305-19BCB9A5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6A07E-97A1-8E3A-B8A5-0F2F1D098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2235-CAED-649D-14E3-C9B59BE58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07BF-BFBE-DBFD-5AC4-C4BE7AC1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B3F8-3065-13F8-C087-152B9657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AC96D-2E80-E5E3-2E76-D14E95EC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ED80-6B29-BF97-5E24-9012000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C69B-2519-C00A-7ED6-4B3D850C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F03B-6149-6334-C0CD-343AB4C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516-BB31-DA4D-AB6F-BFB01C12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5CDE-B307-21F2-867C-DC4DF8C4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6A-17B8-778C-FF75-E619928E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D5B-44EE-EA69-D35D-B626A46A3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8F79-219E-C8B9-56F1-2A85BCDD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47F3-7FED-DB77-E9F1-E296248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1799-6EFC-203F-E1CB-253CAC90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442B-11ED-F7AA-01B8-2C3F0A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C431-DE4B-789D-E456-86E843FE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8DA6-172B-3E50-92E9-D56DE9F2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F6EC-1FD3-07D2-3AD8-FA4B913B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3ABFD-6F34-181F-BECB-84D0612FA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D10FC-BD05-41C3-DE2E-969CC433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0D49-9A1B-0478-BDC8-4764F50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F06-A0FC-EA87-1CE2-78BCB70A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7FF98-CB54-9036-8EDA-027CE6A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020-6054-97A7-8621-F2F73D5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E7FC6-2721-FF5D-3412-027453A5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4897-9117-CB63-FB09-E27C92E1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934C-583B-7272-2491-DC5C1220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F60B-7360-BF46-C12F-8CE68A3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1875E-A79C-81C5-3749-C5811561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141A-05A2-C746-C8A1-60A7D25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85E-2EB8-7700-F135-DE0C224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F6BE-5394-C1FF-B7DF-1C5BC169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8E153-E882-7D01-90F1-2257067BF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155E-1AA0-B9FA-DEB7-16EF287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C570-79B3-D611-073E-63E112C6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60DF-032C-BDFB-61B8-E8DCB6C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E054-39B5-8E60-05E0-5D51DD34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3B5C4-9277-7D93-1F3F-7CD55984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05DD-F49D-E262-2EB1-63C90657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09B9-45C5-A0F0-43C5-44F18ED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5333-E740-591E-B01A-4D03B6A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F06A-7E9A-CA09-69B4-8E1E99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2A8B3-8D2F-D70B-E6B7-CBB4FE8D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30CC-EDFC-54F0-0044-07664F71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6445-277D-3BA2-7EE7-E38C71E92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503AD-24D2-F04B-A5C1-AA31754D0B29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E237-4CE6-4C50-3DAB-27E3859C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BBC7-97EE-5DB4-8DC8-23B77B64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11DAE-5A76-9358-56B7-CF479AAC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9603-3EAA-F97F-46B4-F9AB0178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5E8B-3384-2E67-66A7-CF5F532B6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386-1B45-7249-8E62-12B8A0E7EFF6}" type="datetimeFigureOut"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312A-50D6-BB3D-774C-D3CD731E8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A321-BC52-CDEF-A6D2-F5BAA70BD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ecosystem/tutorials.html" TargetMode="External"/><Relationship Id="rId2" Type="http://schemas.openxmlformats.org/officeDocument/2006/relationships/hyperlink" Target="https://mermaid.live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6940-8FC4-6071-3E60-862FD0D31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B297-D499-1BEA-3866-5AA3A9BEC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14" y="1600200"/>
            <a:ext cx="10920248" cy="2387600"/>
          </a:xfrm>
        </p:spPr>
        <p:txBody>
          <a:bodyPr>
            <a:normAutofit/>
          </a:bodyPr>
          <a:lstStyle/>
          <a:p>
            <a:r>
              <a:rPr lang="en-US"/>
              <a:t>Design Patterns 102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75DBF-4442-F8E6-8846-C43E5A50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117"/>
            <a:ext cx="9144000" cy="2307135"/>
          </a:xfrm>
        </p:spPr>
        <p:txBody>
          <a:bodyPr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John Beverley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Assistant Professor</a:t>
            </a:r>
            <a:r>
              <a:rPr lang="en-US"/>
              <a:t>, </a:t>
            </a:r>
            <a:r>
              <a:rPr lang="en-US" i="1"/>
              <a:t>University at Buffalo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Co-Director, National Center for Ontological Research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Affiliate Faculty</a:t>
            </a:r>
            <a:r>
              <a:rPr lang="en-US"/>
              <a:t>, </a:t>
            </a:r>
            <a:r>
              <a:rPr lang="en-US" i="1"/>
              <a:t>Institute of Artificial Intelligence and Data Science</a:t>
            </a:r>
          </a:p>
          <a:p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345028-AEDA-E2C2-B971-249CFF26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304194"/>
            <a:ext cx="1638301" cy="1419861"/>
          </a:xfrm>
          <a:prstGeom prst="rect">
            <a:avLst/>
          </a:prstGeom>
        </p:spPr>
      </p:pic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A99DA3E6-2CF6-8157-B910-783EEA7B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59" y="185635"/>
            <a:ext cx="1436842" cy="14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B067-90BC-B776-2713-B8142DC2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Consensus-Building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9E91-1302-B4F7-090A-DD6CFA1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965" cy="4800462"/>
          </a:xfrm>
        </p:spPr>
        <p:txBody>
          <a:bodyPr/>
          <a:lstStyle/>
          <a:p>
            <a:r>
              <a:rPr lang="en-US"/>
              <a:t>Consensus-building exercises are where ontologists and domain experts work towards an agreed understanding of ontology terms, definitions, etc. </a:t>
            </a:r>
          </a:p>
          <a:p>
            <a:endParaRPr lang="en-US"/>
          </a:p>
          <a:p>
            <a:r>
              <a:rPr lang="en-US"/>
              <a:t>Importantly, whatever </a:t>
            </a:r>
            <a:br>
              <a:rPr lang="en-US"/>
            </a:br>
            <a:r>
              <a:rPr lang="en-US"/>
              <a:t>agreement is reached </a:t>
            </a:r>
            <a:br>
              <a:rPr lang="en-US"/>
            </a:br>
            <a:r>
              <a:rPr lang="en-US"/>
              <a:t>is </a:t>
            </a:r>
            <a:r>
              <a:rPr lang="en-US" b="1">
                <a:solidFill>
                  <a:schemeClr val="accent6"/>
                </a:solidFill>
              </a:rPr>
              <a:t>meant to be added </a:t>
            </a:r>
            <a:br>
              <a:rPr lang="en-US" b="1">
                <a:solidFill>
                  <a:schemeClr val="accent6"/>
                </a:solidFill>
              </a:rPr>
            </a:br>
            <a:r>
              <a:rPr lang="en-US" b="1">
                <a:solidFill>
                  <a:schemeClr val="accent6"/>
                </a:solidFill>
              </a:rPr>
              <a:t>to the ontology</a:t>
            </a:r>
            <a:r>
              <a:rPr lang="en-US"/>
              <a:t>; </a:t>
            </a:r>
            <a:br>
              <a:rPr lang="en-US"/>
            </a:br>
            <a:r>
              <a:rPr lang="en-US"/>
              <a:t>domain experts can </a:t>
            </a:r>
            <a:br>
              <a:rPr lang="en-US"/>
            </a:br>
            <a:r>
              <a:rPr lang="en-US" b="1">
                <a:solidFill>
                  <a:schemeClr val="accent6"/>
                </a:solidFill>
              </a:rPr>
              <a:t>continue speaking as </a:t>
            </a:r>
            <a:br>
              <a:rPr lang="en-US" b="1">
                <a:solidFill>
                  <a:schemeClr val="accent6"/>
                </a:solidFill>
              </a:rPr>
            </a:br>
            <a:r>
              <a:rPr lang="en-US" b="1">
                <a:solidFill>
                  <a:schemeClr val="accent6"/>
                </a:solidFill>
              </a:rPr>
              <a:t>they need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CDDA535E-C033-CE2C-2EEC-6306B0CB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61" y="3080879"/>
            <a:ext cx="7764139" cy="29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B28A4-E044-56C6-678E-5EA0FAF0D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8DF8-8DE4-FD8E-CD9B-DAFB38C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D214-B72D-99F6-6481-9A7D72F5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Patterns Guidance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Mermaid</a:t>
            </a:r>
          </a:p>
          <a:p>
            <a:endParaRPr lang="en-US"/>
          </a:p>
          <a:p>
            <a:r>
              <a:rPr lang="en-US"/>
              <a:t>Guardrails</a:t>
            </a:r>
          </a:p>
          <a:p>
            <a:endParaRPr lang="en-US"/>
          </a:p>
          <a:p>
            <a:r>
              <a:rPr lang="en-US"/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14614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1BED-8265-96BB-7800-48F0E5C0A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974-D84E-7648-EBC8-E7BF21F1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B786F-0DCC-C513-4C50-3030F6AF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Markdown is a popular </a:t>
            </a:r>
            <a:r>
              <a:rPr lang="en-US" b="1">
                <a:solidFill>
                  <a:schemeClr val="accent6"/>
                </a:solidFill>
              </a:rPr>
              <a:t>markup </a:t>
            </a:r>
            <a:br>
              <a:rPr lang="en-US" b="1">
                <a:solidFill>
                  <a:schemeClr val="accent6"/>
                </a:solidFill>
              </a:rPr>
            </a:br>
            <a:r>
              <a:rPr lang="en-US" b="1">
                <a:solidFill>
                  <a:schemeClr val="accent6"/>
                </a:solidFill>
              </a:rPr>
              <a:t>language </a:t>
            </a:r>
            <a:r>
              <a:rPr lang="en-US"/>
              <a:t>(that is, a text </a:t>
            </a:r>
            <a:br>
              <a:rPr lang="en-US"/>
            </a:br>
            <a:r>
              <a:rPr lang="en-US"/>
              <a:t>encoding system, such as HTML)</a:t>
            </a:r>
          </a:p>
          <a:p>
            <a:endParaRPr lang="en-US"/>
          </a:p>
          <a:p>
            <a:r>
              <a:rPr lang="en-US"/>
              <a:t>You’ll be using markdown in </a:t>
            </a:r>
            <a:br>
              <a:rPr lang="en-US"/>
            </a:br>
            <a:r>
              <a:rPr lang="en-US"/>
              <a:t>GitHub to format issues, posts, </a:t>
            </a:r>
            <a:br>
              <a:rPr lang="en-US"/>
            </a:br>
            <a:r>
              <a:rPr lang="en-US"/>
              <a:t>responses, etc. </a:t>
            </a:r>
          </a:p>
        </p:txBody>
      </p:sp>
      <p:pic>
        <p:nvPicPr>
          <p:cNvPr id="5" name="Picture 4" descr="A black arrows pointing down and down&#10;&#10;Description automatically generated">
            <a:extLst>
              <a:ext uri="{FF2B5EF4-FFF2-40B4-BE49-F238E27FC236}">
                <a16:creationId xmlns:a16="http://schemas.microsoft.com/office/drawing/2014/main" id="{9505B251-376D-E9C8-6D20-F691C14A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70" y="5766416"/>
            <a:ext cx="1379761" cy="63926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55A6E9C-9A44-1EF7-D371-784C9168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4" y="365125"/>
            <a:ext cx="5739964" cy="62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4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AB027-643D-DBDD-2F0A-AA99F23A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B527-6B8B-45B9-497A-928FE2AB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Mermaid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FD62-96F6-BBBE-985A-5A25F2D1E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Mermaid is a flavor of Markdown</a:t>
            </a:r>
            <a:br>
              <a:rPr lang="en-US"/>
            </a:br>
            <a:r>
              <a:rPr lang="en-US"/>
              <a:t>specialized for representing </a:t>
            </a:r>
            <a:br>
              <a:rPr lang="en-US"/>
            </a:br>
            <a:r>
              <a:rPr lang="en-US"/>
              <a:t>diagrams</a:t>
            </a:r>
          </a:p>
          <a:p>
            <a:endParaRPr lang="en-US"/>
          </a:p>
          <a:p>
            <a:r>
              <a:rPr lang="en-US"/>
              <a:t>You’ll be using mermaid to </a:t>
            </a:r>
            <a:br>
              <a:rPr lang="en-US"/>
            </a:br>
            <a:r>
              <a:rPr lang="en-US"/>
              <a:t>represent design patterns in</a:t>
            </a:r>
            <a:br>
              <a:rPr lang="en-US"/>
            </a:br>
            <a:r>
              <a:rPr lang="en-US"/>
              <a:t>this course</a:t>
            </a:r>
          </a:p>
        </p:txBody>
      </p:sp>
      <p:pic>
        <p:nvPicPr>
          <p:cNvPr id="6" name="Picture 5" descr="A white logo on a purple background&#10;&#10;Description automatically generated">
            <a:extLst>
              <a:ext uri="{FF2B5EF4-FFF2-40B4-BE49-F238E27FC236}">
                <a16:creationId xmlns:a16="http://schemas.microsoft.com/office/drawing/2014/main" id="{80DDB274-7F45-34A5-5410-A90648A7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5" y="5682380"/>
            <a:ext cx="1125765" cy="989166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EC3D131-1795-CD0B-0CDF-477BC34C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415"/>
            <a:ext cx="6002565" cy="2497142"/>
          </a:xfrm>
          <a:prstGeom prst="rect">
            <a:avLst/>
          </a:prstGeom>
        </p:spPr>
      </p:pic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E68C5B50-5D9E-188E-1971-64D9F607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27" y="3682667"/>
            <a:ext cx="6002565" cy="288365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16B88D-447A-9114-62DA-9C77752DC8F4}"/>
              </a:ext>
            </a:extLst>
          </p:cNvPr>
          <p:cNvCxnSpPr>
            <a:cxnSpLocks/>
          </p:cNvCxnSpPr>
          <p:nvPr/>
        </p:nvCxnSpPr>
        <p:spPr>
          <a:xfrm>
            <a:off x="9118027" y="2974557"/>
            <a:ext cx="0" cy="7081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6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138A6-8463-836D-2811-06669A55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91A-6FDD-894E-DC06-5E2C820B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972" y="4288971"/>
            <a:ext cx="7794171" cy="2416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Play around in the live editor: </a:t>
            </a:r>
            <a:r>
              <a:rPr lang="en-US">
                <a:hlinkClick r:id="rId2"/>
              </a:rPr>
              <a:t>https://mermaid.live/edit</a:t>
            </a:r>
            <a:r>
              <a:rPr lang="en-US"/>
              <a:t> 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Navigate to the helpful tutorials: </a:t>
            </a:r>
            <a:r>
              <a:rPr lang="en-US">
                <a:hlinkClick r:id="rId3"/>
              </a:rPr>
              <a:t>https://mermaid.js.org/ecosystem/tutorials.html</a:t>
            </a:r>
            <a:r>
              <a:rPr lang="en-US"/>
              <a:t> 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07B6C1-0249-023E-9B2D-C923E1323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457" y="152401"/>
            <a:ext cx="9416142" cy="3449936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68060748-900E-921A-3E91-D8C9689C3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10" y="3294618"/>
            <a:ext cx="2199546" cy="324977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CB5DE0-AE59-A7F6-3273-C757F60589B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7043057" y="3602337"/>
            <a:ext cx="1" cy="686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944231-9850-FCFE-7070-A98580593000}"/>
              </a:ext>
            </a:extLst>
          </p:cNvPr>
          <p:cNvCxnSpPr>
            <a:cxnSpLocks/>
          </p:cNvCxnSpPr>
          <p:nvPr/>
        </p:nvCxnSpPr>
        <p:spPr>
          <a:xfrm flipH="1">
            <a:off x="2471056" y="5910943"/>
            <a:ext cx="20574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white logo on a purple background&#10;&#10;Description automatically generated">
            <a:extLst>
              <a:ext uri="{FF2B5EF4-FFF2-40B4-BE49-F238E27FC236}">
                <a16:creationId xmlns:a16="http://schemas.microsoft.com/office/drawing/2014/main" id="{C81FAA99-89A2-15EF-0257-474F687A4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00" y="1382786"/>
            <a:ext cx="1125765" cy="9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9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9D6F-C8B9-532A-329D-DD24DD6AE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DA91-2C86-A7D3-75DC-EC98B1B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94FA-2517-549D-AACF-250917C3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Patterns Guidance</a:t>
            </a:r>
          </a:p>
          <a:p>
            <a:endParaRPr lang="en-US"/>
          </a:p>
          <a:p>
            <a:r>
              <a:rPr lang="en-US"/>
              <a:t>Mermaid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Guardrails</a:t>
            </a:r>
          </a:p>
          <a:p>
            <a:endParaRPr lang="en-US"/>
          </a:p>
          <a:p>
            <a:r>
              <a:rPr lang="en-US"/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73737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6E98C3-E9AD-7913-8B35-77E1592F7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1" y="777318"/>
            <a:ext cx="12170728" cy="5279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20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850A-2B2E-3672-5668-12622B22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1EF84B-8CA5-AA4A-D0D6-26A19DB87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1" y="777318"/>
            <a:ext cx="12170728" cy="5279533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27DBD09-0A65-CC88-F530-72B55838D2E9}"/>
              </a:ext>
            </a:extLst>
          </p:cNvPr>
          <p:cNvSpPr/>
          <p:nvPr/>
        </p:nvSpPr>
        <p:spPr>
          <a:xfrm>
            <a:off x="151002" y="2038525"/>
            <a:ext cx="2013358" cy="6291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6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B9B3-4F59-6F7C-9A02-CA2B87EE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EE83025-E153-1E29-6E50-1B1E34376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1" y="777318"/>
            <a:ext cx="12170728" cy="5279533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662FB5E-C8C4-4CE1-7F92-E707FE60C74B}"/>
              </a:ext>
            </a:extLst>
          </p:cNvPr>
          <p:cNvSpPr/>
          <p:nvPr/>
        </p:nvSpPr>
        <p:spPr>
          <a:xfrm>
            <a:off x="21271" y="2650921"/>
            <a:ext cx="3602773" cy="20553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0320-AD86-8680-489F-49BB8543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Eleatic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70E3-A1FD-1358-CC3F-DE57C8FD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7179"/>
          </a:xfrm>
        </p:spPr>
        <p:txBody>
          <a:bodyPr>
            <a:normAutofit/>
          </a:bodyPr>
          <a:lstStyle/>
          <a:p>
            <a:r>
              <a:rPr lang="en-US"/>
              <a:t>The scope of BFO is space, time, and anything in space and time </a:t>
            </a:r>
          </a:p>
          <a:p>
            <a:endParaRPr lang="en-US"/>
          </a:p>
          <a:p>
            <a:r>
              <a:rPr lang="en-US"/>
              <a:t>As a litmus test, anything in space and time must have some causal impact on other entities in space and time</a:t>
            </a:r>
          </a:p>
          <a:p>
            <a:endParaRPr lang="en-US"/>
          </a:p>
          <a:p>
            <a:r>
              <a:rPr lang="en-US"/>
              <a:t>Material entities are paradigmatically in space </a:t>
            </a:r>
          </a:p>
          <a:p>
            <a:endParaRPr lang="en-US"/>
          </a:p>
          <a:p>
            <a:r>
              <a:rPr lang="en-US"/>
              <a:t>Nearly everything in BFO traces its dependence back to material entities</a:t>
            </a:r>
          </a:p>
        </p:txBody>
      </p:sp>
    </p:spTree>
    <p:extLst>
      <p:ext uri="{BB962C8B-B14F-4D97-AF65-F5344CB8AC3E}">
        <p14:creationId xmlns:p14="http://schemas.microsoft.com/office/powerpoint/2010/main" val="379180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8B7E-9B6F-E860-B988-FD37C007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33F5-31E7-D8A1-0C81-780B4CAF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Patterns Guidance</a:t>
            </a:r>
          </a:p>
          <a:p>
            <a:endParaRPr lang="en-US"/>
          </a:p>
          <a:p>
            <a:r>
              <a:rPr lang="en-US"/>
              <a:t>Mermaid</a:t>
            </a:r>
          </a:p>
          <a:p>
            <a:endParaRPr lang="en-US"/>
          </a:p>
          <a:p>
            <a:r>
              <a:rPr lang="en-US"/>
              <a:t>Guardrails</a:t>
            </a:r>
          </a:p>
          <a:p>
            <a:endParaRPr lang="en-US"/>
          </a:p>
          <a:p>
            <a:r>
              <a:rPr lang="en-US"/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90345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3E025-1880-3102-314B-5C935BB4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35E63E0-D878-ECE3-778F-38280312F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1" y="777318"/>
            <a:ext cx="12170728" cy="5279533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39B464-397A-5D5D-DB04-6F2EC95EF1CA}"/>
              </a:ext>
            </a:extLst>
          </p:cNvPr>
          <p:cNvSpPr/>
          <p:nvPr/>
        </p:nvSpPr>
        <p:spPr>
          <a:xfrm>
            <a:off x="21271" y="2650921"/>
            <a:ext cx="3602773" cy="20553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723B79-81A2-C035-87DE-18A7051A97B7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3096430" y="2516697"/>
            <a:ext cx="401779" cy="435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2F3873-4FBA-C408-F94C-32D684FF8FA0}"/>
              </a:ext>
            </a:extLst>
          </p:cNvPr>
          <p:cNvCxnSpPr>
            <a:cxnSpLocks/>
          </p:cNvCxnSpPr>
          <p:nvPr/>
        </p:nvCxnSpPr>
        <p:spPr>
          <a:xfrm flipH="1">
            <a:off x="3280095" y="2516697"/>
            <a:ext cx="2815905" cy="562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83D53E-01FA-9123-52BC-4306DAF4B22F}"/>
              </a:ext>
            </a:extLst>
          </p:cNvPr>
          <p:cNvCxnSpPr>
            <a:cxnSpLocks/>
          </p:cNvCxnSpPr>
          <p:nvPr/>
        </p:nvCxnSpPr>
        <p:spPr>
          <a:xfrm flipH="1">
            <a:off x="3624044" y="2449585"/>
            <a:ext cx="3993160" cy="1090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CBB5F1-5AD3-8096-44BF-A98E11EB1576}"/>
              </a:ext>
            </a:extLst>
          </p:cNvPr>
          <p:cNvCxnSpPr>
            <a:cxnSpLocks/>
          </p:cNvCxnSpPr>
          <p:nvPr/>
        </p:nvCxnSpPr>
        <p:spPr>
          <a:xfrm flipH="1">
            <a:off x="8263156" y="2382473"/>
            <a:ext cx="1929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8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D939-A0A8-28F1-FE40-C7F646D8F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3AF2-547F-F5B5-64F0-D19EEBC4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Eleatic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D909-080F-68CC-37D1-3127DF20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7179"/>
          </a:xfrm>
        </p:spPr>
        <p:txBody>
          <a:bodyPr/>
          <a:lstStyle/>
          <a:p>
            <a:r>
              <a:rPr lang="en-US"/>
              <a:t>Generically dependent continuants are </a:t>
            </a:r>
            <a:r>
              <a:rPr lang="en-US" b="1">
                <a:solidFill>
                  <a:schemeClr val="accent6"/>
                </a:solidFill>
              </a:rPr>
              <a:t>concretized in </a:t>
            </a:r>
            <a:r>
              <a:rPr lang="en-US"/>
              <a:t>specifically dependent continuants</a:t>
            </a:r>
          </a:p>
          <a:p>
            <a:endParaRPr lang="en-US"/>
          </a:p>
          <a:p>
            <a:r>
              <a:rPr lang="en-US"/>
              <a:t>Processes realize certain specifically dependent continuants</a:t>
            </a:r>
          </a:p>
          <a:p>
            <a:endParaRPr lang="en-US"/>
          </a:p>
          <a:p>
            <a:r>
              <a:rPr lang="en-US"/>
              <a:t>Specifically dependent continuants are </a:t>
            </a:r>
            <a:r>
              <a:rPr lang="en-US" b="1">
                <a:solidFill>
                  <a:schemeClr val="accent6"/>
                </a:solidFill>
              </a:rPr>
              <a:t>borne by </a:t>
            </a:r>
            <a:r>
              <a:rPr lang="en-US"/>
              <a:t>independent continuants, such as material entities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053B-54A7-B225-D22F-B83B7B90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1CF7-B783-7B57-E94F-93020FAD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/>
              <a:t>When building a design pattern, describe: </a:t>
            </a:r>
          </a:p>
          <a:p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Material entities within scope, i.e. </a:t>
            </a:r>
            <a:r>
              <a:rPr lang="en-US" b="1">
                <a:solidFill>
                  <a:schemeClr val="accent6"/>
                </a:solidFill>
              </a:rPr>
              <a:t>Material 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Qualities these material entities have, i.e. </a:t>
            </a:r>
            <a:r>
              <a:rPr lang="en-US" b="1">
                <a:solidFill>
                  <a:schemeClr val="accent6"/>
                </a:solidFill>
              </a:rPr>
              <a:t>Quality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What these material entities can do, i.e. </a:t>
            </a:r>
            <a:r>
              <a:rPr lang="en-US" b="1">
                <a:solidFill>
                  <a:schemeClr val="accent6"/>
                </a:solidFill>
              </a:rPr>
              <a:t>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What properties underwrite what they can do, i.e. </a:t>
            </a:r>
            <a:r>
              <a:rPr lang="en-US" b="1">
                <a:solidFill>
                  <a:schemeClr val="accent6"/>
                </a:solidFill>
              </a:rPr>
              <a:t>Realizable 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Information we use to talk about 1-4, i.e. </a:t>
            </a:r>
            <a:r>
              <a:rPr lang="en-US" b="1">
                <a:solidFill>
                  <a:schemeClr val="accent6"/>
                </a:solidFill>
              </a:rPr>
              <a:t>Generically Depedent Continuant</a:t>
            </a:r>
          </a:p>
        </p:txBody>
      </p:sp>
    </p:spTree>
    <p:extLst>
      <p:ext uri="{BB962C8B-B14F-4D97-AF65-F5344CB8AC3E}">
        <p14:creationId xmlns:p14="http://schemas.microsoft.com/office/powerpoint/2010/main" val="318248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96BB-5170-9C97-C657-3AFA5486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A065-8E44-5554-54A7-C9852545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you’ve been given the following competency question to answer: 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</a:rPr>
              <a:t>How quickly are shipping containers transported by Wal-Mart’s truck fleet over a given fiscal quarter? </a:t>
            </a:r>
          </a:p>
          <a:p>
            <a:pPr marL="0" indent="0" algn="ctr">
              <a:buNone/>
            </a:pPr>
            <a:endParaRPr lang="en-US"/>
          </a:p>
          <a:p>
            <a:r>
              <a:rPr lang="en-US"/>
              <a:t>Leveraging the BFO hierarchy, work in groups to provide a design pattern that aims to answer this question</a:t>
            </a:r>
          </a:p>
        </p:txBody>
      </p:sp>
    </p:spTree>
    <p:extLst>
      <p:ext uri="{BB962C8B-B14F-4D97-AF65-F5344CB8AC3E}">
        <p14:creationId xmlns:p14="http://schemas.microsoft.com/office/powerpoint/2010/main" val="2684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2079-5A8D-AAF9-EB1D-AD9637FC4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E358-271E-04D4-549D-F5991107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0D56-D778-6722-37E5-41C3A30B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Patterns Guidance</a:t>
            </a:r>
          </a:p>
          <a:p>
            <a:endParaRPr lang="en-US"/>
          </a:p>
          <a:p>
            <a:r>
              <a:rPr lang="en-US"/>
              <a:t>Mermaid</a:t>
            </a:r>
          </a:p>
          <a:p>
            <a:endParaRPr lang="en-US"/>
          </a:p>
          <a:p>
            <a:r>
              <a:rPr lang="en-US"/>
              <a:t>Guardrails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5581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E462-D7CD-444C-CD70-C091B6E4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vs 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EF61-1588-6716-3750-E9DB59B1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9458"/>
          </a:xfrm>
        </p:spPr>
        <p:txBody>
          <a:bodyPr>
            <a:normAutofit lnSpcReduction="10000"/>
          </a:bodyPr>
          <a:lstStyle/>
          <a:p>
            <a:r>
              <a:rPr lang="en-US"/>
              <a:t>Ontology engineers must often work with developers who need to deploy our work </a:t>
            </a:r>
          </a:p>
          <a:p>
            <a:endParaRPr lang="en-US"/>
          </a:p>
          <a:p>
            <a:r>
              <a:rPr lang="en-US"/>
              <a:t>Developers do not always need the full ontology design patterns or ontologies that we create</a:t>
            </a:r>
          </a:p>
          <a:p>
            <a:endParaRPr lang="en-US"/>
          </a:p>
          <a:p>
            <a:r>
              <a:rPr lang="en-US"/>
              <a:t>We of course create full patterns where we can as a way to future-proof our projects</a:t>
            </a:r>
          </a:p>
          <a:p>
            <a:endParaRPr lang="en-US"/>
          </a:p>
          <a:p>
            <a:r>
              <a:rPr lang="en-US"/>
              <a:t>In the short-term however, we must be able to give developers what they need</a:t>
            </a:r>
          </a:p>
        </p:txBody>
      </p:sp>
    </p:spTree>
    <p:extLst>
      <p:ext uri="{BB962C8B-B14F-4D97-AF65-F5344CB8AC3E}">
        <p14:creationId xmlns:p14="http://schemas.microsoft.com/office/powerpoint/2010/main" val="189190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2C296-EAF7-38A3-3651-3DD8A24B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8DFA-C3EA-C7AA-2A91-40496990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vs 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0883-2A51-9723-BD89-75973D8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9458"/>
          </a:xfrm>
        </p:spPr>
        <p:txBody>
          <a:bodyPr>
            <a:normAutofit/>
          </a:bodyPr>
          <a:lstStyle/>
          <a:p>
            <a:r>
              <a:rPr lang="en-US"/>
              <a:t>Call the full pattern ontology engineers are trained to generate a </a:t>
            </a:r>
            <a:r>
              <a:rPr lang="en-US" b="1">
                <a:solidFill>
                  <a:schemeClr val="accent6"/>
                </a:solidFill>
              </a:rPr>
              <a:t>Complex Design Pattern (CDPs)</a:t>
            </a:r>
            <a:endParaRPr lang="en-US">
              <a:solidFill>
                <a:schemeClr val="accent6"/>
              </a:solidFill>
            </a:endParaRPr>
          </a:p>
          <a:p>
            <a:endParaRPr lang="en-US"/>
          </a:p>
          <a:p>
            <a:r>
              <a:rPr lang="en-US"/>
              <a:t>Call sub-graphs of Complex Design patterns that aim to addressing specific user needs </a:t>
            </a:r>
            <a:r>
              <a:rPr lang="en-US" b="1">
                <a:solidFill>
                  <a:schemeClr val="accent6"/>
                </a:solidFill>
              </a:rPr>
              <a:t>Simplified Design Patterns (SDPs)</a:t>
            </a:r>
          </a:p>
          <a:p>
            <a:endParaRPr lang="en-US"/>
          </a:p>
          <a:p>
            <a:r>
              <a:rPr lang="en-US"/>
              <a:t>Our task is to show how to construct SDPs from CDPs, so we maintain a connection from what developer’s need now to what they might need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90735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vehicle&#10;&#10;Description automatically generated">
            <a:extLst>
              <a:ext uri="{FF2B5EF4-FFF2-40B4-BE49-F238E27FC236}">
                <a16:creationId xmlns:a16="http://schemas.microsoft.com/office/drawing/2014/main" id="{9C18A915-B566-8916-43A9-1E205968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5" y="804135"/>
            <a:ext cx="9418540" cy="548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60E51-731F-A47E-C51C-EB7E5CFBA534}"/>
              </a:ext>
            </a:extLst>
          </p:cNvPr>
          <p:cNvSpPr txBox="1"/>
          <p:nvPr/>
        </p:nvSpPr>
        <p:spPr>
          <a:xfrm>
            <a:off x="5906063" y="57290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R</a:t>
            </a:r>
            <a:r>
              <a:rPr lang="en-US" sz="2400" b="1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epresent the path taken by a ground vehicle over some geospatial region. </a:t>
            </a:r>
            <a:endParaRPr lang="en-US" sz="2400" b="1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45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68128-72F5-ABAE-E915-25668E3D2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vehicle&#10;&#10;Description automatically generated">
            <a:extLst>
              <a:ext uri="{FF2B5EF4-FFF2-40B4-BE49-F238E27FC236}">
                <a16:creationId xmlns:a16="http://schemas.microsoft.com/office/drawing/2014/main" id="{FA6992C4-F987-A7C2-72CF-0A2BDD0C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5" y="804135"/>
            <a:ext cx="9418540" cy="548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AF4EA-2DEE-2B54-9563-42B291095737}"/>
              </a:ext>
            </a:extLst>
          </p:cNvPr>
          <p:cNvSpPr txBox="1"/>
          <p:nvPr/>
        </p:nvSpPr>
        <p:spPr>
          <a:xfrm>
            <a:off x="5906063" y="57290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Developers may only need, for example, that a truck participates in an act of vehicle use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C9D1B0-DFA1-73C9-AB06-41A088F1C4D1}"/>
              </a:ext>
            </a:extLst>
          </p:cNvPr>
          <p:cNvSpPr/>
          <p:nvPr/>
        </p:nvSpPr>
        <p:spPr>
          <a:xfrm>
            <a:off x="1043167" y="720967"/>
            <a:ext cx="4711681" cy="772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20D0-B2F5-2DF6-1A4E-437618B5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vehicle&#10;&#10;Description automatically generated">
            <a:extLst>
              <a:ext uri="{FF2B5EF4-FFF2-40B4-BE49-F238E27FC236}">
                <a16:creationId xmlns:a16="http://schemas.microsoft.com/office/drawing/2014/main" id="{E7D9FC86-74B2-BAE5-A493-D6264023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8371" b="90335"/>
          <a:stretch/>
        </p:blipFill>
        <p:spPr>
          <a:xfrm>
            <a:off x="1227178" y="2146375"/>
            <a:ext cx="9737644" cy="1175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AD43E-31C9-DA8B-6586-7E8F1E9D1487}"/>
              </a:ext>
            </a:extLst>
          </p:cNvPr>
          <p:cNvSpPr txBox="1"/>
          <p:nvPr/>
        </p:nvSpPr>
        <p:spPr>
          <a:xfrm>
            <a:off x="3048000" y="11433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If so, then that is what you give them...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387-49A5-C5F3-FA3E-3BCDD0565EF1}"/>
              </a:ext>
            </a:extLst>
          </p:cNvPr>
          <p:cNvSpPr txBox="1"/>
          <p:nvPr/>
        </p:nvSpPr>
        <p:spPr>
          <a:xfrm>
            <a:off x="1289108" y="4321364"/>
            <a:ext cx="96137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This is acceptable because – in the actual ontology artifact on a given computing system – we can cut this part of the graph from the larger graph represented in the preceding design pattern</a:t>
            </a:r>
          </a:p>
          <a:p>
            <a:pPr algn="ctr"/>
            <a:endParaRPr lang="en-US" sz="2400" b="1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The rest is simply adopting configuration management strategies to ensure you SPCs remain aligned with CDPs</a:t>
            </a:r>
          </a:p>
        </p:txBody>
      </p:sp>
    </p:spTree>
    <p:extLst>
      <p:ext uri="{BB962C8B-B14F-4D97-AF65-F5344CB8AC3E}">
        <p14:creationId xmlns:p14="http://schemas.microsoft.com/office/powerpoint/2010/main" val="281376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71F62-B55A-8B56-58C6-B9C5A54C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CB1E-1910-8FA3-F283-DF292E1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2794-90AE-4CDF-45CD-A1E2BB5D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Design Patterns Guidance</a:t>
            </a:r>
          </a:p>
          <a:p>
            <a:endParaRPr lang="en-US"/>
          </a:p>
          <a:p>
            <a:r>
              <a:rPr lang="en-US"/>
              <a:t>Mermaid</a:t>
            </a:r>
          </a:p>
          <a:p>
            <a:endParaRPr lang="en-US"/>
          </a:p>
          <a:p>
            <a:r>
              <a:rPr lang="en-US"/>
              <a:t>Guardrails</a:t>
            </a:r>
          </a:p>
          <a:p>
            <a:endParaRPr lang="en-US"/>
          </a:p>
          <a:p>
            <a:r>
              <a:rPr lang="en-US"/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87392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019B6-E6A8-EC7D-827C-E874917F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9C76-4DD6-6B5F-C702-5601CDD7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7213-BEA9-3DA2-5E2A-FD22CD0D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you’ve been given the following competency question to answer: 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</a:rPr>
              <a:t>Are shipping containers transported by Wal-Mart’s truck fleet? </a:t>
            </a:r>
          </a:p>
          <a:p>
            <a:pPr marL="0" indent="0" algn="ctr">
              <a:buNone/>
            </a:pPr>
            <a:endParaRPr lang="en-US"/>
          </a:p>
          <a:p>
            <a:r>
              <a:rPr lang="en-US"/>
              <a:t>Leveraging the design pattern emerging from your previous exercise, extract a simplified design pattern that addresses this question</a:t>
            </a:r>
          </a:p>
        </p:txBody>
      </p:sp>
    </p:spTree>
    <p:extLst>
      <p:ext uri="{BB962C8B-B14F-4D97-AF65-F5344CB8AC3E}">
        <p14:creationId xmlns:p14="http://schemas.microsoft.com/office/powerpoint/2010/main" val="310741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4FC9-D317-4DB2-567C-0B285B7C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Guidance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82DE3BD-89C3-9968-AD90-99E81451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90688"/>
            <a:ext cx="5905893" cy="4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DB7C0-E414-EE07-89F0-ADC149779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A2F8-6897-9D23-63B2-1D1C4BA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2BC6-D714-2CCA-3CC4-100D7CF3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/>
          <a:lstStyle/>
          <a:p>
            <a:r>
              <a:rPr lang="en-US"/>
              <a:t>Identify competency questions </a:t>
            </a:r>
            <a:br>
              <a:rPr lang="en-US"/>
            </a:br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06CEE73A-3C76-33B3-B3AB-AB2AC7EC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90688"/>
            <a:ext cx="5905893" cy="411318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5E320BB-E04B-750A-62C5-0F70BF120E1F}"/>
              </a:ext>
            </a:extLst>
          </p:cNvPr>
          <p:cNvSpPr/>
          <p:nvPr/>
        </p:nvSpPr>
        <p:spPr>
          <a:xfrm>
            <a:off x="5573486" y="1690688"/>
            <a:ext cx="3374571" cy="1183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B067-90BC-B776-2713-B8142DC2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Competency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9E91-1302-B4F7-090A-DD6CFA1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/>
          <a:lstStyle/>
          <a:p>
            <a:r>
              <a:rPr lang="en-US"/>
              <a:t>Competency questions are </a:t>
            </a:r>
            <a:r>
              <a:rPr lang="en-US" b="1">
                <a:solidFill>
                  <a:schemeClr val="accent6"/>
                </a:solidFill>
              </a:rPr>
              <a:t>used to guide ontology development </a:t>
            </a:r>
            <a:r>
              <a:rPr lang="en-US"/>
              <a:t>and</a:t>
            </a:r>
            <a:r>
              <a:rPr lang="en-US" b="1">
                <a:solidFill>
                  <a:schemeClr val="accent6"/>
                </a:solidFill>
              </a:rPr>
              <a:t> generate automated checks</a:t>
            </a:r>
            <a:r>
              <a:rPr lang="en-US"/>
              <a:t> to ensure answers are sufficient</a:t>
            </a:r>
          </a:p>
          <a:p>
            <a:endParaRPr lang="en-US"/>
          </a:p>
          <a:p>
            <a:r>
              <a:rPr lang="en-US"/>
              <a:t>In our drone tracking example we needed to represent: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BEDAA-DD06-DC46-3A24-2F9CD4182AE0}"/>
              </a:ext>
            </a:extLst>
          </p:cNvPr>
          <p:cNvSpPr txBox="1"/>
          <p:nvPr/>
        </p:nvSpPr>
        <p:spPr>
          <a:xfrm>
            <a:off x="2520271" y="4057233"/>
            <a:ext cx="33387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border/boundary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region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7B23C-9FA6-7590-1661-3AC80DF69BF9}"/>
              </a:ext>
            </a:extLst>
          </p:cNvPr>
          <p:cNvSpPr txBox="1"/>
          <p:nvPr/>
        </p:nvSpPr>
        <p:spPr>
          <a:xfrm>
            <a:off x="7073224" y="4057233"/>
            <a:ext cx="15728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altitude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longitude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42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E1B3B-C925-A744-4E43-27076437D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E89D-3A6D-36EC-C5DA-260F6332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D6B5-880F-0046-C6FF-F73E78B5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/>
          <a:lstStyle/>
          <a:p>
            <a:r>
              <a:rPr lang="en-US"/>
              <a:t>Identify competency questions </a:t>
            </a:r>
            <a:br>
              <a:rPr lang="en-US"/>
            </a:br>
            <a:endParaRPr lang="en-US"/>
          </a:p>
          <a:p>
            <a:r>
              <a:rPr lang="en-US"/>
              <a:t>Generate design patterns to </a:t>
            </a:r>
            <a:br>
              <a:rPr lang="en-US"/>
            </a:br>
            <a:r>
              <a:rPr lang="en-US"/>
              <a:t>address competency questions </a:t>
            </a:r>
            <a:br>
              <a:rPr lang="en-US"/>
            </a:br>
            <a:r>
              <a:rPr lang="en-US"/>
              <a:t>and inform ontology creation</a:t>
            </a:r>
          </a:p>
          <a:p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8C5B1338-BEA7-5A18-397D-EFCD2D50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90688"/>
            <a:ext cx="5905893" cy="41131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760CE7-20A2-D784-8094-3C7FFDF5FE09}"/>
              </a:ext>
            </a:extLst>
          </p:cNvPr>
          <p:cNvSpPr/>
          <p:nvPr/>
        </p:nvSpPr>
        <p:spPr>
          <a:xfrm>
            <a:off x="5562600" y="3155708"/>
            <a:ext cx="3374571" cy="1183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25F6-9E9D-9A2D-2B84-46D58585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7"/>
            <a:ext cx="10515600" cy="1325563"/>
          </a:xfrm>
        </p:spPr>
        <p:txBody>
          <a:bodyPr/>
          <a:lstStyle/>
          <a:p>
            <a:r>
              <a:rPr lang="en-US"/>
              <a:t>Representing Drone Motion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9993BB5-EF03-5E65-93F4-9F5E9EF2C870}"/>
              </a:ext>
            </a:extLst>
          </p:cNvPr>
          <p:cNvSpPr/>
          <p:nvPr/>
        </p:nvSpPr>
        <p:spPr>
          <a:xfrm>
            <a:off x="704944" y="1399055"/>
            <a:ext cx="1280672" cy="890020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DAE683E-0E66-1634-25EA-C4CC4F74AA52}"/>
              </a:ext>
            </a:extLst>
          </p:cNvPr>
          <p:cNvSpPr/>
          <p:nvPr/>
        </p:nvSpPr>
        <p:spPr>
          <a:xfrm>
            <a:off x="597904" y="2613633"/>
            <a:ext cx="1483821" cy="1016539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motion process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ACCDC9B-D40F-1002-EF43-CBF89AD78AF7}"/>
              </a:ext>
            </a:extLst>
          </p:cNvPr>
          <p:cNvSpPr/>
          <p:nvPr/>
        </p:nvSpPr>
        <p:spPr>
          <a:xfrm>
            <a:off x="639288" y="4049381"/>
            <a:ext cx="1388560" cy="1016539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DBD1A7-3B7C-1A4F-BF15-4BC63F690C3D}"/>
              </a:ext>
            </a:extLst>
          </p:cNvPr>
          <p:cNvSpPr/>
          <p:nvPr/>
        </p:nvSpPr>
        <p:spPr>
          <a:xfrm>
            <a:off x="701076" y="5548021"/>
            <a:ext cx="1259081" cy="4372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9F9D4C-EBBF-6EAA-20CE-F3CE41008B6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330617" y="5065920"/>
            <a:ext cx="2951" cy="4821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AF5228-F2FC-FC75-3734-CF5B32AEED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339815" y="2289075"/>
            <a:ext cx="5465" cy="324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A97649-3AC0-3518-DD5C-4B2F81CA415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333568" y="3630172"/>
            <a:ext cx="6247" cy="419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129B80B-3767-9B45-50E2-1E39E6B7F568}"/>
              </a:ext>
            </a:extLst>
          </p:cNvPr>
          <p:cNvSpPr txBox="1"/>
          <p:nvPr/>
        </p:nvSpPr>
        <p:spPr>
          <a:xfrm>
            <a:off x="55872" y="2201832"/>
            <a:ext cx="128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participates 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047C68-296B-DC8B-3F21-7241EDDCCFE0}"/>
              </a:ext>
            </a:extLst>
          </p:cNvPr>
          <p:cNvSpPr txBox="1"/>
          <p:nvPr/>
        </p:nvSpPr>
        <p:spPr>
          <a:xfrm>
            <a:off x="355121" y="3627014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profile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8FF1B-FEAA-29B3-B645-4D83C1E54110}"/>
              </a:ext>
            </a:extLst>
          </p:cNvPr>
          <p:cNvSpPr txBox="1"/>
          <p:nvPr/>
        </p:nvSpPr>
        <p:spPr>
          <a:xfrm>
            <a:off x="1459701" y="3383324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occupies spatiotemporal region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54A5694-6734-23C0-0817-CA0FC9335D55}"/>
              </a:ext>
            </a:extLst>
          </p:cNvPr>
          <p:cNvGrpSpPr/>
          <p:nvPr/>
        </p:nvGrpSpPr>
        <p:grpSpPr>
          <a:xfrm>
            <a:off x="10582820" y="4864541"/>
            <a:ext cx="1559385" cy="1923585"/>
            <a:chOff x="10563332" y="5237323"/>
            <a:chExt cx="1559385" cy="190230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B620CF56-D59B-81E1-6003-1D30EA847B11}"/>
                </a:ext>
              </a:extLst>
            </p:cNvPr>
            <p:cNvSpPr/>
            <p:nvPr/>
          </p:nvSpPr>
          <p:spPr>
            <a:xfrm>
              <a:off x="10633116" y="5443729"/>
              <a:ext cx="1372827" cy="685735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Instance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9AEC54A-C9BE-6492-2CBD-06FDABE33581}"/>
                </a:ext>
              </a:extLst>
            </p:cNvPr>
            <p:cNvSpPr/>
            <p:nvPr/>
          </p:nvSpPr>
          <p:spPr>
            <a:xfrm>
              <a:off x="10748981" y="6318400"/>
              <a:ext cx="1169672" cy="35895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093BD1-5602-A095-3C0D-7E3766CC8F9E}"/>
                </a:ext>
              </a:extLst>
            </p:cNvPr>
            <p:cNvSpPr/>
            <p:nvPr/>
          </p:nvSpPr>
          <p:spPr>
            <a:xfrm>
              <a:off x="10563332" y="5237323"/>
              <a:ext cx="1512397" cy="190230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BB346D-EF34-194B-15CF-A3ACC8F249BB}"/>
                </a:ext>
              </a:extLst>
            </p:cNvPr>
            <p:cNvSpPr txBox="1"/>
            <p:nvPr/>
          </p:nvSpPr>
          <p:spPr>
            <a:xfrm>
              <a:off x="11412266" y="6720634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KEY</a:t>
              </a:r>
            </a:p>
          </p:txBody>
        </p:sp>
      </p:grpSp>
      <p:sp>
        <p:nvSpPr>
          <p:cNvPr id="18" name="Diamond 17">
            <a:extLst>
              <a:ext uri="{FF2B5EF4-FFF2-40B4-BE49-F238E27FC236}">
                <a16:creationId xmlns:a16="http://schemas.microsoft.com/office/drawing/2014/main" id="{7A269CDF-E0ED-21C8-1C78-90FF3B996036}"/>
              </a:ext>
            </a:extLst>
          </p:cNvPr>
          <p:cNvSpPr/>
          <p:nvPr/>
        </p:nvSpPr>
        <p:spPr>
          <a:xfrm>
            <a:off x="3518545" y="2533657"/>
            <a:ext cx="1512397" cy="1186078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spatio temporal region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A31728-69E3-E582-1F5A-0D7AEFFAAD11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081725" y="3121903"/>
            <a:ext cx="1436820" cy="4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8CEC1078-B204-1992-B302-1877612BDF4D}"/>
              </a:ext>
            </a:extLst>
          </p:cNvPr>
          <p:cNvSpPr/>
          <p:nvPr/>
        </p:nvSpPr>
        <p:spPr>
          <a:xfrm>
            <a:off x="3416708" y="4367272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spatio temporal part 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37E0F33-2F11-FE78-CEF5-E78985E7274F}"/>
              </a:ext>
            </a:extLst>
          </p:cNvPr>
          <p:cNvCxnSpPr>
            <a:cxnSpLocks/>
          </p:cNvCxnSpPr>
          <p:nvPr/>
        </p:nvCxnSpPr>
        <p:spPr>
          <a:xfrm flipV="1">
            <a:off x="6901462" y="2492738"/>
            <a:ext cx="1150280" cy="4707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9D5E8CC-F6A3-6991-8D2F-73ED6D3436F0}"/>
              </a:ext>
            </a:extLst>
          </p:cNvPr>
          <p:cNvSpPr txBox="1"/>
          <p:nvPr/>
        </p:nvSpPr>
        <p:spPr>
          <a:xfrm>
            <a:off x="7862642" y="5586364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FC29BB-019F-68CD-C967-304761AAF844}"/>
              </a:ext>
            </a:extLst>
          </p:cNvPr>
          <p:cNvSpPr txBox="1"/>
          <p:nvPr/>
        </p:nvSpPr>
        <p:spPr>
          <a:xfrm>
            <a:off x="7470278" y="4528228"/>
            <a:ext cx="170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7CABC-1EFD-EB76-67F8-E4574DFCF1ED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 flipH="1">
            <a:off x="4270526" y="3719735"/>
            <a:ext cx="4218" cy="647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245B66-6B30-6887-3B28-A5162C57DFA9}"/>
              </a:ext>
            </a:extLst>
          </p:cNvPr>
          <p:cNvCxnSpPr>
            <a:cxnSpLocks/>
            <a:stCxn id="18" idx="3"/>
            <a:endCxn id="73" idx="1"/>
          </p:cNvCxnSpPr>
          <p:nvPr/>
        </p:nvCxnSpPr>
        <p:spPr>
          <a:xfrm flipV="1">
            <a:off x="5030942" y="3125391"/>
            <a:ext cx="616904" cy="1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83EDA7F9-BFB4-1682-703C-A412ACC7E678}"/>
              </a:ext>
            </a:extLst>
          </p:cNvPr>
          <p:cNvSpPr/>
          <p:nvPr/>
        </p:nvSpPr>
        <p:spPr>
          <a:xfrm>
            <a:off x="5647846" y="2627235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spatio temporal part 2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0D935DF7-9368-0584-1C56-469D31772174}"/>
              </a:ext>
            </a:extLst>
          </p:cNvPr>
          <p:cNvSpPr/>
          <p:nvPr/>
        </p:nvSpPr>
        <p:spPr>
          <a:xfrm>
            <a:off x="5870402" y="4366387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1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C2F6A3B7-476F-4259-4746-81545543EC47}"/>
              </a:ext>
            </a:extLst>
          </p:cNvPr>
          <p:cNvSpPr/>
          <p:nvPr/>
        </p:nvSpPr>
        <p:spPr>
          <a:xfrm>
            <a:off x="3416708" y="5766666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temporal interval 1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5C30EDF-2FC0-179A-026C-69134A4B4D9F}"/>
              </a:ext>
            </a:extLst>
          </p:cNvPr>
          <p:cNvCxnSpPr>
            <a:cxnSpLocks/>
            <a:stCxn id="43" idx="3"/>
            <a:endCxn id="116" idx="1"/>
          </p:cNvCxnSpPr>
          <p:nvPr/>
        </p:nvCxnSpPr>
        <p:spPr>
          <a:xfrm flipV="1">
            <a:off x="5124343" y="4864543"/>
            <a:ext cx="746059" cy="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E669E9A-B9D8-9607-7523-A162F856D880}"/>
              </a:ext>
            </a:extLst>
          </p:cNvPr>
          <p:cNvCxnSpPr>
            <a:cxnSpLocks/>
            <a:stCxn id="43" idx="2"/>
            <a:endCxn id="117" idx="0"/>
          </p:cNvCxnSpPr>
          <p:nvPr/>
        </p:nvCxnSpPr>
        <p:spPr>
          <a:xfrm>
            <a:off x="4270526" y="5363584"/>
            <a:ext cx="0" cy="4030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4D3296D-6ECC-5E2B-03C9-36813F00DEBD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7578037" y="4853612"/>
            <a:ext cx="1615623" cy="109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2A22C-322D-D5DB-B829-BB784821FF36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7149984" y="5111668"/>
            <a:ext cx="1428282" cy="13307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AD569EB-2491-34FF-DC67-7F972B31792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124343" y="6264822"/>
            <a:ext cx="1021862" cy="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3C969CD-49DD-450A-4A50-122867CDD382}"/>
              </a:ext>
            </a:extLst>
          </p:cNvPr>
          <p:cNvSpPr txBox="1"/>
          <p:nvPr/>
        </p:nvSpPr>
        <p:spPr>
          <a:xfrm>
            <a:off x="4270525" y="3833532"/>
            <a:ext cx="8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part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DD93949-10E6-81D4-8BEB-C380AEF13301}"/>
              </a:ext>
            </a:extLst>
          </p:cNvPr>
          <p:cNvSpPr/>
          <p:nvPr/>
        </p:nvSpPr>
        <p:spPr>
          <a:xfrm>
            <a:off x="7699033" y="1770984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2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B5112B3-AED0-FE59-5214-ACCA3E1A6854}"/>
              </a:ext>
            </a:extLst>
          </p:cNvPr>
          <p:cNvSpPr/>
          <p:nvPr/>
        </p:nvSpPr>
        <p:spPr>
          <a:xfrm>
            <a:off x="7727867" y="3511972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temporal interval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4585B-49E2-17E5-68F7-3B4B13558F86}"/>
              </a:ext>
            </a:extLst>
          </p:cNvPr>
          <p:cNvCxnSpPr>
            <a:cxnSpLocks/>
          </p:cNvCxnSpPr>
          <p:nvPr/>
        </p:nvCxnSpPr>
        <p:spPr>
          <a:xfrm>
            <a:off x="6915150" y="3383324"/>
            <a:ext cx="1112124" cy="4502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05E21-2BAE-D5E4-15AD-68794E1D1F09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 flipV="1">
            <a:off x="9406668" y="1326777"/>
            <a:ext cx="1071975" cy="9423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F48B0C-88B8-7804-99C4-12CEAC76FE87}"/>
              </a:ext>
            </a:extLst>
          </p:cNvPr>
          <p:cNvCxnSpPr>
            <a:cxnSpLocks/>
            <a:stCxn id="15" idx="3"/>
            <a:endCxn id="76" idx="1"/>
          </p:cNvCxnSpPr>
          <p:nvPr/>
        </p:nvCxnSpPr>
        <p:spPr>
          <a:xfrm flipV="1">
            <a:off x="9435502" y="4001523"/>
            <a:ext cx="994208" cy="86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C49EDD-313C-4217-9618-90D51068C174}"/>
              </a:ext>
            </a:extLst>
          </p:cNvPr>
          <p:cNvSpPr txBox="1"/>
          <p:nvPr/>
        </p:nvSpPr>
        <p:spPr>
          <a:xfrm>
            <a:off x="4913981" y="2765146"/>
            <a:ext cx="8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part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43A090-FC3B-9E41-95C3-15ED19D182B5}"/>
              </a:ext>
            </a:extLst>
          </p:cNvPr>
          <p:cNvCxnSpPr>
            <a:cxnSpLocks/>
            <a:stCxn id="3" idx="3"/>
            <a:endCxn id="34" idx="1"/>
          </p:cNvCxnSpPr>
          <p:nvPr/>
        </p:nvCxnSpPr>
        <p:spPr>
          <a:xfrm>
            <a:off x="9406668" y="2269140"/>
            <a:ext cx="1112536" cy="8211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0B4438-DC08-ECA8-5C19-9B8DE741DE9B}"/>
              </a:ext>
            </a:extLst>
          </p:cNvPr>
          <p:cNvSpPr txBox="1"/>
          <p:nvPr/>
        </p:nvSpPr>
        <p:spPr>
          <a:xfrm>
            <a:off x="8896403" y="2645406"/>
            <a:ext cx="170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81FEB4-546B-FD0D-DC1E-FF8FFE1E26A0}"/>
              </a:ext>
            </a:extLst>
          </p:cNvPr>
          <p:cNvSpPr txBox="1"/>
          <p:nvPr/>
        </p:nvSpPr>
        <p:spPr>
          <a:xfrm>
            <a:off x="8896403" y="1412201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161860-CCE2-35C3-8F58-86271221EA08}"/>
              </a:ext>
            </a:extLst>
          </p:cNvPr>
          <p:cNvSpPr txBox="1"/>
          <p:nvPr/>
        </p:nvSpPr>
        <p:spPr>
          <a:xfrm>
            <a:off x="6228463" y="3672306"/>
            <a:ext cx="157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interval extent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4B60EBE-8F9C-E545-7BFE-50BD48856AC5}"/>
              </a:ext>
            </a:extLst>
          </p:cNvPr>
          <p:cNvSpPr txBox="1"/>
          <p:nvPr/>
        </p:nvSpPr>
        <p:spPr>
          <a:xfrm>
            <a:off x="6501663" y="2317386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geo extent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17709B3-2A3A-1DC5-359C-194E69D321E4}"/>
              </a:ext>
            </a:extLst>
          </p:cNvPr>
          <p:cNvSpPr txBox="1"/>
          <p:nvPr/>
        </p:nvSpPr>
        <p:spPr>
          <a:xfrm>
            <a:off x="271701" y="5036432"/>
            <a:ext cx="106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 value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16AA21B-00C9-7C38-0887-302D8E266813}"/>
              </a:ext>
            </a:extLst>
          </p:cNvPr>
          <p:cNvSpPr txBox="1"/>
          <p:nvPr/>
        </p:nvSpPr>
        <p:spPr>
          <a:xfrm>
            <a:off x="4818710" y="444378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geo extent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B6789E-6573-39A3-492A-2B2E95002062}"/>
              </a:ext>
            </a:extLst>
          </p:cNvPr>
          <p:cNvSpPr txBox="1"/>
          <p:nvPr/>
        </p:nvSpPr>
        <p:spPr>
          <a:xfrm>
            <a:off x="2641278" y="5378183"/>
            <a:ext cx="157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interval extent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A46A387-3DEF-2222-DE83-C2D11C9DB326}"/>
              </a:ext>
            </a:extLst>
          </p:cNvPr>
          <p:cNvSpPr/>
          <p:nvPr/>
        </p:nvSpPr>
        <p:spPr>
          <a:xfrm>
            <a:off x="10519204" y="2881225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A965AE7-7500-17CA-9C61-C31837CA6F0E}"/>
              </a:ext>
            </a:extLst>
          </p:cNvPr>
          <p:cNvGrpSpPr/>
          <p:nvPr/>
        </p:nvGrpSpPr>
        <p:grpSpPr>
          <a:xfrm>
            <a:off x="10478643" y="1117709"/>
            <a:ext cx="1259081" cy="418136"/>
            <a:chOff x="10342844" y="1641738"/>
            <a:chExt cx="1259081" cy="41813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53A03E7-B85D-6C4C-A2FA-5A5FB2938C17}"/>
                </a:ext>
              </a:extLst>
            </p:cNvPr>
            <p:cNvSpPr/>
            <p:nvPr/>
          </p:nvSpPr>
          <p:spPr>
            <a:xfrm>
              <a:off x="10342844" y="1641738"/>
              <a:ext cx="1259081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3D7FD09-8530-6135-C648-B7535E3A799A}"/>
                </a:ext>
              </a:extLst>
            </p:cNvPr>
            <p:cNvSpPr txBox="1"/>
            <p:nvPr/>
          </p:nvSpPr>
          <p:spPr>
            <a:xfrm>
              <a:off x="10558088" y="1658859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decimal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F54390-65C9-C804-F127-A0F2A7F40EFC}"/>
              </a:ext>
            </a:extLst>
          </p:cNvPr>
          <p:cNvGrpSpPr/>
          <p:nvPr/>
        </p:nvGrpSpPr>
        <p:grpSpPr>
          <a:xfrm>
            <a:off x="10429710" y="3792455"/>
            <a:ext cx="1448806" cy="418136"/>
            <a:chOff x="10103906" y="3792455"/>
            <a:chExt cx="1448806" cy="41813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A374C11-3992-2FB2-79CE-F809B67FCF5A}"/>
                </a:ext>
              </a:extLst>
            </p:cNvPr>
            <p:cNvSpPr/>
            <p:nvPr/>
          </p:nvSpPr>
          <p:spPr>
            <a:xfrm>
              <a:off x="10103906" y="3792455"/>
              <a:ext cx="1448806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58F006B-3166-1941-7231-7AFEECE096D6}"/>
                </a:ext>
              </a:extLst>
            </p:cNvPr>
            <p:cNvSpPr txBox="1"/>
            <p:nvPr/>
          </p:nvSpPr>
          <p:spPr>
            <a:xfrm>
              <a:off x="10152839" y="380688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       date</a:t>
              </a:r>
            </a:p>
          </p:txBody>
        </p:sp>
      </p:grp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05CC20F5-9712-BE2C-A5D2-1BCB51846075}"/>
              </a:ext>
            </a:extLst>
          </p:cNvPr>
          <p:cNvSpPr/>
          <p:nvPr/>
        </p:nvSpPr>
        <p:spPr>
          <a:xfrm>
            <a:off x="6171067" y="6058628"/>
            <a:ext cx="1448806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FF83B74-D163-4DA4-DCC7-38C4DE815461}"/>
              </a:ext>
            </a:extLst>
          </p:cNvPr>
          <p:cNvSpPr txBox="1"/>
          <p:nvPr/>
        </p:nvSpPr>
        <p:spPr>
          <a:xfrm>
            <a:off x="6220000" y="607305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   date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075E15-99F7-4A46-6D4D-701F6492CCF3}"/>
              </a:ext>
            </a:extLst>
          </p:cNvPr>
          <p:cNvSpPr txBox="1"/>
          <p:nvPr/>
        </p:nvSpPr>
        <p:spPr>
          <a:xfrm>
            <a:off x="4918073" y="5856347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date value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B7B81A-720C-989A-045B-E77DFC566D76}"/>
              </a:ext>
            </a:extLst>
          </p:cNvPr>
          <p:cNvSpPr txBox="1"/>
          <p:nvPr/>
        </p:nvSpPr>
        <p:spPr>
          <a:xfrm>
            <a:off x="9224023" y="3606637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date value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D77F041-6620-FE4E-4F30-636B11BB2149}"/>
              </a:ext>
            </a:extLst>
          </p:cNvPr>
          <p:cNvSpPr txBox="1"/>
          <p:nvPr/>
        </p:nvSpPr>
        <p:spPr>
          <a:xfrm>
            <a:off x="9658156" y="1916206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alt value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411544F-1ABF-AB25-4294-97AA4021E18C}"/>
              </a:ext>
            </a:extLst>
          </p:cNvPr>
          <p:cNvGrpSpPr/>
          <p:nvPr/>
        </p:nvGrpSpPr>
        <p:grpSpPr>
          <a:xfrm>
            <a:off x="10823301" y="2045160"/>
            <a:ext cx="1259081" cy="418136"/>
            <a:chOff x="10342844" y="2464342"/>
            <a:chExt cx="1259081" cy="418136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44F01C1D-E390-D96E-57CB-47EBF88D0128}"/>
                </a:ext>
              </a:extLst>
            </p:cNvPr>
            <p:cNvSpPr/>
            <p:nvPr/>
          </p:nvSpPr>
          <p:spPr>
            <a:xfrm>
              <a:off x="10342844" y="2464342"/>
              <a:ext cx="1259081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AA46D76-7A8C-3E00-3773-6C25A28811FB}"/>
                </a:ext>
              </a:extLst>
            </p:cNvPr>
            <p:cNvSpPr txBox="1"/>
            <p:nvPr/>
          </p:nvSpPr>
          <p:spPr>
            <a:xfrm>
              <a:off x="10365875" y="24946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59D4388-8D5F-045E-9DF3-52615269E7FD}"/>
              </a:ext>
            </a:extLst>
          </p:cNvPr>
          <p:cNvCxnSpPr>
            <a:cxnSpLocks/>
            <a:stCxn id="3" idx="3"/>
            <a:endCxn id="182" idx="1"/>
          </p:cNvCxnSpPr>
          <p:nvPr/>
        </p:nvCxnSpPr>
        <p:spPr>
          <a:xfrm flipV="1">
            <a:off x="9406668" y="2254228"/>
            <a:ext cx="1416633" cy="149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F11B6E3A-626C-2C18-712C-DD77143186A6}"/>
              </a:ext>
            </a:extLst>
          </p:cNvPr>
          <p:cNvSpPr/>
          <p:nvPr/>
        </p:nvSpPr>
        <p:spPr>
          <a:xfrm>
            <a:off x="9170629" y="4638664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C6176B02-798D-479D-1A51-8897FD1BE6E1}"/>
              </a:ext>
            </a:extLst>
          </p:cNvPr>
          <p:cNvSpPr/>
          <p:nvPr/>
        </p:nvSpPr>
        <p:spPr>
          <a:xfrm>
            <a:off x="8578266" y="6233317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C0C0BB5-A2D9-D151-A705-4412E4A7E4E5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7284201" y="5026621"/>
            <a:ext cx="1782661" cy="5451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B6B3AC3D-9C6A-5843-DEF1-068ABCFAEC8C}"/>
              </a:ext>
            </a:extLst>
          </p:cNvPr>
          <p:cNvSpPr/>
          <p:nvPr/>
        </p:nvSpPr>
        <p:spPr>
          <a:xfrm>
            <a:off x="9066862" y="5362699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6D7B4A-6307-F64C-39A9-FEDD0615D7A0}"/>
              </a:ext>
            </a:extLst>
          </p:cNvPr>
          <p:cNvSpPr txBox="1"/>
          <p:nvPr/>
        </p:nvSpPr>
        <p:spPr>
          <a:xfrm>
            <a:off x="8051742" y="4999040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alt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E4026-2B25-26DD-E65B-69734C757932}"/>
              </a:ext>
            </a:extLst>
          </p:cNvPr>
          <p:cNvSpPr txBox="1"/>
          <p:nvPr/>
        </p:nvSpPr>
        <p:spPr>
          <a:xfrm>
            <a:off x="11017465" y="2060039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EAE4E-D8CB-C89E-5338-C1A9F9C6C9A4}"/>
              </a:ext>
            </a:extLst>
          </p:cNvPr>
          <p:cNvSpPr txBox="1"/>
          <p:nvPr/>
        </p:nvSpPr>
        <p:spPr>
          <a:xfrm>
            <a:off x="10713368" y="2887671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E7C5A-6630-376B-884F-AE3AA5A024AE}"/>
              </a:ext>
            </a:extLst>
          </p:cNvPr>
          <p:cNvSpPr txBox="1"/>
          <p:nvPr/>
        </p:nvSpPr>
        <p:spPr>
          <a:xfrm>
            <a:off x="9360562" y="4647827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8AE2-52DF-EC3F-4B30-6678A236EB78}"/>
              </a:ext>
            </a:extLst>
          </p:cNvPr>
          <p:cNvSpPr txBox="1"/>
          <p:nvPr/>
        </p:nvSpPr>
        <p:spPr>
          <a:xfrm>
            <a:off x="9265030" y="5373845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D4847-E61C-D605-99E6-D786D659DC82}"/>
              </a:ext>
            </a:extLst>
          </p:cNvPr>
          <p:cNvSpPr txBox="1"/>
          <p:nvPr/>
        </p:nvSpPr>
        <p:spPr>
          <a:xfrm>
            <a:off x="8769300" y="6271900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79C4B-E09C-DF05-8FEB-101A7FC7A389}"/>
              </a:ext>
            </a:extLst>
          </p:cNvPr>
          <p:cNvSpPr txBox="1"/>
          <p:nvPr/>
        </p:nvSpPr>
        <p:spPr>
          <a:xfrm>
            <a:off x="890092" y="5571604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68F75-D80C-8E7E-F916-F425AA3F5981}"/>
              </a:ext>
            </a:extLst>
          </p:cNvPr>
          <p:cNvSpPr txBox="1"/>
          <p:nvPr/>
        </p:nvSpPr>
        <p:spPr>
          <a:xfrm>
            <a:off x="11081070" y="5985311"/>
            <a:ext cx="69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61534-3DA7-EA09-1EF1-B8451431BB0E}"/>
              </a:ext>
            </a:extLst>
          </p:cNvPr>
          <p:cNvSpPr txBox="1"/>
          <p:nvPr/>
        </p:nvSpPr>
        <p:spPr>
          <a:xfrm>
            <a:off x="77658" y="35678"/>
            <a:ext cx="414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*Classes not diagramed due to space constraints</a:t>
            </a:r>
          </a:p>
        </p:txBody>
      </p:sp>
    </p:spTree>
    <p:extLst>
      <p:ext uri="{BB962C8B-B14F-4D97-AF65-F5344CB8AC3E}">
        <p14:creationId xmlns:p14="http://schemas.microsoft.com/office/powerpoint/2010/main" val="285430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646D5-D931-D55B-BC48-BB598656E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7040-09BE-673D-5C88-3EF65162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8B75-0E8C-9753-C58F-709177DA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/>
          <a:lstStyle/>
          <a:p>
            <a:r>
              <a:rPr lang="en-US"/>
              <a:t>Identify competency questions </a:t>
            </a:r>
            <a:br>
              <a:rPr lang="en-US"/>
            </a:br>
            <a:endParaRPr lang="en-US"/>
          </a:p>
          <a:p>
            <a:r>
              <a:rPr lang="en-US"/>
              <a:t>Generate design patterns to </a:t>
            </a:r>
            <a:br>
              <a:rPr lang="en-US"/>
            </a:br>
            <a:r>
              <a:rPr lang="en-US"/>
              <a:t>address competency questions </a:t>
            </a:r>
            <a:br>
              <a:rPr lang="en-US"/>
            </a:br>
            <a:r>
              <a:rPr lang="en-US"/>
              <a:t>and inform ontology creation</a:t>
            </a:r>
          </a:p>
          <a:p>
            <a:endParaRPr lang="en-US"/>
          </a:p>
          <a:p>
            <a:r>
              <a:rPr lang="en-US"/>
              <a:t>Revise competency questions, </a:t>
            </a:r>
            <a:br>
              <a:rPr lang="en-US"/>
            </a:br>
            <a:r>
              <a:rPr lang="en-US"/>
              <a:t>design patterns, and ontology </a:t>
            </a:r>
            <a:br>
              <a:rPr lang="en-US"/>
            </a:br>
            <a:r>
              <a:rPr lang="en-US"/>
              <a:t>through consensus-building </a:t>
            </a:r>
            <a:br>
              <a:rPr lang="en-US"/>
            </a:br>
            <a:r>
              <a:rPr lang="en-US"/>
              <a:t>exercises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FCD2691-D985-115B-62A9-6993909C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90688"/>
            <a:ext cx="5905893" cy="41131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0C2C8A-6DC7-9E35-68E2-2237DCC938AF}"/>
              </a:ext>
            </a:extLst>
          </p:cNvPr>
          <p:cNvSpPr/>
          <p:nvPr/>
        </p:nvSpPr>
        <p:spPr>
          <a:xfrm>
            <a:off x="8501743" y="3155708"/>
            <a:ext cx="3374571" cy="1183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18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902</Words>
  <Application>Microsoft Macintosh PowerPoint</Application>
  <PresentationFormat>Widescreen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Arial</vt:lpstr>
      <vt:lpstr>Calibri</vt:lpstr>
      <vt:lpstr>Calibri Light</vt:lpstr>
      <vt:lpstr>Garamond</vt:lpstr>
      <vt:lpstr>1_Office Theme</vt:lpstr>
      <vt:lpstr>Office Theme</vt:lpstr>
      <vt:lpstr>Design Patterns 102</vt:lpstr>
      <vt:lpstr>Outline</vt:lpstr>
      <vt:lpstr>Outline</vt:lpstr>
      <vt:lpstr>Guidance</vt:lpstr>
      <vt:lpstr>Guidance</vt:lpstr>
      <vt:lpstr>Competency Questions</vt:lpstr>
      <vt:lpstr>Guidance</vt:lpstr>
      <vt:lpstr>Representing Drone Motion</vt:lpstr>
      <vt:lpstr>Guidance</vt:lpstr>
      <vt:lpstr>Consensus-Building Exercises</vt:lpstr>
      <vt:lpstr>Outline</vt:lpstr>
      <vt:lpstr>Markdown</vt:lpstr>
      <vt:lpstr>Mermaid</vt:lpstr>
      <vt:lpstr>PowerPoint Presentation</vt:lpstr>
      <vt:lpstr>Outline</vt:lpstr>
      <vt:lpstr>PowerPoint Presentation</vt:lpstr>
      <vt:lpstr>PowerPoint Presentation</vt:lpstr>
      <vt:lpstr>PowerPoint Presentation</vt:lpstr>
      <vt:lpstr>Eleatic Principle</vt:lpstr>
      <vt:lpstr>PowerPoint Presentation</vt:lpstr>
      <vt:lpstr>Eleatic Principle</vt:lpstr>
      <vt:lpstr>Rules of Thumb</vt:lpstr>
      <vt:lpstr>Exercise</vt:lpstr>
      <vt:lpstr>Outline</vt:lpstr>
      <vt:lpstr>Complex vs Simplified</vt:lpstr>
      <vt:lpstr>Complex vs Simplified</vt:lpstr>
      <vt:lpstr>PowerPoint Presentation</vt:lpstr>
      <vt:lpstr>PowerPoint Presentation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Beverley</dc:creator>
  <cp:lastModifiedBy>John Beverley</cp:lastModifiedBy>
  <cp:revision>4</cp:revision>
  <dcterms:created xsi:type="dcterms:W3CDTF">2024-08-31T21:53:03Z</dcterms:created>
  <dcterms:modified xsi:type="dcterms:W3CDTF">2024-09-05T16:29:14Z</dcterms:modified>
</cp:coreProperties>
</file>