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E96953-EAF2-4017-9353-1A3639ADEA64}" type="datetimeFigureOut">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0B600-CDF8-4E4F-836C-51E7038A43BF}" type="slidenum">
              <a:rPr lang="en-US" smtClean="0"/>
              <a:t>‹#›</a:t>
            </a:fld>
            <a:endParaRPr lang="en-US"/>
          </a:p>
        </p:txBody>
      </p:sp>
    </p:spTree>
    <p:extLst>
      <p:ext uri="{BB962C8B-B14F-4D97-AF65-F5344CB8AC3E}">
        <p14:creationId xmlns:p14="http://schemas.microsoft.com/office/powerpoint/2010/main" val="954553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E96953-EAF2-4017-9353-1A3639ADEA64}" type="datetimeFigureOut">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0B600-CDF8-4E4F-836C-51E7038A43BF}" type="slidenum">
              <a:rPr lang="en-US" smtClean="0"/>
              <a:t>‹#›</a:t>
            </a:fld>
            <a:endParaRPr lang="en-US"/>
          </a:p>
        </p:txBody>
      </p:sp>
    </p:spTree>
    <p:extLst>
      <p:ext uri="{BB962C8B-B14F-4D97-AF65-F5344CB8AC3E}">
        <p14:creationId xmlns:p14="http://schemas.microsoft.com/office/powerpoint/2010/main" val="1858685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E96953-EAF2-4017-9353-1A3639ADEA64}" type="datetimeFigureOut">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0B600-CDF8-4E4F-836C-51E7038A43BF}" type="slidenum">
              <a:rPr lang="en-US" smtClean="0"/>
              <a:t>‹#›</a:t>
            </a:fld>
            <a:endParaRPr lang="en-US"/>
          </a:p>
        </p:txBody>
      </p:sp>
    </p:spTree>
    <p:extLst>
      <p:ext uri="{BB962C8B-B14F-4D97-AF65-F5344CB8AC3E}">
        <p14:creationId xmlns:p14="http://schemas.microsoft.com/office/powerpoint/2010/main" val="3145584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E96953-EAF2-4017-9353-1A3639ADEA64}" type="datetimeFigureOut">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0B600-CDF8-4E4F-836C-51E7038A43BF}" type="slidenum">
              <a:rPr lang="en-US" smtClean="0"/>
              <a:t>‹#›</a:t>
            </a:fld>
            <a:endParaRPr lang="en-US"/>
          </a:p>
        </p:txBody>
      </p:sp>
    </p:spTree>
    <p:extLst>
      <p:ext uri="{BB962C8B-B14F-4D97-AF65-F5344CB8AC3E}">
        <p14:creationId xmlns:p14="http://schemas.microsoft.com/office/powerpoint/2010/main" val="1076374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E96953-EAF2-4017-9353-1A3639ADEA64}" type="datetimeFigureOut">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0B600-CDF8-4E4F-836C-51E7038A43BF}" type="slidenum">
              <a:rPr lang="en-US" smtClean="0"/>
              <a:t>‹#›</a:t>
            </a:fld>
            <a:endParaRPr lang="en-US"/>
          </a:p>
        </p:txBody>
      </p:sp>
    </p:spTree>
    <p:extLst>
      <p:ext uri="{BB962C8B-B14F-4D97-AF65-F5344CB8AC3E}">
        <p14:creationId xmlns:p14="http://schemas.microsoft.com/office/powerpoint/2010/main" val="1658007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E96953-EAF2-4017-9353-1A3639ADEA64}" type="datetimeFigureOut">
              <a:rPr lang="en-US" smtClean="0"/>
              <a:t>10/2/2015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0B600-CDF8-4E4F-836C-51E7038A43BF}" type="slidenum">
              <a:rPr lang="en-US" smtClean="0"/>
              <a:t>‹#›</a:t>
            </a:fld>
            <a:endParaRPr lang="en-US"/>
          </a:p>
        </p:txBody>
      </p:sp>
    </p:spTree>
    <p:extLst>
      <p:ext uri="{BB962C8B-B14F-4D97-AF65-F5344CB8AC3E}">
        <p14:creationId xmlns:p14="http://schemas.microsoft.com/office/powerpoint/2010/main" val="2471726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E96953-EAF2-4017-9353-1A3639ADEA64}" type="datetimeFigureOut">
              <a:rPr lang="en-US" smtClean="0"/>
              <a:t>10/2/2015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80B600-CDF8-4E4F-836C-51E7038A43BF}" type="slidenum">
              <a:rPr lang="en-US" smtClean="0"/>
              <a:t>‹#›</a:t>
            </a:fld>
            <a:endParaRPr lang="en-US"/>
          </a:p>
        </p:txBody>
      </p:sp>
    </p:spTree>
    <p:extLst>
      <p:ext uri="{BB962C8B-B14F-4D97-AF65-F5344CB8AC3E}">
        <p14:creationId xmlns:p14="http://schemas.microsoft.com/office/powerpoint/2010/main" val="2948969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E96953-EAF2-4017-9353-1A3639ADEA64}" type="datetimeFigureOut">
              <a:rPr lang="en-US" smtClean="0"/>
              <a:t>10/2/2015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80B600-CDF8-4E4F-836C-51E7038A43BF}" type="slidenum">
              <a:rPr lang="en-US" smtClean="0"/>
              <a:t>‹#›</a:t>
            </a:fld>
            <a:endParaRPr lang="en-US"/>
          </a:p>
        </p:txBody>
      </p:sp>
    </p:spTree>
    <p:extLst>
      <p:ext uri="{BB962C8B-B14F-4D97-AF65-F5344CB8AC3E}">
        <p14:creationId xmlns:p14="http://schemas.microsoft.com/office/powerpoint/2010/main" val="94372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E96953-EAF2-4017-9353-1A3639ADEA64}" type="datetimeFigureOut">
              <a:rPr lang="en-US" smtClean="0"/>
              <a:t>10/2/2015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80B600-CDF8-4E4F-836C-51E7038A43BF}" type="slidenum">
              <a:rPr lang="en-US" smtClean="0"/>
              <a:t>‹#›</a:t>
            </a:fld>
            <a:endParaRPr lang="en-US"/>
          </a:p>
        </p:txBody>
      </p:sp>
    </p:spTree>
    <p:extLst>
      <p:ext uri="{BB962C8B-B14F-4D97-AF65-F5344CB8AC3E}">
        <p14:creationId xmlns:p14="http://schemas.microsoft.com/office/powerpoint/2010/main" val="2073477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E96953-EAF2-4017-9353-1A3639ADEA64}" type="datetimeFigureOut">
              <a:rPr lang="en-US" smtClean="0"/>
              <a:t>10/2/2015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0B600-CDF8-4E4F-836C-51E7038A43BF}" type="slidenum">
              <a:rPr lang="en-US" smtClean="0"/>
              <a:t>‹#›</a:t>
            </a:fld>
            <a:endParaRPr lang="en-US"/>
          </a:p>
        </p:txBody>
      </p:sp>
    </p:spTree>
    <p:extLst>
      <p:ext uri="{BB962C8B-B14F-4D97-AF65-F5344CB8AC3E}">
        <p14:creationId xmlns:p14="http://schemas.microsoft.com/office/powerpoint/2010/main" val="4039583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E96953-EAF2-4017-9353-1A3639ADEA64}" type="datetimeFigureOut">
              <a:rPr lang="en-US" smtClean="0"/>
              <a:t>10/2/2015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0B600-CDF8-4E4F-836C-51E7038A43BF}" type="slidenum">
              <a:rPr lang="en-US" smtClean="0"/>
              <a:t>‹#›</a:t>
            </a:fld>
            <a:endParaRPr lang="en-US"/>
          </a:p>
        </p:txBody>
      </p:sp>
    </p:spTree>
    <p:extLst>
      <p:ext uri="{BB962C8B-B14F-4D97-AF65-F5344CB8AC3E}">
        <p14:creationId xmlns:p14="http://schemas.microsoft.com/office/powerpoint/2010/main" val="1270513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E96953-EAF2-4017-9353-1A3639ADEA64}" type="datetimeFigureOut">
              <a:rPr lang="en-US" smtClean="0"/>
              <a:t>10/2/2015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80B600-CDF8-4E4F-836C-51E7038A43BF}" type="slidenum">
              <a:rPr lang="en-US" smtClean="0"/>
              <a:t>‹#›</a:t>
            </a:fld>
            <a:endParaRPr lang="en-US"/>
          </a:p>
        </p:txBody>
      </p:sp>
    </p:spTree>
    <p:extLst>
      <p:ext uri="{BB962C8B-B14F-4D97-AF65-F5344CB8AC3E}">
        <p14:creationId xmlns:p14="http://schemas.microsoft.com/office/powerpoint/2010/main" val="3360129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OGC-Preview / Feature Browser User Guide</a:t>
            </a:r>
            <a:endParaRPr lang="en-US" dirty="0"/>
          </a:p>
        </p:txBody>
      </p:sp>
      <p:sp>
        <p:nvSpPr>
          <p:cNvPr id="3" name="Subtitle 2"/>
          <p:cNvSpPr>
            <a:spLocks noGrp="1"/>
          </p:cNvSpPr>
          <p:nvPr>
            <p:ph type="subTitle" idx="1"/>
          </p:nvPr>
        </p:nvSpPr>
        <p:spPr/>
        <p:txBody>
          <a:bodyPr/>
          <a:lstStyle/>
          <a:p>
            <a:r>
              <a:rPr lang="en-US" dirty="0" smtClean="0"/>
              <a:t>A brief overview on OGC Preview/Feature Browser’s user interface</a:t>
            </a:r>
            <a:endParaRPr lang="en-US" dirty="0"/>
          </a:p>
        </p:txBody>
      </p:sp>
    </p:spTree>
    <p:extLst>
      <p:ext uri="{BB962C8B-B14F-4D97-AF65-F5344CB8AC3E}">
        <p14:creationId xmlns:p14="http://schemas.microsoft.com/office/powerpoint/2010/main" val="3323121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Interface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9380" y="1825625"/>
            <a:ext cx="8033239" cy="4351338"/>
          </a:xfrm>
        </p:spPr>
      </p:pic>
    </p:spTree>
    <p:extLst>
      <p:ext uri="{BB962C8B-B14F-4D97-AF65-F5344CB8AC3E}">
        <p14:creationId xmlns:p14="http://schemas.microsoft.com/office/powerpoint/2010/main" val="2567995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Explained</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Filters</a:t>
            </a:r>
          </a:p>
          <a:p>
            <a:pPr lvl="1"/>
            <a:r>
              <a:rPr lang="en-US" dirty="0" smtClean="0"/>
              <a:t>Date/Time</a:t>
            </a:r>
          </a:p>
          <a:p>
            <a:pPr lvl="2"/>
            <a:r>
              <a:rPr lang="en-US" dirty="0" smtClean="0"/>
              <a:t>A variety of filters will be developed for managing the amount of data displayed.  Currently, date and time filtering is possible via a duration or a range selector.</a:t>
            </a:r>
          </a:p>
          <a:p>
            <a:r>
              <a:rPr lang="en-US" dirty="0" smtClean="0"/>
              <a:t>Layers</a:t>
            </a:r>
          </a:p>
          <a:p>
            <a:pPr lvl="1"/>
            <a:r>
              <a:rPr lang="en-US" dirty="0" smtClean="0"/>
              <a:t>A listing of available geospatial layer information will be displayed with a checkbox.  Checking the box turns the layer’s information display on and off.</a:t>
            </a:r>
          </a:p>
          <a:p>
            <a:r>
              <a:rPr lang="en-US" dirty="0" smtClean="0"/>
              <a:t>Server Controls</a:t>
            </a:r>
          </a:p>
          <a:p>
            <a:pPr lvl="1"/>
            <a:r>
              <a:rPr lang="en-US" dirty="0" smtClean="0"/>
              <a:t>Configured </a:t>
            </a:r>
            <a:r>
              <a:rPr lang="en-US" dirty="0" err="1" smtClean="0"/>
              <a:t>Geoserver</a:t>
            </a:r>
            <a:r>
              <a:rPr lang="en-US" dirty="0" smtClean="0"/>
              <a:t> names will be displayed.  By default, all configured servers will be turned on and highlighted as to be shown as “active.”  Clicked the name of the server will turn it on and off.  Clicking the refresh button next to the server name will force a refresh of all the layer data associated with that server.</a:t>
            </a:r>
          </a:p>
          <a:p>
            <a:r>
              <a:rPr lang="en-US" dirty="0" smtClean="0"/>
              <a:t>View Attributes</a:t>
            </a:r>
          </a:p>
          <a:p>
            <a:pPr lvl="1"/>
            <a:r>
              <a:rPr lang="en-US" dirty="0" smtClean="0"/>
              <a:t>After selecting a region on the map via the square selection tool the right of this button, a popup will appear with all the attributes of selected layers.</a:t>
            </a:r>
          </a:p>
          <a:p>
            <a:r>
              <a:rPr lang="en-US" dirty="0" smtClean="0"/>
              <a:t>Attribute Selection</a:t>
            </a:r>
          </a:p>
          <a:p>
            <a:pPr lvl="1"/>
            <a:r>
              <a:rPr lang="en-US" dirty="0" smtClean="0"/>
              <a:t>Square-looking selection tool will allow a rectangular region to be drawn on the map.  This area will be “in focus” for the view attributes button.</a:t>
            </a:r>
          </a:p>
          <a:p>
            <a:r>
              <a:rPr lang="en-US" dirty="0" smtClean="0"/>
              <a:t>Attribute De-selection</a:t>
            </a:r>
          </a:p>
          <a:p>
            <a:pPr lvl="1"/>
            <a:r>
              <a:rPr lang="en-US" dirty="0" smtClean="0"/>
              <a:t>This will deselect the region drawn on the map.</a:t>
            </a:r>
          </a:p>
          <a:p>
            <a:r>
              <a:rPr lang="en-US" dirty="0" smtClean="0"/>
              <a:t>Application State Link</a:t>
            </a:r>
          </a:p>
          <a:p>
            <a:pPr lvl="1"/>
            <a:r>
              <a:rPr lang="en-US" dirty="0" smtClean="0"/>
              <a:t>This button will generate a shareable link to your current applications’ state.  It will preserve selected layers and filters.</a:t>
            </a:r>
          </a:p>
          <a:p>
            <a:r>
              <a:rPr lang="en-US" dirty="0" smtClean="0"/>
              <a:t>KML Links</a:t>
            </a:r>
          </a:p>
          <a:p>
            <a:pPr lvl="1"/>
            <a:r>
              <a:rPr lang="en-US" dirty="0" smtClean="0"/>
              <a:t>This button will generate KML file for the layers selected.   If more than one server’s layers are selected, a link for each server will be generated for use outside the tool.</a:t>
            </a:r>
          </a:p>
          <a:p>
            <a:endParaRPr lang="en-US" dirty="0" smtClean="0"/>
          </a:p>
          <a:p>
            <a:endParaRPr lang="en-US" dirty="0" smtClean="0"/>
          </a:p>
          <a:p>
            <a:endParaRPr lang="en-US" dirty="0"/>
          </a:p>
        </p:txBody>
      </p:sp>
    </p:spTree>
    <p:extLst>
      <p:ext uri="{BB962C8B-B14F-4D97-AF65-F5344CB8AC3E}">
        <p14:creationId xmlns:p14="http://schemas.microsoft.com/office/powerpoint/2010/main" val="1281390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Selected Layers</a:t>
            </a:r>
            <a:endParaRPr lang="en-US" dirty="0"/>
          </a:p>
        </p:txBody>
      </p:sp>
      <p:pic>
        <p:nvPicPr>
          <p:cNvPr id="5" name="Content Placeholder 4"/>
          <p:cNvPicPr>
            <a:picLocks noGrp="1" noChangeAspect="1"/>
          </p:cNvPicPr>
          <p:nvPr>
            <p:ph idx="1"/>
          </p:nvPr>
        </p:nvPicPr>
        <p:blipFill>
          <a:blip r:embed="rId2"/>
          <a:stretch>
            <a:fillRect/>
          </a:stretch>
        </p:blipFill>
        <p:spPr>
          <a:xfrm>
            <a:off x="2079380" y="1825625"/>
            <a:ext cx="8033239" cy="4351338"/>
          </a:xfrm>
          <a:prstGeom prst="rect">
            <a:avLst/>
          </a:prstGeom>
        </p:spPr>
      </p:pic>
    </p:spTree>
    <p:extLst>
      <p:ext uri="{BB962C8B-B14F-4D97-AF65-F5344CB8AC3E}">
        <p14:creationId xmlns:p14="http://schemas.microsoft.com/office/powerpoint/2010/main" val="1812957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Selected Layers</a:t>
            </a:r>
            <a:endParaRPr lang="en-US" dirty="0"/>
          </a:p>
        </p:txBody>
      </p:sp>
      <p:sp>
        <p:nvSpPr>
          <p:cNvPr id="3" name="Content Placeholder 2"/>
          <p:cNvSpPr>
            <a:spLocks noGrp="1"/>
          </p:cNvSpPr>
          <p:nvPr>
            <p:ph idx="1"/>
          </p:nvPr>
        </p:nvSpPr>
        <p:spPr/>
        <p:txBody>
          <a:bodyPr/>
          <a:lstStyle/>
          <a:p>
            <a:r>
              <a:rPr lang="en-US" dirty="0" smtClean="0"/>
              <a:t>Selecting layers on the left hand side bar causes the layers to appear on the map.</a:t>
            </a:r>
          </a:p>
          <a:p>
            <a:r>
              <a:rPr lang="en-US" dirty="0" smtClean="0"/>
              <a:t>In the previous screen, several layers are selected and their associated legend information is displayed in the bottom right corner.</a:t>
            </a:r>
          </a:p>
          <a:p>
            <a:r>
              <a:rPr lang="en-US" dirty="0" smtClean="0"/>
              <a:t>A bounding box is created via the attribute selection tool.</a:t>
            </a:r>
          </a:p>
          <a:p>
            <a:r>
              <a:rPr lang="en-US" dirty="0" smtClean="0"/>
              <a:t>In the previous screen, you can also see that I only have the “dev” </a:t>
            </a:r>
            <a:r>
              <a:rPr lang="en-US" dirty="0" err="1" smtClean="0"/>
              <a:t>Geoserver</a:t>
            </a:r>
            <a:r>
              <a:rPr lang="en-US" dirty="0" smtClean="0"/>
              <a:t> active, “prod” is turned off.</a:t>
            </a:r>
          </a:p>
          <a:p>
            <a:r>
              <a:rPr lang="en-US" dirty="0" smtClean="0"/>
              <a:t>In the previous screen, you can also see that the URL is updated to preserve the current filter and layer display</a:t>
            </a:r>
            <a:endParaRPr lang="en-US" dirty="0"/>
          </a:p>
        </p:txBody>
      </p:sp>
    </p:spTree>
    <p:extLst>
      <p:ext uri="{BB962C8B-B14F-4D97-AF65-F5344CB8AC3E}">
        <p14:creationId xmlns:p14="http://schemas.microsoft.com/office/powerpoint/2010/main" val="2801860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Attributes</a:t>
            </a:r>
            <a:endParaRPr lang="en-US" dirty="0"/>
          </a:p>
        </p:txBody>
      </p:sp>
      <p:pic>
        <p:nvPicPr>
          <p:cNvPr id="7" name="Content Placeholder 6"/>
          <p:cNvPicPr>
            <a:picLocks noGrp="1" noChangeAspect="1"/>
          </p:cNvPicPr>
          <p:nvPr>
            <p:ph idx="1"/>
          </p:nvPr>
        </p:nvPicPr>
        <p:blipFill>
          <a:blip r:embed="rId2"/>
          <a:stretch>
            <a:fillRect/>
          </a:stretch>
        </p:blipFill>
        <p:spPr>
          <a:xfrm>
            <a:off x="2129563" y="1825625"/>
            <a:ext cx="7932874" cy="4351338"/>
          </a:xfrm>
          <a:prstGeom prst="rect">
            <a:avLst/>
          </a:prstGeom>
        </p:spPr>
      </p:pic>
    </p:spTree>
    <p:extLst>
      <p:ext uri="{BB962C8B-B14F-4D97-AF65-F5344CB8AC3E}">
        <p14:creationId xmlns:p14="http://schemas.microsoft.com/office/powerpoint/2010/main" val="3812243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Attributes</a:t>
            </a:r>
            <a:endParaRPr lang="en-US" dirty="0"/>
          </a:p>
        </p:txBody>
      </p:sp>
      <p:sp>
        <p:nvSpPr>
          <p:cNvPr id="3" name="Content Placeholder 2"/>
          <p:cNvSpPr>
            <a:spLocks noGrp="1"/>
          </p:cNvSpPr>
          <p:nvPr>
            <p:ph idx="1"/>
          </p:nvPr>
        </p:nvSpPr>
        <p:spPr/>
        <p:txBody>
          <a:bodyPr/>
          <a:lstStyle/>
          <a:p>
            <a:r>
              <a:rPr lang="en-US" dirty="0" smtClean="0"/>
              <a:t>After my selection, I hit “View Attributes.” </a:t>
            </a:r>
          </a:p>
          <a:p>
            <a:r>
              <a:rPr lang="en-US" dirty="0" smtClean="0"/>
              <a:t>This caused a popup as shown on the previous slide displaying the two layers I had selected that are inside the region I made.</a:t>
            </a:r>
          </a:p>
          <a:p>
            <a:r>
              <a:rPr lang="en-US" dirty="0" smtClean="0"/>
              <a:t>Here you can view feature information as well as export the information in a variety of formats: CSV, KML, and SHP files.</a:t>
            </a:r>
          </a:p>
          <a:p>
            <a:r>
              <a:rPr lang="en-US" dirty="0" smtClean="0"/>
              <a:t>You can also further filter the results based on text/name.</a:t>
            </a:r>
          </a:p>
          <a:p>
            <a:endParaRPr lang="en-US" dirty="0" smtClean="0"/>
          </a:p>
          <a:p>
            <a:endParaRPr lang="en-US" dirty="0"/>
          </a:p>
        </p:txBody>
      </p:sp>
    </p:spTree>
    <p:extLst>
      <p:ext uri="{BB962C8B-B14F-4D97-AF65-F5344CB8AC3E}">
        <p14:creationId xmlns:p14="http://schemas.microsoft.com/office/powerpoint/2010/main" val="2462405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459</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OGC-Preview / Feature Browser User Guide</vt:lpstr>
      <vt:lpstr>Main Interface</vt:lpstr>
      <vt:lpstr>Interface Explained</vt:lpstr>
      <vt:lpstr>Selected Layers</vt:lpstr>
      <vt:lpstr>Selected Layers</vt:lpstr>
      <vt:lpstr>Viewing Attributes</vt:lpstr>
      <vt:lpstr>Viewing Attributes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OGC-Preview / Feature Browser User Guide</dc:title>
  <dc:creator>Baron, Tony</dc:creator>
  <cp:lastModifiedBy>Baron, Tony</cp:lastModifiedBy>
  <cp:revision>7</cp:revision>
  <dcterms:created xsi:type="dcterms:W3CDTF">2015-10-02T16:14:09Z</dcterms:created>
  <dcterms:modified xsi:type="dcterms:W3CDTF">2015-10-02T19:32:23Z</dcterms:modified>
</cp:coreProperties>
</file>