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800000"/>
    <a:srgbClr val="663300"/>
    <a:srgbClr val="006600"/>
    <a:srgbClr val="66FF33"/>
    <a:srgbClr val="FF6600"/>
    <a:srgbClr val="E99437"/>
    <a:srgbClr val="477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8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9EA03F-06E9-42EA-9B23-01445C6491D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C35F7C-C656-4B04-8FA5-72AA12DE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76F-8F63-A384-BC6B-5D31DEB5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971" y="2080620"/>
            <a:ext cx="8825658" cy="259739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Solving the Steady Heat Equation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4D506-62B5-3805-C3AE-1A3FD7BE4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With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fortran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FBD-ED2B-0E60-6C3A-EBEFDABF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973668"/>
            <a:ext cx="9160993" cy="70696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What is the heat equation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C310-5B17-E2D7-AB93-783A692C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2246245"/>
            <a:ext cx="9225239" cy="534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odoni MT" panose="02070603080606020203" pitchFamily="18" charset="0"/>
              </a:rPr>
              <a:t>The problem -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894A77-50FA-6486-40B5-C02280BD94B7}"/>
              </a:ext>
            </a:extLst>
          </p:cNvPr>
          <p:cNvGrpSpPr/>
          <p:nvPr/>
        </p:nvGrpSpPr>
        <p:grpSpPr>
          <a:xfrm>
            <a:off x="1538048" y="3167390"/>
            <a:ext cx="4514089" cy="3581160"/>
            <a:chOff x="1538048" y="3167390"/>
            <a:chExt cx="4514089" cy="35811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51D36B-8BE8-DFED-A387-14B28E6B7C5B}"/>
                </a:ext>
              </a:extLst>
            </p:cNvPr>
            <p:cNvCxnSpPr/>
            <p:nvPr/>
          </p:nvCxnSpPr>
          <p:spPr>
            <a:xfrm>
              <a:off x="2504662" y="3730488"/>
              <a:ext cx="2637182" cy="0"/>
            </a:xfrm>
            <a:prstGeom prst="line">
              <a:avLst/>
            </a:prstGeom>
            <a:ln>
              <a:solidFill>
                <a:srgbClr val="E99437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BE885-77B8-F291-47CB-070BF6F3DF1D}"/>
                </a:ext>
              </a:extLst>
            </p:cNvPr>
            <p:cNvSpPr/>
            <p:nvPr/>
          </p:nvSpPr>
          <p:spPr>
            <a:xfrm>
              <a:off x="2504662" y="3730488"/>
              <a:ext cx="2637182" cy="2365512"/>
            </a:xfrm>
            <a:prstGeom prst="rect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3C210B-8B27-BA42-FE36-0D0A6153B826}"/>
                </a:ext>
              </a:extLst>
            </p:cNvPr>
            <p:cNvSpPr txBox="1"/>
            <p:nvPr/>
          </p:nvSpPr>
          <p:spPr>
            <a:xfrm>
              <a:off x="3359823" y="6225330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Bodoni MT" panose="02070603080606020203" pitchFamily="18" charset="0"/>
                </a:rPr>
                <a:t>210</a:t>
              </a:r>
              <a:r>
                <a:rPr lang="en-US" sz="2800" baseline="30000" dirty="0">
                  <a:solidFill>
                    <a:srgbClr val="FF0000"/>
                  </a:solidFill>
                  <a:latin typeface="Bodoni MT" panose="02070603080606020203" pitchFamily="18" charset="0"/>
                </a:rPr>
                <a:t>0 </a:t>
              </a:r>
              <a:r>
                <a:rPr lang="en-US" sz="2800" dirty="0">
                  <a:solidFill>
                    <a:srgbClr val="FF0000"/>
                  </a:solidFill>
                  <a:latin typeface="Bodoni MT" panose="02070603080606020203" pitchFamily="18" charset="0"/>
                </a:rPr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4972D1-3635-2821-952F-1D791C56ACC0}"/>
                </a:ext>
              </a:extLst>
            </p:cNvPr>
            <p:cNvSpPr txBox="1"/>
            <p:nvPr/>
          </p:nvSpPr>
          <p:spPr>
            <a:xfrm>
              <a:off x="1538048" y="4651634"/>
              <a:ext cx="926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Bodoni MT" panose="02070603080606020203" pitchFamily="18" charset="0"/>
                </a:rPr>
                <a:t>20</a:t>
              </a:r>
              <a:r>
                <a:rPr lang="en-US" sz="2800" baseline="30000" dirty="0">
                  <a:solidFill>
                    <a:schemeClr val="accent5">
                      <a:lumMod val="75000"/>
                    </a:schemeClr>
                  </a:solidFill>
                  <a:latin typeface="Bodoni MT" panose="02070603080606020203" pitchFamily="18" charset="0"/>
                </a:rPr>
                <a:t>0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Bodoni MT" panose="02070603080606020203" pitchFamily="18" charset="0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6D9C84-59CB-8981-D0E6-D6538B3D664A}"/>
                </a:ext>
              </a:extLst>
            </p:cNvPr>
            <p:cNvSpPr txBox="1"/>
            <p:nvPr/>
          </p:nvSpPr>
          <p:spPr>
            <a:xfrm>
              <a:off x="5125280" y="4651634"/>
              <a:ext cx="926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odoni MT" panose="02070603080606020203" pitchFamily="18" charset="0"/>
                </a:rPr>
                <a:t>70</a:t>
              </a:r>
              <a:r>
                <a:rPr lang="en-US" sz="2800" baseline="30000" dirty="0">
                  <a:solidFill>
                    <a:srgbClr val="00B0F0"/>
                  </a:solidFill>
                  <a:latin typeface="Bodoni MT" panose="02070603080606020203" pitchFamily="18" charset="0"/>
                </a:rPr>
                <a:t>0 </a:t>
              </a:r>
              <a:r>
                <a:rPr lang="en-US" sz="2800" dirty="0">
                  <a:solidFill>
                    <a:srgbClr val="00B0F0"/>
                  </a:solidFill>
                  <a:latin typeface="Bodoni MT" panose="02070603080606020203" pitchFamily="18" charset="0"/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FE40D4-B51E-52CA-DDD7-46430F704C64}"/>
                </a:ext>
              </a:extLst>
            </p:cNvPr>
            <p:cNvSpPr txBox="1"/>
            <p:nvPr/>
          </p:nvSpPr>
          <p:spPr>
            <a:xfrm>
              <a:off x="3359824" y="3167390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6600"/>
                  </a:solidFill>
                  <a:latin typeface="Bodoni MT" panose="02070603080606020203" pitchFamily="18" charset="0"/>
                </a:rPr>
                <a:t>150</a:t>
              </a:r>
              <a:r>
                <a:rPr lang="en-US" sz="2800" baseline="30000" dirty="0">
                  <a:solidFill>
                    <a:srgbClr val="FF6600"/>
                  </a:solidFill>
                  <a:latin typeface="Bodoni MT" panose="02070603080606020203" pitchFamily="18" charset="0"/>
                </a:rPr>
                <a:t>0 </a:t>
              </a:r>
              <a:r>
                <a:rPr lang="en-US" sz="2800" dirty="0">
                  <a:solidFill>
                    <a:srgbClr val="FF6600"/>
                  </a:solidFill>
                  <a:latin typeface="Bodoni MT" panose="02070603080606020203" pitchFamily="18" charset="0"/>
                </a:rPr>
                <a:t>C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EBA4B-B612-3439-E02A-7F948B8374BF}"/>
                </a:ext>
              </a:extLst>
            </p:cNvPr>
            <p:cNvCxnSpPr/>
            <p:nvPr/>
          </p:nvCxnSpPr>
          <p:spPr>
            <a:xfrm>
              <a:off x="2504662" y="3730488"/>
              <a:ext cx="2637182" cy="0"/>
            </a:xfrm>
            <a:prstGeom prst="line">
              <a:avLst/>
            </a:prstGeom>
            <a:ln w="889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1D227A-D760-B50C-6461-65210AC82A1E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62" y="3753558"/>
              <a:ext cx="0" cy="2319372"/>
            </a:xfrm>
            <a:prstGeom prst="line">
              <a:avLst/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C768C7-F654-D6DD-7ED3-4FDB2951680B}"/>
                </a:ext>
              </a:extLst>
            </p:cNvPr>
            <p:cNvCxnSpPr>
              <a:cxnSpLocks/>
            </p:cNvCxnSpPr>
            <p:nvPr/>
          </p:nvCxnSpPr>
          <p:spPr>
            <a:xfrm>
              <a:off x="5148471" y="3730488"/>
              <a:ext cx="0" cy="2342442"/>
            </a:xfrm>
            <a:prstGeom prst="line">
              <a:avLst/>
            </a:prstGeom>
            <a:ln w="88900"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2FB072-1599-AB72-B3DA-85F8C413D7A5}"/>
                </a:ext>
              </a:extLst>
            </p:cNvPr>
            <p:cNvCxnSpPr/>
            <p:nvPr/>
          </p:nvCxnSpPr>
          <p:spPr>
            <a:xfrm>
              <a:off x="2511289" y="6072930"/>
              <a:ext cx="2637182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3F61C-62D6-2D4E-5C98-C1E749750290}"/>
              </a:ext>
            </a:extLst>
          </p:cNvPr>
          <p:cNvCxnSpPr>
            <a:cxnSpLocks/>
          </p:cNvCxnSpPr>
          <p:nvPr/>
        </p:nvCxnSpPr>
        <p:spPr>
          <a:xfrm flipV="1">
            <a:off x="4463010" y="3008244"/>
            <a:ext cx="427042" cy="1431234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176D34-B4D5-D29C-0AF2-2A68024FB3ED}"/>
              </a:ext>
            </a:extLst>
          </p:cNvPr>
          <p:cNvSpPr txBox="1"/>
          <p:nvPr/>
        </p:nvSpPr>
        <p:spPr>
          <a:xfrm>
            <a:off x="4301882" y="2462800"/>
            <a:ext cx="125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30" name="Callout: Line with Border and Accent Bar 29">
            <a:extLst>
              <a:ext uri="{FF2B5EF4-FFF2-40B4-BE49-F238E27FC236}">
                <a16:creationId xmlns:a16="http://schemas.microsoft.com/office/drawing/2014/main" id="{5590AFEF-FB32-297B-5774-AD9601ACAF5B}"/>
              </a:ext>
            </a:extLst>
          </p:cNvPr>
          <p:cNvSpPr/>
          <p:nvPr/>
        </p:nvSpPr>
        <p:spPr>
          <a:xfrm>
            <a:off x="6421359" y="2451652"/>
            <a:ext cx="4882746" cy="1891484"/>
          </a:xfrm>
          <a:prstGeom prst="accentBorderCallout1">
            <a:avLst>
              <a:gd name="adj1" fmla="val 21552"/>
              <a:gd name="adj2" fmla="val -5642"/>
              <a:gd name="adj3" fmla="val 67660"/>
              <a:gd name="adj4" fmla="val -265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odoni MT" panose="02070603080606020203" pitchFamily="18" charset="0"/>
              </a:rPr>
              <a:t>What is the distribution of temperature of this metallic plate?</a:t>
            </a:r>
          </a:p>
        </p:txBody>
      </p:sp>
    </p:spTree>
    <p:extLst>
      <p:ext uri="{BB962C8B-B14F-4D97-AF65-F5344CB8AC3E}">
        <p14:creationId xmlns:p14="http://schemas.microsoft.com/office/powerpoint/2010/main" val="13469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5C5E58F-CB30-6C7D-783C-4F27C76A9442}"/>
              </a:ext>
            </a:extLst>
          </p:cNvPr>
          <p:cNvSpPr txBox="1"/>
          <p:nvPr/>
        </p:nvSpPr>
        <p:spPr>
          <a:xfrm>
            <a:off x="5194852" y="1726626"/>
            <a:ext cx="571168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The rate of change of temperature of the white point depends on the temperature of surrounding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32C5ED-C95E-6C1F-FC2B-3928E8447E70}"/>
                  </a:ext>
                </a:extLst>
              </p:cNvPr>
              <p:cNvSpPr txBox="1"/>
              <p:nvPr/>
            </p:nvSpPr>
            <p:spPr>
              <a:xfrm>
                <a:off x="743857" y="4560725"/>
                <a:ext cx="11142931" cy="1540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4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latin typeface="Bodoni MT" panose="02070603080606020203" pitchFamily="18" charset="0"/>
                  </a:rPr>
                  <a:t>    </a:t>
                </a:r>
                <a:r>
                  <a:rPr lang="en-US" sz="3200" dirty="0">
                    <a:latin typeface="Bodoni MT" panose="02070603080606020203" pitchFamily="18" charset="0"/>
                  </a:rPr>
                  <a:t>both depends on the temperature of their surrounding points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32C5ED-C95E-6C1F-FC2B-3928E844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7" y="4560725"/>
                <a:ext cx="11142931" cy="1540102"/>
              </a:xfrm>
              <a:prstGeom prst="rect">
                <a:avLst/>
              </a:prstGeom>
              <a:blipFill>
                <a:blip r:embed="rId2"/>
                <a:stretch>
                  <a:fillRect l="-1368" b="-1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A45E9A-5DD0-B0F7-F097-FBB2E35E8329}"/>
              </a:ext>
            </a:extLst>
          </p:cNvPr>
          <p:cNvGrpSpPr/>
          <p:nvPr/>
        </p:nvGrpSpPr>
        <p:grpSpPr>
          <a:xfrm>
            <a:off x="743857" y="421217"/>
            <a:ext cx="4938866" cy="3982842"/>
            <a:chOff x="743857" y="421217"/>
            <a:chExt cx="4938866" cy="398284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8EC19C9-6CBC-CFE7-C483-7446D08F152C}"/>
                </a:ext>
              </a:extLst>
            </p:cNvPr>
            <p:cNvGrpSpPr/>
            <p:nvPr/>
          </p:nvGrpSpPr>
          <p:grpSpPr>
            <a:xfrm>
              <a:off x="743857" y="421217"/>
              <a:ext cx="4938866" cy="3982842"/>
              <a:chOff x="743857" y="421217"/>
              <a:chExt cx="4938866" cy="39828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3E400EC-D59F-F723-E941-D5CF36C3C57E}"/>
                  </a:ext>
                </a:extLst>
              </p:cNvPr>
              <p:cNvGrpSpPr/>
              <p:nvPr/>
            </p:nvGrpSpPr>
            <p:grpSpPr>
              <a:xfrm>
                <a:off x="1406463" y="1257269"/>
                <a:ext cx="3011006" cy="2400684"/>
                <a:chOff x="2504662" y="3730488"/>
                <a:chExt cx="2643809" cy="2365512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204061C6-2A93-6889-7F07-6B694C7211B9}"/>
                    </a:ext>
                  </a:extLst>
                </p:cNvPr>
                <p:cNvCxnSpPr/>
                <p:nvPr/>
              </p:nvCxnSpPr>
              <p:spPr>
                <a:xfrm>
                  <a:off x="2504662" y="3730488"/>
                  <a:ext cx="2637182" cy="0"/>
                </a:xfrm>
                <a:prstGeom prst="line">
                  <a:avLst/>
                </a:prstGeom>
                <a:ln>
                  <a:solidFill>
                    <a:srgbClr val="E99437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2F5DAE2-FDB4-74E7-2EE2-A8DA04E30192}"/>
                    </a:ext>
                  </a:extLst>
                </p:cNvPr>
                <p:cNvSpPr/>
                <p:nvPr/>
              </p:nvSpPr>
              <p:spPr>
                <a:xfrm>
                  <a:off x="2504662" y="3730488"/>
                  <a:ext cx="2637182" cy="2365512"/>
                </a:xfrm>
                <a:prstGeom prst="rect">
                  <a:avLst/>
                </a:prstGeom>
                <a:ln w="571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484D699-076D-60EB-C28E-9B969A4FC431}"/>
                    </a:ext>
                  </a:extLst>
                </p:cNvPr>
                <p:cNvCxnSpPr/>
                <p:nvPr/>
              </p:nvCxnSpPr>
              <p:spPr>
                <a:xfrm>
                  <a:off x="2504662" y="3730488"/>
                  <a:ext cx="2637182" cy="0"/>
                </a:xfrm>
                <a:prstGeom prst="line">
                  <a:avLst/>
                </a:prstGeom>
                <a:ln w="88900"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62F54CC-AE42-9EBC-0A8A-DDBBF9DF5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4662" y="3753558"/>
                  <a:ext cx="0" cy="2319372"/>
                </a:xfrm>
                <a:prstGeom prst="line">
                  <a:avLst/>
                </a:prstGeom>
                <a:ln w="889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81D1A4C-CD45-8B3E-0A12-CF8B70D60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8471" y="3730488"/>
                  <a:ext cx="0" cy="2342442"/>
                </a:xfrm>
                <a:prstGeom prst="line">
                  <a:avLst/>
                </a:prstGeom>
                <a:ln w="88900">
                  <a:solidFill>
                    <a:srgbClr val="00B0F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F3CA7A1-8AA6-2229-5DF0-AD6A83CCCEAC}"/>
                    </a:ext>
                  </a:extLst>
                </p:cNvPr>
                <p:cNvCxnSpPr/>
                <p:nvPr/>
              </p:nvCxnSpPr>
              <p:spPr>
                <a:xfrm>
                  <a:off x="2511289" y="6072930"/>
                  <a:ext cx="2637182" cy="0"/>
                </a:xfrm>
                <a:prstGeom prst="line">
                  <a:avLst/>
                </a:prstGeom>
                <a:ln w="889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791AD21-D148-04F7-7E13-4F8792474267}"/>
                  </a:ext>
                </a:extLst>
              </p:cNvPr>
              <p:cNvSpPr/>
              <p:nvPr/>
            </p:nvSpPr>
            <p:spPr>
              <a:xfrm>
                <a:off x="2229091" y="2325307"/>
                <a:ext cx="159556" cy="2325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802077-0043-BBA7-C3D5-913DB73BF22C}"/>
                  </a:ext>
                </a:extLst>
              </p:cNvPr>
              <p:cNvSpPr/>
              <p:nvPr/>
            </p:nvSpPr>
            <p:spPr>
              <a:xfrm>
                <a:off x="2787862" y="1726626"/>
                <a:ext cx="159556" cy="232575"/>
              </a:xfrm>
              <a:prstGeom prst="ellipse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E0A9F23-F42F-5032-CE9F-4DF1C6415F7D}"/>
                  </a:ext>
                </a:extLst>
              </p:cNvPr>
              <p:cNvSpPr/>
              <p:nvPr/>
            </p:nvSpPr>
            <p:spPr>
              <a:xfrm>
                <a:off x="2815424" y="2919571"/>
                <a:ext cx="159556" cy="2325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49423-1C61-E8D8-2186-B024B829F607}"/>
                  </a:ext>
                </a:extLst>
              </p:cNvPr>
              <p:cNvSpPr/>
              <p:nvPr/>
            </p:nvSpPr>
            <p:spPr>
              <a:xfrm>
                <a:off x="3319506" y="2341324"/>
                <a:ext cx="159556" cy="23257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1642587-0864-BDD2-EEC0-F55667A9C2DA}"/>
                  </a:ext>
                </a:extLst>
              </p:cNvPr>
              <p:cNvSpPr/>
              <p:nvPr/>
            </p:nvSpPr>
            <p:spPr>
              <a:xfrm>
                <a:off x="2780268" y="1987826"/>
                <a:ext cx="135210" cy="344557"/>
              </a:xfrm>
              <a:custGeom>
                <a:avLst/>
                <a:gdLst>
                  <a:gd name="connsiteX0" fmla="*/ 82202 w 135210"/>
                  <a:gd name="connsiteY0" fmla="*/ 0 h 344557"/>
                  <a:gd name="connsiteX1" fmla="*/ 95454 w 135210"/>
                  <a:gd name="connsiteY1" fmla="*/ 66261 h 344557"/>
                  <a:gd name="connsiteX2" fmla="*/ 68949 w 135210"/>
                  <a:gd name="connsiteY2" fmla="*/ 145774 h 344557"/>
                  <a:gd name="connsiteX3" fmla="*/ 135210 w 135210"/>
                  <a:gd name="connsiteY3" fmla="*/ 185531 h 344557"/>
                  <a:gd name="connsiteX4" fmla="*/ 2689 w 135210"/>
                  <a:gd name="connsiteY4" fmla="*/ 278296 h 344557"/>
                  <a:gd name="connsiteX5" fmla="*/ 135210 w 135210"/>
                  <a:gd name="connsiteY5" fmla="*/ 344557 h 34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210" h="344557">
                    <a:moveTo>
                      <a:pt x="82202" y="0"/>
                    </a:moveTo>
                    <a:cubicBezTo>
                      <a:pt x="-90193" y="28732"/>
                      <a:pt x="55906" y="-12837"/>
                      <a:pt x="95454" y="66261"/>
                    </a:cubicBezTo>
                    <a:cubicBezTo>
                      <a:pt x="107948" y="91250"/>
                      <a:pt x="77784" y="119270"/>
                      <a:pt x="68949" y="145774"/>
                    </a:cubicBezTo>
                    <a:cubicBezTo>
                      <a:pt x="91036" y="159026"/>
                      <a:pt x="135210" y="159773"/>
                      <a:pt x="135210" y="185531"/>
                    </a:cubicBezTo>
                    <a:cubicBezTo>
                      <a:pt x="135210" y="202804"/>
                      <a:pt x="14547" y="271181"/>
                      <a:pt x="2689" y="278296"/>
                    </a:cubicBezTo>
                    <a:lnTo>
                      <a:pt x="135210" y="344557"/>
                    </a:lnTo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D534AE-0D9B-BF35-22F6-0B4E6C6DF4B8}"/>
                  </a:ext>
                </a:extLst>
              </p:cNvPr>
              <p:cNvSpPr/>
              <p:nvPr/>
            </p:nvSpPr>
            <p:spPr>
              <a:xfrm>
                <a:off x="2795766" y="2568037"/>
                <a:ext cx="135210" cy="344557"/>
              </a:xfrm>
              <a:custGeom>
                <a:avLst/>
                <a:gdLst>
                  <a:gd name="connsiteX0" fmla="*/ 82202 w 135210"/>
                  <a:gd name="connsiteY0" fmla="*/ 0 h 344557"/>
                  <a:gd name="connsiteX1" fmla="*/ 95454 w 135210"/>
                  <a:gd name="connsiteY1" fmla="*/ 66261 h 344557"/>
                  <a:gd name="connsiteX2" fmla="*/ 68949 w 135210"/>
                  <a:gd name="connsiteY2" fmla="*/ 145774 h 344557"/>
                  <a:gd name="connsiteX3" fmla="*/ 135210 w 135210"/>
                  <a:gd name="connsiteY3" fmla="*/ 185531 h 344557"/>
                  <a:gd name="connsiteX4" fmla="*/ 2689 w 135210"/>
                  <a:gd name="connsiteY4" fmla="*/ 278296 h 344557"/>
                  <a:gd name="connsiteX5" fmla="*/ 135210 w 135210"/>
                  <a:gd name="connsiteY5" fmla="*/ 344557 h 34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210" h="344557">
                    <a:moveTo>
                      <a:pt x="82202" y="0"/>
                    </a:moveTo>
                    <a:cubicBezTo>
                      <a:pt x="-90193" y="28732"/>
                      <a:pt x="55906" y="-12837"/>
                      <a:pt x="95454" y="66261"/>
                    </a:cubicBezTo>
                    <a:cubicBezTo>
                      <a:pt x="107948" y="91250"/>
                      <a:pt x="77784" y="119270"/>
                      <a:pt x="68949" y="145774"/>
                    </a:cubicBezTo>
                    <a:cubicBezTo>
                      <a:pt x="91036" y="159026"/>
                      <a:pt x="135210" y="159773"/>
                      <a:pt x="135210" y="185531"/>
                    </a:cubicBezTo>
                    <a:cubicBezTo>
                      <a:pt x="135210" y="202804"/>
                      <a:pt x="14547" y="271181"/>
                      <a:pt x="2689" y="278296"/>
                    </a:cubicBezTo>
                    <a:lnTo>
                      <a:pt x="135210" y="344557"/>
                    </a:lnTo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63E0749-5279-78C8-401E-2F0F8D605FEB}"/>
                  </a:ext>
                </a:extLst>
              </p:cNvPr>
              <p:cNvSpPr/>
              <p:nvPr/>
            </p:nvSpPr>
            <p:spPr>
              <a:xfrm rot="5180479" flipH="1">
                <a:off x="3047522" y="2260210"/>
                <a:ext cx="176906" cy="430583"/>
              </a:xfrm>
              <a:custGeom>
                <a:avLst/>
                <a:gdLst>
                  <a:gd name="connsiteX0" fmla="*/ 82202 w 135210"/>
                  <a:gd name="connsiteY0" fmla="*/ 0 h 344557"/>
                  <a:gd name="connsiteX1" fmla="*/ 95454 w 135210"/>
                  <a:gd name="connsiteY1" fmla="*/ 66261 h 344557"/>
                  <a:gd name="connsiteX2" fmla="*/ 68949 w 135210"/>
                  <a:gd name="connsiteY2" fmla="*/ 145774 h 344557"/>
                  <a:gd name="connsiteX3" fmla="*/ 135210 w 135210"/>
                  <a:gd name="connsiteY3" fmla="*/ 185531 h 344557"/>
                  <a:gd name="connsiteX4" fmla="*/ 2689 w 135210"/>
                  <a:gd name="connsiteY4" fmla="*/ 278296 h 344557"/>
                  <a:gd name="connsiteX5" fmla="*/ 135210 w 135210"/>
                  <a:gd name="connsiteY5" fmla="*/ 344557 h 34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210" h="344557">
                    <a:moveTo>
                      <a:pt x="82202" y="0"/>
                    </a:moveTo>
                    <a:cubicBezTo>
                      <a:pt x="-90193" y="28732"/>
                      <a:pt x="55906" y="-12837"/>
                      <a:pt x="95454" y="66261"/>
                    </a:cubicBezTo>
                    <a:cubicBezTo>
                      <a:pt x="107948" y="91250"/>
                      <a:pt x="77784" y="119270"/>
                      <a:pt x="68949" y="145774"/>
                    </a:cubicBezTo>
                    <a:cubicBezTo>
                      <a:pt x="91036" y="159026"/>
                      <a:pt x="135210" y="159773"/>
                      <a:pt x="135210" y="185531"/>
                    </a:cubicBezTo>
                    <a:cubicBezTo>
                      <a:pt x="135210" y="202804"/>
                      <a:pt x="14547" y="271181"/>
                      <a:pt x="2689" y="278296"/>
                    </a:cubicBezTo>
                    <a:lnTo>
                      <a:pt x="135210" y="344557"/>
                    </a:lnTo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E582C5-4CC4-CD9B-58DC-A8050ADE6620}"/>
                  </a:ext>
                </a:extLst>
              </p:cNvPr>
              <p:cNvSpPr/>
              <p:nvPr/>
            </p:nvSpPr>
            <p:spPr>
              <a:xfrm rot="5781711">
                <a:off x="2537479" y="2247966"/>
                <a:ext cx="94509" cy="409707"/>
              </a:xfrm>
              <a:custGeom>
                <a:avLst/>
                <a:gdLst>
                  <a:gd name="connsiteX0" fmla="*/ 82202 w 135210"/>
                  <a:gd name="connsiteY0" fmla="*/ 0 h 344557"/>
                  <a:gd name="connsiteX1" fmla="*/ 95454 w 135210"/>
                  <a:gd name="connsiteY1" fmla="*/ 66261 h 344557"/>
                  <a:gd name="connsiteX2" fmla="*/ 68949 w 135210"/>
                  <a:gd name="connsiteY2" fmla="*/ 145774 h 344557"/>
                  <a:gd name="connsiteX3" fmla="*/ 135210 w 135210"/>
                  <a:gd name="connsiteY3" fmla="*/ 185531 h 344557"/>
                  <a:gd name="connsiteX4" fmla="*/ 2689 w 135210"/>
                  <a:gd name="connsiteY4" fmla="*/ 278296 h 344557"/>
                  <a:gd name="connsiteX5" fmla="*/ 135210 w 135210"/>
                  <a:gd name="connsiteY5" fmla="*/ 344557 h 34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210" h="344557">
                    <a:moveTo>
                      <a:pt x="82202" y="0"/>
                    </a:moveTo>
                    <a:cubicBezTo>
                      <a:pt x="-90193" y="28732"/>
                      <a:pt x="55906" y="-12837"/>
                      <a:pt x="95454" y="66261"/>
                    </a:cubicBezTo>
                    <a:cubicBezTo>
                      <a:pt x="107948" y="91250"/>
                      <a:pt x="77784" y="119270"/>
                      <a:pt x="68949" y="145774"/>
                    </a:cubicBezTo>
                    <a:cubicBezTo>
                      <a:pt x="91036" y="159026"/>
                      <a:pt x="135210" y="159773"/>
                      <a:pt x="135210" y="185531"/>
                    </a:cubicBezTo>
                    <a:cubicBezTo>
                      <a:pt x="135210" y="202804"/>
                      <a:pt x="14547" y="271181"/>
                      <a:pt x="2689" y="278296"/>
                    </a:cubicBezTo>
                    <a:lnTo>
                      <a:pt x="135210" y="344557"/>
                    </a:lnTo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F7112B-D864-8561-9D86-F478281085DB}"/>
                  </a:ext>
                </a:extLst>
              </p:cNvPr>
              <p:cNvCxnSpPr/>
              <p:nvPr/>
            </p:nvCxnSpPr>
            <p:spPr>
              <a:xfrm>
                <a:off x="1060174" y="834887"/>
                <a:ext cx="0" cy="3564835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E368E81-8E2F-9DEB-4383-DDBAC1514FE5}"/>
                  </a:ext>
                </a:extLst>
              </p:cNvPr>
              <p:cNvCxnSpPr/>
              <p:nvPr/>
            </p:nvCxnSpPr>
            <p:spPr>
              <a:xfrm>
                <a:off x="745588" y="4065563"/>
                <a:ext cx="444926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69CFEE-CF9E-3F8A-7272-30A38200C2B9}"/>
                  </a:ext>
                </a:extLst>
              </p:cNvPr>
              <p:cNvSpPr txBox="1"/>
              <p:nvPr/>
            </p:nvSpPr>
            <p:spPr>
              <a:xfrm>
                <a:off x="874065" y="421217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odoni MT" panose="02070603080606020203" pitchFamily="18" charset="0"/>
                  </a:rPr>
                  <a:t>X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29E8B-F558-E43E-327A-4BA774EC498B}"/>
                  </a:ext>
                </a:extLst>
              </p:cNvPr>
              <p:cNvSpPr txBox="1"/>
              <p:nvPr/>
            </p:nvSpPr>
            <p:spPr>
              <a:xfrm>
                <a:off x="5323329" y="388089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odoni MT" panose="02070603080606020203" pitchFamily="18" charset="0"/>
                  </a:rPr>
                  <a:t>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0E758C-461B-0704-0C48-90F30567C1A1}"/>
                  </a:ext>
                </a:extLst>
              </p:cNvPr>
              <p:cNvSpPr txBox="1"/>
              <p:nvPr/>
            </p:nvSpPr>
            <p:spPr>
              <a:xfrm>
                <a:off x="743857" y="4034727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Bodoni MT" panose="02070603080606020203" pitchFamily="18" charset="0"/>
                  </a:rPr>
                  <a:t>O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A4F5B0-5A0C-24B2-F5C6-C30401AD3B39}"/>
                </a:ext>
              </a:extLst>
            </p:cNvPr>
            <p:cNvSpPr/>
            <p:nvPr/>
          </p:nvSpPr>
          <p:spPr>
            <a:xfrm>
              <a:off x="2769490" y="2335931"/>
              <a:ext cx="169172" cy="3052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1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FC78CA-8210-298C-3FA6-27EDD67F4791}"/>
                  </a:ext>
                </a:extLst>
              </p:cNvPr>
              <p:cNvSpPr txBox="1"/>
              <p:nvPr/>
            </p:nvSpPr>
            <p:spPr>
              <a:xfrm>
                <a:off x="609600" y="416133"/>
                <a:ext cx="9660834" cy="177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odoni MT" panose="02070603080606020203" pitchFamily="18" charset="0"/>
                  </a:rPr>
                  <a:t>Partial derivatives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4000" b="0" i="0" baseline="30000" dirty="0" smtClean="0"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000" b="0" i="0" dirty="0" smtClean="0"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>
                    <a:latin typeface="Bodoni MT" panose="02070603080606020203" pitchFamily="18" charset="0"/>
                  </a:rPr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4000" baseline="30000" dirty="0"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>
                    <a:latin typeface="Bodoni MT" panose="02070603080606020203" pitchFamily="18" charset="0"/>
                  </a:rPr>
                  <a:t> gives us whole idea of temperature change of a point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FC78CA-8210-298C-3FA6-27EDD67F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6133"/>
                <a:ext cx="9660834" cy="1772088"/>
              </a:xfrm>
              <a:prstGeom prst="rect">
                <a:avLst/>
              </a:prstGeom>
              <a:blipFill>
                <a:blip r:embed="rId2"/>
                <a:stretch>
                  <a:fillRect l="-2208" r="-1767" b="-13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F1E730-3361-A740-8F02-CF57D00359E2}"/>
              </a:ext>
            </a:extLst>
          </p:cNvPr>
          <p:cNvSpPr/>
          <p:nvPr/>
        </p:nvSpPr>
        <p:spPr>
          <a:xfrm>
            <a:off x="609600" y="2832652"/>
            <a:ext cx="8256105" cy="59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doni MT" panose="02070603080606020203" pitchFamily="18" charset="0"/>
              </a:rPr>
              <a:t>General Principle for heat equation in 2D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EC5F7-B96B-F060-9E6F-583579901797}"/>
                  </a:ext>
                </a:extLst>
              </p:cNvPr>
              <p:cNvSpPr txBox="1"/>
              <p:nvPr/>
            </p:nvSpPr>
            <p:spPr>
              <a:xfrm>
                <a:off x="702365" y="3829878"/>
                <a:ext cx="10164418" cy="943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0070C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0070C0"/>
                            </a:solidFill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0070C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i="1" baseline="30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dirty="0">
                    <a:latin typeface="Bodoni MT" panose="02070603080606020203" pitchFamily="18" charset="0"/>
                  </a:rPr>
                  <a:t>∝</a:t>
                </a:r>
                <a:r>
                  <a:rPr lang="en-US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="0" i="0" baseline="30000" dirty="0" smtClean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 </a:t>
                </a:r>
                <a:r>
                  <a:rPr lang="en-US" sz="3200" dirty="0"/>
                  <a:t>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0070C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0070C0"/>
                            </a:solidFill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0070C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</a:t>
                </a:r>
                <a:r>
                  <a:rPr lang="el-GR" sz="3200" dirty="0">
                    <a:solidFill>
                      <a:srgbClr val="CC00FF"/>
                    </a:solidFill>
                  </a:rPr>
                  <a:t>β</a:t>
                </a:r>
                <a:r>
                  <a:rPr lang="en-US" sz="3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aseline="300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 baseline="3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AEC5F7-B96B-F060-9E6F-58357990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" y="3829878"/>
                <a:ext cx="10164418" cy="943656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5EDE0-354C-1E01-1BF3-D6D8DEE80F81}"/>
                  </a:ext>
                </a:extLst>
              </p:cNvPr>
              <p:cNvSpPr txBox="1"/>
              <p:nvPr/>
            </p:nvSpPr>
            <p:spPr>
              <a:xfrm>
                <a:off x="927652" y="5174412"/>
                <a:ext cx="8078815" cy="892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Bodoni MT" panose="02070603080606020203" pitchFamily="18" charset="0"/>
                  </a:rPr>
                  <a:t>For steady heat equation (Temporary)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dirty="0"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Bodoni MT" panose="02070603080606020203" pitchFamily="18" charset="0"/>
                  </a:rPr>
                  <a:t>=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5EDE0-354C-1E01-1BF3-D6D8DEE80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5174412"/>
                <a:ext cx="8078815" cy="892232"/>
              </a:xfrm>
              <a:prstGeom prst="rect">
                <a:avLst/>
              </a:prstGeom>
              <a:blipFill>
                <a:blip r:embed="rId4"/>
                <a:stretch>
                  <a:fillRect l="-1887" r="-906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41DF47-D567-3CFC-F6E3-DDC75ACE43A8}"/>
                  </a:ext>
                </a:extLst>
              </p:cNvPr>
              <p:cNvSpPr txBox="1"/>
              <p:nvPr/>
            </p:nvSpPr>
            <p:spPr>
              <a:xfrm>
                <a:off x="675862" y="755374"/>
                <a:ext cx="8534400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Bodoni MT" panose="02070603080606020203" pitchFamily="18" charset="0"/>
                  </a:rPr>
                  <a:t>So we get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⇨</a:t>
                </a:r>
                <a:r>
                  <a:rPr lang="en-US" sz="4000" dirty="0">
                    <a:latin typeface="Bodoni MT" panose="02070603080606020203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4000" b="0" i="0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000" b="0" i="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4000" baseline="30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i="1" baseline="30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Bodoni MT" panose="02070603080606020203" pitchFamily="18" charset="0"/>
                  </a:rPr>
                  <a:t>  </a:t>
                </a:r>
                <a:r>
                  <a:rPr lang="en-US" sz="32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Bodoni MT" panose="02070603080606020203" pitchFamily="18" charset="0"/>
                  </a:rPr>
                  <a:t>= 0, For T (x , y) </a:t>
                </a:r>
                <a:endParaRPr lang="en-US" dirty="0">
                  <a:latin typeface="Bodoni MT" panose="020706030806060202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41DF47-D567-3CFC-F6E3-DDC75ACE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2" y="755374"/>
                <a:ext cx="8534400" cy="1156535"/>
              </a:xfrm>
              <a:prstGeom prst="rect">
                <a:avLst/>
              </a:prstGeom>
              <a:blipFill>
                <a:blip r:embed="rId2"/>
                <a:stretch>
                  <a:fillRect l="-2571" t="-1053" b="-1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F0863E-C3E8-9BA7-31BD-1EFB46117400}"/>
              </a:ext>
            </a:extLst>
          </p:cNvPr>
          <p:cNvSpPr txBox="1"/>
          <p:nvPr/>
        </p:nvSpPr>
        <p:spPr>
          <a:xfrm flipH="1">
            <a:off x="675862" y="2245962"/>
            <a:ext cx="380337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doni MT" panose="02070603080606020203" pitchFamily="18" charset="0"/>
              </a:rPr>
              <a:t>Numerical Solution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58A81-50B4-847F-D861-7D85AA4BEFF3}"/>
              </a:ext>
            </a:extLst>
          </p:cNvPr>
          <p:cNvSpPr txBox="1"/>
          <p:nvPr/>
        </p:nvSpPr>
        <p:spPr>
          <a:xfrm>
            <a:off x="675862" y="3091903"/>
            <a:ext cx="56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By 2</a:t>
            </a:r>
            <a:r>
              <a:rPr lang="en-US" sz="2800" baseline="30000" dirty="0">
                <a:latin typeface="Bodoni MT" panose="02070603080606020203" pitchFamily="18" charset="0"/>
              </a:rPr>
              <a:t>nd</a:t>
            </a:r>
            <a:r>
              <a:rPr lang="en-US" sz="2800" dirty="0">
                <a:latin typeface="Bodoni MT" panose="02070603080606020203" pitchFamily="18" charset="0"/>
              </a:rPr>
              <a:t>  derivative midpoint formula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DE758-51BE-DC6B-DEB6-85C097013F26}"/>
                  </a:ext>
                </a:extLst>
              </p:cNvPr>
              <p:cNvSpPr txBox="1"/>
              <p:nvPr/>
            </p:nvSpPr>
            <p:spPr>
              <a:xfrm>
                <a:off x="675862" y="3876289"/>
                <a:ext cx="10018642" cy="223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="0" i="0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∽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− 2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36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baseline="30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-----------(1)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i="1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="0" i="0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3200" b="0" i="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∽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− 2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36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baseline="30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----------(2)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DE758-51BE-DC6B-DEB6-85C09701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2" y="3876289"/>
                <a:ext cx="10018642" cy="2236190"/>
              </a:xfrm>
              <a:prstGeom prst="rect">
                <a:avLst/>
              </a:prstGeom>
              <a:blipFill>
                <a:blip r:embed="rId3"/>
                <a:stretch>
                  <a:fillRect l="-61" b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4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BF61D-4D3F-E921-B90F-712AE3A089EC}"/>
                  </a:ext>
                </a:extLst>
              </p:cNvPr>
              <p:cNvSpPr txBox="1"/>
              <p:nvPr/>
            </p:nvSpPr>
            <p:spPr>
              <a:xfrm>
                <a:off x="742123" y="424071"/>
                <a:ext cx="373711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Bodoni MT" panose="02070603080606020203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Bodoni MT" panose="02070603080606020203" pitchFamily="18" charset="0"/>
                  </a:rPr>
                  <a:t> =</a:t>
                </a:r>
                <a:r>
                  <a:rPr lang="el-G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3200" dirty="0">
                    <a:latin typeface="Bodoni MT" panose="02070603080606020203" pitchFamily="18" charset="0"/>
                  </a:rPr>
                  <a:t> = h then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BF61D-4D3F-E921-B90F-712AE3A0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3" y="424071"/>
                <a:ext cx="3737112" cy="584775"/>
              </a:xfrm>
              <a:prstGeom prst="rect">
                <a:avLst/>
              </a:prstGeom>
              <a:blipFill>
                <a:blip r:embed="rId2"/>
                <a:stretch>
                  <a:fillRect l="-4241" t="-12632" r="-3426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B9A1BE-7685-8CAD-25F0-0AB33772D0D2}"/>
                  </a:ext>
                </a:extLst>
              </p:cNvPr>
              <p:cNvSpPr txBox="1"/>
              <p:nvPr/>
            </p:nvSpPr>
            <p:spPr>
              <a:xfrm>
                <a:off x="0" y="1470990"/>
                <a:ext cx="12072730" cy="523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4000" b="0" i="0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000" b="0" i="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baseline="30000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4000" baseline="30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Bodoni MT" panose="02070603080606020203" pitchFamily="18" charset="0"/>
                          </a:rPr>
                          <m:t>∂</m:t>
                        </m:r>
                        <m:r>
                          <a:rPr lang="en-US" sz="4000" b="0" i="1" dirty="0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000" i="1" baseline="30000" dirty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Bodoni MT" panose="02070603080606020203" pitchFamily="18" charset="0"/>
                  </a:rPr>
                  <a:t>  </a:t>
                </a:r>
                <a:r>
                  <a:rPr lang="en-US" sz="32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Bodoni MT" panose="02070603080606020203" pitchFamily="18" charset="0"/>
                  </a:rPr>
                  <a:t>= 0</a:t>
                </a:r>
              </a:p>
              <a:p>
                <a:endParaRPr lang="en-US" sz="3200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Bodoni MT" panose="02070603080606020203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− 2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baseline="30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Bodoni MT" panose="02070603080606020203" pitchFamily="18" charset="0"/>
                  </a:rPr>
                  <a:t>+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− 2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3200" i="1" baseline="30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Bodoni MT" panose="02070603080606020203" pitchFamily="18" charset="0"/>
                  </a:rPr>
                  <a:t> =0</a:t>
                </a:r>
              </a:p>
              <a:p>
                <a:endParaRPr lang="en-US" sz="3200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Bodoni MT" panose="02070603080606020203" pitchFamily="18" charset="0"/>
                </a:endParaRPr>
              </a:p>
              <a:p>
                <a:r>
                  <a:rPr lang="en-US" sz="3200" dirty="0"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⇨</a:t>
                </a:r>
                <a:r>
                  <a:rPr lang="en-US" sz="32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800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⇨</a:t>
                </a:r>
                <a:r>
                  <a:rPr lang="en-US" sz="3200" dirty="0">
                    <a:solidFill>
                      <a:srgbClr val="FF0000"/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28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glow rad="127000">
                                <a:schemeClr val="bg1"/>
                              </a:glo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m:rPr>
                        <m:nor/>
                      </m:rPr>
                      <a: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m:rPr>
                        <m:nor/>
                      </m:rPr>
                      <a: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sz="28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800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Bodoni MT" panose="02070603080606020203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B9A1BE-7685-8CAD-25F0-0AB33772D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0990"/>
                <a:ext cx="12072730" cy="5230856"/>
              </a:xfrm>
              <a:prstGeom prst="rect">
                <a:avLst/>
              </a:prstGeom>
              <a:blipFill>
                <a:blip r:embed="rId3"/>
                <a:stretch>
                  <a:fillRect l="-1919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12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0798-F084-9A38-55EC-03E623E8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42" y="4888693"/>
            <a:ext cx="9393776" cy="86051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LET’S GO TO THE 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EC1343-5705-2BD8-468E-781B0952B981}"/>
              </a:ext>
            </a:extLst>
          </p:cNvPr>
          <p:cNvGrpSpPr/>
          <p:nvPr/>
        </p:nvGrpSpPr>
        <p:grpSpPr>
          <a:xfrm>
            <a:off x="3294614" y="598351"/>
            <a:ext cx="3637679" cy="2830649"/>
            <a:chOff x="1399553" y="326335"/>
            <a:chExt cx="3637679" cy="28306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0EF6C4-D63C-61C9-2A51-CF25BCB269B0}"/>
                </a:ext>
              </a:extLst>
            </p:cNvPr>
            <p:cNvGrpSpPr/>
            <p:nvPr/>
          </p:nvGrpSpPr>
          <p:grpSpPr>
            <a:xfrm>
              <a:off x="1399553" y="326335"/>
              <a:ext cx="3637679" cy="2830649"/>
              <a:chOff x="1130942" y="3049538"/>
              <a:chExt cx="4977517" cy="390416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6411306-E46E-F948-996A-AE43D9843F8E}"/>
                  </a:ext>
                </a:extLst>
              </p:cNvPr>
              <p:cNvCxnSpPr/>
              <p:nvPr/>
            </p:nvCxnSpPr>
            <p:spPr>
              <a:xfrm>
                <a:off x="2504662" y="3730488"/>
                <a:ext cx="2637182" cy="0"/>
              </a:xfrm>
              <a:prstGeom prst="line">
                <a:avLst/>
              </a:prstGeom>
              <a:ln>
                <a:solidFill>
                  <a:srgbClr val="E99437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A6BA65-5062-0243-D7C4-9F73FD219266}"/>
                  </a:ext>
                </a:extLst>
              </p:cNvPr>
              <p:cNvSpPr/>
              <p:nvPr/>
            </p:nvSpPr>
            <p:spPr>
              <a:xfrm>
                <a:off x="2504662" y="3730488"/>
                <a:ext cx="2637182" cy="2365512"/>
              </a:xfrm>
              <a:prstGeom prst="rect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035E4-9632-0EDB-71EB-358ACDE2B44A}"/>
                  </a:ext>
                </a:extLst>
              </p:cNvPr>
              <p:cNvSpPr txBox="1"/>
              <p:nvPr/>
            </p:nvSpPr>
            <p:spPr>
              <a:xfrm>
                <a:off x="3271659" y="6232050"/>
                <a:ext cx="1559458" cy="72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Bodoni MT" panose="02070603080606020203" pitchFamily="18" charset="0"/>
                  </a:rPr>
                  <a:t>210</a:t>
                </a:r>
                <a:r>
                  <a:rPr lang="en-US" sz="2800" baseline="30000" dirty="0">
                    <a:solidFill>
                      <a:srgbClr val="FF0000"/>
                    </a:solidFill>
                    <a:latin typeface="Bodoni MT" panose="02070603080606020203" pitchFamily="18" charset="0"/>
                  </a:rPr>
                  <a:t>0 </a:t>
                </a:r>
                <a:r>
                  <a:rPr lang="en-US" sz="2800" dirty="0">
                    <a:solidFill>
                      <a:srgbClr val="FF0000"/>
                    </a:solidFill>
                    <a:latin typeface="Bodoni MT" panose="02070603080606020203" pitchFamily="18" charset="0"/>
                  </a:rPr>
                  <a:t>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2F19E6-5B0A-B913-5647-A644D1D5FE61}"/>
                  </a:ext>
                </a:extLst>
              </p:cNvPr>
              <p:cNvSpPr txBox="1"/>
              <p:nvPr/>
            </p:nvSpPr>
            <p:spPr>
              <a:xfrm>
                <a:off x="1130942" y="4651633"/>
                <a:ext cx="926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Bodoni MT" panose="02070603080606020203" pitchFamily="18" charset="0"/>
                  </a:rPr>
                  <a:t>20</a:t>
                </a:r>
                <a:r>
                  <a:rPr lang="en-US" sz="2800" baseline="30000" dirty="0">
                    <a:solidFill>
                      <a:schemeClr val="accent5">
                        <a:lumMod val="75000"/>
                      </a:schemeClr>
                    </a:solidFill>
                    <a:latin typeface="Bodoni MT" panose="02070603080606020203" pitchFamily="18" charset="0"/>
                  </a:rPr>
                  <a:t>0 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Bodoni MT" panose="02070603080606020203" pitchFamily="18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5CD3B-4EF5-D393-0323-F9751385B27D}"/>
                  </a:ext>
                </a:extLst>
              </p:cNvPr>
              <p:cNvSpPr txBox="1"/>
              <p:nvPr/>
            </p:nvSpPr>
            <p:spPr>
              <a:xfrm>
                <a:off x="5181601" y="4667116"/>
                <a:ext cx="926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Bodoni MT" panose="02070603080606020203" pitchFamily="18" charset="0"/>
                  </a:rPr>
                  <a:t>70</a:t>
                </a:r>
                <a:r>
                  <a:rPr lang="en-US" sz="2800" baseline="30000" dirty="0">
                    <a:solidFill>
                      <a:srgbClr val="00B0F0"/>
                    </a:solidFill>
                    <a:latin typeface="Bodoni MT" panose="02070603080606020203" pitchFamily="18" charset="0"/>
                  </a:rPr>
                  <a:t>0 </a:t>
                </a:r>
                <a:r>
                  <a:rPr lang="en-US" sz="2800" dirty="0">
                    <a:solidFill>
                      <a:srgbClr val="00B0F0"/>
                    </a:solidFill>
                    <a:latin typeface="Bodoni MT" panose="02070603080606020203" pitchFamily="18" charset="0"/>
                  </a:rPr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AD8D2-7944-7738-E40F-91D7BB7AC4C5}"/>
                  </a:ext>
                </a:extLst>
              </p:cNvPr>
              <p:cNvSpPr txBox="1"/>
              <p:nvPr/>
            </p:nvSpPr>
            <p:spPr>
              <a:xfrm>
                <a:off x="3271659" y="3049538"/>
                <a:ext cx="11031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6600"/>
                    </a:solidFill>
                    <a:latin typeface="Bodoni MT" panose="02070603080606020203" pitchFamily="18" charset="0"/>
                  </a:rPr>
                  <a:t>150</a:t>
                </a:r>
                <a:r>
                  <a:rPr lang="en-US" sz="2800" baseline="30000" dirty="0">
                    <a:solidFill>
                      <a:srgbClr val="FF6600"/>
                    </a:solidFill>
                    <a:latin typeface="Bodoni MT" panose="02070603080606020203" pitchFamily="18" charset="0"/>
                  </a:rPr>
                  <a:t>0 </a:t>
                </a:r>
                <a:r>
                  <a:rPr lang="en-US" sz="2800" dirty="0">
                    <a:solidFill>
                      <a:srgbClr val="FF6600"/>
                    </a:solidFill>
                    <a:latin typeface="Bodoni MT" panose="02070603080606020203" pitchFamily="18" charset="0"/>
                  </a:rPr>
                  <a:t>C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9651B49-F8C7-328C-C374-63B0B8E43DEF}"/>
                  </a:ext>
                </a:extLst>
              </p:cNvPr>
              <p:cNvCxnSpPr/>
              <p:nvPr/>
            </p:nvCxnSpPr>
            <p:spPr>
              <a:xfrm>
                <a:off x="2504662" y="3730488"/>
                <a:ext cx="2637182" cy="0"/>
              </a:xfrm>
              <a:prstGeom prst="line">
                <a:avLst/>
              </a:prstGeom>
              <a:ln w="88900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320C6DC-F787-DD32-90E8-E403CAFF7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662" y="3753558"/>
                <a:ext cx="0" cy="2319372"/>
              </a:xfrm>
              <a:prstGeom prst="line">
                <a:avLst/>
              </a:prstGeom>
              <a:ln w="889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4CBA7E-6006-B64D-FCCF-74F22F172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8471" y="3730488"/>
                <a:ext cx="0" cy="2342442"/>
              </a:xfrm>
              <a:prstGeom prst="line">
                <a:avLst/>
              </a:prstGeom>
              <a:ln w="88900">
                <a:solidFill>
                  <a:srgbClr val="00B0F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B6586E-DAAB-71F7-A58D-0B656F9305BB}"/>
                  </a:ext>
                </a:extLst>
              </p:cNvPr>
              <p:cNvCxnSpPr/>
              <p:nvPr/>
            </p:nvCxnSpPr>
            <p:spPr>
              <a:xfrm>
                <a:off x="2511289" y="6072930"/>
                <a:ext cx="2637182" cy="0"/>
              </a:xfrm>
              <a:prstGeom prst="line">
                <a:avLst/>
              </a:prstGeom>
              <a:ln w="889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5A646FB-774A-F3CE-04BA-69AD609B8D7A}"/>
                </a:ext>
              </a:extLst>
            </p:cNvPr>
            <p:cNvSpPr/>
            <p:nvPr/>
          </p:nvSpPr>
          <p:spPr>
            <a:xfrm>
              <a:off x="4159763" y="637950"/>
              <a:ext cx="400202" cy="379345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19B056-B1C1-D2EB-D9DC-4ED745DE7DA4}"/>
                </a:ext>
              </a:extLst>
            </p:cNvPr>
            <p:cNvSpPr/>
            <p:nvPr/>
          </p:nvSpPr>
          <p:spPr>
            <a:xfrm>
              <a:off x="4153789" y="2337324"/>
              <a:ext cx="400202" cy="379345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079943-CD0B-B34B-3313-74B80BE8BB56}"/>
                </a:ext>
              </a:extLst>
            </p:cNvPr>
            <p:cNvSpPr/>
            <p:nvPr/>
          </p:nvSpPr>
          <p:spPr>
            <a:xfrm>
              <a:off x="2145061" y="637950"/>
              <a:ext cx="400202" cy="379345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163368-BE2A-C451-A206-FC83D86F438D}"/>
                </a:ext>
              </a:extLst>
            </p:cNvPr>
            <p:cNvSpPr/>
            <p:nvPr/>
          </p:nvSpPr>
          <p:spPr>
            <a:xfrm>
              <a:off x="2195567" y="2353814"/>
              <a:ext cx="400202" cy="379345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llout: Line with Accent Bar 20">
                <a:extLst>
                  <a:ext uri="{FF2B5EF4-FFF2-40B4-BE49-F238E27FC236}">
                    <a16:creationId xmlns:a16="http://schemas.microsoft.com/office/drawing/2014/main" id="{DADDD9D2-2304-B708-2CB7-6BE6E9F4C6CA}"/>
                  </a:ext>
                </a:extLst>
              </p:cNvPr>
              <p:cNvSpPr/>
              <p:nvPr/>
            </p:nvSpPr>
            <p:spPr>
              <a:xfrm>
                <a:off x="7515389" y="292027"/>
                <a:ext cx="1775793" cy="612648"/>
              </a:xfrm>
              <a:prstGeom prst="accentCallout1">
                <a:avLst>
                  <a:gd name="adj1" fmla="val 23076"/>
                  <a:gd name="adj2" fmla="val 622"/>
                  <a:gd name="adj3" fmla="val 112500"/>
                  <a:gd name="adj4" fmla="val -6221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150+70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baseline="30000" dirty="0">
                    <a:solidFill>
                      <a:srgbClr val="663300"/>
                    </a:solidFill>
                    <a:latin typeface="Bodoni MT" panose="02070603080606020203" pitchFamily="18" charset="0"/>
                  </a:rPr>
                  <a:t>0</a:t>
                </a:r>
                <a:r>
                  <a:rPr lang="en-US" dirty="0">
                    <a:solidFill>
                      <a:srgbClr val="663300"/>
                    </a:solidFill>
                    <a:latin typeface="Bodoni MT" panose="02070603080606020203" pitchFamily="18" charset="0"/>
                  </a:rPr>
                  <a:t>C</a:t>
                </a:r>
                <a:endParaRPr lang="en-US" dirty="0"/>
              </a:p>
            </p:txBody>
          </p:sp>
        </mc:Choice>
        <mc:Fallback>
          <p:sp>
            <p:nvSpPr>
              <p:cNvPr id="21" name="Callout: Line with Accent Bar 20">
                <a:extLst>
                  <a:ext uri="{FF2B5EF4-FFF2-40B4-BE49-F238E27FC236}">
                    <a16:creationId xmlns:a16="http://schemas.microsoft.com/office/drawing/2014/main" id="{DADDD9D2-2304-B708-2CB7-6BE6E9F4C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89" y="292027"/>
                <a:ext cx="1775793" cy="612648"/>
              </a:xfrm>
              <a:prstGeom prst="accentCallout1">
                <a:avLst>
                  <a:gd name="adj1" fmla="val 23076"/>
                  <a:gd name="adj2" fmla="val 622"/>
                  <a:gd name="adj3" fmla="val 112500"/>
                  <a:gd name="adj4" fmla="val -62214"/>
                </a:avLst>
              </a:prstGeom>
              <a:blipFill>
                <a:blip r:embed="rId2"/>
                <a:stretch>
                  <a:fillRect r="-153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llout: Line with Accent Bar 21">
                <a:extLst>
                  <a:ext uri="{FF2B5EF4-FFF2-40B4-BE49-F238E27FC236}">
                    <a16:creationId xmlns:a16="http://schemas.microsoft.com/office/drawing/2014/main" id="{25D7EC42-5C75-3E19-30C3-97619E2253BA}"/>
                  </a:ext>
                </a:extLst>
              </p:cNvPr>
              <p:cNvSpPr/>
              <p:nvPr/>
            </p:nvSpPr>
            <p:spPr>
              <a:xfrm>
                <a:off x="7515388" y="3326041"/>
                <a:ext cx="1775793" cy="612648"/>
              </a:xfrm>
              <a:prstGeom prst="accentCallout1">
                <a:avLst>
                  <a:gd name="adj1" fmla="val 14424"/>
                  <a:gd name="adj2" fmla="val -870"/>
                  <a:gd name="adj3" fmla="val -71362"/>
                  <a:gd name="adj4" fmla="val -6146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210+70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=140</m:t>
                    </m:r>
                  </m:oMath>
                </a14:m>
                <a:r>
                  <a:rPr lang="en-US" baseline="30000" dirty="0">
                    <a:solidFill>
                      <a:srgbClr val="800000"/>
                    </a:solidFill>
                    <a:latin typeface="Bodoni MT" panose="02070603080606020203" pitchFamily="18" charset="0"/>
                  </a:rPr>
                  <a:t>0</a:t>
                </a:r>
                <a:r>
                  <a:rPr lang="en-US" dirty="0">
                    <a:solidFill>
                      <a:srgbClr val="800000"/>
                    </a:solidFill>
                    <a:latin typeface="Bodoni MT" panose="02070603080606020203" pitchFamily="18" charset="0"/>
                  </a:rPr>
                  <a:t>C</a:t>
                </a:r>
                <a:endParaRPr lang="en-US" dirty="0"/>
              </a:p>
            </p:txBody>
          </p:sp>
        </mc:Choice>
        <mc:Fallback>
          <p:sp>
            <p:nvSpPr>
              <p:cNvPr id="22" name="Callout: Line with Accent Bar 21">
                <a:extLst>
                  <a:ext uri="{FF2B5EF4-FFF2-40B4-BE49-F238E27FC236}">
                    <a16:creationId xmlns:a16="http://schemas.microsoft.com/office/drawing/2014/main" id="{25D7EC42-5C75-3E19-30C3-97619E225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88" y="3326041"/>
                <a:ext cx="1775793" cy="612648"/>
              </a:xfrm>
              <a:prstGeom prst="accentCallout1">
                <a:avLst>
                  <a:gd name="adj1" fmla="val 14424"/>
                  <a:gd name="adj2" fmla="val -870"/>
                  <a:gd name="adj3" fmla="val -71362"/>
                  <a:gd name="adj4" fmla="val -61468"/>
                </a:avLst>
              </a:prstGeom>
              <a:blipFill>
                <a:blip r:embed="rId3"/>
                <a:stretch>
                  <a:fillRect r="-16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llout: Line with Accent Bar 24">
                <a:extLst>
                  <a:ext uri="{FF2B5EF4-FFF2-40B4-BE49-F238E27FC236}">
                    <a16:creationId xmlns:a16="http://schemas.microsoft.com/office/drawing/2014/main" id="{0F34488B-60ED-7DE3-DAC2-0DD8A069464A}"/>
                  </a:ext>
                </a:extLst>
              </p:cNvPr>
              <p:cNvSpPr/>
              <p:nvPr/>
            </p:nvSpPr>
            <p:spPr>
              <a:xfrm>
                <a:off x="1233245" y="266002"/>
                <a:ext cx="1775793" cy="612648"/>
              </a:xfrm>
              <a:prstGeom prst="accentCallout1">
                <a:avLst>
                  <a:gd name="adj1" fmla="val 20913"/>
                  <a:gd name="adj2" fmla="val 93905"/>
                  <a:gd name="adj3" fmla="val 118989"/>
                  <a:gd name="adj4" fmla="val 16017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150+20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sz="2400" baseline="30000" dirty="0">
                    <a:solidFill>
                      <a:srgbClr val="CC00FF"/>
                    </a:solidFill>
                    <a:latin typeface="Bodoni MT" panose="02070603080606020203" pitchFamily="18" charset="0"/>
                  </a:rPr>
                  <a:t>0</a:t>
                </a:r>
                <a:r>
                  <a:rPr lang="en-US" sz="2400" dirty="0">
                    <a:solidFill>
                      <a:srgbClr val="CC00FF"/>
                    </a:solidFill>
                    <a:latin typeface="Bodoni MT" panose="02070603080606020203" pitchFamily="18" charset="0"/>
                  </a:rPr>
                  <a:t>C</a:t>
                </a:r>
                <a:endParaRPr lang="en-US" baseline="30000" dirty="0">
                  <a:solidFill>
                    <a:schemeClr val="tx1"/>
                  </a:solidFill>
                  <a:latin typeface="Bodoni MT" panose="02070603080606020203" pitchFamily="18" charset="0"/>
                </a:endParaRPr>
              </a:p>
            </p:txBody>
          </p:sp>
        </mc:Choice>
        <mc:Fallback>
          <p:sp>
            <p:nvSpPr>
              <p:cNvPr id="25" name="Callout: Line with Accent Bar 24">
                <a:extLst>
                  <a:ext uri="{FF2B5EF4-FFF2-40B4-BE49-F238E27FC236}">
                    <a16:creationId xmlns:a16="http://schemas.microsoft.com/office/drawing/2014/main" id="{0F34488B-60ED-7DE3-DAC2-0DD8A0694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45" y="266002"/>
                <a:ext cx="1775793" cy="612648"/>
              </a:xfrm>
              <a:prstGeom prst="accentCallout1">
                <a:avLst>
                  <a:gd name="adj1" fmla="val 20913"/>
                  <a:gd name="adj2" fmla="val 93905"/>
                  <a:gd name="adj3" fmla="val 118989"/>
                  <a:gd name="adj4" fmla="val 160175"/>
                </a:avLst>
              </a:prstGeom>
              <a:blipFill>
                <a:blip r:embed="rId4"/>
                <a:stretch>
                  <a:fillRect l="-129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llout: Line with Accent Bar 25">
                <a:extLst>
                  <a:ext uri="{FF2B5EF4-FFF2-40B4-BE49-F238E27FC236}">
                    <a16:creationId xmlns:a16="http://schemas.microsoft.com/office/drawing/2014/main" id="{6598FFE1-787D-AEC1-1237-C859589C877E}"/>
                  </a:ext>
                </a:extLst>
              </p:cNvPr>
              <p:cNvSpPr/>
              <p:nvPr/>
            </p:nvSpPr>
            <p:spPr>
              <a:xfrm>
                <a:off x="1233245" y="3340759"/>
                <a:ext cx="1775793" cy="612648"/>
              </a:xfrm>
              <a:prstGeom prst="accentCallout1">
                <a:avLst>
                  <a:gd name="adj1" fmla="val 12261"/>
                  <a:gd name="adj2" fmla="val 93159"/>
                  <a:gd name="adj3" fmla="val -82179"/>
                  <a:gd name="adj4" fmla="val 16166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210+20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=115</m:t>
                    </m:r>
                  </m:oMath>
                </a14:m>
                <a:r>
                  <a:rPr lang="en-US" baseline="30000" dirty="0">
                    <a:solidFill>
                      <a:srgbClr val="006600"/>
                    </a:solidFill>
                    <a:latin typeface="Bodoni MT" panose="02070603080606020203" pitchFamily="18" charset="0"/>
                  </a:rPr>
                  <a:t>0</a:t>
                </a:r>
                <a:r>
                  <a:rPr lang="en-US" dirty="0">
                    <a:solidFill>
                      <a:srgbClr val="006600"/>
                    </a:solidFill>
                    <a:latin typeface="Bodoni MT" panose="02070603080606020203" pitchFamily="18" charset="0"/>
                  </a:rPr>
                  <a:t>C</a:t>
                </a:r>
                <a:endParaRPr lang="en-US" dirty="0"/>
              </a:p>
            </p:txBody>
          </p:sp>
        </mc:Choice>
        <mc:Fallback>
          <p:sp>
            <p:nvSpPr>
              <p:cNvPr id="26" name="Callout: Line with Accent Bar 25">
                <a:extLst>
                  <a:ext uri="{FF2B5EF4-FFF2-40B4-BE49-F238E27FC236}">
                    <a16:creationId xmlns:a16="http://schemas.microsoft.com/office/drawing/2014/main" id="{6598FFE1-787D-AEC1-1237-C859589C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45" y="3340759"/>
                <a:ext cx="1775793" cy="612648"/>
              </a:xfrm>
              <a:prstGeom prst="accentCallout1">
                <a:avLst>
                  <a:gd name="adj1" fmla="val 12261"/>
                  <a:gd name="adj2" fmla="val 93159"/>
                  <a:gd name="adj3" fmla="val -82179"/>
                  <a:gd name="adj4" fmla="val 161668"/>
                </a:avLst>
              </a:prstGeom>
              <a:blipFill>
                <a:blip r:embed="rId5"/>
                <a:stretch>
                  <a:fillRect l="-126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79D1D0-C15B-7CAE-0287-72D7CF87B48D}"/>
              </a:ext>
            </a:extLst>
          </p:cNvPr>
          <p:cNvCxnSpPr>
            <a:cxnSpLocks/>
          </p:cNvCxnSpPr>
          <p:nvPr/>
        </p:nvCxnSpPr>
        <p:spPr>
          <a:xfrm>
            <a:off x="4240223" y="3429000"/>
            <a:ext cx="20087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47A5D2-D28C-4A7F-988C-3A65FD419025}"/>
              </a:ext>
            </a:extLst>
          </p:cNvPr>
          <p:cNvCxnSpPr>
            <a:cxnSpLocks/>
          </p:cNvCxnSpPr>
          <p:nvPr/>
        </p:nvCxnSpPr>
        <p:spPr>
          <a:xfrm>
            <a:off x="3294614" y="1006909"/>
            <a:ext cx="0" cy="17985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52B9DD-0419-8094-808D-B053BC28D1C6}"/>
              </a:ext>
            </a:extLst>
          </p:cNvPr>
          <p:cNvSpPr txBox="1"/>
          <p:nvPr/>
        </p:nvSpPr>
        <p:spPr>
          <a:xfrm>
            <a:off x="1620189" y="1629354"/>
            <a:ext cx="185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doni MT" panose="02070603080606020203" pitchFamily="18" charset="0"/>
              </a:rPr>
              <a:t>h = .7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3DCFB-CC55-EE25-817B-21CF596E73D1}"/>
              </a:ext>
            </a:extLst>
          </p:cNvPr>
          <p:cNvSpPr txBox="1"/>
          <p:nvPr/>
        </p:nvSpPr>
        <p:spPr>
          <a:xfrm>
            <a:off x="4499760" y="3554676"/>
            <a:ext cx="185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doni MT" panose="02070603080606020203" pitchFamily="18" charset="0"/>
              </a:rPr>
              <a:t>b = .5 m</a:t>
            </a:r>
          </a:p>
        </p:txBody>
      </p:sp>
    </p:spTree>
    <p:extLst>
      <p:ext uri="{BB962C8B-B14F-4D97-AF65-F5344CB8AC3E}">
        <p14:creationId xmlns:p14="http://schemas.microsoft.com/office/powerpoint/2010/main" val="3167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2" grpId="0" animBg="1"/>
      <p:bldP spid="25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247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</vt:lpstr>
      <vt:lpstr>Cambria Math</vt:lpstr>
      <vt:lpstr>Century Gothic</vt:lpstr>
      <vt:lpstr>Wingdings 3</vt:lpstr>
      <vt:lpstr>Ion Boardroom</vt:lpstr>
      <vt:lpstr>Solving the Steady Heat Equation </vt:lpstr>
      <vt:lpstr>What is the heat equation ?</vt:lpstr>
      <vt:lpstr>PowerPoint Presentation</vt:lpstr>
      <vt:lpstr>PowerPoint Presentation</vt:lpstr>
      <vt:lpstr>PowerPoint Presentation</vt:lpstr>
      <vt:lpstr>PowerPoint Presentation</vt:lpstr>
      <vt:lpstr>LET’S GO 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Steady Heat Equation </dc:title>
  <dc:creator>mahfuz suave</dc:creator>
  <cp:lastModifiedBy>mahfuz suave</cp:lastModifiedBy>
  <cp:revision>9</cp:revision>
  <dcterms:created xsi:type="dcterms:W3CDTF">2022-10-31T17:00:56Z</dcterms:created>
  <dcterms:modified xsi:type="dcterms:W3CDTF">2022-11-02T16:42:39Z</dcterms:modified>
</cp:coreProperties>
</file>