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9" r:id="rId4"/>
    <p:sldId id="264"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1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3C3F95-7B1C-4B49-833C-8A8A7C2A57A5}" type="datetimeFigureOut">
              <a:rPr lang="en-IN" smtClean="0"/>
              <a:t>13-12-2020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1192417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C3F95-7B1C-4B49-833C-8A8A7C2A57A5}"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2894256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C3F95-7B1C-4B49-833C-8A8A7C2A57A5}"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425629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C3F95-7B1C-4B49-833C-8A8A7C2A57A5}"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4C3C1-FAFC-4AB8-838C-F2B1A7905FF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1540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C3F95-7B1C-4B49-833C-8A8A7C2A57A5}"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3348757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3C3F95-7B1C-4B49-833C-8A8A7C2A57A5}" type="datetimeFigureOut">
              <a:rPr lang="en-IN" smtClean="0"/>
              <a:t>13-12-2020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3691913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3C3F95-7B1C-4B49-833C-8A8A7C2A57A5}" type="datetimeFigureOut">
              <a:rPr lang="en-IN" smtClean="0"/>
              <a:t>13-12-2020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1185733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C3F95-7B1C-4B49-833C-8A8A7C2A57A5}"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3908098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C3F95-7B1C-4B49-833C-8A8A7C2A57A5}"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305264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C3F95-7B1C-4B49-833C-8A8A7C2A57A5}"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95393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C3F95-7B1C-4B49-833C-8A8A7C2A57A5}"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395091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3C3F95-7B1C-4B49-833C-8A8A7C2A57A5}"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288727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C3F95-7B1C-4B49-833C-8A8A7C2A57A5}" type="datetimeFigureOut">
              <a:rPr lang="en-IN" smtClean="0"/>
              <a:t>13-12-2020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398190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3C3F95-7B1C-4B49-833C-8A8A7C2A57A5}" type="datetimeFigureOut">
              <a:rPr lang="en-IN" smtClean="0"/>
              <a:t>13-12-2020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329692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C3F95-7B1C-4B49-833C-8A8A7C2A57A5}" type="datetimeFigureOut">
              <a:rPr lang="en-IN" smtClean="0"/>
              <a:t>13-12-2020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340137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C3F95-7B1C-4B49-833C-8A8A7C2A57A5}"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108494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C3F95-7B1C-4B49-833C-8A8A7C2A57A5}"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94C3C1-FAFC-4AB8-838C-F2B1A7905FF7}" type="slidenum">
              <a:rPr lang="en-IN" smtClean="0"/>
              <a:t>‹#›</a:t>
            </a:fld>
            <a:endParaRPr lang="en-IN"/>
          </a:p>
        </p:txBody>
      </p:sp>
    </p:spTree>
    <p:extLst>
      <p:ext uri="{BB962C8B-B14F-4D97-AF65-F5344CB8AC3E}">
        <p14:creationId xmlns:p14="http://schemas.microsoft.com/office/powerpoint/2010/main" val="346280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3C3F95-7B1C-4B49-833C-8A8A7C2A57A5}" type="datetimeFigureOut">
              <a:rPr lang="en-IN" smtClean="0"/>
              <a:t>13-12-2020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94C3C1-FAFC-4AB8-838C-F2B1A7905FF7}" type="slidenum">
              <a:rPr lang="en-IN" smtClean="0"/>
              <a:t>‹#›</a:t>
            </a:fld>
            <a:endParaRPr lang="en-IN"/>
          </a:p>
        </p:txBody>
      </p:sp>
    </p:spTree>
    <p:extLst>
      <p:ext uri="{BB962C8B-B14F-4D97-AF65-F5344CB8AC3E}">
        <p14:creationId xmlns:p14="http://schemas.microsoft.com/office/powerpoint/2010/main" val="49322357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66D4-1F61-4B69-B937-211F21BE2D66}"/>
              </a:ext>
            </a:extLst>
          </p:cNvPr>
          <p:cNvSpPr>
            <a:spLocks noGrp="1"/>
          </p:cNvSpPr>
          <p:nvPr>
            <p:ph type="ctrTitle"/>
          </p:nvPr>
        </p:nvSpPr>
        <p:spPr>
          <a:xfrm>
            <a:off x="1700212" y="1122363"/>
            <a:ext cx="8791575" cy="2387600"/>
          </a:xfrm>
        </p:spPr>
        <p:txBody>
          <a:bodyPr>
            <a:normAutofit/>
          </a:bodyPr>
          <a:lstStyle/>
          <a:p>
            <a:r>
              <a:rPr lang="en-IN" sz="5400"/>
              <a:t>Python Hackathon</a:t>
            </a:r>
          </a:p>
        </p:txBody>
      </p:sp>
      <p:sp>
        <p:nvSpPr>
          <p:cNvPr id="3" name="Subtitle 2">
            <a:extLst>
              <a:ext uri="{FF2B5EF4-FFF2-40B4-BE49-F238E27FC236}">
                <a16:creationId xmlns:a16="http://schemas.microsoft.com/office/drawing/2014/main" id="{6EB94030-BDEC-4708-9CAD-9CEAED1C1DE0}"/>
              </a:ext>
            </a:extLst>
          </p:cNvPr>
          <p:cNvSpPr>
            <a:spLocks noGrp="1"/>
          </p:cNvSpPr>
          <p:nvPr>
            <p:ph type="subTitle" idx="1"/>
          </p:nvPr>
        </p:nvSpPr>
        <p:spPr>
          <a:xfrm>
            <a:off x="1700212" y="3602038"/>
            <a:ext cx="8791575" cy="1655762"/>
          </a:xfrm>
        </p:spPr>
        <p:txBody>
          <a:bodyPr>
            <a:normAutofit/>
          </a:bodyPr>
          <a:lstStyle/>
          <a:p>
            <a:r>
              <a:rPr lang="en-IN" sz="2400" dirty="0"/>
              <a:t>Data analysis of Supermarket Dataset</a:t>
            </a:r>
          </a:p>
          <a:p>
            <a:endParaRPr lang="en-IN" sz="2400" dirty="0"/>
          </a:p>
          <a:p>
            <a:pPr algn="r"/>
            <a:r>
              <a:rPr lang="en-IN" sz="2400" dirty="0"/>
              <a:t>-By Nikesh Maurya</a:t>
            </a:r>
          </a:p>
        </p:txBody>
      </p:sp>
    </p:spTree>
    <p:extLst>
      <p:ext uri="{BB962C8B-B14F-4D97-AF65-F5344CB8AC3E}">
        <p14:creationId xmlns:p14="http://schemas.microsoft.com/office/powerpoint/2010/main" val="410984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4136-AE53-4F61-BCAD-64736479CDB9}"/>
              </a:ext>
            </a:extLst>
          </p:cNvPr>
          <p:cNvSpPr>
            <a:spLocks noGrp="1"/>
          </p:cNvSpPr>
          <p:nvPr>
            <p:ph type="title"/>
          </p:nvPr>
        </p:nvSpPr>
        <p:spPr>
          <a:xfrm>
            <a:off x="1141413" y="618518"/>
            <a:ext cx="7631926" cy="1478570"/>
          </a:xfrm>
        </p:spPr>
        <p:txBody>
          <a:bodyPr>
            <a:normAutofit/>
          </a:bodyPr>
          <a:lstStyle/>
          <a:p>
            <a:r>
              <a:rPr lang="en-IN" sz="3200"/>
              <a:t>Problem Statement</a:t>
            </a:r>
          </a:p>
        </p:txBody>
      </p:sp>
      <p:sp>
        <p:nvSpPr>
          <p:cNvPr id="3" name="Content Placeholder 2">
            <a:extLst>
              <a:ext uri="{FF2B5EF4-FFF2-40B4-BE49-F238E27FC236}">
                <a16:creationId xmlns:a16="http://schemas.microsoft.com/office/drawing/2014/main" id="{DED37566-B3B9-4216-BFF0-0752A2073034}"/>
              </a:ext>
            </a:extLst>
          </p:cNvPr>
          <p:cNvSpPr>
            <a:spLocks noGrp="1"/>
          </p:cNvSpPr>
          <p:nvPr>
            <p:ph idx="1"/>
          </p:nvPr>
        </p:nvSpPr>
        <p:spPr>
          <a:xfrm>
            <a:off x="1141412" y="2249487"/>
            <a:ext cx="7631927" cy="3541714"/>
          </a:xfrm>
        </p:spPr>
        <p:txBody>
          <a:bodyPr anchor="t">
            <a:normAutofit/>
          </a:bodyPr>
          <a:lstStyle/>
          <a:p>
            <a:pPr>
              <a:lnSpc>
                <a:spcPct val="110000"/>
              </a:lnSpc>
            </a:pPr>
            <a:r>
              <a:rPr lang="en-US" sz="1700" dirty="0"/>
              <a:t>Problem Statement: AJ </a:t>
            </a:r>
            <a:r>
              <a:rPr lang="en-US" sz="1700" dirty="0" err="1"/>
              <a:t>Ecom</a:t>
            </a:r>
            <a:r>
              <a:rPr lang="en-US" sz="1700" dirty="0"/>
              <a:t> Pvt Ltd is one of the leading business who have supermarkets across different regions of India. They want to understand the performance of their supermarket in terms of customers, products and its sale.</a:t>
            </a:r>
          </a:p>
          <a:p>
            <a:pPr>
              <a:lnSpc>
                <a:spcPct val="110000"/>
              </a:lnSpc>
            </a:pPr>
            <a:r>
              <a:rPr lang="en-US" sz="1700" dirty="0"/>
              <a:t>Dataset given are:</a:t>
            </a:r>
          </a:p>
          <a:p>
            <a:pPr>
              <a:lnSpc>
                <a:spcPct val="110000"/>
              </a:lnSpc>
              <a:buFont typeface="Wingdings" panose="05000000000000000000" pitchFamily="2" charset="2"/>
              <a:buChar char="Ø"/>
            </a:pPr>
            <a:r>
              <a:rPr lang="en-US" sz="1700" dirty="0"/>
              <a:t>Customer.csv </a:t>
            </a:r>
          </a:p>
          <a:p>
            <a:pPr>
              <a:lnSpc>
                <a:spcPct val="110000"/>
              </a:lnSpc>
              <a:buFont typeface="Arial" panose="020B0604020202020204" pitchFamily="34" charset="0"/>
              <a:buChar char="•"/>
            </a:pPr>
            <a:r>
              <a:rPr lang="en-US" sz="1700" dirty="0" err="1"/>
              <a:t>Customer_id</a:t>
            </a:r>
            <a:r>
              <a:rPr lang="en-US" sz="1700" dirty="0"/>
              <a:t>: Unique id for the customer</a:t>
            </a:r>
          </a:p>
          <a:p>
            <a:pPr>
              <a:lnSpc>
                <a:spcPct val="110000"/>
              </a:lnSpc>
              <a:buFont typeface="Arial" panose="020B0604020202020204" pitchFamily="34" charset="0"/>
              <a:buChar char="•"/>
            </a:pPr>
            <a:r>
              <a:rPr lang="en-US" sz="1700" dirty="0"/>
              <a:t> DOB: Date of birth of customer </a:t>
            </a:r>
          </a:p>
          <a:p>
            <a:pPr>
              <a:lnSpc>
                <a:spcPct val="110000"/>
              </a:lnSpc>
              <a:buFont typeface="Arial" panose="020B0604020202020204" pitchFamily="34" charset="0"/>
              <a:buChar char="•"/>
            </a:pPr>
            <a:r>
              <a:rPr lang="en-US" sz="1700" dirty="0"/>
              <a:t>Gender: Male or female sex of customer</a:t>
            </a:r>
          </a:p>
          <a:p>
            <a:pPr>
              <a:lnSpc>
                <a:spcPct val="110000"/>
              </a:lnSpc>
              <a:buFont typeface="Arial" panose="020B0604020202020204" pitchFamily="34" charset="0"/>
              <a:buChar char="•"/>
            </a:pPr>
            <a:r>
              <a:rPr lang="en-US" sz="1700" dirty="0"/>
              <a:t> City code: Unique code of city of customer</a:t>
            </a:r>
            <a:endParaRPr lang="en-IN" sz="1700" dirty="0"/>
          </a:p>
        </p:txBody>
      </p:sp>
    </p:spTree>
    <p:extLst>
      <p:ext uri="{BB962C8B-B14F-4D97-AF65-F5344CB8AC3E}">
        <p14:creationId xmlns:p14="http://schemas.microsoft.com/office/powerpoint/2010/main" val="110527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04F4-4AFD-4206-BF96-1BEDE3D23E7B}"/>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4ECEE853-FF60-4107-AC6E-ADD1632B81E6}"/>
              </a:ext>
            </a:extLst>
          </p:cNvPr>
          <p:cNvSpPr>
            <a:spLocks noGrp="1"/>
          </p:cNvSpPr>
          <p:nvPr>
            <p:ph sz="half" idx="1"/>
          </p:nvPr>
        </p:nvSpPr>
        <p:spPr/>
        <p:txBody>
          <a:bodyPr>
            <a:normAutofit fontScale="55000" lnSpcReduction="20000"/>
          </a:bodyPr>
          <a:lstStyle/>
          <a:p>
            <a:pPr>
              <a:buFont typeface="Wingdings" panose="05000000000000000000" pitchFamily="2" charset="2"/>
              <a:buChar char="Ø"/>
            </a:pPr>
            <a:r>
              <a:rPr lang="en-US" dirty="0"/>
              <a:t>Dataset File 2: Prod_cat_info.csv </a:t>
            </a:r>
          </a:p>
          <a:p>
            <a:r>
              <a:rPr lang="en-US" dirty="0" err="1"/>
              <a:t>Prod_cat_id</a:t>
            </a:r>
            <a:r>
              <a:rPr lang="en-US" dirty="0"/>
              <a:t>: id of product of a particular (main) category</a:t>
            </a:r>
          </a:p>
          <a:p>
            <a:r>
              <a:rPr lang="en-US" dirty="0"/>
              <a:t> </a:t>
            </a:r>
            <a:r>
              <a:rPr lang="en-US" dirty="0" err="1"/>
              <a:t>Prod_cat</a:t>
            </a:r>
            <a:r>
              <a:rPr lang="en-US" dirty="0"/>
              <a:t>: Unique type (Category of product) </a:t>
            </a:r>
            <a:r>
              <a:rPr lang="en-US" dirty="0" err="1"/>
              <a:t>Prod_sub_cat_code</a:t>
            </a:r>
            <a:r>
              <a:rPr lang="en-US" dirty="0"/>
              <a:t>: Sub-category code of the product</a:t>
            </a:r>
          </a:p>
          <a:p>
            <a:r>
              <a:rPr lang="en-US" dirty="0"/>
              <a:t> </a:t>
            </a:r>
            <a:r>
              <a:rPr lang="en-US" dirty="0" err="1"/>
              <a:t>Prod_sub_cat</a:t>
            </a:r>
            <a:r>
              <a:rPr lang="en-US" dirty="0"/>
              <a:t>: Sub category description</a:t>
            </a:r>
            <a:endParaRPr lang="en-IN" dirty="0"/>
          </a:p>
        </p:txBody>
      </p:sp>
      <p:sp>
        <p:nvSpPr>
          <p:cNvPr id="4" name="Content Placeholder 3">
            <a:extLst>
              <a:ext uri="{FF2B5EF4-FFF2-40B4-BE49-F238E27FC236}">
                <a16:creationId xmlns:a16="http://schemas.microsoft.com/office/drawing/2014/main" id="{0DE1B824-2298-43F4-837F-CD4B9F65CA60}"/>
              </a:ext>
            </a:extLst>
          </p:cNvPr>
          <p:cNvSpPr>
            <a:spLocks noGrp="1"/>
          </p:cNvSpPr>
          <p:nvPr>
            <p:ph sz="half" idx="2"/>
          </p:nvPr>
        </p:nvSpPr>
        <p:spPr/>
        <p:txBody>
          <a:bodyPr>
            <a:normAutofit fontScale="55000" lnSpcReduction="20000"/>
          </a:bodyPr>
          <a:lstStyle/>
          <a:p>
            <a:pPr>
              <a:buFont typeface="Wingdings" panose="05000000000000000000" pitchFamily="2" charset="2"/>
              <a:buChar char="Ø"/>
            </a:pPr>
            <a:r>
              <a:rPr lang="en-US" dirty="0"/>
              <a:t>Dataset File 3: Transaction.csv </a:t>
            </a:r>
          </a:p>
          <a:p>
            <a:r>
              <a:rPr lang="en-US" dirty="0" err="1"/>
              <a:t>Transact_id</a:t>
            </a:r>
            <a:r>
              <a:rPr lang="en-US" dirty="0"/>
              <a:t>: Unique id of transaction done by customer </a:t>
            </a:r>
          </a:p>
          <a:p>
            <a:r>
              <a:rPr lang="en-US" dirty="0" err="1"/>
              <a:t>Cust_id</a:t>
            </a:r>
            <a:r>
              <a:rPr lang="en-US" dirty="0"/>
              <a:t>: customer id</a:t>
            </a:r>
          </a:p>
          <a:p>
            <a:r>
              <a:rPr lang="en-US" dirty="0"/>
              <a:t> </a:t>
            </a:r>
            <a:r>
              <a:rPr lang="en-US" dirty="0" err="1"/>
              <a:t>Transact_date</a:t>
            </a:r>
            <a:r>
              <a:rPr lang="en-US" dirty="0"/>
              <a:t>: Date on which customer has made the transaction </a:t>
            </a:r>
          </a:p>
          <a:p>
            <a:r>
              <a:rPr lang="en-US" dirty="0" err="1"/>
              <a:t>Prod_subcat_code</a:t>
            </a:r>
            <a:r>
              <a:rPr lang="en-US" dirty="0"/>
              <a:t>: sub category of the product </a:t>
            </a:r>
            <a:r>
              <a:rPr lang="en-US" dirty="0" err="1"/>
              <a:t>Prodcat_code</a:t>
            </a:r>
            <a:r>
              <a:rPr lang="en-US" dirty="0"/>
              <a:t>: main category of the product</a:t>
            </a:r>
          </a:p>
          <a:p>
            <a:r>
              <a:rPr lang="en-US" dirty="0"/>
              <a:t> Qty: Quantity of item purchased (ignore the negative symbol) </a:t>
            </a:r>
          </a:p>
          <a:p>
            <a:r>
              <a:rPr lang="en-US" dirty="0"/>
              <a:t>Rate: Price to be paid ( Ignore the negative symbol) </a:t>
            </a:r>
          </a:p>
          <a:p>
            <a:r>
              <a:rPr lang="en-US" dirty="0"/>
              <a:t>Tax: GST as per rate </a:t>
            </a:r>
            <a:r>
              <a:rPr lang="en-US" dirty="0" err="1"/>
              <a:t>Total_amount</a:t>
            </a:r>
            <a:r>
              <a:rPr lang="en-US" dirty="0"/>
              <a:t>: Amount paid by customer </a:t>
            </a:r>
            <a:r>
              <a:rPr lang="en-US" dirty="0" err="1"/>
              <a:t>Store_type</a:t>
            </a:r>
            <a:r>
              <a:rPr lang="en-US" dirty="0"/>
              <a:t>: Different types of stores present in the mark</a:t>
            </a:r>
            <a:endParaRPr lang="en-IN" dirty="0"/>
          </a:p>
        </p:txBody>
      </p:sp>
    </p:spTree>
    <p:extLst>
      <p:ext uri="{BB962C8B-B14F-4D97-AF65-F5344CB8AC3E}">
        <p14:creationId xmlns:p14="http://schemas.microsoft.com/office/powerpoint/2010/main" val="35362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E913767F-5E7D-4DE9-B71F-DB18A5A701FF}"/>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dirty="0">
                <a:solidFill>
                  <a:srgbClr val="FFFFFF"/>
                </a:solidFill>
              </a:rPr>
              <a:t>Dashboard</a:t>
            </a:r>
          </a:p>
        </p:txBody>
      </p:sp>
    </p:spTree>
    <p:extLst>
      <p:ext uri="{BB962C8B-B14F-4D97-AF65-F5344CB8AC3E}">
        <p14:creationId xmlns:p14="http://schemas.microsoft.com/office/powerpoint/2010/main" val="306772062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98">
            <a:extLst>
              <a:ext uri="{FF2B5EF4-FFF2-40B4-BE49-F238E27FC236}">
                <a16:creationId xmlns:a16="http://schemas.microsoft.com/office/drawing/2014/main" id="{19B2EB12-332C-4DCC-9746-30DD4690F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3" name="Group 200">
            <a:extLst>
              <a:ext uri="{FF2B5EF4-FFF2-40B4-BE49-F238E27FC236}">
                <a16:creationId xmlns:a16="http://schemas.microsoft.com/office/drawing/2014/main" id="{AFD40B55-BABB-4B33-ADD3-0C2340430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590550"/>
            <a:ext cx="5480792" cy="2739376"/>
            <a:chOff x="7807230" y="2012810"/>
            <a:chExt cx="3251252" cy="3459865"/>
          </a:xfrm>
        </p:grpSpPr>
        <p:sp>
          <p:nvSpPr>
            <p:cNvPr id="2054" name="Rectangle 201">
              <a:extLst>
                <a:ext uri="{FF2B5EF4-FFF2-40B4-BE49-F238E27FC236}">
                  <a16:creationId xmlns:a16="http://schemas.microsoft.com/office/drawing/2014/main" id="{C324E181-0B87-4B75-A5EC-6A4B1BD1B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5" name="Rectangle 202">
              <a:extLst>
                <a:ext uri="{FF2B5EF4-FFF2-40B4-BE49-F238E27FC236}">
                  <a16:creationId xmlns:a16="http://schemas.microsoft.com/office/drawing/2014/main" id="{577211FB-84C1-4B06-AF95-F83D0394D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6">
            <a:extLst>
              <a:ext uri="{FF2B5EF4-FFF2-40B4-BE49-F238E27FC236}">
                <a16:creationId xmlns:a16="http://schemas.microsoft.com/office/drawing/2014/main" id="{1A9D7C57-47D5-4CBB-8C99-5014346149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2906" y="753230"/>
            <a:ext cx="4224528" cy="2414016"/>
          </a:xfrm>
          <a:prstGeom prst="rect">
            <a:avLst/>
          </a:prstGeom>
          <a:noFill/>
          <a:extLst>
            <a:ext uri="{909E8E84-426E-40DD-AFC4-6F175D3DCCD1}">
              <a14:hiddenFill xmlns:a14="http://schemas.microsoft.com/office/drawing/2010/main">
                <a:solidFill>
                  <a:srgbClr val="FFFFFF"/>
                </a:solidFill>
              </a14:hiddenFill>
            </a:ext>
          </a:extLst>
        </p:spPr>
      </p:pic>
      <p:grpSp>
        <p:nvGrpSpPr>
          <p:cNvPr id="2056" name="Group 204">
            <a:extLst>
              <a:ext uri="{FF2B5EF4-FFF2-40B4-BE49-F238E27FC236}">
                <a16:creationId xmlns:a16="http://schemas.microsoft.com/office/drawing/2014/main" id="{E616EDA1-F722-4C6A-AD2F-E487C7EBE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3544708"/>
            <a:ext cx="2651760" cy="2739376"/>
            <a:chOff x="7807230" y="2012810"/>
            <a:chExt cx="3251252" cy="3459865"/>
          </a:xfrm>
        </p:grpSpPr>
        <p:sp>
          <p:nvSpPr>
            <p:cNvPr id="2057" name="Rectangle 205">
              <a:extLst>
                <a:ext uri="{FF2B5EF4-FFF2-40B4-BE49-F238E27FC236}">
                  <a16:creationId xmlns:a16="http://schemas.microsoft.com/office/drawing/2014/main" id="{2B994A57-EDEF-4F7C-9FF3-8A46664686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8" name="Rectangle 206">
              <a:extLst>
                <a:ext uri="{FF2B5EF4-FFF2-40B4-BE49-F238E27FC236}">
                  <a16:creationId xmlns:a16="http://schemas.microsoft.com/office/drawing/2014/main" id="{C0D45935-877E-4620-9F00-69FFC601B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44" name="Picture 2">
            <a:extLst>
              <a:ext uri="{FF2B5EF4-FFF2-40B4-BE49-F238E27FC236}">
                <a16:creationId xmlns:a16="http://schemas.microsoft.com/office/drawing/2014/main" id="{CACD1A4D-BC2C-45ED-8886-4B93BBAE33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9366" y="4070043"/>
            <a:ext cx="2322576" cy="1688706"/>
          </a:xfrm>
          <a:prstGeom prst="rect">
            <a:avLst/>
          </a:prstGeom>
          <a:noFill/>
          <a:extLst>
            <a:ext uri="{909E8E84-426E-40DD-AFC4-6F175D3DCCD1}">
              <a14:hiddenFill xmlns:a14="http://schemas.microsoft.com/office/drawing/2010/main">
                <a:solidFill>
                  <a:srgbClr val="FFFFFF"/>
                </a:solidFill>
              </a14:hiddenFill>
            </a:ext>
          </a:extLst>
        </p:spPr>
      </p:pic>
      <p:grpSp>
        <p:nvGrpSpPr>
          <p:cNvPr id="2059" name="Group 208">
            <a:extLst>
              <a:ext uri="{FF2B5EF4-FFF2-40B4-BE49-F238E27FC236}">
                <a16:creationId xmlns:a16="http://schemas.microsoft.com/office/drawing/2014/main" id="{718BCC2B-0684-4382-A2D3-C9ADC77687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85270" y="3544708"/>
            <a:ext cx="2651760" cy="2739376"/>
            <a:chOff x="7807230" y="2012810"/>
            <a:chExt cx="3251252" cy="3459865"/>
          </a:xfrm>
        </p:grpSpPr>
        <p:sp>
          <p:nvSpPr>
            <p:cNvPr id="2060" name="Rectangle 209">
              <a:extLst>
                <a:ext uri="{FF2B5EF4-FFF2-40B4-BE49-F238E27FC236}">
                  <a16:creationId xmlns:a16="http://schemas.microsoft.com/office/drawing/2014/main" id="{F67BE271-7CC8-493E-ACC7-330B8DAE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1" name="Rectangle 210">
              <a:extLst>
                <a:ext uri="{FF2B5EF4-FFF2-40B4-BE49-F238E27FC236}">
                  <a16:creationId xmlns:a16="http://schemas.microsoft.com/office/drawing/2014/main" id="{B416E226-9BF3-4654-A708-DDC3A062C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a:extLst>
              <a:ext uri="{FF2B5EF4-FFF2-40B4-BE49-F238E27FC236}">
                <a16:creationId xmlns:a16="http://schemas.microsoft.com/office/drawing/2014/main" id="{BDCBAA5E-4EB0-4873-AF06-34C001BEB8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34" r="2851" b="-1"/>
          <a:stretch/>
        </p:blipFill>
        <p:spPr bwMode="auto">
          <a:xfrm>
            <a:off x="3549862" y="4044758"/>
            <a:ext cx="2322576" cy="1739276"/>
          </a:xfrm>
          <a:prstGeom prst="rect">
            <a:avLst/>
          </a:prstGeom>
          <a:noFill/>
          <a:extLst>
            <a:ext uri="{909E8E84-426E-40DD-AFC4-6F175D3DCCD1}">
              <a14:hiddenFill xmlns:a14="http://schemas.microsoft.com/office/drawing/2010/main">
                <a:solidFill>
                  <a:srgbClr val="FFFFFF"/>
                </a:solidFill>
              </a14:hiddenFill>
            </a:ext>
          </a:extLst>
        </p:spPr>
      </p:pic>
      <p:grpSp>
        <p:nvGrpSpPr>
          <p:cNvPr id="2062" name="Group 212">
            <a:extLst>
              <a:ext uri="{FF2B5EF4-FFF2-40B4-BE49-F238E27FC236}">
                <a16:creationId xmlns:a16="http://schemas.microsoft.com/office/drawing/2014/main" id="{B5D0BDB0-2E17-4D86-BEE1-1A1817E04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6100" y="583417"/>
            <a:ext cx="5451125" cy="5700667"/>
            <a:chOff x="7807230" y="2012810"/>
            <a:chExt cx="3251252" cy="3459865"/>
          </a:xfrm>
        </p:grpSpPr>
        <p:sp>
          <p:nvSpPr>
            <p:cNvPr id="2063" name="Rectangle 213">
              <a:extLst>
                <a:ext uri="{FF2B5EF4-FFF2-40B4-BE49-F238E27FC236}">
                  <a16:creationId xmlns:a16="http://schemas.microsoft.com/office/drawing/2014/main" id="{07A4205F-B9AE-4B05-9BDE-05C46ED3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4" name="Rectangle 214">
              <a:extLst>
                <a:ext uri="{FF2B5EF4-FFF2-40B4-BE49-F238E27FC236}">
                  <a16:creationId xmlns:a16="http://schemas.microsoft.com/office/drawing/2014/main" id="{7B833BEF-B243-4FC2-967F-3C9C2085A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4">
            <a:extLst>
              <a:ext uri="{FF2B5EF4-FFF2-40B4-BE49-F238E27FC236}">
                <a16:creationId xmlns:a16="http://schemas.microsoft.com/office/drawing/2014/main" id="{2F916F88-F544-4B30-A7E5-FF5C9A3E860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71342" y="1144679"/>
            <a:ext cx="5120640" cy="457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94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0876-7ADB-439D-878B-3CCBAEB3B05B}"/>
              </a:ext>
            </a:extLst>
          </p:cNvPr>
          <p:cNvSpPr>
            <a:spLocks noGrp="1"/>
          </p:cNvSpPr>
          <p:nvPr>
            <p:ph type="title"/>
          </p:nvPr>
        </p:nvSpPr>
        <p:spPr/>
        <p:txBody>
          <a:bodyPr/>
          <a:lstStyle/>
          <a:p>
            <a:r>
              <a:rPr lang="en-IN" dirty="0"/>
              <a:t>Insight</a:t>
            </a:r>
          </a:p>
        </p:txBody>
      </p:sp>
      <p:sp>
        <p:nvSpPr>
          <p:cNvPr id="3" name="Content Placeholder 2">
            <a:extLst>
              <a:ext uri="{FF2B5EF4-FFF2-40B4-BE49-F238E27FC236}">
                <a16:creationId xmlns:a16="http://schemas.microsoft.com/office/drawing/2014/main" id="{BAB59215-A118-4124-8EF6-3F08D6BC90B5}"/>
              </a:ext>
            </a:extLst>
          </p:cNvPr>
          <p:cNvSpPr>
            <a:spLocks noGrp="1"/>
          </p:cNvSpPr>
          <p:nvPr>
            <p:ph idx="1"/>
          </p:nvPr>
        </p:nvSpPr>
        <p:spPr/>
        <p:txBody>
          <a:bodyPr>
            <a:normAutofit fontScale="85000" lnSpcReduction="20000"/>
          </a:bodyPr>
          <a:lstStyle/>
          <a:p>
            <a:pPr marL="0" indent="0">
              <a:buNone/>
            </a:pPr>
            <a:r>
              <a:rPr lang="en-US" dirty="0"/>
              <a:t>1. who buys product more male or Female</a:t>
            </a:r>
          </a:p>
          <a:p>
            <a:pPr marL="0" indent="0">
              <a:buNone/>
            </a:pPr>
            <a:r>
              <a:rPr lang="en-US" dirty="0"/>
              <a:t> 2. most of the customer belongs to which city-code</a:t>
            </a:r>
          </a:p>
          <a:p>
            <a:pPr marL="0" indent="0">
              <a:buNone/>
            </a:pPr>
            <a:r>
              <a:rPr lang="en-US" dirty="0"/>
              <a:t>3. which customer has bought maximum product</a:t>
            </a:r>
          </a:p>
          <a:p>
            <a:pPr marL="0" indent="0">
              <a:buNone/>
            </a:pPr>
            <a:r>
              <a:rPr lang="en-US" dirty="0"/>
              <a:t>4.what is minimum and maximum sale</a:t>
            </a:r>
          </a:p>
          <a:p>
            <a:pPr marL="0" indent="0">
              <a:buNone/>
            </a:pPr>
            <a:r>
              <a:rPr lang="en-US" dirty="0"/>
              <a:t>5. what kind of product category we have in supermarket</a:t>
            </a:r>
          </a:p>
          <a:p>
            <a:pPr marL="0" indent="0">
              <a:buNone/>
            </a:pPr>
            <a:r>
              <a:rPr lang="en-US" dirty="0"/>
              <a:t>6. which store type has maximum engagement</a:t>
            </a:r>
          </a:p>
          <a:p>
            <a:pPr marL="0" indent="0">
              <a:buNone/>
            </a:pPr>
            <a:r>
              <a:rPr lang="en-US" dirty="0"/>
              <a:t>7. which product is in demand</a:t>
            </a:r>
          </a:p>
          <a:p>
            <a:pPr marL="0" indent="0">
              <a:buNone/>
            </a:pPr>
            <a:r>
              <a:rPr lang="en-US" dirty="0"/>
              <a:t>8. which product gave maximum sale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1883308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15</TotalTime>
  <Words>339</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Tw Cen MT</vt:lpstr>
      <vt:lpstr>Wingdings</vt:lpstr>
      <vt:lpstr>Circuit</vt:lpstr>
      <vt:lpstr>Python Hackathon</vt:lpstr>
      <vt:lpstr>Problem Statement</vt:lpstr>
      <vt:lpstr>Continue…</vt:lpstr>
      <vt:lpstr>Dashboard</vt:lpstr>
      <vt:lpstr>PowerPoint Presentation</vt:lpstr>
      <vt:lpstr>Insight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Hackathon</dc:title>
  <dc:creator>Nikesh Maurya</dc:creator>
  <cp:lastModifiedBy>Nikesh Maurya</cp:lastModifiedBy>
  <cp:revision>1</cp:revision>
  <dcterms:created xsi:type="dcterms:W3CDTF">2020-12-13T16:41:11Z</dcterms:created>
  <dcterms:modified xsi:type="dcterms:W3CDTF">2020-12-13T16:56:37Z</dcterms:modified>
</cp:coreProperties>
</file>