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140" y="139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E4C4-0432-A411-0106-9DA0828D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5AC0-4DBB-6882-C6EB-4E4C64F0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8F1C-7B5C-108F-CE09-D7BB3E3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BC1E-585C-B2CB-FA58-C0FAE819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FE3F-26F3-50F6-90AD-C42F982F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5012-68A0-9014-0370-AA8EB9EC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4318-7942-6BF3-B073-E1D390B5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415E-816B-1578-E04D-A8D0DB32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95A0-F829-010D-F45D-C5C80AF9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D884-4EB6-6857-DC9E-F8C8BECE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3530-AFFF-60B9-AD34-4DF7B000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B96F-FB55-3163-9277-9357BFCA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0202-FA26-9152-0B7B-AD4FF1A8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EEDB-AE9B-1CD1-286A-ADC3DC28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C1E3-ACA3-D150-B4F4-57BB2393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6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63C-77FF-A4DC-1E46-75F1AC2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765F-DF6F-327D-408B-F507C2EA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C1B0-0E29-DB6C-360C-B22A88DF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7F54-4B74-6552-FDD4-C2C55FBE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E119-5BA1-CA1E-AE8C-8696A171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8857-657C-530E-8D73-EA5AD54F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D18C1-A4DB-7975-2CC4-6A4B1249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8F23-2D09-9237-A6DC-3EE66A9F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0FE2-40D2-A5E9-6C2C-81B295E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6153-F0BF-62D7-7FF6-4CCF0C94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B08-DD8F-6153-CF59-1B2B1D2B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C9E-EEB7-8E59-CAC3-EB9791B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F8CB-C3C9-9121-B253-2FEDC41D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2B74-1C92-34B8-3DED-F5D387E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48F-5342-CD29-918E-14D504C2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0059-7A0F-FC7B-2170-83A4BB66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0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AC92-3593-95D9-03A1-BF7F59C3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6209-2414-FE08-3261-63BA97D6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82686-072A-9D6B-5D9C-B3B6157A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5CD10-6502-8D04-BE3F-24F442C0E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9A1-57A5-8864-CA6A-9F4507AC2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B7F92-0FD6-3CA8-7C80-C5666AA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D7C3B-9025-36AA-6F99-D8F7851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C9A30-2FA2-F3E2-552D-A8F3283A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BE03-3678-8C1D-4BB4-17B2C17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82A13-73D2-A8C7-B64D-0405E0F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56325-922B-5E90-C05D-FBA9A94B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F68F6-8316-4C14-F63A-37705002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37A55-9B6D-A114-B1BF-36E5B70D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FF821-C258-F321-F68E-12403DE3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8ADAC-9ADB-4924-BA1F-2C5F194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9C5-5BA1-1193-46EF-EEAE3FF8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991A-3DE2-93D5-9B72-D6F74A1B9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B27B-750E-138F-DA02-265B674A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048B-6D2E-CAA1-94E9-5CFA16B1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0E81B-BEAD-1FB4-5779-863CA98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94D1-B93C-901F-310D-F4866F9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43F-AD53-5E77-15A8-66008EFF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8236-8E32-6FC9-3E64-D6CB9BC9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AF505-C946-6AC5-6CA1-E6AC890B9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DD978-BDAE-C6F0-9ECB-4DC541F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AFEE-89D1-66A0-408A-206B11C4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9AA9C-0339-1961-6CE5-B14B5D21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025F9-1FF2-9C47-3249-FCD59D7F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106A-5B09-BF76-3A52-54F99692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02DB-0E05-F073-BF7C-0AAC42CD3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A232-5AC3-4F5D-A26B-D61146B583C0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CD48-6DBD-79D1-0456-D10C3DA09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A32B-38D3-CD34-6711-547825386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15DD-F5F7-4387-BFF1-B856B40B0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3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5000">
              <a:schemeClr val="tx1">
                <a:lumMod val="85000"/>
                <a:lumOff val="15000"/>
              </a:schemeClr>
            </a:gs>
            <a:gs pos="82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27">
            <a:extLst>
              <a:ext uri="{FF2B5EF4-FFF2-40B4-BE49-F238E27FC236}">
                <a16:creationId xmlns:a16="http://schemas.microsoft.com/office/drawing/2014/main" id="{96EB2467-25B6-3E80-8EA8-85ED6C84A36E}"/>
              </a:ext>
            </a:extLst>
          </p:cNvPr>
          <p:cNvSpPr/>
          <p:nvPr/>
        </p:nvSpPr>
        <p:spPr>
          <a:xfrm>
            <a:off x="-204537" y="5556900"/>
            <a:ext cx="12464715" cy="1403368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Google Shape;205;p27">
            <a:extLst>
              <a:ext uri="{FF2B5EF4-FFF2-40B4-BE49-F238E27FC236}">
                <a16:creationId xmlns:a16="http://schemas.microsoft.com/office/drawing/2014/main" id="{A70A81B2-75AD-47B2-DE7E-E1CAA56D61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4676" y="547629"/>
            <a:ext cx="7284766" cy="2881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bg2"/>
                </a:solidFill>
              </a:rPr>
              <a:t>Machine Rental System</a:t>
            </a:r>
            <a:endParaRPr sz="9600" dirty="0">
              <a:solidFill>
                <a:schemeClr val="bg2"/>
              </a:solidFill>
            </a:endParaRPr>
          </a:p>
        </p:txBody>
      </p:sp>
      <p:pic>
        <p:nvPicPr>
          <p:cNvPr id="6" name="Picture Placeholder 19" descr="A close-up of a construction vehicle&#10;&#10;Description automatically generated">
            <a:extLst>
              <a:ext uri="{FF2B5EF4-FFF2-40B4-BE49-F238E27FC236}">
                <a16:creationId xmlns:a16="http://schemas.microsoft.com/office/drawing/2014/main" id="{07E7C714-DAAA-374E-2978-FD2D9243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" b="747"/>
          <a:stretch>
            <a:fillRect/>
          </a:stretch>
        </p:blipFill>
        <p:spPr>
          <a:xfrm>
            <a:off x="9008572" y="1"/>
            <a:ext cx="3183428" cy="555689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3BF89A5C-CCDB-2951-F8B2-F2CF00CFE32A}"/>
              </a:ext>
            </a:extLst>
          </p:cNvPr>
          <p:cNvSpPr/>
          <p:nvPr/>
        </p:nvSpPr>
        <p:spPr>
          <a:xfrm>
            <a:off x="-48127" y="204537"/>
            <a:ext cx="9056699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204;p27">
            <a:extLst>
              <a:ext uri="{FF2B5EF4-FFF2-40B4-BE49-F238E27FC236}">
                <a16:creationId xmlns:a16="http://schemas.microsoft.com/office/drawing/2014/main" id="{9BE9DCB7-55CA-DFED-A32D-E06C70CDF132}"/>
              </a:ext>
            </a:extLst>
          </p:cNvPr>
          <p:cNvSpPr/>
          <p:nvPr/>
        </p:nvSpPr>
        <p:spPr>
          <a:xfrm>
            <a:off x="-48128" y="683363"/>
            <a:ext cx="9056699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" name="Picture 2" descr="Simac | Veldhoven">
            <a:extLst>
              <a:ext uri="{FF2B5EF4-FFF2-40B4-BE49-F238E27FC236}">
                <a16:creationId xmlns:a16="http://schemas.microsoft.com/office/drawing/2014/main" id="{77AAD433-DE43-4704-585A-8FACD40C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3" y="305556"/>
            <a:ext cx="294788" cy="2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06;p27">
            <a:extLst>
              <a:ext uri="{FF2B5EF4-FFF2-40B4-BE49-F238E27FC236}">
                <a16:creationId xmlns:a16="http://schemas.microsoft.com/office/drawing/2014/main" id="{C81507CC-B198-D670-934A-A09C427D84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5715" y="5634837"/>
            <a:ext cx="11425279" cy="675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400" dirty="0">
                <a:solidFill>
                  <a:schemeClr val="bg1"/>
                </a:solidFill>
              </a:rPr>
              <a:t>Rangga aulia,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Herjuno Ridho,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Alpay Demirci,</a:t>
            </a:r>
          </a:p>
          <a:p>
            <a:pPr>
              <a:spcBef>
                <a:spcPts val="0"/>
              </a:spcBef>
            </a:pPr>
            <a:r>
              <a:rPr lang="en" sz="1400" dirty="0">
                <a:solidFill>
                  <a:schemeClr val="bg1"/>
                </a:solidFill>
              </a:rPr>
              <a:t>Juan Alejandro Sola Castermans,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</a:rPr>
              <a:t>Jarno Dijkmans</a:t>
            </a:r>
          </a:p>
        </p:txBody>
      </p:sp>
    </p:spTree>
    <p:extLst>
      <p:ext uri="{BB962C8B-B14F-4D97-AF65-F5344CB8AC3E}">
        <p14:creationId xmlns:p14="http://schemas.microsoft.com/office/powerpoint/2010/main" val="241920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5000">
              <a:schemeClr val="tx1">
                <a:lumMod val="85000"/>
                <a:lumOff val="15000"/>
              </a:schemeClr>
            </a:gs>
            <a:gs pos="85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27">
            <a:extLst>
              <a:ext uri="{FF2B5EF4-FFF2-40B4-BE49-F238E27FC236}">
                <a16:creationId xmlns:a16="http://schemas.microsoft.com/office/drawing/2014/main" id="{C0FE897A-DC9E-06E4-C31D-A9CE61220705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Google Shape;235;p30">
            <a:extLst>
              <a:ext uri="{FF2B5EF4-FFF2-40B4-BE49-F238E27FC236}">
                <a16:creationId xmlns:a16="http://schemas.microsoft.com/office/drawing/2014/main" id="{BB86D4F3-7D5A-D0B0-0E08-C08B155B7B50}"/>
              </a:ext>
            </a:extLst>
          </p:cNvPr>
          <p:cNvSpPr txBox="1">
            <a:spLocks/>
          </p:cNvSpPr>
          <p:nvPr/>
        </p:nvSpPr>
        <p:spPr>
          <a:xfrm>
            <a:off x="903724" y="1167289"/>
            <a:ext cx="6144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u="sng" dirty="0">
                <a:solidFill>
                  <a:schemeClr val="bg1"/>
                </a:solidFill>
                <a:latin typeface="Montserrat Alternates" panose="020B0604020202020204" charset="0"/>
              </a:rPr>
              <a:t>TABLE OF CONTENTS</a:t>
            </a:r>
          </a:p>
        </p:txBody>
      </p:sp>
      <p:sp>
        <p:nvSpPr>
          <p:cNvPr id="6" name="Google Shape;227;p30">
            <a:extLst>
              <a:ext uri="{FF2B5EF4-FFF2-40B4-BE49-F238E27FC236}">
                <a16:creationId xmlns:a16="http://schemas.microsoft.com/office/drawing/2014/main" id="{6C45F5A1-1437-C226-8378-672994FB2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2405" y="2047222"/>
            <a:ext cx="921841" cy="46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228;p30">
            <a:extLst>
              <a:ext uri="{FF2B5EF4-FFF2-40B4-BE49-F238E27FC236}">
                <a16:creationId xmlns:a16="http://schemas.microsoft.com/office/drawing/2014/main" id="{61BDC6DD-C2EE-6F88-14E9-CAECCE7CA7C7}"/>
              </a:ext>
            </a:extLst>
          </p:cNvPr>
          <p:cNvSpPr txBox="1">
            <a:spLocks/>
          </p:cNvSpPr>
          <p:nvPr/>
        </p:nvSpPr>
        <p:spPr>
          <a:xfrm>
            <a:off x="995433" y="3887843"/>
            <a:ext cx="817675" cy="532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8" name="Google Shape;229;p30">
            <a:extLst>
              <a:ext uri="{FF2B5EF4-FFF2-40B4-BE49-F238E27FC236}">
                <a16:creationId xmlns:a16="http://schemas.microsoft.com/office/drawing/2014/main" id="{9EF2A4CC-16CF-7EE3-87AD-DB9B34A25657}"/>
              </a:ext>
            </a:extLst>
          </p:cNvPr>
          <p:cNvSpPr txBox="1">
            <a:spLocks/>
          </p:cNvSpPr>
          <p:nvPr/>
        </p:nvSpPr>
        <p:spPr>
          <a:xfrm>
            <a:off x="1002208" y="2754439"/>
            <a:ext cx="892037" cy="462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Google Shape;230;p30">
            <a:extLst>
              <a:ext uri="{FF2B5EF4-FFF2-40B4-BE49-F238E27FC236}">
                <a16:creationId xmlns:a16="http://schemas.microsoft.com/office/drawing/2014/main" id="{C94C94A4-CB36-BC62-6686-77B9071B1F22}"/>
              </a:ext>
            </a:extLst>
          </p:cNvPr>
          <p:cNvSpPr txBox="1">
            <a:spLocks/>
          </p:cNvSpPr>
          <p:nvPr/>
        </p:nvSpPr>
        <p:spPr>
          <a:xfrm>
            <a:off x="1002208" y="3321155"/>
            <a:ext cx="787871" cy="447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0" name="Google Shape;231;p30">
            <a:extLst>
              <a:ext uri="{FF2B5EF4-FFF2-40B4-BE49-F238E27FC236}">
                <a16:creationId xmlns:a16="http://schemas.microsoft.com/office/drawing/2014/main" id="{BCAB0648-5EC2-105F-416D-1FE267306E00}"/>
              </a:ext>
            </a:extLst>
          </p:cNvPr>
          <p:cNvSpPr txBox="1">
            <a:spLocks/>
          </p:cNvSpPr>
          <p:nvPr/>
        </p:nvSpPr>
        <p:spPr>
          <a:xfrm>
            <a:off x="1813109" y="2121807"/>
            <a:ext cx="3776400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What have we done?</a:t>
            </a:r>
          </a:p>
        </p:txBody>
      </p:sp>
      <p:sp>
        <p:nvSpPr>
          <p:cNvPr id="11" name="Google Shape;232;p30">
            <a:extLst>
              <a:ext uri="{FF2B5EF4-FFF2-40B4-BE49-F238E27FC236}">
                <a16:creationId xmlns:a16="http://schemas.microsoft.com/office/drawing/2014/main" id="{9EE9ABDD-F4D4-B072-F160-27785D16FDFE}"/>
              </a:ext>
            </a:extLst>
          </p:cNvPr>
          <p:cNvSpPr txBox="1">
            <a:spLocks/>
          </p:cNvSpPr>
          <p:nvPr/>
        </p:nvSpPr>
        <p:spPr>
          <a:xfrm>
            <a:off x="1813109" y="2803779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Demo</a:t>
            </a:r>
          </a:p>
        </p:txBody>
      </p:sp>
      <p:sp>
        <p:nvSpPr>
          <p:cNvPr id="12" name="Google Shape;233;p30">
            <a:extLst>
              <a:ext uri="{FF2B5EF4-FFF2-40B4-BE49-F238E27FC236}">
                <a16:creationId xmlns:a16="http://schemas.microsoft.com/office/drawing/2014/main" id="{432B4803-99E7-FF1C-669F-2662AB3B79A2}"/>
              </a:ext>
            </a:extLst>
          </p:cNvPr>
          <p:cNvSpPr txBox="1">
            <a:spLocks/>
          </p:cNvSpPr>
          <p:nvPr/>
        </p:nvSpPr>
        <p:spPr>
          <a:xfrm>
            <a:off x="1813109" y="3321152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Reflection</a:t>
            </a:r>
          </a:p>
        </p:txBody>
      </p:sp>
      <p:sp>
        <p:nvSpPr>
          <p:cNvPr id="13" name="Google Shape;234;p30">
            <a:extLst>
              <a:ext uri="{FF2B5EF4-FFF2-40B4-BE49-F238E27FC236}">
                <a16:creationId xmlns:a16="http://schemas.microsoft.com/office/drawing/2014/main" id="{204D05E3-06B6-BD3D-5CA5-B4928E659344}"/>
              </a:ext>
            </a:extLst>
          </p:cNvPr>
          <p:cNvSpPr txBox="1">
            <a:spLocks/>
          </p:cNvSpPr>
          <p:nvPr/>
        </p:nvSpPr>
        <p:spPr>
          <a:xfrm>
            <a:off x="1813155" y="3981617"/>
            <a:ext cx="394401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Looking forward in time</a:t>
            </a:r>
          </a:p>
        </p:txBody>
      </p:sp>
      <p:sp>
        <p:nvSpPr>
          <p:cNvPr id="14" name="Google Shape;228;p30">
            <a:extLst>
              <a:ext uri="{FF2B5EF4-FFF2-40B4-BE49-F238E27FC236}">
                <a16:creationId xmlns:a16="http://schemas.microsoft.com/office/drawing/2014/main" id="{099D47C8-72CE-904F-D494-AA1C1E88084A}"/>
              </a:ext>
            </a:extLst>
          </p:cNvPr>
          <p:cNvSpPr txBox="1">
            <a:spLocks/>
          </p:cNvSpPr>
          <p:nvPr/>
        </p:nvSpPr>
        <p:spPr>
          <a:xfrm>
            <a:off x="1002208" y="4457714"/>
            <a:ext cx="840703" cy="51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1" u="none" strike="noStrike" cap="none">
                <a:solidFill>
                  <a:schemeClr val="dk2"/>
                </a:solidFill>
                <a:latin typeface="Be Vietnam Pro Light"/>
                <a:ea typeface="Be Vietnam Pro Light"/>
                <a:cs typeface="Be Vietnam Pro Light"/>
                <a:sym typeface="Be Vietnam Pr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400" dirty="0">
                <a:solidFill>
                  <a:schemeClr val="bg1"/>
                </a:solidFill>
                <a:latin typeface="Calibri Light (Headings)"/>
              </a:rPr>
              <a:t>05</a:t>
            </a:r>
          </a:p>
        </p:txBody>
      </p:sp>
      <p:sp>
        <p:nvSpPr>
          <p:cNvPr id="16" name="Google Shape;234;p30">
            <a:extLst>
              <a:ext uri="{FF2B5EF4-FFF2-40B4-BE49-F238E27FC236}">
                <a16:creationId xmlns:a16="http://schemas.microsoft.com/office/drawing/2014/main" id="{DA2A54F3-E288-22BC-158A-E34FAFF406D0}"/>
              </a:ext>
            </a:extLst>
          </p:cNvPr>
          <p:cNvSpPr txBox="1">
            <a:spLocks/>
          </p:cNvSpPr>
          <p:nvPr/>
        </p:nvSpPr>
        <p:spPr>
          <a:xfrm>
            <a:off x="1813109" y="4609093"/>
            <a:ext cx="3776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Montserrat Alternates" panose="020B0604020202020204" charset="0"/>
              </a:rPr>
              <a:t>End</a:t>
            </a:r>
          </a:p>
        </p:txBody>
      </p:sp>
      <p:sp>
        <p:nvSpPr>
          <p:cNvPr id="17" name="Google Shape;204;p27">
            <a:extLst>
              <a:ext uri="{FF2B5EF4-FFF2-40B4-BE49-F238E27FC236}">
                <a16:creationId xmlns:a16="http://schemas.microsoft.com/office/drawing/2014/main" id="{53FF056F-07FC-7FA6-64EB-520F0E872FCD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089504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0000">
              <a:schemeClr val="tx1">
                <a:lumMod val="85000"/>
                <a:lumOff val="15000"/>
              </a:schemeClr>
            </a:gs>
            <a:gs pos="64000">
              <a:schemeClr val="bg2">
                <a:lumMod val="2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455" y="1123297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sz="6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3670182" y="1863216"/>
            <a:ext cx="5540436" cy="69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i="1" dirty="0">
                <a:solidFill>
                  <a:schemeClr val="bg1"/>
                </a:solidFill>
                <a:latin typeface="Montserrat Alternates" panose="020B0604020202020204" charset="0"/>
              </a:rPr>
              <a:t>What have we done?</a:t>
            </a:r>
            <a:endParaRPr lang="en-GB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6" name="Google Shape;288;p35">
            <a:extLst>
              <a:ext uri="{FF2B5EF4-FFF2-40B4-BE49-F238E27FC236}">
                <a16:creationId xmlns:a16="http://schemas.microsoft.com/office/drawing/2014/main" id="{B20A0F23-C5BD-2AF6-E9E8-576F836BD5D6}"/>
              </a:ext>
            </a:extLst>
          </p:cNvPr>
          <p:cNvSpPr txBox="1">
            <a:spLocks/>
          </p:cNvSpPr>
          <p:nvPr/>
        </p:nvSpPr>
        <p:spPr>
          <a:xfrm>
            <a:off x="5018583" y="2735775"/>
            <a:ext cx="2345334" cy="438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b="1" u="sng" dirty="0">
                <a:solidFill>
                  <a:schemeClr val="bg1"/>
                </a:solidFill>
                <a:latin typeface="Montserrat Alternates" panose="020B0604020202020204" charset="0"/>
                <a:sym typeface="DM Sans"/>
              </a:rPr>
              <a:t>Functionalities</a:t>
            </a:r>
            <a:endParaRPr lang="en-GB" sz="2800" b="1" u="sng" dirty="0">
              <a:solidFill>
                <a:schemeClr val="bg1"/>
              </a:solidFill>
              <a:latin typeface="Montserrat Alternates" panose="020B0604020202020204" charset="0"/>
              <a:sym typeface="DM Sans"/>
            </a:endParaRPr>
          </a:p>
        </p:txBody>
      </p:sp>
      <p:sp>
        <p:nvSpPr>
          <p:cNvPr id="7" name="Google Shape;265;p33">
            <a:extLst>
              <a:ext uri="{FF2B5EF4-FFF2-40B4-BE49-F238E27FC236}">
                <a16:creationId xmlns:a16="http://schemas.microsoft.com/office/drawing/2014/main" id="{E8907715-5718-08A2-766A-BBDCFC2CCE14}"/>
              </a:ext>
            </a:extLst>
          </p:cNvPr>
          <p:cNvSpPr txBox="1">
            <a:spLocks/>
          </p:cNvSpPr>
          <p:nvPr/>
        </p:nvSpPr>
        <p:spPr>
          <a:xfrm>
            <a:off x="4783800" y="3082415"/>
            <a:ext cx="3313200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Discount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Email confirmation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Modifications in pricing</a:t>
            </a:r>
          </a:p>
        </p:txBody>
      </p:sp>
      <p:sp>
        <p:nvSpPr>
          <p:cNvPr id="8" name="Google Shape;204;p27">
            <a:extLst>
              <a:ext uri="{FF2B5EF4-FFF2-40B4-BE49-F238E27FC236}">
                <a16:creationId xmlns:a16="http://schemas.microsoft.com/office/drawing/2014/main" id="{17AD2A03-7B17-8E6C-6877-0A41D045395C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4E6447EB-8550-F49F-E313-237B419A4A67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53075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</a:schemeClr>
            </a:gs>
            <a:gs pos="40000">
              <a:schemeClr val="tx1">
                <a:lumMod val="65000"/>
                <a:lumOff val="35000"/>
              </a:schemeClr>
            </a:gs>
            <a:gs pos="63000">
              <a:schemeClr val="tx1">
                <a:lumMod val="85000"/>
                <a:lumOff val="15000"/>
              </a:schemeClr>
            </a:gs>
            <a:gs pos="100000">
              <a:schemeClr val="bg1">
                <a:lumMod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27">
            <a:extLst>
              <a:ext uri="{FF2B5EF4-FFF2-40B4-BE49-F238E27FC236}">
                <a16:creationId xmlns:a16="http://schemas.microsoft.com/office/drawing/2014/main" id="{3E8843D9-9E1F-3A69-0BBD-70421C718DE9}"/>
              </a:ext>
            </a:extLst>
          </p:cNvPr>
          <p:cNvSpPr/>
          <p:nvPr/>
        </p:nvSpPr>
        <p:spPr>
          <a:xfrm rot="16200000">
            <a:off x="-5278173" y="3020913"/>
            <a:ext cx="12464715" cy="2493891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455" y="1123297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bg1"/>
                </a:solidFill>
              </a:rPr>
              <a:t>02</a:t>
            </a:r>
            <a:endParaRPr sz="6600" u="sng" dirty="0">
              <a:solidFill>
                <a:schemeClr val="bg1"/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5108457" y="2056747"/>
            <a:ext cx="2121018" cy="128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6000" i="1" dirty="0">
                <a:solidFill>
                  <a:schemeClr val="bg1"/>
                </a:solidFill>
                <a:latin typeface="Montserrat Alternates" panose="020B0604020202020204" charset="0"/>
              </a:rPr>
              <a:t>Demo</a:t>
            </a:r>
            <a:endParaRPr lang="en-GB" sz="60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8" name="Google Shape;204;p27">
            <a:extLst>
              <a:ext uri="{FF2B5EF4-FFF2-40B4-BE49-F238E27FC236}">
                <a16:creationId xmlns:a16="http://schemas.microsoft.com/office/drawing/2014/main" id="{17AD2A03-7B17-8E6C-6877-0A41D045395C}"/>
              </a:ext>
            </a:extLst>
          </p:cNvPr>
          <p:cNvSpPr/>
          <p:nvPr/>
        </p:nvSpPr>
        <p:spPr>
          <a:xfrm>
            <a:off x="-1" y="709864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204;p27">
            <a:extLst>
              <a:ext uri="{FF2B5EF4-FFF2-40B4-BE49-F238E27FC236}">
                <a16:creationId xmlns:a16="http://schemas.microsoft.com/office/drawing/2014/main" id="{4E6447EB-8550-F49F-E313-237B419A4A67}"/>
              </a:ext>
            </a:extLst>
          </p:cNvPr>
          <p:cNvSpPr/>
          <p:nvPr/>
        </p:nvSpPr>
        <p:spPr>
          <a:xfrm>
            <a:off x="0" y="5772695"/>
            <a:ext cx="129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11587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27">
            <a:extLst>
              <a:ext uri="{FF2B5EF4-FFF2-40B4-BE49-F238E27FC236}">
                <a16:creationId xmlns:a16="http://schemas.microsoft.com/office/drawing/2014/main" id="{1371B81A-610F-72C5-3319-2FE02EE2D8B8}"/>
              </a:ext>
            </a:extLst>
          </p:cNvPr>
          <p:cNvSpPr/>
          <p:nvPr/>
        </p:nvSpPr>
        <p:spPr>
          <a:xfrm>
            <a:off x="-172870" y="-1784027"/>
            <a:ext cx="12464715" cy="2126927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Google Shape;204;p27">
            <a:extLst>
              <a:ext uri="{FF2B5EF4-FFF2-40B4-BE49-F238E27FC236}">
                <a16:creationId xmlns:a16="http://schemas.microsoft.com/office/drawing/2014/main" id="{3E8843D9-9E1F-3A69-0BBD-70421C718DE9}"/>
              </a:ext>
            </a:extLst>
          </p:cNvPr>
          <p:cNvSpPr/>
          <p:nvPr/>
        </p:nvSpPr>
        <p:spPr>
          <a:xfrm rot="16200000">
            <a:off x="-2625681" y="2685348"/>
            <a:ext cx="5941346" cy="1256447"/>
          </a:xfrm>
          <a:prstGeom prst="rect">
            <a:avLst/>
          </a:prstGeom>
          <a:solidFill>
            <a:schemeClr val="accent1">
              <a:lumMod val="75000"/>
              <a:alpha val="5253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CC4D7C42-7C2C-7ACA-8256-D496F8A4B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8130" y="825654"/>
            <a:ext cx="1256445" cy="108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sz="66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858E29-7659-1E18-C93E-34B146A83340}"/>
              </a:ext>
            </a:extLst>
          </p:cNvPr>
          <p:cNvSpPr txBox="1">
            <a:spLocks/>
          </p:cNvSpPr>
          <p:nvPr/>
        </p:nvSpPr>
        <p:spPr>
          <a:xfrm>
            <a:off x="4554588" y="721284"/>
            <a:ext cx="3355538" cy="1280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6000" i="1" dirty="0">
                <a:solidFill>
                  <a:schemeClr val="bg1"/>
                </a:solidFill>
                <a:latin typeface="Montserrat Alternates" panose="020B0604020202020204" charset="0"/>
              </a:rPr>
              <a:t>Reflection</a:t>
            </a:r>
            <a:endParaRPr lang="en-GB" sz="60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6" name="Google Shape;204;p27">
            <a:extLst>
              <a:ext uri="{FF2B5EF4-FFF2-40B4-BE49-F238E27FC236}">
                <a16:creationId xmlns:a16="http://schemas.microsoft.com/office/drawing/2014/main" id="{D5B78A32-9571-5B6D-20D4-280FC058AC87}"/>
              </a:ext>
            </a:extLst>
          </p:cNvPr>
          <p:cNvSpPr/>
          <p:nvPr/>
        </p:nvSpPr>
        <p:spPr>
          <a:xfrm>
            <a:off x="0" y="6284246"/>
            <a:ext cx="12464715" cy="2493892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204;p27">
            <a:extLst>
              <a:ext uri="{FF2B5EF4-FFF2-40B4-BE49-F238E27FC236}">
                <a16:creationId xmlns:a16="http://schemas.microsoft.com/office/drawing/2014/main" id="{1C892620-5FBB-5D0C-CBA4-AC85EE228907}"/>
              </a:ext>
            </a:extLst>
          </p:cNvPr>
          <p:cNvSpPr/>
          <p:nvPr/>
        </p:nvSpPr>
        <p:spPr>
          <a:xfrm rot="16200000">
            <a:off x="8803311" y="2685347"/>
            <a:ext cx="5941347" cy="1256446"/>
          </a:xfrm>
          <a:prstGeom prst="rect">
            <a:avLst/>
          </a:prstGeom>
          <a:solidFill>
            <a:schemeClr val="accent1">
              <a:lumMod val="75000"/>
              <a:alpha val="5253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34" name="Picture 10" descr="Thinking Emoji [Download Thinking Emoji in PNG] | Emoji Island">
            <a:extLst>
              <a:ext uri="{FF2B5EF4-FFF2-40B4-BE49-F238E27FC236}">
                <a16:creationId xmlns:a16="http://schemas.microsoft.com/office/drawing/2014/main" id="{710268A3-3296-651A-B765-207FC524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00" y="2089474"/>
            <a:ext cx="697631" cy="697631"/>
          </a:xfrm>
          <a:prstGeom prst="rect">
            <a:avLst/>
          </a:prstGeom>
          <a:noFill/>
          <a:effectLst>
            <a:glow rad="304800">
              <a:srgbClr val="FFC000">
                <a:alpha val="26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miley PNG transparent image download, size: 2592x2592px">
            <a:extLst>
              <a:ext uri="{FF2B5EF4-FFF2-40B4-BE49-F238E27FC236}">
                <a16:creationId xmlns:a16="http://schemas.microsoft.com/office/drawing/2014/main" id="{AD98C425-4136-25D5-FFAA-ECA25CB4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04" y="2071647"/>
            <a:ext cx="742950" cy="742950"/>
          </a:xfrm>
          <a:prstGeom prst="rect">
            <a:avLst/>
          </a:prstGeom>
          <a:noFill/>
          <a:effectLst>
            <a:glow rad="190500">
              <a:srgbClr val="92D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04;p27">
            <a:extLst>
              <a:ext uri="{FF2B5EF4-FFF2-40B4-BE49-F238E27FC236}">
                <a16:creationId xmlns:a16="http://schemas.microsoft.com/office/drawing/2014/main" id="{9F7F3BCD-2518-48B1-67E1-4DD85D5F2A2B}"/>
              </a:ext>
            </a:extLst>
          </p:cNvPr>
          <p:cNvSpPr/>
          <p:nvPr/>
        </p:nvSpPr>
        <p:spPr>
          <a:xfrm>
            <a:off x="3190875" y="3215762"/>
            <a:ext cx="540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Google Shape;204;p27">
            <a:extLst>
              <a:ext uri="{FF2B5EF4-FFF2-40B4-BE49-F238E27FC236}">
                <a16:creationId xmlns:a16="http://schemas.microsoft.com/office/drawing/2014/main" id="{56CED892-F606-7E46-BC36-A5F5B562F2A5}"/>
              </a:ext>
            </a:extLst>
          </p:cNvPr>
          <p:cNvSpPr/>
          <p:nvPr/>
        </p:nvSpPr>
        <p:spPr>
          <a:xfrm rot="5400000">
            <a:off x="4993887" y="4310162"/>
            <a:ext cx="2160000" cy="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265;p33">
            <a:extLst>
              <a:ext uri="{FF2B5EF4-FFF2-40B4-BE49-F238E27FC236}">
                <a16:creationId xmlns:a16="http://schemas.microsoft.com/office/drawing/2014/main" id="{34616DDB-7E40-9016-4800-10CA6443073B}"/>
              </a:ext>
            </a:extLst>
          </p:cNvPr>
          <p:cNvSpPr txBox="1">
            <a:spLocks/>
          </p:cNvSpPr>
          <p:nvPr/>
        </p:nvSpPr>
        <p:spPr>
          <a:xfrm>
            <a:off x="3190874" y="3236224"/>
            <a:ext cx="2839815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Motivated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Helping hand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Effort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Communication</a:t>
            </a:r>
          </a:p>
        </p:txBody>
      </p:sp>
      <p:sp>
        <p:nvSpPr>
          <p:cNvPr id="13" name="Google Shape;265;p33">
            <a:extLst>
              <a:ext uri="{FF2B5EF4-FFF2-40B4-BE49-F238E27FC236}">
                <a16:creationId xmlns:a16="http://schemas.microsoft.com/office/drawing/2014/main" id="{65F1D215-5E7E-0FC5-6D37-863CB0417B6D}"/>
              </a:ext>
            </a:extLst>
          </p:cNvPr>
          <p:cNvSpPr txBox="1">
            <a:spLocks/>
          </p:cNvSpPr>
          <p:nvPr/>
        </p:nvSpPr>
        <p:spPr>
          <a:xfrm>
            <a:off x="6030689" y="3332506"/>
            <a:ext cx="2839815" cy="6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Working in a team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Responsibility</a:t>
            </a:r>
          </a:p>
          <a:p>
            <a:pPr marL="171450" indent="-171450" algn="ctr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Use of git-branches</a:t>
            </a:r>
          </a:p>
        </p:txBody>
      </p:sp>
      <p:sp>
        <p:nvSpPr>
          <p:cNvPr id="14" name="Google Shape;265;p33">
            <a:extLst>
              <a:ext uri="{FF2B5EF4-FFF2-40B4-BE49-F238E27FC236}">
                <a16:creationId xmlns:a16="http://schemas.microsoft.com/office/drawing/2014/main" id="{0CDB1607-EA84-BF1D-0A17-B8442D804AEC}"/>
              </a:ext>
            </a:extLst>
          </p:cNvPr>
          <p:cNvSpPr txBox="1">
            <a:spLocks/>
          </p:cNvSpPr>
          <p:nvPr/>
        </p:nvSpPr>
        <p:spPr>
          <a:xfrm>
            <a:off x="3234072" y="2801459"/>
            <a:ext cx="2839815" cy="3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bg1"/>
              </a:buClr>
            </a:pPr>
            <a:r>
              <a:rPr lang="en-GB" sz="2000" i="1" dirty="0">
                <a:solidFill>
                  <a:schemeClr val="accent6"/>
                </a:solidFill>
                <a:latin typeface="Montserrat Alternates" panose="020B0604020202020204" charset="0"/>
              </a:rPr>
              <a:t>Positives</a:t>
            </a:r>
          </a:p>
        </p:txBody>
      </p:sp>
      <p:sp>
        <p:nvSpPr>
          <p:cNvPr id="15" name="Google Shape;265;p33">
            <a:extLst>
              <a:ext uri="{FF2B5EF4-FFF2-40B4-BE49-F238E27FC236}">
                <a16:creationId xmlns:a16="http://schemas.microsoft.com/office/drawing/2014/main" id="{ABEB2866-5AB1-7D90-10CB-CB514DAB77D6}"/>
              </a:ext>
            </a:extLst>
          </p:cNvPr>
          <p:cNvSpPr txBox="1">
            <a:spLocks/>
          </p:cNvSpPr>
          <p:nvPr/>
        </p:nvSpPr>
        <p:spPr>
          <a:xfrm>
            <a:off x="5890874" y="2781187"/>
            <a:ext cx="2839815" cy="3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bg1"/>
              </a:buClr>
            </a:pPr>
            <a:r>
              <a:rPr lang="en-GB" sz="2000" i="1" dirty="0">
                <a:solidFill>
                  <a:schemeClr val="accent4"/>
                </a:solidFill>
                <a:latin typeface="Montserrat Alternates" panose="020B0604020202020204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666448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0828-2471-6D85-1357-27E626FA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41" y="529105"/>
            <a:ext cx="8160204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i="1" dirty="0">
                <a:solidFill>
                  <a:schemeClr val="bg1"/>
                </a:solidFill>
                <a:latin typeface="Montserrat Alternates" panose="020B0604020202020204" charset="0"/>
              </a:rPr>
              <a:t>Looking forward in time</a:t>
            </a:r>
          </a:p>
        </p:txBody>
      </p:sp>
      <p:sp>
        <p:nvSpPr>
          <p:cNvPr id="4" name="Google Shape;227;p30">
            <a:extLst>
              <a:ext uri="{FF2B5EF4-FFF2-40B4-BE49-F238E27FC236}">
                <a16:creationId xmlns:a16="http://schemas.microsoft.com/office/drawing/2014/main" id="{E8E2C722-43D6-DC43-D76C-73703B690100}"/>
              </a:ext>
            </a:extLst>
          </p:cNvPr>
          <p:cNvSpPr txBox="1">
            <a:spLocks/>
          </p:cNvSpPr>
          <p:nvPr/>
        </p:nvSpPr>
        <p:spPr>
          <a:xfrm>
            <a:off x="1288596" y="580561"/>
            <a:ext cx="1256445" cy="10865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u="sng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" name="Google Shape;204;p27">
            <a:extLst>
              <a:ext uri="{FF2B5EF4-FFF2-40B4-BE49-F238E27FC236}">
                <a16:creationId xmlns:a16="http://schemas.microsoft.com/office/drawing/2014/main" id="{90F19013-DBEA-FB3B-8671-0E0726609CE2}"/>
              </a:ext>
            </a:extLst>
          </p:cNvPr>
          <p:cNvSpPr/>
          <p:nvPr/>
        </p:nvSpPr>
        <p:spPr>
          <a:xfrm>
            <a:off x="-48129" y="683363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Google Shape;204;p27">
            <a:extLst>
              <a:ext uri="{FF2B5EF4-FFF2-40B4-BE49-F238E27FC236}">
                <a16:creationId xmlns:a16="http://schemas.microsoft.com/office/drawing/2014/main" id="{9E3D8064-A1CD-3152-72E2-5268A57298B1}"/>
              </a:ext>
            </a:extLst>
          </p:cNvPr>
          <p:cNvSpPr/>
          <p:nvPr/>
        </p:nvSpPr>
        <p:spPr>
          <a:xfrm>
            <a:off x="-162429" y="1674805"/>
            <a:ext cx="13017600" cy="1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" name="Google Shape;288;p35">
            <a:extLst>
              <a:ext uri="{FF2B5EF4-FFF2-40B4-BE49-F238E27FC236}">
                <a16:creationId xmlns:a16="http://schemas.microsoft.com/office/drawing/2014/main" id="{D0A10D39-9C11-ADC1-24BB-1E85DE093178}"/>
              </a:ext>
            </a:extLst>
          </p:cNvPr>
          <p:cNvSpPr txBox="1">
            <a:spLocks/>
          </p:cNvSpPr>
          <p:nvPr/>
        </p:nvSpPr>
        <p:spPr>
          <a:xfrm>
            <a:off x="4628176" y="1979502"/>
            <a:ext cx="2935647" cy="657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3600" b="1" u="sng" dirty="0">
              <a:solidFill>
                <a:schemeClr val="bg1"/>
              </a:solidFill>
              <a:latin typeface="Montserrat Alternates" panose="020B0604020202020204" charset="0"/>
              <a:sym typeface="DM Sans"/>
            </a:endParaRPr>
          </a:p>
        </p:txBody>
      </p:sp>
      <p:sp>
        <p:nvSpPr>
          <p:cNvPr id="8" name="Google Shape;265;p33">
            <a:extLst>
              <a:ext uri="{FF2B5EF4-FFF2-40B4-BE49-F238E27FC236}">
                <a16:creationId xmlns:a16="http://schemas.microsoft.com/office/drawing/2014/main" id="{2F4C5D61-4955-D0FC-D5E5-F672B5A885A6}"/>
              </a:ext>
            </a:extLst>
          </p:cNvPr>
          <p:cNvSpPr txBox="1">
            <a:spLocks/>
          </p:cNvSpPr>
          <p:nvPr/>
        </p:nvSpPr>
        <p:spPr>
          <a:xfrm>
            <a:off x="4269441" y="2308162"/>
            <a:ext cx="4882854" cy="17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More advanced discount system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Administration page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Employee platform</a:t>
            </a:r>
          </a:p>
          <a:p>
            <a:pPr marL="171450" indent="-171450">
              <a:buClr>
                <a:schemeClr val="bg1"/>
              </a:buClr>
              <a:buFontTx/>
              <a:buChar char="−"/>
            </a:pPr>
            <a:r>
              <a:rPr lang="en-GB" sz="2000" dirty="0">
                <a:solidFill>
                  <a:schemeClr val="bg1"/>
                </a:solidFill>
                <a:latin typeface="Montserrat Alternates" panose="020B0604020202020204" charset="0"/>
              </a:rPr>
              <a:t>Add accessories logic</a:t>
            </a:r>
          </a:p>
        </p:txBody>
      </p:sp>
    </p:spTree>
    <p:extLst>
      <p:ext uri="{BB962C8B-B14F-4D97-AF65-F5344CB8AC3E}">
        <p14:creationId xmlns:p14="http://schemas.microsoft.com/office/powerpoint/2010/main" val="83745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4000">
              <a:schemeClr val="tx1">
                <a:lumMod val="85000"/>
                <a:lumOff val="15000"/>
              </a:schemeClr>
            </a:gs>
            <a:gs pos="73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72713F-4314-A0FC-811C-C0EEC77C392D}"/>
              </a:ext>
            </a:extLst>
          </p:cNvPr>
          <p:cNvSpPr txBox="1"/>
          <p:nvPr/>
        </p:nvSpPr>
        <p:spPr>
          <a:xfrm>
            <a:off x="2600324" y="2148959"/>
            <a:ext cx="77247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i="1" dirty="0">
                <a:solidFill>
                  <a:schemeClr val="bg1"/>
                </a:solidFill>
                <a:latin typeface="Montserrat Alternates" panose="020B0604020202020204" charset="0"/>
              </a:rPr>
              <a:t>Thank you for your attention!</a:t>
            </a:r>
            <a:endParaRPr lang="en-GB" sz="4400" i="1" dirty="0">
              <a:solidFill>
                <a:schemeClr val="bg1"/>
              </a:solidFill>
              <a:latin typeface="Montserrat Alternates" panose="020B0604020202020204" charset="0"/>
            </a:endParaRPr>
          </a:p>
        </p:txBody>
      </p:sp>
      <p:sp>
        <p:nvSpPr>
          <p:cNvPr id="13" name="Google Shape;204;p27">
            <a:extLst>
              <a:ext uri="{FF2B5EF4-FFF2-40B4-BE49-F238E27FC236}">
                <a16:creationId xmlns:a16="http://schemas.microsoft.com/office/drawing/2014/main" id="{590881E3-0661-AC2E-4D35-D9AB04D15A37}"/>
              </a:ext>
            </a:extLst>
          </p:cNvPr>
          <p:cNvSpPr/>
          <p:nvPr/>
        </p:nvSpPr>
        <p:spPr>
          <a:xfrm>
            <a:off x="-136358" y="-637770"/>
            <a:ext cx="12464715" cy="2493891"/>
          </a:xfrm>
          <a:prstGeom prst="rect">
            <a:avLst/>
          </a:prstGeom>
          <a:solidFill>
            <a:srgbClr val="002060">
              <a:alpha val="5253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2335-C5DE-13AE-1A18-A9F381E46729}"/>
              </a:ext>
            </a:extLst>
          </p:cNvPr>
          <p:cNvSpPr txBox="1"/>
          <p:nvPr/>
        </p:nvSpPr>
        <p:spPr>
          <a:xfrm>
            <a:off x="4867275" y="2918400"/>
            <a:ext cx="283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solidFill>
                  <a:schemeClr val="bg1"/>
                </a:solidFill>
                <a:latin typeface="Montserrat Alternates" panose="020B0604020202020204" charset="0"/>
              </a:rPr>
              <a:t>Are there any questions?</a:t>
            </a:r>
          </a:p>
        </p:txBody>
      </p:sp>
      <p:sp>
        <p:nvSpPr>
          <p:cNvPr id="12" name="Google Shape;227;p30">
            <a:extLst>
              <a:ext uri="{FF2B5EF4-FFF2-40B4-BE49-F238E27FC236}">
                <a16:creationId xmlns:a16="http://schemas.microsoft.com/office/drawing/2014/main" id="{9A429373-BC53-6F3E-B5F4-CD9B4CEB0663}"/>
              </a:ext>
            </a:extLst>
          </p:cNvPr>
          <p:cNvSpPr txBox="1">
            <a:spLocks/>
          </p:cNvSpPr>
          <p:nvPr/>
        </p:nvSpPr>
        <p:spPr>
          <a:xfrm>
            <a:off x="1107621" y="599611"/>
            <a:ext cx="1256445" cy="10865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15855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 Vietnam Pro</vt:lpstr>
      <vt:lpstr>Cabin</vt:lpstr>
      <vt:lpstr>Calibri</vt:lpstr>
      <vt:lpstr>Calibri Light</vt:lpstr>
      <vt:lpstr>Calibri Light (Headings)</vt:lpstr>
      <vt:lpstr>DM Sans</vt:lpstr>
      <vt:lpstr>Montserrat Alternates</vt:lpstr>
      <vt:lpstr>Office Theme</vt:lpstr>
      <vt:lpstr>Machine Rental System</vt:lpstr>
      <vt:lpstr>01</vt:lpstr>
      <vt:lpstr>01</vt:lpstr>
      <vt:lpstr>02</vt:lpstr>
      <vt:lpstr>03</vt:lpstr>
      <vt:lpstr>Looking forward in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Rental System</dc:title>
  <dc:creator>Dijkmans,Jarno J.C.</dc:creator>
  <cp:lastModifiedBy>Dijkmans,Jarno J.C.</cp:lastModifiedBy>
  <cp:revision>1</cp:revision>
  <dcterms:created xsi:type="dcterms:W3CDTF">2024-01-25T10:41:44Z</dcterms:created>
  <dcterms:modified xsi:type="dcterms:W3CDTF">2024-01-25T11:54:28Z</dcterms:modified>
</cp:coreProperties>
</file>