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072563" cy="20375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1" autoAdjust="0"/>
    <p:restoredTop sz="94660"/>
  </p:normalViewPr>
  <p:slideViewPr>
    <p:cSldViewPr snapToGrid="0">
      <p:cViewPr>
        <p:scale>
          <a:sx n="100" d="100"/>
          <a:sy n="100" d="100"/>
        </p:scale>
        <p:origin x="660" y="-2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erhoff,Lars A.L." userId="48dc14f7-4ede-4395-8dc6-98537b117a57" providerId="ADAL" clId="{ED57F236-EC9A-4D4E-A8C5-E589845F1B56}"/>
    <pc:docChg chg="custSel modSld">
      <pc:chgData name="Veerhoff,Lars A.L." userId="48dc14f7-4ede-4395-8dc6-98537b117a57" providerId="ADAL" clId="{ED57F236-EC9A-4D4E-A8C5-E589845F1B56}" dt="2022-10-07T09:41:00.673" v="32" actId="6549"/>
      <pc:docMkLst>
        <pc:docMk/>
      </pc:docMkLst>
      <pc:sldChg chg="modSp mod">
        <pc:chgData name="Veerhoff,Lars A.L." userId="48dc14f7-4ede-4395-8dc6-98537b117a57" providerId="ADAL" clId="{ED57F236-EC9A-4D4E-A8C5-E589845F1B56}" dt="2022-10-07T09:41:00.673" v="32" actId="6549"/>
        <pc:sldMkLst>
          <pc:docMk/>
          <pc:sldMk cId="4128248805" sldId="256"/>
        </pc:sldMkLst>
        <pc:graphicFrameChg chg="modGraphic">
          <ac:chgData name="Veerhoff,Lars A.L." userId="48dc14f7-4ede-4395-8dc6-98537b117a57" providerId="ADAL" clId="{ED57F236-EC9A-4D4E-A8C5-E589845F1B56}" dt="2022-10-07T09:41:00.673" v="32" actId="6549"/>
          <ac:graphicFrameMkLst>
            <pc:docMk/>
            <pc:sldMk cId="4128248805" sldId="256"/>
            <ac:graphicFrameMk id="11" creationId="{5A8713CA-D945-5ADA-B98F-021C4BB52FA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42" y="3334613"/>
            <a:ext cx="7711679" cy="7093715"/>
          </a:xfrm>
        </p:spPr>
        <p:txBody>
          <a:bodyPr anchor="b"/>
          <a:lstStyle>
            <a:lvl1pPr algn="ctr">
              <a:defRPr sz="595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071" y="10701889"/>
            <a:ext cx="6804422" cy="4919376"/>
          </a:xfrm>
        </p:spPr>
        <p:txBody>
          <a:bodyPr/>
          <a:lstStyle>
            <a:lvl1pPr marL="0" indent="0" algn="ctr">
              <a:buNone/>
              <a:defRPr sz="2381"/>
            </a:lvl1pPr>
            <a:lvl2pPr marL="453634" indent="0" algn="ctr">
              <a:buNone/>
              <a:defRPr sz="1984"/>
            </a:lvl2pPr>
            <a:lvl3pPr marL="907268" indent="0" algn="ctr">
              <a:buNone/>
              <a:defRPr sz="1786"/>
            </a:lvl3pPr>
            <a:lvl4pPr marL="1360902" indent="0" algn="ctr">
              <a:buNone/>
              <a:defRPr sz="1588"/>
            </a:lvl4pPr>
            <a:lvl5pPr marL="1814535" indent="0" algn="ctr">
              <a:buNone/>
              <a:defRPr sz="1588"/>
            </a:lvl5pPr>
            <a:lvl6pPr marL="2268169" indent="0" algn="ctr">
              <a:buNone/>
              <a:defRPr sz="1588"/>
            </a:lvl6pPr>
            <a:lvl7pPr marL="2721803" indent="0" algn="ctr">
              <a:buNone/>
              <a:defRPr sz="1588"/>
            </a:lvl7pPr>
            <a:lvl8pPr marL="3175437" indent="0" algn="ctr">
              <a:buNone/>
              <a:defRPr sz="1588"/>
            </a:lvl8pPr>
            <a:lvl9pPr marL="3629071" indent="0" algn="ctr">
              <a:buNone/>
              <a:defRPr sz="1588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1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5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554" y="1084810"/>
            <a:ext cx="1956271" cy="1726734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739" y="1084810"/>
            <a:ext cx="5755407" cy="1726734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5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04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14" y="5079747"/>
            <a:ext cx="7825086" cy="8475667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014" y="13635597"/>
            <a:ext cx="7825086" cy="4457153"/>
          </a:xfrm>
        </p:spPr>
        <p:txBody>
          <a:bodyPr/>
          <a:lstStyle>
            <a:lvl1pPr marL="0" indent="0">
              <a:buNone/>
              <a:defRPr sz="2381">
                <a:solidFill>
                  <a:schemeClr val="tx1"/>
                </a:solidFill>
              </a:defRPr>
            </a:lvl1pPr>
            <a:lvl2pPr marL="45363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907268" indent="0">
              <a:buNone/>
              <a:defRPr sz="1786">
                <a:solidFill>
                  <a:schemeClr val="tx1">
                    <a:tint val="75000"/>
                  </a:schemeClr>
                </a:solidFill>
              </a:defRPr>
            </a:lvl3pPr>
            <a:lvl4pPr marL="1360902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4pPr>
            <a:lvl5pPr marL="1814535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5pPr>
            <a:lvl6pPr marL="2268169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6pPr>
            <a:lvl7pPr marL="2721803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7pPr>
            <a:lvl8pPr marL="3175437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8pPr>
            <a:lvl9pPr marL="3629071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13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739" y="5424050"/>
            <a:ext cx="3855839" cy="12928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985" y="5424050"/>
            <a:ext cx="3855839" cy="1292810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37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1084814"/>
            <a:ext cx="7825086" cy="393833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921" y="4994844"/>
            <a:ext cx="3838119" cy="2447896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634" indent="0">
              <a:buNone/>
              <a:defRPr sz="1984" b="1"/>
            </a:lvl2pPr>
            <a:lvl3pPr marL="907268" indent="0">
              <a:buNone/>
              <a:defRPr sz="1786" b="1"/>
            </a:lvl3pPr>
            <a:lvl4pPr marL="1360902" indent="0">
              <a:buNone/>
              <a:defRPr sz="1588" b="1"/>
            </a:lvl4pPr>
            <a:lvl5pPr marL="1814535" indent="0">
              <a:buNone/>
              <a:defRPr sz="1588" b="1"/>
            </a:lvl5pPr>
            <a:lvl6pPr marL="2268169" indent="0">
              <a:buNone/>
              <a:defRPr sz="1588" b="1"/>
            </a:lvl6pPr>
            <a:lvl7pPr marL="2721803" indent="0">
              <a:buNone/>
              <a:defRPr sz="1588" b="1"/>
            </a:lvl7pPr>
            <a:lvl8pPr marL="3175437" indent="0">
              <a:buNone/>
              <a:defRPr sz="1588" b="1"/>
            </a:lvl8pPr>
            <a:lvl9pPr marL="3629071" indent="0">
              <a:buNone/>
              <a:defRPr sz="1588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21" y="7442740"/>
            <a:ext cx="3838119" cy="1094715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2986" y="4994844"/>
            <a:ext cx="3857021" cy="2447896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634" indent="0">
              <a:buNone/>
              <a:defRPr sz="1984" b="1"/>
            </a:lvl2pPr>
            <a:lvl3pPr marL="907268" indent="0">
              <a:buNone/>
              <a:defRPr sz="1786" b="1"/>
            </a:lvl3pPr>
            <a:lvl4pPr marL="1360902" indent="0">
              <a:buNone/>
              <a:defRPr sz="1588" b="1"/>
            </a:lvl4pPr>
            <a:lvl5pPr marL="1814535" indent="0">
              <a:buNone/>
              <a:defRPr sz="1588" b="1"/>
            </a:lvl5pPr>
            <a:lvl6pPr marL="2268169" indent="0">
              <a:buNone/>
              <a:defRPr sz="1588" b="1"/>
            </a:lvl6pPr>
            <a:lvl7pPr marL="2721803" indent="0">
              <a:buNone/>
              <a:defRPr sz="1588" b="1"/>
            </a:lvl7pPr>
            <a:lvl8pPr marL="3175437" indent="0">
              <a:buNone/>
              <a:defRPr sz="1588" b="1"/>
            </a:lvl8pPr>
            <a:lvl9pPr marL="3629071" indent="0">
              <a:buNone/>
              <a:defRPr sz="1588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2986" y="7442740"/>
            <a:ext cx="3857021" cy="1094715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04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280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434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1358371"/>
            <a:ext cx="2926138" cy="4754298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021" y="2933708"/>
            <a:ext cx="4592985" cy="14479856"/>
          </a:xfrm>
        </p:spPr>
        <p:txBody>
          <a:bodyPr/>
          <a:lstStyle>
            <a:lvl1pPr>
              <a:defRPr sz="3175"/>
            </a:lvl1pPr>
            <a:lvl2pPr>
              <a:defRPr sz="2778"/>
            </a:lvl2pPr>
            <a:lvl3pPr>
              <a:defRPr sz="2381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920" y="6112669"/>
            <a:ext cx="2926138" cy="11324475"/>
          </a:xfrm>
        </p:spPr>
        <p:txBody>
          <a:bodyPr/>
          <a:lstStyle>
            <a:lvl1pPr marL="0" indent="0">
              <a:buNone/>
              <a:defRPr sz="1588"/>
            </a:lvl1pPr>
            <a:lvl2pPr marL="453634" indent="0">
              <a:buNone/>
              <a:defRPr sz="1389"/>
            </a:lvl2pPr>
            <a:lvl3pPr marL="907268" indent="0">
              <a:buNone/>
              <a:defRPr sz="1191"/>
            </a:lvl3pPr>
            <a:lvl4pPr marL="1360902" indent="0">
              <a:buNone/>
              <a:defRPr sz="992"/>
            </a:lvl4pPr>
            <a:lvl5pPr marL="1814535" indent="0">
              <a:buNone/>
              <a:defRPr sz="992"/>
            </a:lvl5pPr>
            <a:lvl6pPr marL="2268169" indent="0">
              <a:buNone/>
              <a:defRPr sz="992"/>
            </a:lvl6pPr>
            <a:lvl7pPr marL="2721803" indent="0">
              <a:buNone/>
              <a:defRPr sz="992"/>
            </a:lvl7pPr>
            <a:lvl8pPr marL="3175437" indent="0">
              <a:buNone/>
              <a:defRPr sz="992"/>
            </a:lvl8pPr>
            <a:lvl9pPr marL="3629071" indent="0">
              <a:buNone/>
              <a:defRPr sz="992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7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1358371"/>
            <a:ext cx="2926138" cy="4754298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7021" y="2933708"/>
            <a:ext cx="4592985" cy="14479856"/>
          </a:xfrm>
        </p:spPr>
        <p:txBody>
          <a:bodyPr anchor="t"/>
          <a:lstStyle>
            <a:lvl1pPr marL="0" indent="0">
              <a:buNone/>
              <a:defRPr sz="3175"/>
            </a:lvl1pPr>
            <a:lvl2pPr marL="453634" indent="0">
              <a:buNone/>
              <a:defRPr sz="2778"/>
            </a:lvl2pPr>
            <a:lvl3pPr marL="907268" indent="0">
              <a:buNone/>
              <a:defRPr sz="2381"/>
            </a:lvl3pPr>
            <a:lvl4pPr marL="1360902" indent="0">
              <a:buNone/>
              <a:defRPr sz="1984"/>
            </a:lvl4pPr>
            <a:lvl5pPr marL="1814535" indent="0">
              <a:buNone/>
              <a:defRPr sz="1984"/>
            </a:lvl5pPr>
            <a:lvl6pPr marL="2268169" indent="0">
              <a:buNone/>
              <a:defRPr sz="1984"/>
            </a:lvl6pPr>
            <a:lvl7pPr marL="2721803" indent="0">
              <a:buNone/>
              <a:defRPr sz="1984"/>
            </a:lvl7pPr>
            <a:lvl8pPr marL="3175437" indent="0">
              <a:buNone/>
              <a:defRPr sz="1984"/>
            </a:lvl8pPr>
            <a:lvl9pPr marL="3629071" indent="0">
              <a:buNone/>
              <a:defRPr sz="1984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920" y="6112669"/>
            <a:ext cx="2926138" cy="11324475"/>
          </a:xfrm>
        </p:spPr>
        <p:txBody>
          <a:bodyPr/>
          <a:lstStyle>
            <a:lvl1pPr marL="0" indent="0">
              <a:buNone/>
              <a:defRPr sz="1588"/>
            </a:lvl1pPr>
            <a:lvl2pPr marL="453634" indent="0">
              <a:buNone/>
              <a:defRPr sz="1389"/>
            </a:lvl2pPr>
            <a:lvl3pPr marL="907268" indent="0">
              <a:buNone/>
              <a:defRPr sz="1191"/>
            </a:lvl3pPr>
            <a:lvl4pPr marL="1360902" indent="0">
              <a:buNone/>
              <a:defRPr sz="992"/>
            </a:lvl4pPr>
            <a:lvl5pPr marL="1814535" indent="0">
              <a:buNone/>
              <a:defRPr sz="992"/>
            </a:lvl5pPr>
            <a:lvl6pPr marL="2268169" indent="0">
              <a:buNone/>
              <a:defRPr sz="992"/>
            </a:lvl6pPr>
            <a:lvl7pPr marL="2721803" indent="0">
              <a:buNone/>
              <a:defRPr sz="992"/>
            </a:lvl7pPr>
            <a:lvl8pPr marL="3175437" indent="0">
              <a:buNone/>
              <a:defRPr sz="992"/>
            </a:lvl8pPr>
            <a:lvl9pPr marL="3629071" indent="0">
              <a:buNone/>
              <a:defRPr sz="992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715-9A8E-4DDD-9901-2CA7265DC705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0B4E-AF06-4DB0-9233-6C47594EA1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97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739" y="1084814"/>
            <a:ext cx="7825086" cy="393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39" y="5424050"/>
            <a:ext cx="7825086" cy="1292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739" y="18885133"/>
            <a:ext cx="2041327" cy="1084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DD715-9A8E-4DDD-9901-2CA7265DC705}" type="datetimeFigureOut">
              <a:rPr lang="nl-NL" smtClean="0"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5287" y="18885133"/>
            <a:ext cx="3061990" cy="1084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497" y="18885133"/>
            <a:ext cx="2041327" cy="1084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50B4E-AF06-4DB0-9233-6C47594EA1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22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07268" rtl="0" eaLnBrk="1" latinLnBrk="0" hangingPunct="1">
        <a:lnSpc>
          <a:spcPct val="90000"/>
        </a:lnSpc>
        <a:spcBef>
          <a:spcPct val="0"/>
        </a:spcBef>
        <a:buNone/>
        <a:defRPr sz="43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817" indent="-226817" algn="l" defTabSz="907268" rtl="0" eaLnBrk="1" latinLnBrk="0" hangingPunct="1">
        <a:lnSpc>
          <a:spcPct val="90000"/>
        </a:lnSpc>
        <a:spcBef>
          <a:spcPts val="992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1pPr>
      <a:lvl2pPr marL="680451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2pPr>
      <a:lvl3pPr marL="1134085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87718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2041352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494986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948620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402254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855888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3634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07268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60902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14535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68169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21803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175437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29071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0896261-5E8C-89DC-47FD-0C79819A9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" y="1"/>
            <a:ext cx="9059779" cy="509612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DFECBFB-3EA6-1A82-1F97-A27D6E51CC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2" t="53664"/>
          <a:stretch/>
        </p:blipFill>
        <p:spPr>
          <a:xfrm>
            <a:off x="7065837" y="13142796"/>
            <a:ext cx="2006726" cy="2124594"/>
          </a:xfrm>
          <a:prstGeom prst="rect">
            <a:avLst/>
          </a:prstGeom>
        </p:spPr>
      </p:pic>
      <p:pic>
        <p:nvPicPr>
          <p:cNvPr id="9" name="Graphic 8" descr="Zakelijke groei silhouet">
            <a:extLst>
              <a:ext uri="{FF2B5EF4-FFF2-40B4-BE49-F238E27FC236}">
                <a16:creationId xmlns:a16="http://schemas.microsoft.com/office/drawing/2014/main" id="{9CEBA0E1-D5F0-8DAA-77A6-B1FC9594C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8200" y="10691184"/>
            <a:ext cx="5964363" cy="5964363"/>
          </a:xfrm>
          <a:prstGeom prst="rect">
            <a:avLst/>
          </a:prstGeom>
        </p:spPr>
      </p:pic>
      <p:graphicFrame>
        <p:nvGraphicFramePr>
          <p:cNvPr id="11" name="Tabel 11">
            <a:extLst>
              <a:ext uri="{FF2B5EF4-FFF2-40B4-BE49-F238E27FC236}">
                <a16:creationId xmlns:a16="http://schemas.microsoft.com/office/drawing/2014/main" id="{5A8713CA-D945-5ADA-B98F-021C4BB52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22562"/>
              </p:ext>
            </p:extLst>
          </p:nvPr>
        </p:nvGraphicFramePr>
        <p:xfrm>
          <a:off x="144378" y="4896853"/>
          <a:ext cx="8807117" cy="14669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62220">
                  <a:extLst>
                    <a:ext uri="{9D8B030D-6E8A-4147-A177-3AD203B41FA5}">
                      <a16:colId xmlns:a16="http://schemas.microsoft.com/office/drawing/2014/main" val="3389760633"/>
                    </a:ext>
                  </a:extLst>
                </a:gridCol>
                <a:gridCol w="841339">
                  <a:extLst>
                    <a:ext uri="{9D8B030D-6E8A-4147-A177-3AD203B41FA5}">
                      <a16:colId xmlns:a16="http://schemas.microsoft.com/office/drawing/2014/main" val="571443761"/>
                    </a:ext>
                  </a:extLst>
                </a:gridCol>
                <a:gridCol w="2517342">
                  <a:extLst>
                    <a:ext uri="{9D8B030D-6E8A-4147-A177-3AD203B41FA5}">
                      <a16:colId xmlns:a16="http://schemas.microsoft.com/office/drawing/2014/main" val="945782299"/>
                    </a:ext>
                  </a:extLst>
                </a:gridCol>
                <a:gridCol w="1886216">
                  <a:extLst>
                    <a:ext uri="{9D8B030D-6E8A-4147-A177-3AD203B41FA5}">
                      <a16:colId xmlns:a16="http://schemas.microsoft.com/office/drawing/2014/main" val="4139697860"/>
                    </a:ext>
                  </a:extLst>
                </a:gridCol>
              </a:tblGrid>
              <a:tr h="636328">
                <a:tc>
                  <a:txBody>
                    <a:bodyPr/>
                    <a:lstStyle/>
                    <a:p>
                      <a:pPr marL="0" marR="0" lvl="0" indent="0" algn="l" defTabSz="6804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86" b="1" kern="1200" noProof="0" dirty="0">
                          <a:solidFill>
                            <a:schemeClr val="tx1"/>
                          </a:solidFill>
                        </a:rPr>
                        <a:t>CONSIDER to AGREE on</a:t>
                      </a:r>
                      <a:r>
                        <a:rPr lang="en-GB" sz="1339" b="0" u="none" strike="noStrike" kern="1200" baseline="0" noProof="0" dirty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endParaRPr lang="en-GB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noProof="0" dirty="0"/>
                        <a:t>Agreements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If needed, how do we correct each other?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320663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TIME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When should we meet as a team?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will be the start time of all meetings?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will be the end time of all meetings?</a:t>
                      </a:r>
                      <a:r>
                        <a:rPr lang="en-US" sz="1339" b="0" u="none" strike="noStrike" kern="1200" baseline="0" dirty="0">
                          <a:solidFill>
                            <a:schemeClr val="dk1"/>
                          </a:solidFill>
                        </a:rPr>
                        <a:t>	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1129031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LISTENING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encourage listening?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discourage interrupting?	</a:t>
                      </a:r>
                      <a:endParaRPr lang="nl-NL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30442695"/>
                  </a:ext>
                </a:extLst>
              </a:tr>
              <a:tr h="1555863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CONFIDENTIALITY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Will the meetings be open?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Will what we say in the meeting be held in confidence?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can be said after the meeting	</a:t>
                      </a:r>
                      <a:endParaRPr lang="nl-NL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1973016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pPr marL="0" algn="l" defTabSz="907268" rtl="0" eaLnBrk="1" latinLnBrk="0" hangingPunct="1"/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DECISION MAKING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make decisions?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will be the votes need to pass a decision?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will we deal with conflicts?</a:t>
                      </a:r>
                      <a:endParaRPr lang="nl-NL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0818632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PARTICIPATION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How will we insure everyone’s participation?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Will we have an attendance policy?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How to deal with missing members?	</a:t>
                      </a:r>
                      <a:endParaRPr lang="nl-NL" sz="1200" b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2520423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</a:rPr>
                        <a:t>EXPECTATIONS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behavior should be expected from leaders?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Are there any requirements for participation?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What is the phone policy for these meetings?</a:t>
                      </a:r>
                    </a:p>
                    <a:p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Should an agenda be posted the day before a meeting?</a:t>
                      </a:r>
                      <a:r>
                        <a:rPr lang="en-US" sz="1786" b="0" u="none" strike="noStrike" kern="1200" baseline="0" dirty="0">
                          <a:solidFill>
                            <a:schemeClr val="dk1"/>
                          </a:solidFill>
                        </a:rPr>
                        <a:t>	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1062532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pPr marL="0" algn="l" defTabSz="907268" rtl="0" eaLnBrk="1" latinLnBrk="0" hangingPunct="1"/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do we give each other feedback?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</a:t>
                      </a:r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do we give each other feedback?</a:t>
                      </a:r>
                      <a:endParaRPr lang="nl-NL" sz="1200" b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3106303"/>
                  </a:ext>
                </a:extLst>
              </a:tr>
              <a:tr h="1372820">
                <a:tc>
                  <a:txBody>
                    <a:bodyPr/>
                    <a:lstStyle/>
                    <a:p>
                      <a:pPr marL="0" algn="l" defTabSz="907268" rtl="0" eaLnBrk="1" latinLnBrk="0" hangingPunct="1"/>
                      <a:r>
                        <a:rPr lang="nl-NL" sz="1200" b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ROLES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How do we divide tasks and roles?</a:t>
                      </a:r>
                    </a:p>
                    <a:p>
                      <a:pPr marL="0" algn="l" defTabSz="907268" rtl="0" eaLnBrk="1" latinLnBrk="0" hangingPunct="1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</a:rPr>
                        <a:t>• Do we change the roles and tasks?</a:t>
                      </a:r>
                    </a:p>
                    <a:p>
                      <a:pPr marL="0" algn="l" defTabSz="907268" rtl="0" eaLnBrk="1" latinLnBrk="0" hangingPunct="1"/>
                      <a:endParaRPr lang="nl-NL" sz="1200" b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8961979"/>
                  </a:ext>
                </a:extLst>
              </a:tr>
              <a:tr h="2867669">
                <a:tc gridSpan="2">
                  <a:txBody>
                    <a:bodyPr/>
                    <a:lstStyle/>
                    <a:p>
                      <a:r>
                        <a:rPr lang="nl-NL" sz="1400" b="1" u="none" strike="noStrike" kern="1200" baseline="0" dirty="0">
                          <a:solidFill>
                            <a:schemeClr val="dk1"/>
                          </a:solidFill>
                        </a:rPr>
                        <a:t>SAMPLE AGREEMENTS</a:t>
                      </a:r>
                      <a:endParaRPr lang="nl-NL" sz="14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Meet only when there is a meaningful agenda.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Start and end on time.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Plan the retrospectives and/or stand-ups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Allow everyone to contribute an agenda item.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Post the agenda before the meeting.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Avoid interrupting others when they are speaking.</a:t>
                      </a:r>
                    </a:p>
                    <a:p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Have </a:t>
                      </a:r>
                      <a:r>
                        <a:rPr lang="nl-NL" sz="1400" b="0" u="none" strike="noStrike" kern="1200" baseline="0" dirty="0" err="1">
                          <a:solidFill>
                            <a:schemeClr val="dk1"/>
                          </a:solidFill>
                        </a:rPr>
                        <a:t>regular</a:t>
                      </a:r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 breaks.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Have a different facilitator and recorder for each meeting.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Differentiate between brainstorming and discussion.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Address only groupwork related issues.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Express disagreement with ideas, not individuals.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4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Maintain confidentiality about disagreements expressed during the meeting.</a:t>
                      </a:r>
                    </a:p>
                    <a:p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Reach </a:t>
                      </a:r>
                      <a:r>
                        <a:rPr lang="nl-NL" sz="1400" b="0" u="none" strike="noStrike" kern="1200" baseline="0" dirty="0" err="1">
                          <a:solidFill>
                            <a:schemeClr val="dk1"/>
                          </a:solidFill>
                        </a:rPr>
                        <a:t>decisions</a:t>
                      </a:r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nl-NL" sz="1400" b="0" u="none" strike="noStrike" kern="1200" baseline="0" dirty="0" err="1">
                          <a:solidFill>
                            <a:schemeClr val="dk1"/>
                          </a:solidFill>
                        </a:rPr>
                        <a:t>by</a:t>
                      </a:r>
                      <a:r>
                        <a:rPr lang="nl-NL" sz="1400" b="0" u="none" strike="noStrike" kern="1200" baseline="0" dirty="0">
                          <a:solidFill>
                            <a:schemeClr val="dk1"/>
                          </a:solidFill>
                        </a:rPr>
                        <a:t> consensus.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Listen respectfully to all ideas.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Conduct group business in front of the group.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Conduct personal business outside of the meeting.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Silence all cell phones during meetings.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Avoid checking or sending text messages or e-mail messages during meetings.</a:t>
                      </a:r>
                    </a:p>
                    <a:p>
                      <a:r>
                        <a:rPr lang="en-US" sz="1400" b="0" u="none" strike="noStrike" kern="1200" baseline="0" dirty="0">
                          <a:solidFill>
                            <a:schemeClr val="dk1"/>
                          </a:solidFill>
                        </a:rPr>
                        <a:t>• Avoid personal grooming (brushing hair, applying makeup, cleaning fingernails) during meetings</a:t>
                      </a:r>
                      <a:endParaRPr lang="nl-NL" sz="1400" dirty="0"/>
                    </a:p>
                    <a:p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31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488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F15B1945CDE4BB10D31CAC4654463" ma:contentTypeVersion="31" ma:contentTypeDescription="Een nieuw document maken." ma:contentTypeScope="" ma:versionID="e67df56e27b3caf7bf465a4bf6c45b91">
  <xsd:schema xmlns:xsd="http://www.w3.org/2001/XMLSchema" xmlns:xs="http://www.w3.org/2001/XMLSchema" xmlns:p="http://schemas.microsoft.com/office/2006/metadata/properties" xmlns:ns2="ffadb2d4-542b-4831-bc1d-ad3aaf0ba63a" xmlns:ns3="b3137472-fe9f-4c39-b16e-ffecb02187a0" targetNamespace="http://schemas.microsoft.com/office/2006/metadata/properties" ma:root="true" ma:fieldsID="02dc2d72bbcf6508f13837ebfdf76a07" ns2:_="" ns3:_="">
    <xsd:import namespace="ffadb2d4-542b-4831-bc1d-ad3aaf0ba63a"/>
    <xsd:import namespace="b3137472-fe9f-4c39-b16e-ffecb02187a0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db2d4-542b-4831-bc1d-ad3aaf0ba63a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34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37472-fe9f-4c39-b16e-ffecb02187a0" elementFormDefault="qualified">
    <xsd:import namespace="http://schemas.microsoft.com/office/2006/documentManagement/types"/>
    <xsd:import namespace="http://schemas.microsoft.com/office/infopath/2007/PartnerControls"/>
    <xsd:element name="TaxCatchAll" ma:index="35" nillable="true" ma:displayName="Taxonomy Catch All Column" ma:hidden="true" ma:list="{9207790b-ec76-40a2-959e-0a59f7ec4160}" ma:internalName="TaxCatchAll" ma:showField="CatchAllData" ma:web="b3137472-fe9f-4c39-b16e-ffecb02187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ltureName xmlns="ffadb2d4-542b-4831-bc1d-ad3aaf0ba63a" xsi:nil="true"/>
    <Self_Registration_Enabled xmlns="ffadb2d4-542b-4831-bc1d-ad3aaf0ba63a" xsi:nil="true"/>
    <NotebookType xmlns="ffadb2d4-542b-4831-bc1d-ad3aaf0ba63a" xsi:nil="true"/>
    <FolderType xmlns="ffadb2d4-542b-4831-bc1d-ad3aaf0ba63a" xsi:nil="true"/>
    <lcf76f155ced4ddcb4097134ff3c332f xmlns="ffadb2d4-542b-4831-bc1d-ad3aaf0ba63a">
      <Terms xmlns="http://schemas.microsoft.com/office/infopath/2007/PartnerControls"/>
    </lcf76f155ced4ddcb4097134ff3c332f>
    <Members xmlns="ffadb2d4-542b-4831-bc1d-ad3aaf0ba63a">
      <UserInfo>
        <DisplayName/>
        <AccountId xsi:nil="true"/>
        <AccountType/>
      </UserInfo>
    </Members>
    <AppVersion xmlns="ffadb2d4-542b-4831-bc1d-ad3aaf0ba63a" xsi:nil="true"/>
    <IsNotebookLocked xmlns="ffadb2d4-542b-4831-bc1d-ad3aaf0ba63a" xsi:nil="true"/>
    <Owner xmlns="ffadb2d4-542b-4831-bc1d-ad3aaf0ba63a">
      <UserInfo>
        <DisplayName/>
        <AccountId xsi:nil="true"/>
        <AccountType/>
      </UserInfo>
    </Owner>
    <Math_Settings xmlns="ffadb2d4-542b-4831-bc1d-ad3aaf0ba63a" xsi:nil="true"/>
    <Member_Groups xmlns="ffadb2d4-542b-4831-bc1d-ad3aaf0ba63a">
      <UserInfo>
        <DisplayName/>
        <AccountId xsi:nil="true"/>
        <AccountType/>
      </UserInfo>
    </Member_Groups>
    <Has_Leaders_Only_SectionGroup xmlns="ffadb2d4-542b-4831-bc1d-ad3aaf0ba63a" xsi:nil="true"/>
    <DefaultSectionNames xmlns="ffadb2d4-542b-4831-bc1d-ad3aaf0ba63a" xsi:nil="true"/>
    <TeamsChannelId xmlns="ffadb2d4-542b-4831-bc1d-ad3aaf0ba63a" xsi:nil="true"/>
    <Invited_Leaders xmlns="ffadb2d4-542b-4831-bc1d-ad3aaf0ba63a" xsi:nil="true"/>
    <Distribution_Groups xmlns="ffadb2d4-542b-4831-bc1d-ad3aaf0ba63a" xsi:nil="true"/>
    <Templates xmlns="ffadb2d4-542b-4831-bc1d-ad3aaf0ba63a" xsi:nil="true"/>
    <Is_Collaboration_Space_Locked xmlns="ffadb2d4-542b-4831-bc1d-ad3aaf0ba63a" xsi:nil="true"/>
    <Leaders xmlns="ffadb2d4-542b-4831-bc1d-ad3aaf0ba63a">
      <UserInfo>
        <DisplayName/>
        <AccountId xsi:nil="true"/>
        <AccountType/>
      </UserInfo>
    </Leaders>
    <Invited_Members xmlns="ffadb2d4-542b-4831-bc1d-ad3aaf0ba63a" xsi:nil="true"/>
    <Teams_Channel_Section_Location xmlns="ffadb2d4-542b-4831-bc1d-ad3aaf0ba63a" xsi:nil="true"/>
    <LMS_Mappings xmlns="ffadb2d4-542b-4831-bc1d-ad3aaf0ba63a" xsi:nil="true"/>
    <TaxCatchAll xmlns="b3137472-fe9f-4c39-b16e-ffecb02187a0" xsi:nil="true"/>
  </documentManagement>
</p:properties>
</file>

<file path=customXml/itemProps1.xml><?xml version="1.0" encoding="utf-8"?>
<ds:datastoreItem xmlns:ds="http://schemas.openxmlformats.org/officeDocument/2006/customXml" ds:itemID="{BC0CE6E3-895D-43E2-9D1E-B1B0F2369D7E}"/>
</file>

<file path=customXml/itemProps2.xml><?xml version="1.0" encoding="utf-8"?>
<ds:datastoreItem xmlns:ds="http://schemas.openxmlformats.org/officeDocument/2006/customXml" ds:itemID="{39CEBC42-BFDE-47A0-B48D-11DD0C933661}"/>
</file>

<file path=customXml/itemProps3.xml><?xml version="1.0" encoding="utf-8"?>
<ds:datastoreItem xmlns:ds="http://schemas.openxmlformats.org/officeDocument/2006/customXml" ds:itemID="{FA118FCC-C0C5-47AC-998E-E2B81F1E317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400</Words>
  <Application>Microsoft Office PowerPoint</Application>
  <PresentationFormat>Aangepast</PresentationFormat>
  <Paragraphs>95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Veerhoff,Lars A.L.</dc:creator>
  <cp:lastModifiedBy>Veerhoff,Lars A.L.</cp:lastModifiedBy>
  <cp:revision>1</cp:revision>
  <dcterms:created xsi:type="dcterms:W3CDTF">2022-10-06T08:58:42Z</dcterms:created>
  <dcterms:modified xsi:type="dcterms:W3CDTF">2022-10-07T09:41:10Z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0x010100F74F15B1945CDE4BB10D31CAC4654463</vt:lpwstr>
  </property>
</Properties>
</file>