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0" r:id="rId4"/>
    <p:sldId id="261" r:id="rId5"/>
    <p:sldId id="258" r:id="rId6"/>
    <p:sldId id="263" r:id="rId7"/>
    <p:sldId id="264" r:id="rId8"/>
    <p:sldId id="266" r:id="rId9"/>
    <p:sldId id="275" r:id="rId10"/>
    <p:sldId id="262" r:id="rId11"/>
    <p:sldId id="267" r:id="rId12"/>
    <p:sldId id="268" r:id="rId13"/>
    <p:sldId id="270" r:id="rId14"/>
    <p:sldId id="259" r:id="rId15"/>
    <p:sldId id="265" r:id="rId16"/>
    <p:sldId id="274" r:id="rId17"/>
    <p:sldId id="269" r:id="rId18"/>
    <p:sldId id="272"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6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04576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94783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051993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11487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62307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6744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145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7482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1831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2302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098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67982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139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4027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70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53279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306334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89525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11965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316750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97127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7AF26E-D0F3-4468-93EA-77672DBAB186}" type="datetimeFigureOut">
              <a:rPr lang="zh-CN" altLang="en-US" smtClean="0"/>
              <a:t>2014/5/20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92790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AF26E-D0F3-4468-93EA-77672DBAB186}" type="datetimeFigureOut">
              <a:rPr lang="zh-CN" altLang="en-US" smtClean="0"/>
              <a:t>2014/5/20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CE462-269F-4486-A64A-9DC7A14F7624}" type="slidenum">
              <a:rPr lang="zh-CN" altLang="en-US" smtClean="0"/>
              <a:t>‹#›</a:t>
            </a:fld>
            <a:endParaRPr lang="zh-CN" altLang="en-US"/>
          </a:p>
        </p:txBody>
      </p:sp>
    </p:spTree>
    <p:extLst>
      <p:ext uri="{BB962C8B-B14F-4D97-AF65-F5344CB8AC3E}">
        <p14:creationId xmlns:p14="http://schemas.microsoft.com/office/powerpoint/2010/main" val="2859381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5/20/2014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4" y="6577190"/>
            <a:ext cx="766557" cy="246221"/>
          </a:xfrm>
          <a:prstGeom prst="rect">
            <a:avLst/>
          </a:prstGeom>
          <a:noFill/>
        </p:spPr>
        <p:txBody>
          <a:bodyPr wrap="none" rtlCol="0">
            <a:spAutoFit/>
          </a:bodyPr>
          <a:lstStyle/>
          <a:p>
            <a:r>
              <a:rPr lang="en-US" sz="1000" dirty="0" smtClean="0">
                <a:solidFill>
                  <a:prstClr val="black"/>
                </a:solidFill>
              </a:rPr>
              <a:t>Andrew Ng</a:t>
            </a:r>
            <a:endParaRPr lang="en-US" sz="1000" dirty="0">
              <a:solidFill>
                <a:prstClr val="black"/>
              </a:solidFill>
            </a:endParaRPr>
          </a:p>
        </p:txBody>
      </p:sp>
    </p:spTree>
    <p:extLst>
      <p:ext uri="{BB962C8B-B14F-4D97-AF65-F5344CB8AC3E}">
        <p14:creationId xmlns:p14="http://schemas.microsoft.com/office/powerpoint/2010/main" val="35876235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gle Brain之父加盟百度 或任首席科学家职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99" y="0"/>
            <a:ext cx="1031277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59080" y="752594"/>
            <a:ext cx="9001888" cy="1754326"/>
          </a:xfrm>
          <a:prstGeom prst="rect">
            <a:avLst/>
          </a:prstGeom>
        </p:spPr>
        <p:txBody>
          <a:bodyPr wrap="none">
            <a:spAutoFit/>
          </a:bodyPr>
          <a:lstStyle/>
          <a:p>
            <a:r>
              <a:rPr lang="en-US" altLang="zh-CN" sz="3600" b="1" i="1" dirty="0" smtClean="0">
                <a:solidFill>
                  <a:schemeClr val="bg1"/>
                </a:solidFill>
                <a:effectLst/>
                <a:latin typeface="微软雅黑" panose="020B0503020204020204" pitchFamily="34" charset="-122"/>
                <a:ea typeface="微软雅黑" panose="020B0503020204020204" pitchFamily="34" charset="-122"/>
              </a:rPr>
              <a:t>Andrew Ng </a:t>
            </a:r>
            <a:r>
              <a:rPr lang="en-US" altLang="zh-CN" sz="3600" b="1" i="0" dirty="0" smtClean="0">
                <a:solidFill>
                  <a:srgbClr val="FFFF00"/>
                </a:solidFill>
                <a:effectLst/>
                <a:latin typeface="微软雅黑" panose="020B0503020204020204" pitchFamily="34" charset="-122"/>
                <a:ea typeface="微软雅黑" panose="020B0503020204020204" pitchFamily="34" charset="-122"/>
              </a:rPr>
              <a:t>moves to the IDL of </a:t>
            </a:r>
            <a:r>
              <a:rPr lang="en-US" altLang="zh-CN" sz="3600" b="1" i="0" dirty="0" err="1" smtClean="0">
                <a:solidFill>
                  <a:srgbClr val="FF0000"/>
                </a:solidFill>
                <a:effectLst/>
                <a:latin typeface="微软雅黑" panose="020B0503020204020204" pitchFamily="34" charset="-122"/>
                <a:ea typeface="微软雅黑" panose="020B0503020204020204" pitchFamily="34" charset="-122"/>
              </a:rPr>
              <a:t>Baidu</a:t>
            </a:r>
            <a:endParaRPr lang="en-US" altLang="zh-CN" sz="3600" b="1" i="0" dirty="0" smtClean="0">
              <a:solidFill>
                <a:srgbClr val="FF0000"/>
              </a:solidFill>
              <a:effectLst/>
              <a:latin typeface="微软雅黑" panose="020B0503020204020204" pitchFamily="34" charset="-122"/>
              <a:ea typeface="微软雅黑" panose="020B0503020204020204" pitchFamily="34" charset="-122"/>
            </a:endParaRPr>
          </a:p>
          <a:p>
            <a:endParaRPr lang="en-US" altLang="zh-CN" sz="3600" dirty="0" smtClean="0">
              <a:solidFill>
                <a:schemeClr val="bg2"/>
              </a:solidFill>
              <a:latin typeface="微软雅黑" panose="020B0503020204020204" pitchFamily="34" charset="-122"/>
              <a:ea typeface="微软雅黑" panose="020B0503020204020204" pitchFamily="34" charset="-122"/>
            </a:endParaRPr>
          </a:p>
          <a:p>
            <a:r>
              <a:rPr lang="en-US" altLang="zh-CN" sz="3600" b="1" dirty="0" smtClean="0">
                <a:solidFill>
                  <a:schemeClr val="bg1"/>
                </a:solidFill>
                <a:latin typeface="微软雅黑" panose="020B0503020204020204" pitchFamily="34" charset="-122"/>
                <a:ea typeface="微软雅黑" panose="020B0503020204020204" pitchFamily="34" charset="-122"/>
              </a:rPr>
              <a:t>@ May 16</a:t>
            </a:r>
            <a:r>
              <a:rPr lang="en-US" altLang="zh-CN" sz="3600" b="1" baseline="30000" dirty="0" smtClean="0">
                <a:solidFill>
                  <a:schemeClr val="bg1"/>
                </a:solidFill>
                <a:latin typeface="微软雅黑" panose="020B0503020204020204" pitchFamily="34" charset="-122"/>
                <a:ea typeface="微软雅黑" panose="020B0503020204020204" pitchFamily="34" charset="-122"/>
              </a:rPr>
              <a:t>th</a:t>
            </a:r>
            <a:r>
              <a:rPr lang="en-US" altLang="zh-CN" sz="3600" b="1" dirty="0" smtClean="0">
                <a:solidFill>
                  <a:schemeClr val="bg1"/>
                </a:solidFill>
                <a:latin typeface="微软雅黑" panose="020B0503020204020204" pitchFamily="34" charset="-122"/>
                <a:ea typeface="微软雅黑" panose="020B0503020204020204" pitchFamily="34" charset="-122"/>
              </a:rPr>
              <a:t> 2014</a:t>
            </a:r>
            <a:endParaRPr lang="zh-CN" altLang="en-US" sz="3600" b="1" dirty="0">
              <a:solidFill>
                <a:schemeClr val="bg1"/>
              </a:solidFill>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7179" t="7179" r="6666" b="7179"/>
          <a:stretch/>
        </p:blipFill>
        <p:spPr>
          <a:xfrm>
            <a:off x="350520" y="3352800"/>
            <a:ext cx="3196568" cy="3177540"/>
          </a:xfrm>
          <a:prstGeom prst="rect">
            <a:avLst/>
          </a:prstGeom>
        </p:spPr>
      </p:pic>
      <p:sp>
        <p:nvSpPr>
          <p:cNvPr id="6" name="矩形 5"/>
          <p:cNvSpPr/>
          <p:nvPr/>
        </p:nvSpPr>
        <p:spPr>
          <a:xfrm>
            <a:off x="3904359" y="6422618"/>
            <a:ext cx="5737860" cy="215444"/>
          </a:xfrm>
          <a:prstGeom prst="rect">
            <a:avLst/>
          </a:prstGeom>
        </p:spPr>
        <p:txBody>
          <a:bodyPr wrap="square">
            <a:spAutoFit/>
          </a:bodyPr>
          <a:lstStyle/>
          <a:p>
            <a:r>
              <a:rPr lang="zh-CN" altLang="en-US" sz="800" dirty="0" smtClean="0">
                <a:solidFill>
                  <a:schemeClr val="bg1"/>
                </a:solidFill>
              </a:rPr>
              <a:t>http://www.mercurynews.com/business/ci_25776547/baidu-hires-andrew-ng-artificial-intelligence-valley-labs </a:t>
            </a:r>
            <a:endParaRPr lang="zh-CN" altLang="en-US" sz="800" dirty="0">
              <a:solidFill>
                <a:schemeClr val="bg1"/>
              </a:solidFill>
            </a:endParaRPr>
          </a:p>
        </p:txBody>
      </p:sp>
    </p:spTree>
    <p:extLst>
      <p:ext uri="{BB962C8B-B14F-4D97-AF65-F5344CB8AC3E}">
        <p14:creationId xmlns:p14="http://schemas.microsoft.com/office/powerpoint/2010/main" val="1882781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290" name="Picture 2" descr="http://www.google.com/loon/images/illustration-howitwor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830323"/>
            <a:ext cx="4000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www.google.com/loon/images/illustration-whereitisgo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815" y="187385"/>
            <a:ext cx="4200525" cy="41433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60375" y="4609525"/>
            <a:ext cx="8321040" cy="2031325"/>
          </a:xfrm>
          <a:prstGeom prst="rect">
            <a:avLst/>
          </a:prstGeom>
        </p:spPr>
        <p:txBody>
          <a:bodyPr wrap="square">
            <a:spAutoFit/>
          </a:bodyPr>
          <a:lstStyle/>
          <a:p>
            <a:r>
              <a:rPr lang="en-US" altLang="zh-CN" b="0" i="0" dirty="0" smtClean="0">
                <a:solidFill>
                  <a:srgbClr val="FFFFFF"/>
                </a:solidFill>
                <a:effectLst/>
              </a:rPr>
              <a:t>Project Loon balloons float in the stratosphere, twice as high as airplanes and the weather. In the stratosphere, there are many layers of wind, and each layer of wind varies in direction and speed. Loon balloons go where they’re needed by rising or descending into a layer of wind blowing in the desired direction of travel. People can connect to the balloon network using a special Internet antenna attached to their building. The signal bounces from this antenna up to the balloon network, and then down to the global Internet on Earth.</a:t>
            </a:r>
            <a:endParaRPr lang="zh-CN" altLang="en-US" dirty="0"/>
          </a:p>
        </p:txBody>
      </p:sp>
      <p:pic>
        <p:nvPicPr>
          <p:cNvPr id="8" name="Picture 2" descr="https://encrypted-tbn3.gstatic.com/images?q=tbn:ANd9GcRktV4tITmjsHP5KcuadxBOAxMthmTqSII6xE4qfZ5dVjH2u5HT"/>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0" b="94271" l="1563" r="96875">
                        <a14:foregroundMark x1="56771" y1="39583" x2="71875" y2="25000"/>
                        <a14:foregroundMark x1="53125" y1="60417" x2="68229" y2="75000"/>
                        <a14:foregroundMark x1="78646" y1="38542" x2="78646" y2="53646"/>
                        <a14:foregroundMark x1="85417" y1="51042" x2="90104" y2="56250"/>
                        <a14:foregroundMark x1="92708" y1="56250" x2="94271" y2="55729"/>
                        <a14:foregroundMark x1="92188" y1="47917" x2="88021" y2="49479"/>
                        <a14:foregroundMark x1="58854" y1="52083" x2="57813" y2="45313"/>
                      </a14:backgroundRemoval>
                    </a14:imgEffect>
                  </a14:imgLayer>
                </a14:imgProps>
              </a:ext>
              <a:ext uri="{28A0092B-C50C-407E-A947-70E740481C1C}">
                <a14:useLocalDpi xmlns:a14="http://schemas.microsoft.com/office/drawing/2010/main" val="0"/>
              </a:ext>
            </a:extLst>
          </a:blip>
          <a:srcRect l="1" t="9995" r="92" b="14857"/>
          <a:stretch/>
        </p:blipFill>
        <p:spPr bwMode="auto">
          <a:xfrm>
            <a:off x="7084695" y="3324393"/>
            <a:ext cx="1337945" cy="10063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368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davidyerle.com/wp-content/uploads/2013/01/google-c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18" y="0"/>
            <a:ext cx="12365552" cy="69494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encrypted-tbn3.gstatic.com/images?q=tbn:ANd9GcRktV4tITmjsHP5KcuadxBOAxMthmTqSII6xE4qfZ5dVjH2u5HT"/>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94271" l="1563" r="96875">
                        <a14:foregroundMark x1="56771" y1="39583" x2="71875" y2="25000"/>
                        <a14:foregroundMark x1="53125" y1="60417" x2="68229" y2="75000"/>
                        <a14:foregroundMark x1="78646" y1="38542" x2="78646" y2="53646"/>
                        <a14:foregroundMark x1="85417" y1="51042" x2="90104" y2="56250"/>
                        <a14:foregroundMark x1="92708" y1="56250" x2="94271" y2="55729"/>
                        <a14:foregroundMark x1="92188" y1="47917" x2="88021" y2="49479"/>
                        <a14:foregroundMark x1="58854" y1="52083" x2="57813" y2="45313"/>
                      </a14:backgroundRemoval>
                    </a14:imgEffect>
                  </a14:imgLayer>
                </a14:imgProps>
              </a:ext>
              <a:ext uri="{28A0092B-C50C-407E-A947-70E740481C1C}">
                <a14:useLocalDpi xmlns:a14="http://schemas.microsoft.com/office/drawing/2010/main" val="0"/>
              </a:ext>
            </a:extLst>
          </a:blip>
          <a:srcRect l="1" t="9995" r="92" b="14857"/>
          <a:stretch/>
        </p:blipFill>
        <p:spPr bwMode="auto">
          <a:xfrm>
            <a:off x="6557157" y="776577"/>
            <a:ext cx="2158445" cy="16235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9297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http://cms.csdnimg.cn/article/201405/15/537407d6bf5f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018"/>
            <a:ext cx="12247142" cy="68890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oursera_assets.s3.amazonaws.com/about/overview/about_the_coursera_experienc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97778" l="575" r="100000">
                        <a14:foregroundMark x1="94397" y1="61944" x2="94397" y2="61944"/>
                        <a14:foregroundMark x1="91954" y1="55556" x2="91954" y2="55556"/>
                      </a14:backgroundRemoval>
                    </a14:imgEffect>
                  </a14:imgLayer>
                </a14:imgProps>
              </a:ext>
              <a:ext uri="{28A0092B-C50C-407E-A947-70E740481C1C}">
                <a14:useLocalDpi xmlns:a14="http://schemas.microsoft.com/office/drawing/2010/main" val="0"/>
              </a:ext>
            </a:extLst>
          </a:blip>
          <a:srcRect/>
          <a:stretch>
            <a:fillRect/>
          </a:stretch>
        </p:blipFill>
        <p:spPr bwMode="auto">
          <a:xfrm>
            <a:off x="0" y="3859818"/>
            <a:ext cx="3450634" cy="17840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矩形 5"/>
          <p:cNvSpPr/>
          <p:nvPr/>
        </p:nvSpPr>
        <p:spPr>
          <a:xfrm>
            <a:off x="193040" y="306477"/>
            <a:ext cx="3558345" cy="2862322"/>
          </a:xfrm>
          <a:prstGeom prst="rect">
            <a:avLst/>
          </a:prstGeom>
        </p:spPr>
        <p:txBody>
          <a:bodyPr wrap="square">
            <a:spAutoFit/>
          </a:bodyPr>
          <a:lstStyle/>
          <a:p>
            <a:r>
              <a:rPr lang="en-US" altLang="zh-CN" sz="2000" dirty="0" smtClean="0"/>
              <a:t> In 2011, I taught my first machine learning MOOC to 104,000 learners, which led to the founding of </a:t>
            </a:r>
            <a:r>
              <a:rPr lang="en-US" altLang="zh-CN" sz="2000" dirty="0" err="1" smtClean="0"/>
              <a:t>Coursera</a:t>
            </a:r>
            <a:r>
              <a:rPr lang="en-US" altLang="zh-CN" sz="2000" dirty="0" smtClean="0"/>
              <a:t>. I’m proud that </a:t>
            </a:r>
            <a:r>
              <a:rPr lang="en-US" altLang="zh-CN" sz="2000" dirty="0" err="1" smtClean="0"/>
              <a:t>Coursera</a:t>
            </a:r>
            <a:r>
              <a:rPr lang="en-US" altLang="zh-CN" sz="2000" dirty="0" smtClean="0"/>
              <a:t> has since grown this movement to 7.5 million learners, and that we now offer courses from more than 100 incredible institutions.</a:t>
            </a:r>
            <a:endParaRPr lang="zh-CN" altLang="en-US" sz="2000" dirty="0"/>
          </a:p>
        </p:txBody>
      </p:sp>
      <p:sp>
        <p:nvSpPr>
          <p:cNvPr id="8" name="矩形 7"/>
          <p:cNvSpPr/>
          <p:nvPr/>
        </p:nvSpPr>
        <p:spPr>
          <a:xfrm>
            <a:off x="364497" y="6115787"/>
            <a:ext cx="5094408" cy="461665"/>
          </a:xfrm>
          <a:prstGeom prst="rect">
            <a:avLst/>
          </a:prstGeom>
        </p:spPr>
        <p:txBody>
          <a:bodyPr wrap="none">
            <a:spAutoFit/>
          </a:bodyPr>
          <a:lstStyle/>
          <a:p>
            <a:r>
              <a:rPr lang="en-US" altLang="zh-CN" sz="2400" b="0" i="0" dirty="0" smtClean="0">
                <a:solidFill>
                  <a:srgbClr val="FFFF00"/>
                </a:solidFill>
                <a:effectLst/>
              </a:rPr>
              <a:t>MOOC (Massive Open Online Courses)</a:t>
            </a:r>
            <a:r>
              <a:rPr lang="en-US" altLang="zh-CN" b="0" i="0" dirty="0" smtClean="0">
                <a:effectLst/>
                <a:latin typeface="Open Sans"/>
              </a:rPr>
              <a:t> </a:t>
            </a:r>
            <a:endParaRPr lang="zh-CN" altLang="en-US" dirty="0"/>
          </a:p>
        </p:txBody>
      </p:sp>
    </p:spTree>
    <p:extLst>
      <p:ext uri="{BB962C8B-B14F-4D97-AF65-F5344CB8AC3E}">
        <p14:creationId xmlns:p14="http://schemas.microsoft.com/office/powerpoint/2010/main" val="24035410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http://cs.stanford.edu/people/ang/wp-content/uploads/2013/04/photo_news_temp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73226"/>
            <a:ext cx="9144000" cy="418477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19245" y="184177"/>
            <a:ext cx="7969169" cy="369332"/>
          </a:xfrm>
          <a:prstGeom prst="rect">
            <a:avLst/>
          </a:prstGeom>
        </p:spPr>
        <p:txBody>
          <a:bodyPr wrap="square">
            <a:spAutoFit/>
          </a:bodyPr>
          <a:lstStyle/>
          <a:p>
            <a:r>
              <a:rPr lang="en-US" altLang="zh-CN" b="1" i="0" dirty="0" smtClean="0">
                <a:solidFill>
                  <a:srgbClr val="FFFF00"/>
                </a:solidFill>
                <a:effectLst/>
                <a:latin typeface="Georgia" panose="02040502050405020303" pitchFamily="18" charset="0"/>
              </a:rPr>
              <a:t>Andrew Ng and Daphne </a:t>
            </a:r>
            <a:r>
              <a:rPr lang="en-US" altLang="zh-CN" b="1" i="0" dirty="0" err="1" smtClean="0">
                <a:solidFill>
                  <a:srgbClr val="FFFF00"/>
                </a:solidFill>
                <a:effectLst/>
                <a:latin typeface="Georgia" panose="02040502050405020303" pitchFamily="18" charset="0"/>
              </a:rPr>
              <a:t>Koller</a:t>
            </a:r>
            <a:r>
              <a:rPr lang="en-US" altLang="zh-CN" b="1" i="0" dirty="0" smtClean="0">
                <a:solidFill>
                  <a:srgbClr val="FFFF00"/>
                </a:solidFill>
                <a:effectLst/>
                <a:latin typeface="Georgia" panose="02040502050405020303" pitchFamily="18" charset="0"/>
              </a:rPr>
              <a:t> </a:t>
            </a:r>
            <a:r>
              <a:rPr lang="en-US" altLang="zh-CN" b="1" i="0" dirty="0" err="1" smtClean="0">
                <a:solidFill>
                  <a:srgbClr val="FFFF00"/>
                </a:solidFill>
                <a:effectLst/>
                <a:latin typeface="Georgia" panose="02040502050405020303" pitchFamily="18" charset="0"/>
              </a:rPr>
              <a:t>Coursera</a:t>
            </a:r>
            <a:r>
              <a:rPr lang="en-US" altLang="zh-CN" b="1" i="0" dirty="0" smtClean="0">
                <a:solidFill>
                  <a:srgbClr val="FFFF00"/>
                </a:solidFill>
                <a:effectLst/>
                <a:latin typeface="Georgia" panose="02040502050405020303" pitchFamily="18" charset="0"/>
              </a:rPr>
              <a:t> co-founders, 37 and 44</a:t>
            </a:r>
            <a:endParaRPr lang="en-US" altLang="zh-CN" b="1" i="0" dirty="0">
              <a:solidFill>
                <a:srgbClr val="FFFF00"/>
              </a:solidFill>
              <a:effectLst/>
              <a:latin typeface="Georgia" panose="02040502050405020303" pitchFamily="18" charset="0"/>
            </a:endParaRPr>
          </a:p>
        </p:txBody>
      </p:sp>
      <p:sp>
        <p:nvSpPr>
          <p:cNvPr id="6" name="矩形 5"/>
          <p:cNvSpPr/>
          <p:nvPr/>
        </p:nvSpPr>
        <p:spPr>
          <a:xfrm>
            <a:off x="645288" y="797759"/>
            <a:ext cx="8131216" cy="1631216"/>
          </a:xfrm>
          <a:prstGeom prst="rect">
            <a:avLst/>
          </a:prstGeom>
        </p:spPr>
        <p:txBody>
          <a:bodyPr wrap="square">
            <a:spAutoFit/>
          </a:bodyPr>
          <a:lstStyle/>
          <a:p>
            <a:r>
              <a:rPr lang="en-US" altLang="zh-CN" sz="2000" dirty="0" smtClean="0">
                <a:solidFill>
                  <a:schemeClr val="bg1"/>
                </a:solidFill>
              </a:rPr>
              <a:t>Andrew Ng was recently named (together with </a:t>
            </a:r>
            <a:r>
              <a:rPr lang="en-US" altLang="zh-CN" sz="2000" dirty="0" err="1" smtClean="0">
                <a:solidFill>
                  <a:schemeClr val="bg1"/>
                </a:solidFill>
              </a:rPr>
              <a:t>with</a:t>
            </a:r>
            <a:r>
              <a:rPr lang="en-US" altLang="zh-CN" sz="2000" dirty="0" smtClean="0">
                <a:solidFill>
                  <a:schemeClr val="bg1"/>
                </a:solidFill>
              </a:rPr>
              <a:t> Daphne </a:t>
            </a:r>
            <a:r>
              <a:rPr lang="en-US" altLang="zh-CN" sz="2000" dirty="0" err="1" smtClean="0">
                <a:solidFill>
                  <a:schemeClr val="bg1"/>
                </a:solidFill>
              </a:rPr>
              <a:t>Koller</a:t>
            </a:r>
            <a:r>
              <a:rPr lang="en-US" altLang="zh-CN" sz="2000" dirty="0" smtClean="0">
                <a:solidFill>
                  <a:schemeClr val="bg1"/>
                </a:solidFill>
              </a:rPr>
              <a:t>) to be one of the Time 100 list of the world’s most influential individuals. Since Ng taught his first MOOC in 2011, which enrolled 104,000 students, the MOOC movement has grown substantially, and today </a:t>
            </a:r>
            <a:r>
              <a:rPr lang="en-US" altLang="zh-CN" sz="2000" dirty="0" err="1" smtClean="0">
                <a:solidFill>
                  <a:schemeClr val="bg1"/>
                </a:solidFill>
              </a:rPr>
              <a:t>Coursera</a:t>
            </a:r>
            <a:r>
              <a:rPr lang="en-US" altLang="zh-CN" sz="2000" dirty="0" smtClean="0">
                <a:solidFill>
                  <a:schemeClr val="bg1"/>
                </a:solidFill>
              </a:rPr>
              <a:t> has over 3 million students.</a:t>
            </a:r>
            <a:endParaRPr lang="zh-CN" altLang="en-US" sz="2000" dirty="0">
              <a:solidFill>
                <a:schemeClr val="bg1"/>
              </a:solidFill>
            </a:endParaRPr>
          </a:p>
        </p:txBody>
      </p:sp>
      <p:cxnSp>
        <p:nvCxnSpPr>
          <p:cNvPr id="8" name="直接连接符 7"/>
          <p:cNvCxnSpPr/>
          <p:nvPr/>
        </p:nvCxnSpPr>
        <p:spPr>
          <a:xfrm>
            <a:off x="763929" y="671332"/>
            <a:ext cx="74193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22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oundless.utoronto.ca/2012/wp-content/uploads/2011/11/Geoffrey-Hinton-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728791"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87640" y="2789265"/>
            <a:ext cx="2815691" cy="3785652"/>
          </a:xfrm>
          <a:prstGeom prst="rect">
            <a:avLst/>
          </a:prstGeom>
        </p:spPr>
        <p:txBody>
          <a:bodyPr wrap="square">
            <a:spAutoFit/>
          </a:bodyPr>
          <a:lstStyle/>
          <a:p>
            <a:r>
              <a:rPr lang="en-US" altLang="zh-CN" sz="2000" dirty="0" smtClean="0">
                <a:solidFill>
                  <a:schemeClr val="bg1"/>
                </a:solidFill>
              </a:rPr>
              <a:t>In March 2013, Google hired </a:t>
            </a:r>
            <a:r>
              <a:rPr lang="en-US" altLang="zh-CN" sz="2000" b="1" i="1" dirty="0" smtClean="0">
                <a:solidFill>
                  <a:srgbClr val="FFFF00"/>
                </a:solidFill>
              </a:rPr>
              <a:t>Geoffrey Hinton</a:t>
            </a:r>
            <a:r>
              <a:rPr lang="en-US" altLang="zh-CN" sz="2000" dirty="0" smtClean="0">
                <a:solidFill>
                  <a:schemeClr val="bg1"/>
                </a:solidFill>
              </a:rPr>
              <a:t>, a leading researcher in the deep learning field, and acquired the company </a:t>
            </a:r>
            <a:r>
              <a:rPr lang="en-US" altLang="zh-CN" sz="2000" dirty="0" err="1" smtClean="0">
                <a:solidFill>
                  <a:schemeClr val="bg1"/>
                </a:solidFill>
              </a:rPr>
              <a:t>DNNResearch</a:t>
            </a:r>
            <a:r>
              <a:rPr lang="en-US" altLang="zh-CN" sz="2000" dirty="0" smtClean="0">
                <a:solidFill>
                  <a:schemeClr val="bg1"/>
                </a:solidFill>
              </a:rPr>
              <a:t> Inc. headed by Hinton. Hinton said that he would be dividing his future time between his university research and his work at Google.</a:t>
            </a:r>
            <a:endParaRPr lang="zh-CN" altLang="en-US" sz="2000" dirty="0">
              <a:solidFill>
                <a:schemeClr val="bg1"/>
              </a:solidFill>
            </a:endParaRPr>
          </a:p>
        </p:txBody>
      </p:sp>
    </p:spTree>
    <p:extLst>
      <p:ext uri="{BB962C8B-B14F-4D97-AF65-F5344CB8AC3E}">
        <p14:creationId xmlns:p14="http://schemas.microsoft.com/office/powerpoint/2010/main" val="28666358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oundless.utoronto.ca/2012/wp-content/uploads/2011/11/Geoffrey-Hinton-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72879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916241" y="4787189"/>
            <a:ext cx="5896305" cy="954107"/>
          </a:xfrm>
          <a:prstGeom prst="rect">
            <a:avLst/>
          </a:prstGeom>
        </p:spPr>
        <p:txBody>
          <a:bodyPr wrap="square">
            <a:spAutoFit/>
          </a:bodyPr>
          <a:lstStyle/>
          <a:p>
            <a:r>
              <a:rPr lang="en-US" altLang="zh-CN" sz="2800" b="1" i="1" dirty="0" smtClean="0">
                <a:solidFill>
                  <a:srgbClr val="FFFF00"/>
                </a:solidFill>
              </a:rPr>
              <a:t>Neural Networks for Machine Learning </a:t>
            </a:r>
            <a:r>
              <a:rPr lang="en-US" altLang="zh-CN" sz="2800" b="1" i="1" dirty="0" smtClean="0"/>
              <a:t> </a:t>
            </a:r>
            <a:r>
              <a:rPr lang="en-US" altLang="zh-CN" dirty="0" smtClean="0">
                <a:solidFill>
                  <a:schemeClr val="bg1"/>
                </a:solidFill>
              </a:rPr>
              <a:t>by Geoffrey Hinton</a:t>
            </a:r>
            <a:endParaRPr lang="zh-CN" altLang="en-US" dirty="0">
              <a:solidFill>
                <a:schemeClr val="bg1"/>
              </a:solidFill>
            </a:endParaRPr>
          </a:p>
        </p:txBody>
      </p:sp>
      <p:pic>
        <p:nvPicPr>
          <p:cNvPr id="8194" name="Picture 2" descr="在线二维码生成器"/>
          <p:cNvPicPr>
            <a:picLocks noChangeAspect="1" noChangeArrowheads="1"/>
          </p:cNvPicPr>
          <p:nvPr/>
        </p:nvPicPr>
        <p:blipFill rotWithShape="1">
          <a:blip r:embed="rId3">
            <a:extLst>
              <a:ext uri="{28A0092B-C50C-407E-A947-70E740481C1C}">
                <a14:useLocalDpi xmlns:a14="http://schemas.microsoft.com/office/drawing/2010/main" val="0"/>
              </a:ext>
            </a:extLst>
          </a:blip>
          <a:srcRect l="3899" t="3221" r="4267" b="3882"/>
          <a:stretch/>
        </p:blipFill>
        <p:spPr bwMode="auto">
          <a:xfrm>
            <a:off x="6765983" y="3429000"/>
            <a:ext cx="2286000" cy="23124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coursera_assets.s3.amazonaws.com/about/overview/about_the_coursera_experienc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97778" l="575" r="100000">
                        <a14:foregroundMark x1="94397" y1="61944" x2="94397" y2="61944"/>
                        <a14:foregroundMark x1="91954" y1="55556" x2="91954" y2="55556"/>
                      </a14:backgroundRemoval>
                    </a14:imgEffect>
                  </a14:imgLayer>
                </a14:imgProps>
              </a:ext>
              <a:ext uri="{28A0092B-C50C-407E-A947-70E740481C1C}">
                <a14:useLocalDpi xmlns:a14="http://schemas.microsoft.com/office/drawing/2010/main" val="0"/>
              </a:ext>
            </a:extLst>
          </a:blip>
          <a:srcRect/>
          <a:stretch>
            <a:fillRect/>
          </a:stretch>
        </p:blipFill>
        <p:spPr bwMode="auto">
          <a:xfrm>
            <a:off x="275896" y="383522"/>
            <a:ext cx="3450634" cy="17840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229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static.com/images?q=tbn:ANd9GcRktV4tITmjsHP5KcuadxBOAxMthmTqSII6xE4qfZ5dVjH2u5HT"/>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2135" y="124088"/>
            <a:ext cx="3434080" cy="3434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百度深度学习研究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899" y="3654070"/>
            <a:ext cx="7373621" cy="102467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229359" y="5047456"/>
            <a:ext cx="7112000" cy="769441"/>
          </a:xfrm>
          <a:prstGeom prst="rect">
            <a:avLst/>
          </a:prstGeom>
          <a:noFill/>
        </p:spPr>
        <p:txBody>
          <a:bodyPr wrap="square" rtlCol="0">
            <a:spAutoFit/>
          </a:bodyPr>
          <a:lstStyle/>
          <a:p>
            <a:r>
              <a:rPr lang="en-US" altLang="zh-CN" sz="4400" b="1" dirty="0" smtClean="0">
                <a:solidFill>
                  <a:srgbClr val="FF0000"/>
                </a:solidFill>
                <a:latin typeface="Bradley Hand ITC" panose="03070402050302030203" pitchFamily="66" charset="0"/>
              </a:rPr>
              <a:t>Institute of Deep Learning</a:t>
            </a:r>
            <a:endParaRPr lang="zh-CN" altLang="en-US" sz="4400" b="1" dirty="0">
              <a:solidFill>
                <a:srgbClr val="FF0000"/>
              </a:solidFill>
              <a:latin typeface="Bradley Hand ITC" panose="03070402050302030203" pitchFamily="66" charset="0"/>
            </a:endParaRPr>
          </a:p>
        </p:txBody>
      </p:sp>
      <p:pic>
        <p:nvPicPr>
          <p:cNvPr id="6146" name="Picture 2" descr="http://techhamlet.com/wp-content/uploads/2011/09/google-brain.jp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9063" l="0" r="98368"/>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795520" y="317127"/>
            <a:ext cx="4086225"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643186" y="6000945"/>
            <a:ext cx="4284345" cy="369332"/>
          </a:xfrm>
          <a:prstGeom prst="rect">
            <a:avLst/>
          </a:prstGeom>
        </p:spPr>
        <p:txBody>
          <a:bodyPr wrap="square">
            <a:spAutoFit/>
          </a:bodyPr>
          <a:lstStyle/>
          <a:p>
            <a:r>
              <a:rPr lang="zh-CN" altLang="en-US" dirty="0" smtClean="0"/>
              <a:t>http://idl.baidu.com/index.html</a:t>
            </a:r>
            <a:endParaRPr lang="zh-CN" altLang="en-US" dirty="0"/>
          </a:p>
        </p:txBody>
      </p:sp>
    </p:spTree>
    <p:extLst>
      <p:ext uri="{BB962C8B-B14F-4D97-AF65-F5344CB8AC3E}">
        <p14:creationId xmlns:p14="http://schemas.microsoft.com/office/powerpoint/2010/main" val="4007438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http://cms.csdnimg.cn/article/201405/15/537407d6bf5f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840" y="-31018"/>
            <a:ext cx="12247142" cy="6889018"/>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https://encrypted-tbn0.gstatic.com/images?q=tbn:ANd9GcSXw8cOSuuCiAu3DiAkOK21UPHbIGKyNcuy_T3aIGIw3rJaqF1Mc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1769">
            <a:off x="3386455" y="4592638"/>
            <a:ext cx="2394585" cy="798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963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080" y="-149860"/>
            <a:ext cx="12438388" cy="7007860"/>
          </a:xfrm>
          <a:prstGeom prst="rect">
            <a:avLst/>
          </a:prstGeom>
        </p:spPr>
      </p:pic>
    </p:spTree>
    <p:extLst>
      <p:ext uri="{BB962C8B-B14F-4D97-AF65-F5344CB8AC3E}">
        <p14:creationId xmlns:p14="http://schemas.microsoft.com/office/powerpoint/2010/main" val="230534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cs.stanford.edu/people/ang/wp-content/uploads/2013/04/side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062" y="-54245"/>
            <a:ext cx="22418084" cy="691224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94080" y="677039"/>
            <a:ext cx="5110480" cy="3170099"/>
          </a:xfrm>
          <a:prstGeom prst="rect">
            <a:avLst/>
          </a:prstGeom>
        </p:spPr>
        <p:txBody>
          <a:bodyPr wrap="square">
            <a:spAutoFit/>
          </a:bodyPr>
          <a:lstStyle/>
          <a:p>
            <a:r>
              <a:rPr lang="en-US" altLang="zh-CN" sz="2000" b="1" dirty="0" smtClean="0"/>
              <a:t>Andrew Y. Ng is an associate professor in the Department of Computer Science and the Department of Electrical Engineering by courtesy at Stanford University, and he works as the Director of the Stanford Artificial Intelligence Lab. </a:t>
            </a:r>
          </a:p>
          <a:p>
            <a:r>
              <a:rPr lang="en-US" altLang="zh-CN" sz="2000" b="1" dirty="0" smtClean="0"/>
              <a:t>Born: 1976, United Kingdom</a:t>
            </a:r>
          </a:p>
          <a:p>
            <a:r>
              <a:rPr lang="en-US" altLang="zh-CN" sz="2000" b="1" dirty="0" smtClean="0"/>
              <a:t>Nationality: American</a:t>
            </a:r>
          </a:p>
          <a:p>
            <a:r>
              <a:rPr lang="en-US" altLang="zh-CN" sz="2000" b="1" dirty="0" smtClean="0"/>
              <a:t>Education: University of California, Berkeley (1993), Carnegie Mellon University</a:t>
            </a:r>
            <a:endParaRPr lang="zh-CN" altLang="en-US" sz="2000" b="1" dirty="0"/>
          </a:p>
        </p:txBody>
      </p:sp>
      <p:pic>
        <p:nvPicPr>
          <p:cNvPr id="5124" name="Picture 4" descr="在线二维码生成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59" y="3847138"/>
            <a:ext cx="2703349" cy="270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25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static.com/images?q=tbn:ANd9GcRktV4tITmjsHP5KcuadxBOAxMthmTqSII6xE4qfZ5dVjH2u5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35" y="124088"/>
            <a:ext cx="3434080" cy="343408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techhamlet.com/wp-content/uploads/2011/09/google-brain.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63" l="0" r="98368"/>
                    </a14:imgEffect>
                  </a14:imgLayer>
                </a14:imgProps>
              </a:ext>
              <a:ext uri="{28A0092B-C50C-407E-A947-70E740481C1C}">
                <a14:useLocalDpi xmlns:a14="http://schemas.microsoft.com/office/drawing/2010/main" val="0"/>
              </a:ext>
            </a:extLst>
          </a:blip>
          <a:srcRect/>
          <a:stretch>
            <a:fillRect/>
          </a:stretch>
        </p:blipFill>
        <p:spPr bwMode="auto">
          <a:xfrm>
            <a:off x="4795520" y="317127"/>
            <a:ext cx="4086225" cy="304800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72135" y="3375424"/>
            <a:ext cx="7945120" cy="369332"/>
          </a:xfrm>
          <a:prstGeom prst="rect">
            <a:avLst/>
          </a:prstGeom>
        </p:spPr>
        <p:txBody>
          <a:bodyPr wrap="square">
            <a:spAutoFit/>
          </a:bodyPr>
          <a:lstStyle/>
          <a:p>
            <a:r>
              <a:rPr lang="en-US" altLang="zh-CN" b="1" dirty="0" smtClean="0">
                <a:solidFill>
                  <a:schemeClr val="accent2"/>
                </a:solidFill>
              </a:rPr>
              <a:t>Google Brain is an unofficial name for a deep learning research project at Google.</a:t>
            </a:r>
            <a:endParaRPr lang="zh-CN" altLang="en-US" b="1" dirty="0">
              <a:solidFill>
                <a:schemeClr val="accent2"/>
              </a:solidFill>
            </a:endParaRPr>
          </a:p>
        </p:txBody>
      </p:sp>
      <p:sp>
        <p:nvSpPr>
          <p:cNvPr id="11" name="矩形 10"/>
          <p:cNvSpPr/>
          <p:nvPr/>
        </p:nvSpPr>
        <p:spPr>
          <a:xfrm>
            <a:off x="955040" y="4157117"/>
            <a:ext cx="7416800" cy="1938992"/>
          </a:xfrm>
          <a:prstGeom prst="rect">
            <a:avLst/>
          </a:prstGeom>
        </p:spPr>
        <p:txBody>
          <a:bodyPr wrap="square">
            <a:spAutoFit/>
          </a:bodyPr>
          <a:lstStyle/>
          <a:p>
            <a:r>
              <a:rPr lang="en-US" altLang="zh-CN" sz="2400" dirty="0" smtClean="0"/>
              <a:t> Andrew Ng became interested in using deep learning techniques to crack the problem of artificial intelligence since around 2006,  started Google's Deep Learning project (which would later acquire the name Google Brain) in 2011 as one of the Google X projects.</a:t>
            </a:r>
            <a:endParaRPr lang="zh-CN" altLang="en-US" sz="2400" dirty="0"/>
          </a:p>
        </p:txBody>
      </p:sp>
    </p:spTree>
    <p:extLst>
      <p:ext uri="{BB962C8B-B14F-4D97-AF65-F5344CB8AC3E}">
        <p14:creationId xmlns:p14="http://schemas.microsoft.com/office/powerpoint/2010/main" val="3410799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wired.com/images_blogs/wiredscience/2012/06/cat-watching-computer-flickr-peas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0"/>
            <a:ext cx="1181796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24091" y="455232"/>
            <a:ext cx="6620720" cy="1200329"/>
          </a:xfrm>
          <a:prstGeom prst="rect">
            <a:avLst/>
          </a:prstGeom>
        </p:spPr>
        <p:txBody>
          <a:bodyPr wrap="square">
            <a:spAutoFit/>
          </a:bodyPr>
          <a:lstStyle/>
          <a:p>
            <a:r>
              <a:rPr lang="en-US" altLang="zh-CN" sz="3600" b="1" dirty="0" smtClean="0">
                <a:solidFill>
                  <a:srgbClr val="FFFF00"/>
                </a:solidFill>
              </a:rPr>
              <a:t>Google’s Artificial Brain Learns</a:t>
            </a:r>
          </a:p>
          <a:p>
            <a:r>
              <a:rPr lang="en-US" altLang="zh-CN" sz="3600" b="1" dirty="0" smtClean="0">
                <a:solidFill>
                  <a:srgbClr val="FFFF00"/>
                </a:solidFill>
              </a:rPr>
              <a:t> to Find Cat Videos</a:t>
            </a:r>
            <a:endParaRPr lang="zh-CN" altLang="en-US" sz="3600" b="1" dirty="0">
              <a:solidFill>
                <a:srgbClr val="FFFF00"/>
              </a:solidFill>
            </a:endParaRPr>
          </a:p>
        </p:txBody>
      </p:sp>
      <p:sp>
        <p:nvSpPr>
          <p:cNvPr id="8" name="矩形 7"/>
          <p:cNvSpPr/>
          <p:nvPr/>
        </p:nvSpPr>
        <p:spPr>
          <a:xfrm>
            <a:off x="476491" y="1859339"/>
            <a:ext cx="2488557" cy="3139321"/>
          </a:xfrm>
          <a:prstGeom prst="rect">
            <a:avLst/>
          </a:prstGeom>
        </p:spPr>
        <p:txBody>
          <a:bodyPr wrap="square">
            <a:spAutoFit/>
          </a:bodyPr>
          <a:lstStyle/>
          <a:p>
            <a:r>
              <a:rPr lang="en-US" altLang="zh-CN" dirty="0" smtClean="0">
                <a:solidFill>
                  <a:schemeClr val="bg1"/>
                </a:solidFill>
              </a:rPr>
              <a:t>In June 2012, the New York Times reported that a cluster of 16,000 computers dedicated to mimicking some aspects of human brain activity had successfully trained itself to recognize a cat based on 10 million digital images taken from YouTube videos</a:t>
            </a:r>
            <a:endParaRPr lang="zh-CN" altLang="en-US" dirty="0">
              <a:solidFill>
                <a:schemeClr val="bg1"/>
              </a:solidFill>
            </a:endParaRPr>
          </a:p>
        </p:txBody>
      </p:sp>
      <p:sp>
        <p:nvSpPr>
          <p:cNvPr id="9" name="矩形 8"/>
          <p:cNvSpPr/>
          <p:nvPr/>
        </p:nvSpPr>
        <p:spPr>
          <a:xfrm>
            <a:off x="4942390" y="6339870"/>
            <a:ext cx="4465646" cy="369332"/>
          </a:xfrm>
          <a:prstGeom prst="rect">
            <a:avLst/>
          </a:prstGeom>
        </p:spPr>
        <p:txBody>
          <a:bodyPr wrap="none">
            <a:spAutoFit/>
          </a:bodyPr>
          <a:lstStyle/>
          <a:p>
            <a:r>
              <a:rPr lang="zh-CN" altLang="en-US" dirty="0" smtClean="0">
                <a:solidFill>
                  <a:srgbClr val="FFFF00"/>
                </a:solidFill>
              </a:rPr>
              <a:t>http://www.wired.com/2013/06/andrew_ng/</a:t>
            </a:r>
            <a:endParaRPr lang="zh-CN" altLang="en-US" dirty="0">
              <a:solidFill>
                <a:srgbClr val="FFFF00"/>
              </a:solidFill>
            </a:endParaRPr>
          </a:p>
        </p:txBody>
      </p:sp>
      <p:sp>
        <p:nvSpPr>
          <p:cNvPr id="10" name="矩形 9"/>
          <p:cNvSpPr/>
          <p:nvPr/>
        </p:nvSpPr>
        <p:spPr>
          <a:xfrm>
            <a:off x="7063080" y="2448619"/>
            <a:ext cx="1877720" cy="1754326"/>
          </a:xfrm>
          <a:prstGeom prst="rect">
            <a:avLst/>
          </a:prstGeom>
        </p:spPr>
        <p:txBody>
          <a:bodyPr wrap="square">
            <a:spAutoFit/>
          </a:bodyPr>
          <a:lstStyle/>
          <a:p>
            <a:r>
              <a:rPr lang="en-US" altLang="zh-CN" dirty="0" smtClean="0">
                <a:solidFill>
                  <a:schemeClr val="bg1"/>
                </a:solidFill>
              </a:rPr>
              <a:t>A massive neural network with 1 billion parameters learned from unlabeled YouTube videos.</a:t>
            </a:r>
            <a:endParaRPr lang="zh-CN" altLang="en-US" dirty="0">
              <a:solidFill>
                <a:schemeClr val="bg1"/>
              </a:solidFill>
            </a:endParaRPr>
          </a:p>
        </p:txBody>
      </p:sp>
    </p:spTree>
    <p:extLst>
      <p:ext uri="{BB962C8B-B14F-4D97-AF65-F5344CB8AC3E}">
        <p14:creationId xmlns:p14="http://schemas.microsoft.com/office/powerpoint/2010/main" val="174490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7040" y="4632960"/>
            <a:ext cx="8209280" cy="1838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279083" y="199072"/>
            <a:ext cx="8722678" cy="3320073"/>
          </a:xfrm>
          <a:prstGeom prst="rect">
            <a:avLst/>
          </a:prstGeom>
        </p:spPr>
      </p:pic>
      <p:sp>
        <p:nvSpPr>
          <p:cNvPr id="5" name="矩形 4"/>
          <p:cNvSpPr/>
          <p:nvPr/>
        </p:nvSpPr>
        <p:spPr>
          <a:xfrm>
            <a:off x="949958" y="3863761"/>
            <a:ext cx="7380928" cy="830997"/>
          </a:xfrm>
          <a:prstGeom prst="rect">
            <a:avLst/>
          </a:prstGeom>
        </p:spPr>
        <p:txBody>
          <a:bodyPr wrap="square">
            <a:spAutoFit/>
          </a:bodyPr>
          <a:lstStyle/>
          <a:p>
            <a:r>
              <a:rPr lang="en-US" altLang="zh-CN" sz="2400" b="1" i="0" dirty="0" smtClean="0">
                <a:solidFill>
                  <a:srgbClr val="FF0000"/>
                </a:solidFill>
                <a:effectLst/>
                <a:latin typeface="Arial" panose="020B0604020202020204" pitchFamily="34" charset="0"/>
              </a:rPr>
              <a:t>We never told it during the training </a:t>
            </a:r>
            <a:r>
              <a:rPr lang="en-US" altLang="zh-CN" sz="2400" b="0" i="0" dirty="0" smtClean="0">
                <a:solidFill>
                  <a:schemeClr val="accent4">
                    <a:lumMod val="75000"/>
                  </a:schemeClr>
                </a:solidFill>
                <a:effectLst/>
                <a:latin typeface="Arial" panose="020B0604020202020204" pitchFamily="34" charset="0"/>
              </a:rPr>
              <a:t>‘This is a cat,’</a:t>
            </a:r>
            <a:endParaRPr lang="zh-CN" altLang="en-US" sz="2400" dirty="0" smtClean="0">
              <a:solidFill>
                <a:schemeClr val="accent4">
                  <a:lumMod val="75000"/>
                </a:schemeClr>
              </a:solidFill>
            </a:endParaRPr>
          </a:p>
          <a:p>
            <a:endParaRPr lang="zh-CN" altLang="en-US" sz="2400" b="1" dirty="0">
              <a:solidFill>
                <a:srgbClr val="FF0000"/>
              </a:solidFill>
            </a:endParaRPr>
          </a:p>
        </p:txBody>
      </p:sp>
      <p:pic>
        <p:nvPicPr>
          <p:cNvPr id="6" name="Picture 4" descr="http://www.healthline.com/hlcmsresource/images/experts/healthline/google-mem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920" y="1608689"/>
            <a:ext cx="1466801" cy="194135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89782" y="4756557"/>
            <a:ext cx="7701280" cy="1600438"/>
          </a:xfrm>
          <a:prstGeom prst="rect">
            <a:avLst/>
          </a:prstGeom>
        </p:spPr>
        <p:txBody>
          <a:bodyPr wrap="square">
            <a:spAutoFit/>
          </a:bodyPr>
          <a:lstStyle/>
          <a:p>
            <a:r>
              <a:rPr lang="en-US" altLang="zh-CN" sz="2000" b="0" i="0" dirty="0" smtClean="0">
                <a:solidFill>
                  <a:schemeClr val="accent5"/>
                </a:solidFill>
                <a:effectLst/>
                <a:latin typeface="Arial" panose="020B0604020202020204" pitchFamily="34" charset="0"/>
              </a:rPr>
              <a:t>The idea is that instead of having teams of researchers trying to find out how to find edges, you instead throw a ton of data at the algorithm and you let the data speak and have the software automatically learn from the data,”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 </a:t>
            </a:r>
            <a:r>
              <a:rPr lang="en-US" altLang="zh-CN" b="0" i="0" dirty="0" smtClean="0">
                <a:solidFill>
                  <a:srgbClr val="333333"/>
                </a:solidFill>
                <a:effectLst/>
                <a:latin typeface="Arial" panose="020B0604020202020204" pitchFamily="34" charset="0"/>
              </a:rPr>
              <a:t>Andrew Ng</a:t>
            </a:r>
            <a:endParaRPr lang="zh-CN" altLang="en-US" dirty="0"/>
          </a:p>
        </p:txBody>
      </p:sp>
    </p:spTree>
    <p:extLst>
      <p:ext uri="{BB962C8B-B14F-4D97-AF65-F5344CB8AC3E}">
        <p14:creationId xmlns:p14="http://schemas.microsoft.com/office/powerpoint/2010/main" val="165038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7040" y="4632960"/>
            <a:ext cx="8209280" cy="1838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279083" y="199072"/>
            <a:ext cx="8722678" cy="3320073"/>
          </a:xfrm>
          <a:prstGeom prst="rect">
            <a:avLst/>
          </a:prstGeom>
        </p:spPr>
      </p:pic>
      <p:pic>
        <p:nvPicPr>
          <p:cNvPr id="6" name="Picture 4" descr="http://www.healthline.com/hlcmsresource/images/experts/healthline/google-mem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920" y="1608689"/>
            <a:ext cx="1466801" cy="194135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89782" y="4756557"/>
            <a:ext cx="7701280" cy="1600438"/>
          </a:xfrm>
          <a:prstGeom prst="rect">
            <a:avLst/>
          </a:prstGeom>
        </p:spPr>
        <p:txBody>
          <a:bodyPr wrap="square">
            <a:spAutoFit/>
          </a:bodyPr>
          <a:lstStyle/>
          <a:p>
            <a:r>
              <a:rPr lang="en-US" altLang="zh-CN" sz="2000" b="0" i="0" dirty="0" smtClean="0">
                <a:solidFill>
                  <a:schemeClr val="accent5"/>
                </a:solidFill>
                <a:effectLst/>
                <a:latin typeface="Arial" panose="020B0604020202020204" pitchFamily="34" charset="0"/>
              </a:rPr>
              <a:t>The idea is that instead of having teams of researchers trying to find out how to find edges, you instead throw a ton of data at the algorithm and you let the data speak and have the software automatically learn from the data,”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 </a:t>
            </a:r>
            <a:r>
              <a:rPr lang="en-US" altLang="zh-CN" b="0" i="0" dirty="0" smtClean="0">
                <a:solidFill>
                  <a:srgbClr val="333333"/>
                </a:solidFill>
                <a:effectLst/>
                <a:latin typeface="Arial" panose="020B0604020202020204" pitchFamily="34" charset="0"/>
              </a:rPr>
              <a:t>Andrew Ng</a:t>
            </a:r>
            <a:endParaRPr lang="zh-CN" altLang="en-US" dirty="0"/>
          </a:p>
        </p:txBody>
      </p:sp>
      <p:sp>
        <p:nvSpPr>
          <p:cNvPr id="2" name="矩形 1"/>
          <p:cNvSpPr/>
          <p:nvPr/>
        </p:nvSpPr>
        <p:spPr>
          <a:xfrm>
            <a:off x="789782" y="3768336"/>
            <a:ext cx="7571898" cy="646331"/>
          </a:xfrm>
          <a:prstGeom prst="rect">
            <a:avLst/>
          </a:prstGeom>
        </p:spPr>
        <p:txBody>
          <a:bodyPr wrap="square">
            <a:spAutoFit/>
          </a:bodyPr>
          <a:lstStyle/>
          <a:p>
            <a:r>
              <a:rPr lang="en-US" altLang="zh-CN" b="0" i="0" u="none" strike="noStrike" baseline="0" dirty="0" smtClean="0">
                <a:solidFill>
                  <a:schemeClr val="accent2"/>
                </a:solidFill>
              </a:rPr>
              <a:t>Most of the</a:t>
            </a:r>
            <a:r>
              <a:rPr lang="en-US" altLang="zh-CN" b="0" i="0" u="none" strike="noStrike" dirty="0" smtClean="0">
                <a:solidFill>
                  <a:schemeClr val="accent2"/>
                </a:solidFill>
              </a:rPr>
              <a:t> previous</a:t>
            </a:r>
            <a:r>
              <a:rPr lang="en-US" altLang="zh-CN" b="0" i="0" u="none" strike="noStrike" baseline="0" dirty="0" smtClean="0">
                <a:solidFill>
                  <a:schemeClr val="accent2"/>
                </a:solidFill>
              </a:rPr>
              <a:t> algorithms have only succeeded in learning low-level features such as “edge" or “blob" detectors.</a:t>
            </a:r>
            <a:endParaRPr lang="zh-CN" altLang="en-US" dirty="0">
              <a:solidFill>
                <a:schemeClr val="accent2"/>
              </a:solidFill>
            </a:endParaRPr>
          </a:p>
        </p:txBody>
      </p:sp>
    </p:spTree>
    <p:extLst>
      <p:ext uri="{BB962C8B-B14F-4D97-AF65-F5344CB8AC3E}">
        <p14:creationId xmlns:p14="http://schemas.microsoft.com/office/powerpoint/2010/main" val="29122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79083" y="199072"/>
            <a:ext cx="8722678" cy="3320073"/>
          </a:xfrm>
          <a:prstGeom prst="rect">
            <a:avLst/>
          </a:prstGeom>
        </p:spPr>
      </p:pic>
      <p:pic>
        <p:nvPicPr>
          <p:cNvPr id="6" name="Picture 4" descr="http://www.healthline.com/hlcmsresource/images/experts/healthline/google-mem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920" y="1608689"/>
            <a:ext cx="1466801" cy="194135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kankanews.com/ICkengine/wp-content/plugins/wp-o-matic/cache/2fbf5a4681_1311141048354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5891" y="5067142"/>
            <a:ext cx="1790858" cy="179085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99942" y="3817958"/>
            <a:ext cx="7680960" cy="1323439"/>
          </a:xfrm>
          <a:prstGeom prst="rect">
            <a:avLst/>
          </a:prstGeom>
        </p:spPr>
        <p:txBody>
          <a:bodyPr wrap="square">
            <a:spAutoFit/>
          </a:bodyPr>
          <a:lstStyle/>
          <a:p>
            <a:r>
              <a:rPr lang="en-US" altLang="zh-CN" sz="2000" i="0" dirty="0" smtClean="0">
                <a:solidFill>
                  <a:srgbClr val="333333"/>
                </a:solidFill>
                <a:effectLst/>
                <a:latin typeface="Arial" panose="020B0604020202020204" pitchFamily="34" charset="0"/>
              </a:rPr>
              <a:t>Picking up on the most commonly occurring images featured on YouTube, the system achieved 81.7 percent accuracy in detecting human faces, 76.7 percent accuracy when identifying human body parts and 74.8 percent accuracy when identifying cats.</a:t>
            </a:r>
            <a:endParaRPr lang="zh-CN" altLang="en-US" sz="2000" dirty="0"/>
          </a:p>
        </p:txBody>
      </p:sp>
    </p:spTree>
    <p:extLst>
      <p:ext uri="{BB962C8B-B14F-4D97-AF65-F5344CB8AC3E}">
        <p14:creationId xmlns:p14="http://schemas.microsoft.com/office/powerpoint/2010/main" val="28551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74320" y="191005"/>
            <a:ext cx="8675370" cy="2254541"/>
          </a:xfrm>
          <a:prstGeom prst="rect">
            <a:avLst/>
          </a:prstGeom>
        </p:spPr>
      </p:pic>
      <p:sp>
        <p:nvSpPr>
          <p:cNvPr id="5" name="矩形 4"/>
          <p:cNvSpPr/>
          <p:nvPr/>
        </p:nvSpPr>
        <p:spPr>
          <a:xfrm>
            <a:off x="1066165" y="5679440"/>
            <a:ext cx="7518400"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222222"/>
                </a:solidFill>
                <a:latin typeface="Arial" panose="020B0604020202020204" pitchFamily="34" charset="0"/>
              </a:rPr>
              <a:t>Raina, </a:t>
            </a:r>
            <a:r>
              <a:rPr lang="en-US" altLang="zh-CN" dirty="0" err="1">
                <a:solidFill>
                  <a:srgbClr val="222222"/>
                </a:solidFill>
                <a:latin typeface="Arial" panose="020B0604020202020204" pitchFamily="34" charset="0"/>
              </a:rPr>
              <a:t>Rajat</a:t>
            </a:r>
            <a:r>
              <a:rPr lang="en-US" altLang="zh-CN" dirty="0">
                <a:solidFill>
                  <a:srgbClr val="222222"/>
                </a:solidFill>
                <a:latin typeface="Arial" panose="020B0604020202020204" pitchFamily="34" charset="0"/>
              </a:rPr>
              <a:t>, </a:t>
            </a:r>
            <a:r>
              <a:rPr lang="en-US" altLang="zh-CN" dirty="0" err="1">
                <a:solidFill>
                  <a:srgbClr val="222222"/>
                </a:solidFill>
                <a:latin typeface="Arial" panose="020B0604020202020204" pitchFamily="34" charset="0"/>
              </a:rPr>
              <a:t>Anand</a:t>
            </a:r>
            <a:r>
              <a:rPr lang="en-US" altLang="zh-CN" dirty="0">
                <a:solidFill>
                  <a:srgbClr val="222222"/>
                </a:solidFill>
                <a:latin typeface="Arial" panose="020B0604020202020204" pitchFamily="34" charset="0"/>
              </a:rPr>
              <a:t> </a:t>
            </a:r>
            <a:r>
              <a:rPr lang="en-US" altLang="zh-CN" dirty="0" err="1">
                <a:solidFill>
                  <a:srgbClr val="222222"/>
                </a:solidFill>
                <a:latin typeface="Arial" panose="020B0604020202020204" pitchFamily="34" charset="0"/>
              </a:rPr>
              <a:t>Madhavan</a:t>
            </a:r>
            <a:r>
              <a:rPr lang="en-US" altLang="zh-CN" dirty="0">
                <a:solidFill>
                  <a:srgbClr val="222222"/>
                </a:solidFill>
                <a:latin typeface="Arial" panose="020B0604020202020204" pitchFamily="34" charset="0"/>
              </a:rPr>
              <a:t>, and Andrew Y. Ng. "Large-scale deep unsupervised learning using graphics processors." In </a:t>
            </a:r>
            <a:r>
              <a:rPr lang="en-US" altLang="zh-CN" i="1" dirty="0">
                <a:solidFill>
                  <a:srgbClr val="222222"/>
                </a:solidFill>
                <a:latin typeface="Arial" panose="020B0604020202020204" pitchFamily="34" charset="0"/>
              </a:rPr>
              <a:t>ICML</a:t>
            </a:r>
            <a:r>
              <a:rPr lang="en-US" altLang="zh-CN" dirty="0">
                <a:solidFill>
                  <a:srgbClr val="222222"/>
                </a:solidFill>
                <a:latin typeface="Arial" panose="020B0604020202020204" pitchFamily="34" charset="0"/>
              </a:rPr>
              <a:t>, vol. 9, pp. 873-880. 2009.</a:t>
            </a:r>
            <a:endParaRPr lang="zh-CN" altLang="en-US" dirty="0"/>
          </a:p>
        </p:txBody>
      </p:sp>
      <p:pic>
        <p:nvPicPr>
          <p:cNvPr id="6" name="图片 5"/>
          <p:cNvPicPr>
            <a:picLocks noChangeAspect="1"/>
          </p:cNvPicPr>
          <p:nvPr/>
        </p:nvPicPr>
        <p:blipFill>
          <a:blip r:embed="rId3"/>
          <a:stretch>
            <a:fillRect/>
          </a:stretch>
        </p:blipFill>
        <p:spPr>
          <a:xfrm>
            <a:off x="1849120" y="2545285"/>
            <a:ext cx="5191760" cy="3034415"/>
          </a:xfrm>
          <a:prstGeom prst="rect">
            <a:avLst/>
          </a:prstGeom>
        </p:spPr>
      </p:pic>
    </p:spTree>
    <p:extLst>
      <p:ext uri="{BB962C8B-B14F-4D97-AF65-F5344CB8AC3E}">
        <p14:creationId xmlns:p14="http://schemas.microsoft.com/office/powerpoint/2010/main" val="215987880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谷歌智能眼镜Google Glass是Google X实验室最著名的发明之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9619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encrypted-tbn3.gstatic.com/images?q=tbn:ANd9GcRktV4tITmjsHP5KcuadxBOAxMthmTqSII6xE4qfZ5dVjH2u5HT"/>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94271" l="1563" r="96875">
                        <a14:foregroundMark x1="56771" y1="39583" x2="71875" y2="25000"/>
                        <a14:foregroundMark x1="53125" y1="60417" x2="68229" y2="75000"/>
                        <a14:foregroundMark x1="78646" y1="38542" x2="78646" y2="53646"/>
                        <a14:foregroundMark x1="85417" y1="51042" x2="90104" y2="56250"/>
                        <a14:foregroundMark x1="92708" y1="56250" x2="94271" y2="55729"/>
                        <a14:foregroundMark x1="92188" y1="47917" x2="88021" y2="49479"/>
                        <a14:foregroundMark x1="58854" y1="52083" x2="57813" y2="45313"/>
                      </a14:backgroundRemoval>
                    </a14:imgEffect>
                  </a14:imgLayer>
                </a14:imgProps>
              </a:ext>
              <a:ext uri="{28A0092B-C50C-407E-A947-70E740481C1C}">
                <a14:useLocalDpi xmlns:a14="http://schemas.microsoft.com/office/drawing/2010/main" val="0"/>
              </a:ext>
            </a:extLst>
          </a:blip>
          <a:srcRect l="1" t="9995" r="92" b="14857"/>
          <a:stretch/>
        </p:blipFill>
        <p:spPr bwMode="auto">
          <a:xfrm>
            <a:off x="673735" y="3921760"/>
            <a:ext cx="3430905" cy="25806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331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2150</TotalTime>
  <Words>731</Words>
  <Application>Microsoft Office PowerPoint</Application>
  <PresentationFormat>全屏显示(4:3)</PresentationFormat>
  <Paragraphs>32</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Open Sans</vt:lpstr>
      <vt:lpstr>宋体</vt:lpstr>
      <vt:lpstr>微软雅黑</vt:lpstr>
      <vt:lpstr>Arial</vt:lpstr>
      <vt:lpstr>Bradley Hand ITC</vt:lpstr>
      <vt:lpstr>Calibri</vt:lpstr>
      <vt:lpstr>Calibri Light</vt:lpstr>
      <vt:lpstr>Georgia</vt:lpstr>
      <vt:lpstr>Office 主题</vt:lpstr>
      <vt:lpstr>3_Lecture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Samuel</dc:creator>
  <cp:lastModifiedBy>Samuel</cp:lastModifiedBy>
  <cp:revision>40</cp:revision>
  <dcterms:created xsi:type="dcterms:W3CDTF">2014-05-18T05:26:03Z</dcterms:created>
  <dcterms:modified xsi:type="dcterms:W3CDTF">2014-05-20T04:31:32Z</dcterms:modified>
</cp:coreProperties>
</file>