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60" r:id="rId3"/>
    <p:sldId id="320" r:id="rId4"/>
    <p:sldId id="296" r:id="rId5"/>
    <p:sldId id="278" r:id="rId6"/>
    <p:sldId id="261" r:id="rId7"/>
    <p:sldId id="262" r:id="rId8"/>
    <p:sldId id="263" r:id="rId9"/>
    <p:sldId id="277" r:id="rId10"/>
    <p:sldId id="264" r:id="rId11"/>
    <p:sldId id="266" r:id="rId12"/>
    <p:sldId id="268" r:id="rId13"/>
    <p:sldId id="303" r:id="rId14"/>
    <p:sldId id="279" r:id="rId15"/>
    <p:sldId id="270" r:id="rId16"/>
    <p:sldId id="269" r:id="rId17"/>
    <p:sldId id="271" r:id="rId18"/>
    <p:sldId id="280" r:id="rId19"/>
    <p:sldId id="281" r:id="rId20"/>
    <p:sldId id="276" r:id="rId21"/>
    <p:sldId id="273" r:id="rId22"/>
    <p:sldId id="307" r:id="rId23"/>
    <p:sldId id="308" r:id="rId24"/>
    <p:sldId id="282" r:id="rId25"/>
    <p:sldId id="297" r:id="rId26"/>
    <p:sldId id="306" r:id="rId27"/>
    <p:sldId id="283" r:id="rId28"/>
    <p:sldId id="316" r:id="rId29"/>
    <p:sldId id="317" r:id="rId30"/>
    <p:sldId id="318" r:id="rId31"/>
    <p:sldId id="319" r:id="rId32"/>
    <p:sldId id="285" r:id="rId33"/>
    <p:sldId id="286" r:id="rId34"/>
    <p:sldId id="287" r:id="rId35"/>
    <p:sldId id="288" r:id="rId36"/>
    <p:sldId id="284" r:id="rId37"/>
    <p:sldId id="274" r:id="rId38"/>
    <p:sldId id="309" r:id="rId39"/>
    <p:sldId id="289" r:id="rId40"/>
    <p:sldId id="290" r:id="rId41"/>
    <p:sldId id="291" r:id="rId42"/>
    <p:sldId id="292" r:id="rId43"/>
    <p:sldId id="293" r:id="rId44"/>
    <p:sldId id="310" r:id="rId45"/>
    <p:sldId id="312" r:id="rId46"/>
    <p:sldId id="313" r:id="rId47"/>
    <p:sldId id="298" r:id="rId48"/>
    <p:sldId id="295" r:id="rId49"/>
    <p:sldId id="25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4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07-13T16:00:04.7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9FED-0A03-43C5-BE2A-1419CBCB1EC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75823-15AC-4B27-83C1-D023439E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75823-15AC-4B27-83C1-D023439E29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9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75823-15AC-4B27-83C1-D023439E29E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7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6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0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0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3739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2301" y="4570009"/>
            <a:ext cx="308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en-US" altLang="zh-CN" sz="2000" dirty="0" err="1">
                <a:solidFill>
                  <a:srgbClr val="00B050"/>
                </a:solidFill>
              </a:rPr>
              <a:t>yhh@mpig.com.cn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720494"/>
            <a:ext cx="1211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72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7403" y="3154237"/>
            <a:ext cx="247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袁洪慧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29209" y="735609"/>
            <a:ext cx="405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MPIG Open Seminar</a:t>
            </a:r>
            <a:r>
              <a:rPr lang="zh-CN" altLang="en-US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 </a:t>
            </a:r>
            <a:r>
              <a:rPr lang="en-US" altLang="zh-CN" sz="2400" b="1" dirty="0">
                <a:solidFill>
                  <a:srgbClr val="00B0F0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0110</a:t>
            </a:r>
            <a:endParaRPr lang="zh-CN" altLang="en-US" sz="2400" b="1" dirty="0">
              <a:solidFill>
                <a:srgbClr val="00B0F0"/>
              </a:solidFill>
              <a:latin typeface="Candara" panose="020E0502030303020204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" y="-72639"/>
            <a:ext cx="1644316" cy="15007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959" y="1971938"/>
            <a:ext cx="97960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Dimensionality Reduction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27"/>
          <p:cNvSpPr/>
          <p:nvPr/>
        </p:nvSpPr>
        <p:spPr>
          <a:xfrm>
            <a:off x="1662871" y="2288979"/>
            <a:ext cx="8297056" cy="412016"/>
          </a:xfrm>
          <a:custGeom>
            <a:avLst/>
            <a:gdLst/>
            <a:ahLst/>
            <a:cxnLst/>
            <a:rect l="0" t="0" r="0" b="0"/>
            <a:pathLst>
              <a:path w="6553199">
                <a:moveTo>
                  <a:pt x="0" y="0"/>
                </a:moveTo>
                <a:lnTo>
                  <a:pt x="6553199" y="0"/>
                </a:lnTo>
              </a:path>
            </a:pathLst>
          </a:custGeom>
          <a:ln w="12700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3" name="Shape 625"/>
          <p:cNvSpPr/>
          <p:nvPr/>
        </p:nvSpPr>
        <p:spPr>
          <a:xfrm>
            <a:off x="3793928" y="1568254"/>
            <a:ext cx="46551" cy="4888816"/>
          </a:xfrm>
          <a:custGeom>
            <a:avLst/>
            <a:gdLst/>
            <a:ahLst/>
            <a:cxnLst/>
            <a:rect l="0" t="0" r="0" b="0"/>
            <a:pathLst>
              <a:path h="3886198">
                <a:moveTo>
                  <a:pt x="0" y="0"/>
                </a:moveTo>
                <a:lnTo>
                  <a:pt x="0" y="3886198"/>
                </a:lnTo>
              </a:path>
            </a:pathLst>
          </a:custGeom>
          <a:ln w="12700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4" name="Shape 626"/>
          <p:cNvSpPr/>
          <p:nvPr/>
        </p:nvSpPr>
        <p:spPr>
          <a:xfrm>
            <a:off x="7116347" y="1568254"/>
            <a:ext cx="45719" cy="4888816"/>
          </a:xfrm>
          <a:custGeom>
            <a:avLst/>
            <a:gdLst/>
            <a:ahLst/>
            <a:cxnLst/>
            <a:rect l="0" t="0" r="0" b="0"/>
            <a:pathLst>
              <a:path h="3886198">
                <a:moveTo>
                  <a:pt x="0" y="0"/>
                </a:moveTo>
                <a:lnTo>
                  <a:pt x="0" y="3886198"/>
                </a:lnTo>
              </a:path>
            </a:pathLst>
          </a:custGeom>
          <a:ln w="12700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5" name="Rectangle 628"/>
          <p:cNvSpPr/>
          <p:nvPr/>
        </p:nvSpPr>
        <p:spPr>
          <a:xfrm>
            <a:off x="2087294" y="1711764"/>
            <a:ext cx="153543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72"/>
          <p:cNvPicPr/>
          <p:nvPr/>
        </p:nvPicPr>
        <p:blipFill>
          <a:blip r:embed="rId2"/>
          <a:stretch>
            <a:fillRect/>
          </a:stretch>
        </p:blipFill>
        <p:spPr>
          <a:xfrm>
            <a:off x="5347920" y="1828553"/>
            <a:ext cx="260985" cy="203835"/>
          </a:xfrm>
          <a:prstGeom prst="rect">
            <a:avLst/>
          </a:prstGeom>
        </p:spPr>
      </p:pic>
      <p:pic>
        <p:nvPicPr>
          <p:cNvPr id="7" name="Picture 670"/>
          <p:cNvPicPr/>
          <p:nvPr/>
        </p:nvPicPr>
        <p:blipFill>
          <a:blip r:embed="rId3"/>
          <a:stretch>
            <a:fillRect/>
          </a:stretch>
        </p:blipFill>
        <p:spPr>
          <a:xfrm>
            <a:off x="8400903" y="1823986"/>
            <a:ext cx="268605" cy="203835"/>
          </a:xfrm>
          <a:prstGeom prst="rect">
            <a:avLst/>
          </a:prstGeom>
        </p:spPr>
      </p:pic>
      <p:sp>
        <p:nvSpPr>
          <p:cNvPr id="8" name="Rectangle 630"/>
          <p:cNvSpPr/>
          <p:nvPr/>
        </p:nvSpPr>
        <p:spPr>
          <a:xfrm>
            <a:off x="2083361" y="2426504"/>
            <a:ext cx="142811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Canada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636"/>
          <p:cNvSpPr/>
          <p:nvPr/>
        </p:nvSpPr>
        <p:spPr>
          <a:xfrm>
            <a:off x="2083361" y="2987037"/>
            <a:ext cx="108331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642"/>
          <p:cNvSpPr/>
          <p:nvPr/>
        </p:nvSpPr>
        <p:spPr>
          <a:xfrm>
            <a:off x="2089612" y="3603382"/>
            <a:ext cx="95059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48"/>
          <p:cNvSpPr/>
          <p:nvPr/>
        </p:nvSpPr>
        <p:spPr>
          <a:xfrm>
            <a:off x="2083361" y="4166235"/>
            <a:ext cx="120967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Russia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654"/>
          <p:cNvSpPr/>
          <p:nvPr/>
        </p:nvSpPr>
        <p:spPr>
          <a:xfrm>
            <a:off x="2093997" y="4726768"/>
            <a:ext cx="192151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Singapore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660"/>
          <p:cNvSpPr/>
          <p:nvPr/>
        </p:nvSpPr>
        <p:spPr>
          <a:xfrm>
            <a:off x="2093997" y="5326431"/>
            <a:ext cx="79438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666"/>
          <p:cNvSpPr/>
          <p:nvPr/>
        </p:nvSpPr>
        <p:spPr>
          <a:xfrm>
            <a:off x="2348374" y="5926094"/>
            <a:ext cx="433070" cy="56644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	   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32"/>
          <p:cNvSpPr/>
          <p:nvPr/>
        </p:nvSpPr>
        <p:spPr>
          <a:xfrm>
            <a:off x="5266525" y="2426504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1.6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634"/>
          <p:cNvSpPr/>
          <p:nvPr/>
        </p:nvSpPr>
        <p:spPr>
          <a:xfrm>
            <a:off x="8413083" y="2426503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638"/>
          <p:cNvSpPr/>
          <p:nvPr/>
        </p:nvSpPr>
        <p:spPr>
          <a:xfrm>
            <a:off x="5241007" y="2987036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1.7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40"/>
          <p:cNvSpPr/>
          <p:nvPr/>
        </p:nvSpPr>
        <p:spPr>
          <a:xfrm>
            <a:off x="8413083" y="2987035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644"/>
          <p:cNvSpPr/>
          <p:nvPr/>
        </p:nvSpPr>
        <p:spPr>
          <a:xfrm>
            <a:off x="5278705" y="3603382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1.6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646"/>
          <p:cNvSpPr/>
          <p:nvPr/>
        </p:nvSpPr>
        <p:spPr>
          <a:xfrm>
            <a:off x="8438601" y="3603382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650"/>
          <p:cNvSpPr/>
          <p:nvPr/>
        </p:nvSpPr>
        <p:spPr>
          <a:xfrm>
            <a:off x="5254344" y="4163914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52"/>
          <p:cNvSpPr/>
          <p:nvPr/>
        </p:nvSpPr>
        <p:spPr>
          <a:xfrm>
            <a:off x="8438601" y="4167769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656"/>
          <p:cNvSpPr/>
          <p:nvPr/>
        </p:nvSpPr>
        <p:spPr>
          <a:xfrm>
            <a:off x="5292042" y="4724446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658"/>
          <p:cNvSpPr/>
          <p:nvPr/>
        </p:nvSpPr>
        <p:spPr>
          <a:xfrm>
            <a:off x="8454512" y="4749216"/>
            <a:ext cx="59880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1.7</a:t>
            </a:r>
            <a:endParaRPr lang="zh-C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662"/>
          <p:cNvSpPr/>
          <p:nvPr/>
        </p:nvSpPr>
        <p:spPr>
          <a:xfrm>
            <a:off x="5369510" y="5309371"/>
            <a:ext cx="239395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664"/>
          <p:cNvSpPr/>
          <p:nvPr/>
        </p:nvSpPr>
        <p:spPr>
          <a:xfrm rot="10800000" flipV="1">
            <a:off x="8438601" y="5280756"/>
            <a:ext cx="598805" cy="6293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1.5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667"/>
          <p:cNvSpPr/>
          <p:nvPr/>
        </p:nvSpPr>
        <p:spPr>
          <a:xfrm>
            <a:off x="5272672" y="5881557"/>
            <a:ext cx="43307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	   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67"/>
          <p:cNvSpPr/>
          <p:nvPr/>
        </p:nvSpPr>
        <p:spPr>
          <a:xfrm>
            <a:off x="8548540" y="5881557"/>
            <a:ext cx="433070" cy="5772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	   </a:t>
            </a:r>
            <a:endParaRPr lang="zh-CN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8918" y="279110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050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19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115" y="1577729"/>
            <a:ext cx="6623636" cy="4752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918" y="279110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9CCBC4-77D5-469D-93C0-8A5C90C9EAD8}"/>
              </a:ext>
            </a:extLst>
          </p:cNvPr>
          <p:cNvSpPr txBox="1"/>
          <p:nvPr/>
        </p:nvSpPr>
        <p:spPr>
          <a:xfrm>
            <a:off x="7872413" y="5943600"/>
            <a:ext cx="59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Z1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37C1BE-80F8-4CB7-AB1E-25C157AA6A89}"/>
              </a:ext>
            </a:extLst>
          </p:cNvPr>
          <p:cNvSpPr txBox="1"/>
          <p:nvPr/>
        </p:nvSpPr>
        <p:spPr>
          <a:xfrm>
            <a:off x="1845116" y="1555258"/>
            <a:ext cx="64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Z2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1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918" y="279110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71" y="1581150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4490" y="2052935"/>
            <a:ext cx="1113625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problem formulation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7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4998"/>
          <p:cNvGrpSpPr/>
          <p:nvPr/>
        </p:nvGrpSpPr>
        <p:grpSpPr>
          <a:xfrm>
            <a:off x="3617716" y="1519310"/>
            <a:ext cx="4935440" cy="4212504"/>
            <a:chOff x="0" y="0"/>
            <a:chExt cx="3071831" cy="2379643"/>
          </a:xfrm>
        </p:grpSpPr>
        <p:sp>
          <p:nvSpPr>
            <p:cNvPr id="64" name="Shape 939"/>
            <p:cNvSpPr/>
            <p:nvPr/>
          </p:nvSpPr>
          <p:spPr>
            <a:xfrm>
              <a:off x="1578978" y="172823"/>
              <a:ext cx="0" cy="2206820"/>
            </a:xfrm>
            <a:custGeom>
              <a:avLst/>
              <a:gdLst/>
              <a:ahLst/>
              <a:cxnLst/>
              <a:rect l="0" t="0" r="0" b="0"/>
              <a:pathLst>
                <a:path h="2206820">
                  <a:moveTo>
                    <a:pt x="0" y="2206820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940"/>
            <p:cNvSpPr/>
            <p:nvPr/>
          </p:nvSpPr>
          <p:spPr>
            <a:xfrm>
              <a:off x="1520024" y="147618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5" y="0"/>
                  </a:moveTo>
                  <a:lnTo>
                    <a:pt x="114375" y="95006"/>
                  </a:lnTo>
                  <a:cubicBezTo>
                    <a:pt x="117908" y="101064"/>
                    <a:pt x="115862" y="108840"/>
                    <a:pt x="109803" y="112375"/>
                  </a:cubicBezTo>
                  <a:cubicBezTo>
                    <a:pt x="103745" y="115909"/>
                    <a:pt x="95969" y="113863"/>
                    <a:pt x="92434" y="107804"/>
                  </a:cubicBezTo>
                  <a:lnTo>
                    <a:pt x="58955" y="50410"/>
                  </a:lnTo>
                  <a:lnTo>
                    <a:pt x="25475" y="107804"/>
                  </a:lnTo>
                  <a:cubicBezTo>
                    <a:pt x="21941" y="113863"/>
                    <a:pt x="14163" y="115909"/>
                    <a:pt x="8105" y="112375"/>
                  </a:cubicBezTo>
                  <a:cubicBezTo>
                    <a:pt x="2046" y="108840"/>
                    <a:pt x="0" y="101064"/>
                    <a:pt x="3534" y="95006"/>
                  </a:cubicBezTo>
                  <a:lnTo>
                    <a:pt x="5895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941"/>
            <p:cNvSpPr/>
            <p:nvPr/>
          </p:nvSpPr>
          <p:spPr>
            <a:xfrm>
              <a:off x="0" y="1438306"/>
              <a:ext cx="3046608" cy="0"/>
            </a:xfrm>
            <a:custGeom>
              <a:avLst/>
              <a:gdLst/>
              <a:ahLst/>
              <a:cxnLst/>
              <a:rect l="0" t="0" r="0" b="0"/>
              <a:pathLst>
                <a:path w="3046608">
                  <a:moveTo>
                    <a:pt x="0" y="0"/>
                  </a:moveTo>
                  <a:lnTo>
                    <a:pt x="3046608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942"/>
            <p:cNvSpPr/>
            <p:nvPr/>
          </p:nvSpPr>
          <p:spPr>
            <a:xfrm>
              <a:off x="2955904" y="1380747"/>
              <a:ext cx="115909" cy="116512"/>
            </a:xfrm>
            <a:custGeom>
              <a:avLst/>
              <a:gdLst/>
              <a:ahLst/>
              <a:cxnLst/>
              <a:rect l="0" t="0" r="0" b="0"/>
              <a:pathLst>
                <a:path w="115909" h="116512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2"/>
                    <a:pt x="7069" y="114466"/>
                    <a:pt x="3534" y="108409"/>
                  </a:cubicBezTo>
                  <a:cubicBezTo>
                    <a:pt x="0" y="102350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5"/>
                    <a:pt x="0" y="12769"/>
                    <a:pt x="3534" y="6710"/>
                  </a:cubicBezTo>
                  <a:cubicBezTo>
                    <a:pt x="5302" y="3681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943"/>
            <p:cNvSpPr/>
            <p:nvPr/>
          </p:nvSpPr>
          <p:spPr>
            <a:xfrm>
              <a:off x="1895841" y="1064072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8" y="52251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1" y="59926"/>
                  </a:lnTo>
                  <a:lnTo>
                    <a:pt x="122810" y="112177"/>
                  </a:lnTo>
                  <a:lnTo>
                    <a:pt x="110993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3"/>
                  </a:lnTo>
                  <a:lnTo>
                    <a:pt x="52250" y="63835"/>
                  </a:lnTo>
                  <a:lnTo>
                    <a:pt x="1032" y="11584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944"/>
            <p:cNvSpPr/>
            <p:nvPr/>
          </p:nvSpPr>
          <p:spPr>
            <a:xfrm>
              <a:off x="1895841" y="1064072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49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2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945"/>
            <p:cNvSpPr/>
            <p:nvPr/>
          </p:nvSpPr>
          <p:spPr>
            <a:xfrm>
              <a:off x="2413304" y="492726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7" y="52250"/>
                  </a:lnTo>
                  <a:lnTo>
                    <a:pt x="116318" y="1031"/>
                  </a:lnTo>
                  <a:lnTo>
                    <a:pt x="123842" y="8707"/>
                  </a:lnTo>
                  <a:lnTo>
                    <a:pt x="71591" y="59925"/>
                  </a:lnTo>
                  <a:lnTo>
                    <a:pt x="122810" y="112175"/>
                  </a:lnTo>
                  <a:lnTo>
                    <a:pt x="110993" y="123760"/>
                  </a:lnTo>
                  <a:lnTo>
                    <a:pt x="59773" y="71508"/>
                  </a:lnTo>
                  <a:lnTo>
                    <a:pt x="7523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946"/>
            <p:cNvSpPr/>
            <p:nvPr/>
          </p:nvSpPr>
          <p:spPr>
            <a:xfrm>
              <a:off x="2413304" y="492725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3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947"/>
            <p:cNvSpPr/>
            <p:nvPr/>
          </p:nvSpPr>
          <p:spPr>
            <a:xfrm>
              <a:off x="2355887" y="926521"/>
              <a:ext cx="123843" cy="123760"/>
            </a:xfrm>
            <a:custGeom>
              <a:avLst/>
              <a:gdLst/>
              <a:ahLst/>
              <a:cxnLst/>
              <a:rect l="0" t="0" r="0" b="0"/>
              <a:pathLst>
                <a:path w="123843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3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3" y="123760"/>
                  </a:lnTo>
                  <a:lnTo>
                    <a:pt x="59775" y="71510"/>
                  </a:lnTo>
                  <a:lnTo>
                    <a:pt x="7524" y="122728"/>
                  </a:lnTo>
                  <a:lnTo>
                    <a:pt x="0" y="115053"/>
                  </a:lnTo>
                  <a:lnTo>
                    <a:pt x="52251" y="63835"/>
                  </a:lnTo>
                  <a:lnTo>
                    <a:pt x="1033" y="11583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948"/>
            <p:cNvSpPr/>
            <p:nvPr/>
          </p:nvSpPr>
          <p:spPr>
            <a:xfrm>
              <a:off x="2355887" y="926522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49" y="0"/>
                  </a:moveTo>
                  <a:lnTo>
                    <a:pt x="64067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3" y="122728"/>
                  </a:lnTo>
                  <a:lnTo>
                    <a:pt x="0" y="115053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949"/>
            <p:cNvSpPr/>
            <p:nvPr/>
          </p:nvSpPr>
          <p:spPr>
            <a:xfrm>
              <a:off x="271596" y="2184427"/>
              <a:ext cx="123843" cy="123760"/>
            </a:xfrm>
            <a:custGeom>
              <a:avLst/>
              <a:gdLst/>
              <a:ahLst/>
              <a:cxnLst/>
              <a:rect l="0" t="0" r="0" b="0"/>
              <a:pathLst>
                <a:path w="123843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3" y="8708"/>
                  </a:lnTo>
                  <a:lnTo>
                    <a:pt x="71591" y="59926"/>
                  </a:lnTo>
                  <a:lnTo>
                    <a:pt x="122810" y="112176"/>
                  </a:lnTo>
                  <a:lnTo>
                    <a:pt x="110993" y="123760"/>
                  </a:lnTo>
                  <a:lnTo>
                    <a:pt x="59774" y="71510"/>
                  </a:lnTo>
                  <a:lnTo>
                    <a:pt x="7523" y="122729"/>
                  </a:lnTo>
                  <a:lnTo>
                    <a:pt x="0" y="115053"/>
                  </a:lnTo>
                  <a:lnTo>
                    <a:pt x="52250" y="63835"/>
                  </a:lnTo>
                  <a:lnTo>
                    <a:pt x="1032" y="11585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950"/>
            <p:cNvSpPr/>
            <p:nvPr/>
          </p:nvSpPr>
          <p:spPr>
            <a:xfrm>
              <a:off x="271596" y="2184427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50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7"/>
                  </a:lnTo>
                  <a:lnTo>
                    <a:pt x="71592" y="59926"/>
                  </a:lnTo>
                  <a:lnTo>
                    <a:pt x="122810" y="112176"/>
                  </a:lnTo>
                  <a:lnTo>
                    <a:pt x="110993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2"/>
                  </a:lnTo>
                  <a:lnTo>
                    <a:pt x="52251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951"/>
            <p:cNvSpPr/>
            <p:nvPr/>
          </p:nvSpPr>
          <p:spPr>
            <a:xfrm>
              <a:off x="844180" y="2062220"/>
              <a:ext cx="123843" cy="123759"/>
            </a:xfrm>
            <a:custGeom>
              <a:avLst/>
              <a:gdLst/>
              <a:ahLst/>
              <a:cxnLst/>
              <a:rect l="0" t="0" r="0" b="0"/>
              <a:pathLst>
                <a:path w="123843" h="123759">
                  <a:moveTo>
                    <a:pt x="12850" y="0"/>
                  </a:moveTo>
                  <a:lnTo>
                    <a:pt x="64069" y="52250"/>
                  </a:lnTo>
                  <a:lnTo>
                    <a:pt x="116319" y="1031"/>
                  </a:lnTo>
                  <a:lnTo>
                    <a:pt x="123843" y="8707"/>
                  </a:lnTo>
                  <a:lnTo>
                    <a:pt x="71592" y="59925"/>
                  </a:lnTo>
                  <a:lnTo>
                    <a:pt x="122810" y="112175"/>
                  </a:lnTo>
                  <a:lnTo>
                    <a:pt x="110993" y="123759"/>
                  </a:lnTo>
                  <a:lnTo>
                    <a:pt x="59775" y="71509"/>
                  </a:lnTo>
                  <a:lnTo>
                    <a:pt x="7525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lnTo>
                    <a:pt x="1285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952"/>
            <p:cNvSpPr/>
            <p:nvPr/>
          </p:nvSpPr>
          <p:spPr>
            <a:xfrm>
              <a:off x="844181" y="2062219"/>
              <a:ext cx="123842" cy="123760"/>
            </a:xfrm>
            <a:custGeom>
              <a:avLst/>
              <a:gdLst/>
              <a:ahLst/>
              <a:cxnLst/>
              <a:rect l="0" t="0" r="0" b="0"/>
              <a:pathLst>
                <a:path w="123842" h="123760">
                  <a:moveTo>
                    <a:pt x="12849" y="0"/>
                  </a:moveTo>
                  <a:lnTo>
                    <a:pt x="64068" y="52250"/>
                  </a:lnTo>
                  <a:lnTo>
                    <a:pt x="116318" y="1032"/>
                  </a:lnTo>
                  <a:lnTo>
                    <a:pt x="123842" y="8708"/>
                  </a:lnTo>
                  <a:lnTo>
                    <a:pt x="71592" y="59926"/>
                  </a:lnTo>
                  <a:lnTo>
                    <a:pt x="122810" y="112176"/>
                  </a:lnTo>
                  <a:lnTo>
                    <a:pt x="110992" y="123760"/>
                  </a:lnTo>
                  <a:lnTo>
                    <a:pt x="59774" y="71510"/>
                  </a:lnTo>
                  <a:lnTo>
                    <a:pt x="7524" y="122728"/>
                  </a:lnTo>
                  <a:lnTo>
                    <a:pt x="0" y="115052"/>
                  </a:lnTo>
                  <a:lnTo>
                    <a:pt x="52250" y="63834"/>
                  </a:lnTo>
                  <a:lnTo>
                    <a:pt x="1032" y="1158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78" name="Picture 95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65105" y="0"/>
              <a:ext cx="172252" cy="109361"/>
            </a:xfrm>
            <a:prstGeom prst="rect">
              <a:avLst/>
            </a:prstGeom>
          </p:spPr>
        </p:pic>
        <p:pic>
          <p:nvPicPr>
            <p:cNvPr id="79" name="Picture 95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903885" y="1609462"/>
              <a:ext cx="167946" cy="109361"/>
            </a:xfrm>
            <a:prstGeom prst="rect">
              <a:avLst/>
            </a:prstGeom>
          </p:spPr>
        </p:pic>
      </p:grpSp>
      <p:sp>
        <p:nvSpPr>
          <p:cNvPr id="87" name="文本框 86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Problem Formulation</a:t>
            </a:r>
            <a:endParaRPr lang="zh-CN" altLang="en-US" sz="40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61AAB22-84F9-4A97-8857-525AA1D02470}"/>
              </a:ext>
            </a:extLst>
          </p:cNvPr>
          <p:cNvCxnSpPr>
            <a:cxnSpLocks/>
          </p:cNvCxnSpPr>
          <p:nvPr/>
        </p:nvCxnSpPr>
        <p:spPr>
          <a:xfrm flipV="1">
            <a:off x="4128228" y="1912031"/>
            <a:ext cx="4404651" cy="3941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6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7081"/>
          <p:cNvGrpSpPr/>
          <p:nvPr/>
        </p:nvGrpSpPr>
        <p:grpSpPr>
          <a:xfrm>
            <a:off x="1406769" y="1209844"/>
            <a:ext cx="3348111" cy="2588456"/>
            <a:chOff x="0" y="17105"/>
            <a:chExt cx="5170077" cy="3987324"/>
          </a:xfrm>
        </p:grpSpPr>
        <p:sp>
          <p:nvSpPr>
            <p:cNvPr id="86" name="Shape 828"/>
            <p:cNvSpPr/>
            <p:nvPr/>
          </p:nvSpPr>
          <p:spPr>
            <a:xfrm>
              <a:off x="2657516" y="289484"/>
              <a:ext cx="0" cy="3714945"/>
            </a:xfrm>
            <a:custGeom>
              <a:avLst/>
              <a:gdLst/>
              <a:ahLst/>
              <a:cxnLst/>
              <a:rect l="0" t="0" r="0" b="0"/>
              <a:pathLst>
                <a:path h="3714945">
                  <a:moveTo>
                    <a:pt x="0" y="3714945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Shape 829"/>
            <p:cNvSpPr/>
            <p:nvPr/>
          </p:nvSpPr>
          <p:spPr>
            <a:xfrm>
              <a:off x="2598562" y="264279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3" y="0"/>
                  </a:moveTo>
                  <a:lnTo>
                    <a:pt x="114374" y="95006"/>
                  </a:lnTo>
                  <a:cubicBezTo>
                    <a:pt x="117908" y="101064"/>
                    <a:pt x="115861" y="108841"/>
                    <a:pt x="109803" y="112375"/>
                  </a:cubicBezTo>
                  <a:cubicBezTo>
                    <a:pt x="103744" y="115909"/>
                    <a:pt x="95968" y="113863"/>
                    <a:pt x="92435" y="107804"/>
                  </a:cubicBezTo>
                  <a:lnTo>
                    <a:pt x="58953" y="50410"/>
                  </a:lnTo>
                  <a:lnTo>
                    <a:pt x="25474" y="107804"/>
                  </a:lnTo>
                  <a:cubicBezTo>
                    <a:pt x="21939" y="113863"/>
                    <a:pt x="14163" y="115909"/>
                    <a:pt x="8104" y="112375"/>
                  </a:cubicBezTo>
                  <a:cubicBezTo>
                    <a:pt x="2046" y="108841"/>
                    <a:pt x="0" y="101064"/>
                    <a:pt x="3535" y="95006"/>
                  </a:cubicBezTo>
                  <a:lnTo>
                    <a:pt x="5895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Shape 830"/>
            <p:cNvSpPr/>
            <p:nvPr/>
          </p:nvSpPr>
          <p:spPr>
            <a:xfrm>
              <a:off x="0" y="2427127"/>
              <a:ext cx="5144489" cy="0"/>
            </a:xfrm>
            <a:custGeom>
              <a:avLst/>
              <a:gdLst/>
              <a:ahLst/>
              <a:cxnLst/>
              <a:rect l="0" t="0" r="0" b="0"/>
              <a:pathLst>
                <a:path w="5144489">
                  <a:moveTo>
                    <a:pt x="0" y="0"/>
                  </a:moveTo>
                  <a:lnTo>
                    <a:pt x="5144489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Shape 831"/>
            <p:cNvSpPr/>
            <p:nvPr/>
          </p:nvSpPr>
          <p:spPr>
            <a:xfrm>
              <a:off x="5053785" y="2369569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3" y="2138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6" y="116513"/>
                    <a:pt x="7069" y="114467"/>
                    <a:pt x="3535" y="108408"/>
                  </a:cubicBezTo>
                  <a:cubicBezTo>
                    <a:pt x="0" y="102349"/>
                    <a:pt x="2047" y="94573"/>
                    <a:pt x="8106" y="91038"/>
                  </a:cubicBezTo>
                  <a:lnTo>
                    <a:pt x="65499" y="57559"/>
                  </a:lnTo>
                  <a:lnTo>
                    <a:pt x="8106" y="24079"/>
                  </a:lnTo>
                  <a:cubicBezTo>
                    <a:pt x="2047" y="20545"/>
                    <a:pt x="0" y="12768"/>
                    <a:pt x="3535" y="6709"/>
                  </a:cubicBezTo>
                  <a:cubicBezTo>
                    <a:pt x="5302" y="3680"/>
                    <a:pt x="8130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Shape 832"/>
            <p:cNvSpPr/>
            <p:nvPr/>
          </p:nvSpPr>
          <p:spPr>
            <a:xfrm>
              <a:off x="3190842" y="179963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1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833"/>
            <p:cNvSpPr/>
            <p:nvPr/>
          </p:nvSpPr>
          <p:spPr>
            <a:xfrm>
              <a:off x="3190843" y="179963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834"/>
            <p:cNvSpPr/>
            <p:nvPr/>
          </p:nvSpPr>
          <p:spPr>
            <a:xfrm>
              <a:off x="4061765" y="842290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835"/>
            <p:cNvSpPr/>
            <p:nvPr/>
          </p:nvSpPr>
          <p:spPr>
            <a:xfrm>
              <a:off x="4061765" y="842290"/>
              <a:ext cx="208377" cy="208222"/>
            </a:xfrm>
            <a:custGeom>
              <a:avLst/>
              <a:gdLst/>
              <a:ahLst/>
              <a:cxnLst/>
              <a:rect l="0" t="0" r="0" b="0"/>
              <a:pathLst>
                <a:path w="208377" h="208222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2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836"/>
            <p:cNvSpPr/>
            <p:nvPr/>
          </p:nvSpPr>
          <p:spPr>
            <a:xfrm>
              <a:off x="3965128" y="156915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1" y="1730"/>
                  </a:lnTo>
                  <a:lnTo>
                    <a:pt x="208376" y="14590"/>
                  </a:lnTo>
                  <a:lnTo>
                    <a:pt x="120826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2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837"/>
            <p:cNvSpPr/>
            <p:nvPr/>
          </p:nvSpPr>
          <p:spPr>
            <a:xfrm>
              <a:off x="3965128" y="156915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838"/>
            <p:cNvSpPr/>
            <p:nvPr/>
          </p:nvSpPr>
          <p:spPr>
            <a:xfrm>
              <a:off x="457139" y="3676902"/>
              <a:ext cx="208378" cy="208223"/>
            </a:xfrm>
            <a:custGeom>
              <a:avLst/>
              <a:gdLst/>
              <a:ahLst/>
              <a:cxnLst/>
              <a:rect l="0" t="0" r="0" b="0"/>
              <a:pathLst>
                <a:path w="208378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8" y="14589"/>
                  </a:lnTo>
                  <a:lnTo>
                    <a:pt x="120827" y="100411"/>
                  </a:lnTo>
                  <a:lnTo>
                    <a:pt x="206648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839"/>
            <p:cNvSpPr/>
            <p:nvPr/>
          </p:nvSpPr>
          <p:spPr>
            <a:xfrm>
              <a:off x="457140" y="367690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8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8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840"/>
            <p:cNvSpPr/>
            <p:nvPr/>
          </p:nvSpPr>
          <p:spPr>
            <a:xfrm>
              <a:off x="1420837" y="3472132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0" y="1729"/>
                  </a:lnTo>
                  <a:lnTo>
                    <a:pt x="208376" y="14590"/>
                  </a:lnTo>
                  <a:lnTo>
                    <a:pt x="120825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0" y="107812"/>
                  </a:lnTo>
                  <a:lnTo>
                    <a:pt x="1728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841"/>
            <p:cNvSpPr/>
            <p:nvPr/>
          </p:nvSpPr>
          <p:spPr>
            <a:xfrm>
              <a:off x="1420836" y="347213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1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1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0" name="Picture 8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472" y="17105"/>
              <a:ext cx="289910" cy="183245"/>
            </a:xfrm>
            <a:prstGeom prst="rect">
              <a:avLst/>
            </a:prstGeom>
          </p:spPr>
        </p:pic>
        <p:pic>
          <p:nvPicPr>
            <p:cNvPr id="101" name="Picture 84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87414" y="2713917"/>
              <a:ext cx="282663" cy="183245"/>
            </a:xfrm>
            <a:prstGeom prst="rect">
              <a:avLst/>
            </a:prstGeom>
          </p:spPr>
        </p:pic>
        <p:sp>
          <p:nvSpPr>
            <p:cNvPr id="102" name="Shape 856"/>
            <p:cNvSpPr/>
            <p:nvPr/>
          </p:nvSpPr>
          <p:spPr>
            <a:xfrm>
              <a:off x="4193398" y="972720"/>
              <a:ext cx="28439" cy="7200"/>
            </a:xfrm>
            <a:custGeom>
              <a:avLst/>
              <a:gdLst/>
              <a:ahLst/>
              <a:cxnLst/>
              <a:rect l="0" t="0" r="0" b="0"/>
              <a:pathLst>
                <a:path w="28439" h="7200">
                  <a:moveTo>
                    <a:pt x="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21599" y="0"/>
                  </a:lnTo>
                  <a:lnTo>
                    <a:pt x="21599" y="0"/>
                  </a:lnTo>
                  <a:lnTo>
                    <a:pt x="28439" y="0"/>
                  </a:lnTo>
                  <a:lnTo>
                    <a:pt x="28439" y="7200"/>
                  </a:lnTo>
                  <a:lnTo>
                    <a:pt x="28439" y="720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857"/>
            <p:cNvSpPr/>
            <p:nvPr/>
          </p:nvSpPr>
          <p:spPr>
            <a:xfrm>
              <a:off x="4286277" y="1029960"/>
              <a:ext cx="14040" cy="14760"/>
            </a:xfrm>
            <a:custGeom>
              <a:avLst/>
              <a:gdLst/>
              <a:ahLst/>
              <a:cxnLst/>
              <a:rect l="0" t="0" r="0" b="0"/>
              <a:pathLst>
                <a:path w="14040" h="14760">
                  <a:moveTo>
                    <a:pt x="0" y="0"/>
                  </a:moveTo>
                  <a:lnTo>
                    <a:pt x="6840" y="7560"/>
                  </a:lnTo>
                  <a:lnTo>
                    <a:pt x="6840" y="7560"/>
                  </a:lnTo>
                  <a:lnTo>
                    <a:pt x="6840" y="7560"/>
                  </a:lnTo>
                  <a:lnTo>
                    <a:pt x="14040" y="7560"/>
                  </a:lnTo>
                  <a:lnTo>
                    <a:pt x="14040" y="1476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858"/>
            <p:cNvSpPr/>
            <p:nvPr/>
          </p:nvSpPr>
          <p:spPr>
            <a:xfrm>
              <a:off x="4357917" y="11088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861"/>
            <p:cNvSpPr/>
            <p:nvPr/>
          </p:nvSpPr>
          <p:spPr>
            <a:xfrm>
              <a:off x="4071717" y="1674000"/>
              <a:ext cx="21600" cy="0"/>
            </a:xfrm>
            <a:custGeom>
              <a:avLst/>
              <a:gdLst/>
              <a:ahLst/>
              <a:cxnLst/>
              <a:rect l="0" t="0" r="0" b="0"/>
              <a:pathLst>
                <a:path w="21600">
                  <a:moveTo>
                    <a:pt x="2160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863"/>
            <p:cNvSpPr/>
            <p:nvPr/>
          </p:nvSpPr>
          <p:spPr>
            <a:xfrm>
              <a:off x="3971638" y="1566720"/>
              <a:ext cx="21960" cy="0"/>
            </a:xfrm>
            <a:custGeom>
              <a:avLst/>
              <a:gdLst/>
              <a:ahLst/>
              <a:cxnLst/>
              <a:rect l="0" t="0" r="0" b="0"/>
              <a:pathLst>
                <a:path w="21960">
                  <a:moveTo>
                    <a:pt x="2196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866"/>
            <p:cNvSpPr/>
            <p:nvPr/>
          </p:nvSpPr>
          <p:spPr>
            <a:xfrm>
              <a:off x="3293037" y="195299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891"/>
            <p:cNvSpPr/>
            <p:nvPr/>
          </p:nvSpPr>
          <p:spPr>
            <a:xfrm>
              <a:off x="2628117" y="2832840"/>
              <a:ext cx="14040" cy="14400"/>
            </a:xfrm>
            <a:custGeom>
              <a:avLst/>
              <a:gdLst/>
              <a:ahLst/>
              <a:cxnLst/>
              <a:rect l="0" t="0" r="0" b="0"/>
              <a:pathLst>
                <a:path w="14040" h="14400">
                  <a:moveTo>
                    <a:pt x="0" y="14400"/>
                  </a:moveTo>
                  <a:lnTo>
                    <a:pt x="7560" y="7200"/>
                  </a:lnTo>
                  <a:lnTo>
                    <a:pt x="7560" y="7200"/>
                  </a:lnTo>
                  <a:lnTo>
                    <a:pt x="14040" y="0"/>
                  </a:lnTo>
                  <a:lnTo>
                    <a:pt x="14040" y="0"/>
                  </a:lnTo>
                  <a:lnTo>
                    <a:pt x="1404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Problem Formulation</a:t>
            </a:r>
            <a:endParaRPr lang="zh-CN" altLang="en-US" sz="4000" dirty="0"/>
          </a:p>
        </p:txBody>
      </p:sp>
      <p:pic>
        <p:nvPicPr>
          <p:cNvPr id="121" name="Picture 1169"/>
          <p:cNvPicPr/>
          <p:nvPr/>
        </p:nvPicPr>
        <p:blipFill>
          <a:blip r:embed="rId4"/>
          <a:stretch>
            <a:fillRect/>
          </a:stretch>
        </p:blipFill>
        <p:spPr>
          <a:xfrm>
            <a:off x="6328001" y="1227842"/>
            <a:ext cx="3505316" cy="2773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182880" y="4318782"/>
                <a:ext cx="1178872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Reduce from 2-dimension to 1-dimension:Find a direction ( a vector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 ) onto which to project the data, so as to minimize the projection error.</a:t>
                </a:r>
              </a:p>
              <a:p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4318782"/>
                <a:ext cx="11788726" cy="1231940"/>
              </a:xfrm>
              <a:prstGeom prst="rect">
                <a:avLst/>
              </a:prstGeom>
              <a:blipFill>
                <a:blip r:embed="rId5"/>
                <a:stretch>
                  <a:fillRect l="-776" t="-2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182880" y="5164185"/>
                <a:ext cx="1178872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Reduce from n-dimension to k-dimension : Find k vectors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,……,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 onto which to project the data, so as to minimize the projection error.</a:t>
                </a:r>
              </a:p>
              <a:p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64185"/>
                <a:ext cx="11788726" cy="1231940"/>
              </a:xfrm>
              <a:prstGeom prst="rect">
                <a:avLst/>
              </a:prstGeom>
              <a:blipFill>
                <a:blip r:embed="rId6"/>
                <a:stretch>
                  <a:fillRect l="-776" t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E236E71-491B-4874-9C34-75BFBB48ED59}"/>
              </a:ext>
            </a:extLst>
          </p:cNvPr>
          <p:cNvCxnSpPr>
            <a:cxnSpLocks/>
          </p:cNvCxnSpPr>
          <p:nvPr/>
        </p:nvCxnSpPr>
        <p:spPr>
          <a:xfrm flipV="1">
            <a:off x="1893372" y="1622053"/>
            <a:ext cx="2521466" cy="2379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2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129"/>
          <p:cNvGrpSpPr/>
          <p:nvPr/>
        </p:nvGrpSpPr>
        <p:grpSpPr>
          <a:xfrm>
            <a:off x="717451" y="1800665"/>
            <a:ext cx="10114671" cy="4318781"/>
            <a:chOff x="94924" y="706745"/>
            <a:chExt cx="7814636" cy="3473130"/>
          </a:xfrm>
        </p:grpSpPr>
        <p:sp>
          <p:nvSpPr>
            <p:cNvPr id="3" name="Shape 1039"/>
            <p:cNvSpPr/>
            <p:nvPr/>
          </p:nvSpPr>
          <p:spPr>
            <a:xfrm>
              <a:off x="2053335" y="924206"/>
              <a:ext cx="0" cy="2845790"/>
            </a:xfrm>
            <a:custGeom>
              <a:avLst/>
              <a:gdLst/>
              <a:ahLst/>
              <a:cxnLst/>
              <a:rect l="0" t="0" r="0" b="0"/>
              <a:pathLst>
                <a:path h="2845790">
                  <a:moveTo>
                    <a:pt x="0" y="2845790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Shape 1040"/>
            <p:cNvSpPr/>
            <p:nvPr/>
          </p:nvSpPr>
          <p:spPr>
            <a:xfrm>
              <a:off x="1994380" y="899002"/>
              <a:ext cx="117909" cy="115909"/>
            </a:xfrm>
            <a:custGeom>
              <a:avLst/>
              <a:gdLst/>
              <a:ahLst/>
              <a:cxnLst/>
              <a:rect l="0" t="0" r="0" b="0"/>
              <a:pathLst>
                <a:path w="117909" h="115909">
                  <a:moveTo>
                    <a:pt x="58955" y="0"/>
                  </a:moveTo>
                  <a:lnTo>
                    <a:pt x="114375" y="95005"/>
                  </a:lnTo>
                  <a:cubicBezTo>
                    <a:pt x="117909" y="101064"/>
                    <a:pt x="115862" y="108840"/>
                    <a:pt x="109804" y="112375"/>
                  </a:cubicBezTo>
                  <a:cubicBezTo>
                    <a:pt x="103745" y="115909"/>
                    <a:pt x="95969" y="113862"/>
                    <a:pt x="92434" y="107804"/>
                  </a:cubicBezTo>
                  <a:lnTo>
                    <a:pt x="58955" y="50410"/>
                  </a:lnTo>
                  <a:lnTo>
                    <a:pt x="25475" y="107804"/>
                  </a:lnTo>
                  <a:cubicBezTo>
                    <a:pt x="21941" y="113862"/>
                    <a:pt x="14164" y="115909"/>
                    <a:pt x="8105" y="112375"/>
                  </a:cubicBezTo>
                  <a:cubicBezTo>
                    <a:pt x="2047" y="108840"/>
                    <a:pt x="0" y="101064"/>
                    <a:pt x="3534" y="95005"/>
                  </a:cubicBezTo>
                  <a:lnTo>
                    <a:pt x="5895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Shape 1041"/>
            <p:cNvSpPr/>
            <p:nvPr/>
          </p:nvSpPr>
          <p:spPr>
            <a:xfrm>
              <a:off x="94924" y="2559341"/>
              <a:ext cx="3784795" cy="0"/>
            </a:xfrm>
            <a:custGeom>
              <a:avLst/>
              <a:gdLst/>
              <a:ahLst/>
              <a:cxnLst/>
              <a:rect l="0" t="0" r="0" b="0"/>
              <a:pathLst>
                <a:path w="3784795">
                  <a:moveTo>
                    <a:pt x="0" y="0"/>
                  </a:moveTo>
                  <a:lnTo>
                    <a:pt x="37847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 1042"/>
            <p:cNvSpPr/>
            <p:nvPr/>
          </p:nvSpPr>
          <p:spPr>
            <a:xfrm>
              <a:off x="3789015" y="2501782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4" y="2138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8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1" y="3681"/>
                    <a:pt x="8129" y="1655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043"/>
            <p:cNvSpPr/>
            <p:nvPr/>
          </p:nvSpPr>
          <p:spPr>
            <a:xfrm>
              <a:off x="2446167" y="208065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8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8" y="144269"/>
                  </a:lnTo>
                  <a:lnTo>
                    <a:pt x="142747" y="153946"/>
                  </a:lnTo>
                  <a:lnTo>
                    <a:pt x="76876" y="86746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045"/>
            <p:cNvSpPr/>
            <p:nvPr/>
          </p:nvSpPr>
          <p:spPr>
            <a:xfrm>
              <a:off x="3087980" y="1345840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6" y="77071"/>
                  </a:lnTo>
                  <a:lnTo>
                    <a:pt x="152619" y="144269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8"/>
                  </a:lnTo>
                  <a:lnTo>
                    <a:pt x="67198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046"/>
            <p:cNvSpPr/>
            <p:nvPr/>
          </p:nvSpPr>
          <p:spPr>
            <a:xfrm>
              <a:off x="3087979" y="134584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7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047"/>
            <p:cNvSpPr/>
            <p:nvPr/>
          </p:nvSpPr>
          <p:spPr>
            <a:xfrm>
              <a:off x="3016765" y="1903746"/>
              <a:ext cx="153946" cy="153947"/>
            </a:xfrm>
            <a:custGeom>
              <a:avLst/>
              <a:gdLst/>
              <a:ahLst/>
              <a:cxnLst/>
              <a:rect l="0" t="0" r="0" b="0"/>
              <a:pathLst>
                <a:path w="153946" h="153947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6" y="77071"/>
                  </a:lnTo>
                  <a:lnTo>
                    <a:pt x="152618" y="144269"/>
                  </a:lnTo>
                  <a:lnTo>
                    <a:pt x="142747" y="153947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8"/>
                  </a:lnTo>
                  <a:lnTo>
                    <a:pt x="67198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048"/>
            <p:cNvSpPr/>
            <p:nvPr/>
          </p:nvSpPr>
          <p:spPr>
            <a:xfrm>
              <a:off x="3016764" y="1903747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7" y="9676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049"/>
            <p:cNvSpPr/>
            <p:nvPr/>
          </p:nvSpPr>
          <p:spPr>
            <a:xfrm>
              <a:off x="431613" y="352154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8"/>
                  </a:lnTo>
                  <a:lnTo>
                    <a:pt x="144270" y="1327"/>
                  </a:lnTo>
                  <a:lnTo>
                    <a:pt x="153946" y="11198"/>
                  </a:lnTo>
                  <a:lnTo>
                    <a:pt x="86747" y="77070"/>
                  </a:lnTo>
                  <a:lnTo>
                    <a:pt x="152619" y="144269"/>
                  </a:lnTo>
                  <a:lnTo>
                    <a:pt x="142747" y="153946"/>
                  </a:lnTo>
                  <a:lnTo>
                    <a:pt x="76876" y="86746"/>
                  </a:lnTo>
                  <a:lnTo>
                    <a:pt x="9676" y="152618"/>
                  </a:lnTo>
                  <a:lnTo>
                    <a:pt x="0" y="142747"/>
                  </a:lnTo>
                  <a:lnTo>
                    <a:pt x="67199" y="76875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050"/>
            <p:cNvSpPr/>
            <p:nvPr/>
          </p:nvSpPr>
          <p:spPr>
            <a:xfrm>
              <a:off x="431612" y="3521540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1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051"/>
            <p:cNvSpPr/>
            <p:nvPr/>
          </p:nvSpPr>
          <p:spPr>
            <a:xfrm>
              <a:off x="1141791" y="3364368"/>
              <a:ext cx="153947" cy="153945"/>
            </a:xfrm>
            <a:custGeom>
              <a:avLst/>
              <a:gdLst/>
              <a:ahLst/>
              <a:cxnLst/>
              <a:rect l="0" t="0" r="0" b="0"/>
              <a:pathLst>
                <a:path w="153947" h="153945">
                  <a:moveTo>
                    <a:pt x="11199" y="0"/>
                  </a:moveTo>
                  <a:lnTo>
                    <a:pt x="77071" y="67199"/>
                  </a:lnTo>
                  <a:lnTo>
                    <a:pt x="144269" y="1327"/>
                  </a:lnTo>
                  <a:lnTo>
                    <a:pt x="153947" y="11199"/>
                  </a:lnTo>
                  <a:lnTo>
                    <a:pt x="86747" y="77071"/>
                  </a:lnTo>
                  <a:lnTo>
                    <a:pt x="152618" y="144269"/>
                  </a:lnTo>
                  <a:lnTo>
                    <a:pt x="142748" y="153945"/>
                  </a:lnTo>
                  <a:lnTo>
                    <a:pt x="76876" y="86747"/>
                  </a:lnTo>
                  <a:lnTo>
                    <a:pt x="9676" y="152618"/>
                  </a:lnTo>
                  <a:lnTo>
                    <a:pt x="0" y="142746"/>
                  </a:lnTo>
                  <a:lnTo>
                    <a:pt x="67200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052"/>
            <p:cNvSpPr/>
            <p:nvPr/>
          </p:nvSpPr>
          <p:spPr>
            <a:xfrm>
              <a:off x="1141791" y="3364369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6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7" name="Picture 105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60159" y="709533"/>
              <a:ext cx="120015" cy="163830"/>
            </a:xfrm>
            <a:prstGeom prst="rect">
              <a:avLst/>
            </a:prstGeom>
          </p:spPr>
        </p:pic>
        <p:pic>
          <p:nvPicPr>
            <p:cNvPr id="18" name="Picture 105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96620" y="2779467"/>
              <a:ext cx="208304" cy="140649"/>
            </a:xfrm>
            <a:prstGeom prst="rect">
              <a:avLst/>
            </a:prstGeom>
          </p:spPr>
        </p:pic>
        <p:sp>
          <p:nvSpPr>
            <p:cNvPr id="19" name="Shape 1057"/>
            <p:cNvSpPr/>
            <p:nvPr/>
          </p:nvSpPr>
          <p:spPr>
            <a:xfrm>
              <a:off x="6057970" y="921417"/>
              <a:ext cx="0" cy="2845790"/>
            </a:xfrm>
            <a:custGeom>
              <a:avLst/>
              <a:gdLst/>
              <a:ahLst/>
              <a:cxnLst/>
              <a:rect l="0" t="0" r="0" b="0"/>
              <a:pathLst>
                <a:path h="2845790">
                  <a:moveTo>
                    <a:pt x="0" y="2845790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058"/>
            <p:cNvSpPr/>
            <p:nvPr/>
          </p:nvSpPr>
          <p:spPr>
            <a:xfrm>
              <a:off x="5999015" y="896213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5" y="0"/>
                  </a:moveTo>
                  <a:lnTo>
                    <a:pt x="114375" y="95005"/>
                  </a:lnTo>
                  <a:cubicBezTo>
                    <a:pt x="117908" y="101064"/>
                    <a:pt x="115862" y="108840"/>
                    <a:pt x="109805" y="112375"/>
                  </a:cubicBezTo>
                  <a:cubicBezTo>
                    <a:pt x="103745" y="115909"/>
                    <a:pt x="95969" y="113862"/>
                    <a:pt x="92434" y="107804"/>
                  </a:cubicBezTo>
                  <a:lnTo>
                    <a:pt x="58955" y="50410"/>
                  </a:lnTo>
                  <a:lnTo>
                    <a:pt x="25475" y="107804"/>
                  </a:lnTo>
                  <a:cubicBezTo>
                    <a:pt x="21941" y="113862"/>
                    <a:pt x="14165" y="115909"/>
                    <a:pt x="8105" y="112375"/>
                  </a:cubicBezTo>
                  <a:cubicBezTo>
                    <a:pt x="2048" y="108840"/>
                    <a:pt x="0" y="101064"/>
                    <a:pt x="3535" y="95005"/>
                  </a:cubicBezTo>
                  <a:lnTo>
                    <a:pt x="5895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059"/>
            <p:cNvSpPr/>
            <p:nvPr/>
          </p:nvSpPr>
          <p:spPr>
            <a:xfrm>
              <a:off x="4066810" y="2557249"/>
              <a:ext cx="3784795" cy="0"/>
            </a:xfrm>
            <a:custGeom>
              <a:avLst/>
              <a:gdLst/>
              <a:ahLst/>
              <a:cxnLst/>
              <a:rect l="0" t="0" r="0" b="0"/>
              <a:pathLst>
                <a:path w="3784795">
                  <a:moveTo>
                    <a:pt x="0" y="0"/>
                  </a:moveTo>
                  <a:lnTo>
                    <a:pt x="37847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060"/>
            <p:cNvSpPr/>
            <p:nvPr/>
          </p:nvSpPr>
          <p:spPr>
            <a:xfrm>
              <a:off x="7793651" y="2498993"/>
              <a:ext cx="115908" cy="116513"/>
            </a:xfrm>
            <a:custGeom>
              <a:avLst/>
              <a:gdLst/>
              <a:ahLst/>
              <a:cxnLst/>
              <a:rect l="0" t="0" r="0" b="0"/>
              <a:pathLst>
                <a:path w="115908" h="116513">
                  <a:moveTo>
                    <a:pt x="11271" y="827"/>
                  </a:moveTo>
                  <a:cubicBezTo>
                    <a:pt x="14415" y="0"/>
                    <a:pt x="17873" y="372"/>
                    <a:pt x="20903" y="2138"/>
                  </a:cubicBezTo>
                  <a:lnTo>
                    <a:pt x="115908" y="57559"/>
                  </a:lnTo>
                  <a:lnTo>
                    <a:pt x="20903" y="112979"/>
                  </a:lnTo>
                  <a:cubicBezTo>
                    <a:pt x="14844" y="116513"/>
                    <a:pt x="7068" y="114467"/>
                    <a:pt x="3535" y="108408"/>
                  </a:cubicBezTo>
                  <a:cubicBezTo>
                    <a:pt x="0" y="102350"/>
                    <a:pt x="2046" y="94573"/>
                    <a:pt x="8105" y="91038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4"/>
                    <a:pt x="0" y="12768"/>
                    <a:pt x="3535" y="6710"/>
                  </a:cubicBezTo>
                  <a:cubicBezTo>
                    <a:pt x="5301" y="3681"/>
                    <a:pt x="8128" y="1655"/>
                    <a:pt x="11271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061"/>
            <p:cNvSpPr/>
            <p:nvPr/>
          </p:nvSpPr>
          <p:spPr>
            <a:xfrm>
              <a:off x="6450803" y="2077862"/>
              <a:ext cx="153946" cy="153945"/>
            </a:xfrm>
            <a:custGeom>
              <a:avLst/>
              <a:gdLst/>
              <a:ahLst/>
              <a:cxnLst/>
              <a:rect l="0" t="0" r="0" b="0"/>
              <a:pathLst>
                <a:path w="153946" h="153945">
                  <a:moveTo>
                    <a:pt x="11199" y="0"/>
                  </a:moveTo>
                  <a:lnTo>
                    <a:pt x="77070" y="67198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69"/>
                  </a:lnTo>
                  <a:lnTo>
                    <a:pt x="142746" y="153945"/>
                  </a:lnTo>
                  <a:lnTo>
                    <a:pt x="76876" y="86746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9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062"/>
            <p:cNvSpPr/>
            <p:nvPr/>
          </p:nvSpPr>
          <p:spPr>
            <a:xfrm>
              <a:off x="6450803" y="207786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8" y="9676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1063"/>
            <p:cNvSpPr/>
            <p:nvPr/>
          </p:nvSpPr>
          <p:spPr>
            <a:xfrm>
              <a:off x="7092614" y="134305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200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8" y="144269"/>
                  </a:lnTo>
                  <a:lnTo>
                    <a:pt x="142748" y="153946"/>
                  </a:lnTo>
                  <a:lnTo>
                    <a:pt x="76875" y="86747"/>
                  </a:lnTo>
                  <a:lnTo>
                    <a:pt x="9677" y="152618"/>
                  </a:lnTo>
                  <a:lnTo>
                    <a:pt x="0" y="142748"/>
                  </a:lnTo>
                  <a:lnTo>
                    <a:pt x="67199" y="76876"/>
                  </a:lnTo>
                  <a:lnTo>
                    <a:pt x="1328" y="9676"/>
                  </a:lnTo>
                  <a:lnTo>
                    <a:pt x="11200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1064"/>
            <p:cNvSpPr/>
            <p:nvPr/>
          </p:nvSpPr>
          <p:spPr>
            <a:xfrm>
              <a:off x="7092614" y="1343052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5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065"/>
            <p:cNvSpPr/>
            <p:nvPr/>
          </p:nvSpPr>
          <p:spPr>
            <a:xfrm>
              <a:off x="7021400" y="1900957"/>
              <a:ext cx="153947" cy="153947"/>
            </a:xfrm>
            <a:custGeom>
              <a:avLst/>
              <a:gdLst/>
              <a:ahLst/>
              <a:cxnLst/>
              <a:rect l="0" t="0" r="0" b="0"/>
              <a:pathLst>
                <a:path w="153947" h="153947">
                  <a:moveTo>
                    <a:pt x="11199" y="0"/>
                  </a:moveTo>
                  <a:lnTo>
                    <a:pt x="77070" y="67200"/>
                  </a:lnTo>
                  <a:lnTo>
                    <a:pt x="144271" y="1327"/>
                  </a:lnTo>
                  <a:lnTo>
                    <a:pt x="153947" y="11199"/>
                  </a:lnTo>
                  <a:lnTo>
                    <a:pt x="86747" y="77071"/>
                  </a:lnTo>
                  <a:lnTo>
                    <a:pt x="152619" y="144269"/>
                  </a:lnTo>
                  <a:lnTo>
                    <a:pt x="142747" y="153947"/>
                  </a:lnTo>
                  <a:lnTo>
                    <a:pt x="76876" y="86747"/>
                  </a:lnTo>
                  <a:lnTo>
                    <a:pt x="9678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9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066"/>
            <p:cNvSpPr/>
            <p:nvPr/>
          </p:nvSpPr>
          <p:spPr>
            <a:xfrm>
              <a:off x="7021400" y="1900958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8"/>
                  </a:lnTo>
                  <a:lnTo>
                    <a:pt x="0" y="142747"/>
                  </a:lnTo>
                  <a:lnTo>
                    <a:pt x="67200" y="76876"/>
                  </a:lnTo>
                  <a:lnTo>
                    <a:pt x="1328" y="9676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067"/>
            <p:cNvSpPr/>
            <p:nvPr/>
          </p:nvSpPr>
          <p:spPr>
            <a:xfrm>
              <a:off x="4436248" y="3518752"/>
              <a:ext cx="153947" cy="153946"/>
            </a:xfrm>
            <a:custGeom>
              <a:avLst/>
              <a:gdLst/>
              <a:ahLst/>
              <a:cxnLst/>
              <a:rect l="0" t="0" r="0" b="0"/>
              <a:pathLst>
                <a:path w="153947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69" y="1327"/>
                  </a:lnTo>
                  <a:lnTo>
                    <a:pt x="153947" y="11199"/>
                  </a:lnTo>
                  <a:lnTo>
                    <a:pt x="86747" y="77070"/>
                  </a:lnTo>
                  <a:lnTo>
                    <a:pt x="152619" y="144269"/>
                  </a:lnTo>
                  <a:lnTo>
                    <a:pt x="142748" y="153946"/>
                  </a:lnTo>
                  <a:lnTo>
                    <a:pt x="76876" y="86746"/>
                  </a:lnTo>
                  <a:lnTo>
                    <a:pt x="9676" y="152618"/>
                  </a:lnTo>
                  <a:lnTo>
                    <a:pt x="0" y="142746"/>
                  </a:lnTo>
                  <a:lnTo>
                    <a:pt x="67199" y="76875"/>
                  </a:lnTo>
                  <a:lnTo>
                    <a:pt x="1328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068"/>
            <p:cNvSpPr/>
            <p:nvPr/>
          </p:nvSpPr>
          <p:spPr>
            <a:xfrm>
              <a:off x="4436248" y="3518751"/>
              <a:ext cx="153946" cy="153946"/>
            </a:xfrm>
            <a:custGeom>
              <a:avLst/>
              <a:gdLst/>
              <a:ahLst/>
              <a:cxnLst/>
              <a:rect l="0" t="0" r="0" b="0"/>
              <a:pathLst>
                <a:path w="153946" h="153946">
                  <a:moveTo>
                    <a:pt x="11199" y="0"/>
                  </a:moveTo>
                  <a:lnTo>
                    <a:pt x="77071" y="67199"/>
                  </a:lnTo>
                  <a:lnTo>
                    <a:pt x="144270" y="1327"/>
                  </a:lnTo>
                  <a:lnTo>
                    <a:pt x="153946" y="11199"/>
                  </a:lnTo>
                  <a:lnTo>
                    <a:pt x="86747" y="77070"/>
                  </a:lnTo>
                  <a:lnTo>
                    <a:pt x="152619" y="144270"/>
                  </a:lnTo>
                  <a:lnTo>
                    <a:pt x="142747" y="153946"/>
                  </a:lnTo>
                  <a:lnTo>
                    <a:pt x="76876" y="86747"/>
                  </a:lnTo>
                  <a:lnTo>
                    <a:pt x="9677" y="152619"/>
                  </a:lnTo>
                  <a:lnTo>
                    <a:pt x="0" y="142747"/>
                  </a:lnTo>
                  <a:lnTo>
                    <a:pt x="67199" y="76876"/>
                  </a:lnTo>
                  <a:lnTo>
                    <a:pt x="1328" y="9677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069"/>
            <p:cNvSpPr/>
            <p:nvPr/>
          </p:nvSpPr>
          <p:spPr>
            <a:xfrm>
              <a:off x="5146428" y="3361579"/>
              <a:ext cx="153945" cy="153946"/>
            </a:xfrm>
            <a:custGeom>
              <a:avLst/>
              <a:gdLst/>
              <a:ahLst/>
              <a:cxnLst/>
              <a:rect l="0" t="0" r="0" b="0"/>
              <a:pathLst>
                <a:path w="153945" h="153946">
                  <a:moveTo>
                    <a:pt x="11199" y="0"/>
                  </a:moveTo>
                  <a:lnTo>
                    <a:pt x="77070" y="67199"/>
                  </a:lnTo>
                  <a:lnTo>
                    <a:pt x="144269" y="1327"/>
                  </a:lnTo>
                  <a:lnTo>
                    <a:pt x="153945" y="11199"/>
                  </a:lnTo>
                  <a:lnTo>
                    <a:pt x="86746" y="77070"/>
                  </a:lnTo>
                  <a:lnTo>
                    <a:pt x="152618" y="144269"/>
                  </a:lnTo>
                  <a:lnTo>
                    <a:pt x="142747" y="153946"/>
                  </a:lnTo>
                  <a:lnTo>
                    <a:pt x="76874" y="86747"/>
                  </a:lnTo>
                  <a:lnTo>
                    <a:pt x="9676" y="152618"/>
                  </a:lnTo>
                  <a:lnTo>
                    <a:pt x="0" y="142746"/>
                  </a:lnTo>
                  <a:lnTo>
                    <a:pt x="67198" y="76876"/>
                  </a:lnTo>
                  <a:lnTo>
                    <a:pt x="1327" y="9676"/>
                  </a:lnTo>
                  <a:lnTo>
                    <a:pt x="111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3" name="Picture 107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164794" y="706745"/>
              <a:ext cx="213644" cy="140649"/>
            </a:xfrm>
            <a:prstGeom prst="rect">
              <a:avLst/>
            </a:prstGeom>
          </p:spPr>
        </p:pic>
        <p:pic>
          <p:nvPicPr>
            <p:cNvPr id="34" name="Picture 107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701256" y="2776678"/>
              <a:ext cx="208304" cy="140649"/>
            </a:xfrm>
            <a:prstGeom prst="rect">
              <a:avLst/>
            </a:prstGeom>
          </p:spPr>
        </p:pic>
        <p:sp>
          <p:nvSpPr>
            <p:cNvPr id="71" name="Shape 1111"/>
            <p:cNvSpPr/>
            <p:nvPr/>
          </p:nvSpPr>
          <p:spPr>
            <a:xfrm>
              <a:off x="7087919" y="4173035"/>
              <a:ext cx="14400" cy="6840"/>
            </a:xfrm>
            <a:custGeom>
              <a:avLst/>
              <a:gdLst/>
              <a:ahLst/>
              <a:cxnLst/>
              <a:rect l="0" t="0" r="0" b="0"/>
              <a:pathLst>
                <a:path w="14400" h="6840">
                  <a:moveTo>
                    <a:pt x="0" y="0"/>
                  </a:moveTo>
                  <a:lnTo>
                    <a:pt x="7200" y="6840"/>
                  </a:lnTo>
                  <a:lnTo>
                    <a:pt x="7200" y="6840"/>
                  </a:lnTo>
                  <a:lnTo>
                    <a:pt x="7200" y="6840"/>
                  </a:lnTo>
                  <a:lnTo>
                    <a:pt x="14400" y="6840"/>
                  </a:lnTo>
                  <a:lnTo>
                    <a:pt x="14400" y="6840"/>
                  </a:lnTo>
                  <a:lnTo>
                    <a:pt x="14400" y="684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1112"/>
            <p:cNvSpPr/>
            <p:nvPr/>
          </p:nvSpPr>
          <p:spPr>
            <a:xfrm>
              <a:off x="7166759" y="4173035"/>
              <a:ext cx="7200" cy="6840"/>
            </a:xfrm>
            <a:custGeom>
              <a:avLst/>
              <a:gdLst/>
              <a:ahLst/>
              <a:cxnLst/>
              <a:rect l="0" t="0" r="0" b="0"/>
              <a:pathLst>
                <a:path w="7200" h="6840">
                  <a:moveTo>
                    <a:pt x="0" y="0"/>
                  </a:move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7200" y="6840"/>
                  </a:lnTo>
                  <a:lnTo>
                    <a:pt x="7200" y="6840"/>
                  </a:lnTo>
                  <a:lnTo>
                    <a:pt x="7200" y="684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1113"/>
            <p:cNvSpPr/>
            <p:nvPr/>
          </p:nvSpPr>
          <p:spPr>
            <a:xfrm>
              <a:off x="7223999" y="4173035"/>
              <a:ext cx="14039" cy="6840"/>
            </a:xfrm>
            <a:custGeom>
              <a:avLst/>
              <a:gdLst/>
              <a:ahLst/>
              <a:cxnLst/>
              <a:rect l="0" t="0" r="0" b="0"/>
              <a:pathLst>
                <a:path w="14039" h="6840">
                  <a:moveTo>
                    <a:pt x="0" y="6840"/>
                  </a:moveTo>
                  <a:lnTo>
                    <a:pt x="7200" y="6840"/>
                  </a:lnTo>
                  <a:lnTo>
                    <a:pt x="7200" y="0"/>
                  </a:lnTo>
                  <a:lnTo>
                    <a:pt x="14039" y="0"/>
                  </a:lnTo>
                  <a:lnTo>
                    <a:pt x="14039" y="0"/>
                  </a:lnTo>
                  <a:lnTo>
                    <a:pt x="14039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38370" y="140737"/>
            <a:ext cx="619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is not linear regression</a:t>
            </a:r>
            <a:endParaRPr lang="zh-CN" altLang="en-US" sz="4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84DBCDF-BD2E-4129-A5AA-999D09A08EFC}"/>
              </a:ext>
            </a:extLst>
          </p:cNvPr>
          <p:cNvCxnSpPr>
            <a:cxnSpLocks/>
          </p:cNvCxnSpPr>
          <p:nvPr/>
        </p:nvCxnSpPr>
        <p:spPr>
          <a:xfrm flipV="1">
            <a:off x="1076931" y="1792440"/>
            <a:ext cx="4668124" cy="4094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F4FC449-2832-4B5A-885F-E3E25DD532C1}"/>
              </a:ext>
            </a:extLst>
          </p:cNvPr>
          <p:cNvCxnSpPr>
            <a:cxnSpLocks/>
          </p:cNvCxnSpPr>
          <p:nvPr/>
        </p:nvCxnSpPr>
        <p:spPr>
          <a:xfrm flipV="1">
            <a:off x="6263746" y="2443163"/>
            <a:ext cx="4108979" cy="3706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3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789" y="1757513"/>
            <a:ext cx="815454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algorithm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4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9198"/>
            <a:ext cx="5641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Preprocessing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1620035"/>
                <a:ext cx="11802794" cy="4858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Training  set</a:t>
                </a:r>
                <a:r>
                  <a:rPr lang="zh-CN" altLang="en-US" sz="32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32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3200" dirty="0"/>
                  <a:t>,……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/>
                  <a:t>.</a:t>
                </a:r>
              </a:p>
              <a:p>
                <a:r>
                  <a:rPr lang="en-US" altLang="zh-CN" sz="3200" dirty="0"/>
                  <a:t>Preprocessing  ( feature scaling /mean normalization):</a:t>
                </a:r>
              </a:p>
              <a:p>
                <a:r>
                  <a:rPr lang="en-US" altLang="zh-CN" sz="4000" dirty="0"/>
                  <a:t>      </a:t>
                </a:r>
              </a:p>
              <a:p>
                <a:endParaRPr lang="en-US" altLang="zh-CN" sz="3200" dirty="0"/>
              </a:p>
              <a:p>
                <a:r>
                  <a:rPr lang="en-US" altLang="zh-CN" sz="3200" dirty="0"/>
                  <a:t>Replace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3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20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.</a:t>
                </a:r>
              </a:p>
              <a:p>
                <a:r>
                  <a:rPr lang="en-US" altLang="zh-CN" sz="3200" dirty="0"/>
                  <a:t>If different features on different scales ( e.g.,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/>
                  <a:t> = size of house,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200" dirty="0"/>
                  <a:t> = number of bedrooms), scale features to have comparable range of values.</a:t>
                </a:r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0035"/>
                <a:ext cx="11802794" cy="4858125"/>
              </a:xfrm>
              <a:prstGeom prst="rect">
                <a:avLst/>
              </a:prstGeom>
              <a:blipFill>
                <a:blip r:embed="rId2"/>
                <a:stretch>
                  <a:fillRect l="-1291" t="-2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7113" y="2715066"/>
                <a:ext cx="1089867" cy="78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3" y="2715066"/>
                <a:ext cx="1089867" cy="785280"/>
              </a:xfrm>
              <a:prstGeom prst="rect">
                <a:avLst/>
              </a:prstGeom>
              <a:blipFill>
                <a:blip r:embed="rId3"/>
                <a:stretch>
                  <a:fillRect t="-3101" b="-20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27095" y="2603593"/>
                <a:ext cx="99347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5" y="2603593"/>
                <a:ext cx="993477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03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  <p:pic>
        <p:nvPicPr>
          <p:cNvPr id="14" name="Picture 1169"/>
          <p:cNvPicPr/>
          <p:nvPr/>
        </p:nvPicPr>
        <p:blipFill>
          <a:blip r:embed="rId2"/>
          <a:stretch>
            <a:fillRect/>
          </a:stretch>
        </p:blipFill>
        <p:spPr>
          <a:xfrm>
            <a:off x="6910937" y="1730326"/>
            <a:ext cx="3822711" cy="3601329"/>
          </a:xfrm>
          <a:prstGeom prst="rect">
            <a:avLst/>
          </a:prstGeom>
        </p:spPr>
      </p:pic>
      <p:grpSp>
        <p:nvGrpSpPr>
          <p:cNvPr id="15" name="Group 17081"/>
          <p:cNvGrpSpPr/>
          <p:nvPr/>
        </p:nvGrpSpPr>
        <p:grpSpPr>
          <a:xfrm>
            <a:off x="1378634" y="1856935"/>
            <a:ext cx="3545058" cy="3474720"/>
            <a:chOff x="0" y="17105"/>
            <a:chExt cx="5170077" cy="3987324"/>
          </a:xfrm>
        </p:grpSpPr>
        <p:sp>
          <p:nvSpPr>
            <p:cNvPr id="16" name="Shape 828"/>
            <p:cNvSpPr/>
            <p:nvPr/>
          </p:nvSpPr>
          <p:spPr>
            <a:xfrm>
              <a:off x="2657516" y="289484"/>
              <a:ext cx="0" cy="3714945"/>
            </a:xfrm>
            <a:custGeom>
              <a:avLst/>
              <a:gdLst/>
              <a:ahLst/>
              <a:cxnLst/>
              <a:rect l="0" t="0" r="0" b="0"/>
              <a:pathLst>
                <a:path h="3714945">
                  <a:moveTo>
                    <a:pt x="0" y="3714945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829"/>
            <p:cNvSpPr/>
            <p:nvPr/>
          </p:nvSpPr>
          <p:spPr>
            <a:xfrm>
              <a:off x="2598562" y="264279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3" y="0"/>
                  </a:moveTo>
                  <a:lnTo>
                    <a:pt x="114374" y="95006"/>
                  </a:lnTo>
                  <a:cubicBezTo>
                    <a:pt x="117908" y="101064"/>
                    <a:pt x="115861" y="108841"/>
                    <a:pt x="109803" y="112375"/>
                  </a:cubicBezTo>
                  <a:cubicBezTo>
                    <a:pt x="103744" y="115909"/>
                    <a:pt x="95968" y="113863"/>
                    <a:pt x="92435" y="107804"/>
                  </a:cubicBezTo>
                  <a:lnTo>
                    <a:pt x="58953" y="50410"/>
                  </a:lnTo>
                  <a:lnTo>
                    <a:pt x="25474" y="107804"/>
                  </a:lnTo>
                  <a:cubicBezTo>
                    <a:pt x="21939" y="113863"/>
                    <a:pt x="14163" y="115909"/>
                    <a:pt x="8104" y="112375"/>
                  </a:cubicBezTo>
                  <a:cubicBezTo>
                    <a:pt x="2046" y="108841"/>
                    <a:pt x="0" y="101064"/>
                    <a:pt x="3535" y="95006"/>
                  </a:cubicBezTo>
                  <a:lnTo>
                    <a:pt x="5895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830"/>
            <p:cNvSpPr/>
            <p:nvPr/>
          </p:nvSpPr>
          <p:spPr>
            <a:xfrm>
              <a:off x="0" y="2427127"/>
              <a:ext cx="5144489" cy="0"/>
            </a:xfrm>
            <a:custGeom>
              <a:avLst/>
              <a:gdLst/>
              <a:ahLst/>
              <a:cxnLst/>
              <a:rect l="0" t="0" r="0" b="0"/>
              <a:pathLst>
                <a:path w="5144489">
                  <a:moveTo>
                    <a:pt x="0" y="0"/>
                  </a:moveTo>
                  <a:lnTo>
                    <a:pt x="5144489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831"/>
            <p:cNvSpPr/>
            <p:nvPr/>
          </p:nvSpPr>
          <p:spPr>
            <a:xfrm>
              <a:off x="5053785" y="2369569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3" y="2138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6" y="116513"/>
                    <a:pt x="7069" y="114467"/>
                    <a:pt x="3535" y="108408"/>
                  </a:cubicBezTo>
                  <a:cubicBezTo>
                    <a:pt x="0" y="102349"/>
                    <a:pt x="2047" y="94573"/>
                    <a:pt x="8106" y="91038"/>
                  </a:cubicBezTo>
                  <a:lnTo>
                    <a:pt x="65499" y="57559"/>
                  </a:lnTo>
                  <a:lnTo>
                    <a:pt x="8106" y="24079"/>
                  </a:lnTo>
                  <a:cubicBezTo>
                    <a:pt x="2047" y="20545"/>
                    <a:pt x="0" y="12768"/>
                    <a:pt x="3535" y="6709"/>
                  </a:cubicBezTo>
                  <a:cubicBezTo>
                    <a:pt x="5302" y="3680"/>
                    <a:pt x="8130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832"/>
            <p:cNvSpPr/>
            <p:nvPr/>
          </p:nvSpPr>
          <p:spPr>
            <a:xfrm>
              <a:off x="3190842" y="179963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1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833"/>
            <p:cNvSpPr/>
            <p:nvPr/>
          </p:nvSpPr>
          <p:spPr>
            <a:xfrm>
              <a:off x="3190843" y="179963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834"/>
            <p:cNvSpPr/>
            <p:nvPr/>
          </p:nvSpPr>
          <p:spPr>
            <a:xfrm>
              <a:off x="4061765" y="842290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6" y="14590"/>
                  </a:lnTo>
                  <a:lnTo>
                    <a:pt x="120827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835"/>
            <p:cNvSpPr/>
            <p:nvPr/>
          </p:nvSpPr>
          <p:spPr>
            <a:xfrm>
              <a:off x="4061765" y="842290"/>
              <a:ext cx="208377" cy="208222"/>
            </a:xfrm>
            <a:custGeom>
              <a:avLst/>
              <a:gdLst/>
              <a:ahLst/>
              <a:cxnLst/>
              <a:rect l="0" t="0" r="0" b="0"/>
              <a:pathLst>
                <a:path w="208377" h="208222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2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836"/>
            <p:cNvSpPr/>
            <p:nvPr/>
          </p:nvSpPr>
          <p:spPr>
            <a:xfrm>
              <a:off x="3965128" y="1569158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1" y="1730"/>
                  </a:lnTo>
                  <a:lnTo>
                    <a:pt x="208376" y="14590"/>
                  </a:lnTo>
                  <a:lnTo>
                    <a:pt x="120826" y="100411"/>
                  </a:lnTo>
                  <a:lnTo>
                    <a:pt x="206648" y="187963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2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837"/>
            <p:cNvSpPr/>
            <p:nvPr/>
          </p:nvSpPr>
          <p:spPr>
            <a:xfrm>
              <a:off x="3965128" y="1569158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30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29" y="2026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838"/>
            <p:cNvSpPr/>
            <p:nvPr/>
          </p:nvSpPr>
          <p:spPr>
            <a:xfrm>
              <a:off x="457139" y="3676902"/>
              <a:ext cx="208378" cy="208223"/>
            </a:xfrm>
            <a:custGeom>
              <a:avLst/>
              <a:gdLst/>
              <a:ahLst/>
              <a:cxnLst/>
              <a:rect l="0" t="0" r="0" b="0"/>
              <a:pathLst>
                <a:path w="208378" h="208223">
                  <a:moveTo>
                    <a:pt x="22399" y="0"/>
                  </a:moveTo>
                  <a:lnTo>
                    <a:pt x="108221" y="87551"/>
                  </a:lnTo>
                  <a:lnTo>
                    <a:pt x="195772" y="1730"/>
                  </a:lnTo>
                  <a:lnTo>
                    <a:pt x="208378" y="14589"/>
                  </a:lnTo>
                  <a:lnTo>
                    <a:pt x="120827" y="100411"/>
                  </a:lnTo>
                  <a:lnTo>
                    <a:pt x="206648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839"/>
            <p:cNvSpPr/>
            <p:nvPr/>
          </p:nvSpPr>
          <p:spPr>
            <a:xfrm>
              <a:off x="457140" y="367690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8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8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2"/>
                  </a:lnTo>
                  <a:lnTo>
                    <a:pt x="1730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840"/>
            <p:cNvSpPr/>
            <p:nvPr/>
          </p:nvSpPr>
          <p:spPr>
            <a:xfrm>
              <a:off x="1420837" y="3472132"/>
              <a:ext cx="208376" cy="208223"/>
            </a:xfrm>
            <a:custGeom>
              <a:avLst/>
              <a:gdLst/>
              <a:ahLst/>
              <a:cxnLst/>
              <a:rect l="0" t="0" r="0" b="0"/>
              <a:pathLst>
                <a:path w="208376" h="208223">
                  <a:moveTo>
                    <a:pt x="22399" y="0"/>
                  </a:moveTo>
                  <a:lnTo>
                    <a:pt x="108219" y="87551"/>
                  </a:lnTo>
                  <a:lnTo>
                    <a:pt x="195770" y="1729"/>
                  </a:lnTo>
                  <a:lnTo>
                    <a:pt x="208376" y="14590"/>
                  </a:lnTo>
                  <a:lnTo>
                    <a:pt x="120825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2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0" y="107812"/>
                  </a:lnTo>
                  <a:lnTo>
                    <a:pt x="1728" y="20261"/>
                  </a:lnTo>
                  <a:lnTo>
                    <a:pt x="223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841"/>
            <p:cNvSpPr/>
            <p:nvPr/>
          </p:nvSpPr>
          <p:spPr>
            <a:xfrm>
              <a:off x="1420836" y="3472132"/>
              <a:ext cx="208377" cy="208223"/>
            </a:xfrm>
            <a:custGeom>
              <a:avLst/>
              <a:gdLst/>
              <a:ahLst/>
              <a:cxnLst/>
              <a:rect l="0" t="0" r="0" b="0"/>
              <a:pathLst>
                <a:path w="208377" h="208223">
                  <a:moveTo>
                    <a:pt x="22399" y="0"/>
                  </a:moveTo>
                  <a:lnTo>
                    <a:pt x="108220" y="87551"/>
                  </a:lnTo>
                  <a:lnTo>
                    <a:pt x="195771" y="1729"/>
                  </a:lnTo>
                  <a:lnTo>
                    <a:pt x="208377" y="14589"/>
                  </a:lnTo>
                  <a:lnTo>
                    <a:pt x="120826" y="100411"/>
                  </a:lnTo>
                  <a:lnTo>
                    <a:pt x="206647" y="187962"/>
                  </a:lnTo>
                  <a:lnTo>
                    <a:pt x="185979" y="208223"/>
                  </a:lnTo>
                  <a:lnTo>
                    <a:pt x="100157" y="120671"/>
                  </a:lnTo>
                  <a:lnTo>
                    <a:pt x="12606" y="206493"/>
                  </a:lnTo>
                  <a:lnTo>
                    <a:pt x="0" y="193633"/>
                  </a:lnTo>
                  <a:lnTo>
                    <a:pt x="87551" y="107811"/>
                  </a:lnTo>
                  <a:lnTo>
                    <a:pt x="1729" y="20260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0" name="Picture 84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02472" y="17105"/>
              <a:ext cx="289910" cy="183245"/>
            </a:xfrm>
            <a:prstGeom prst="rect">
              <a:avLst/>
            </a:prstGeom>
          </p:spPr>
        </p:pic>
        <p:pic>
          <p:nvPicPr>
            <p:cNvPr id="31" name="Picture 84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887414" y="2713917"/>
              <a:ext cx="282663" cy="183245"/>
            </a:xfrm>
            <a:prstGeom prst="rect">
              <a:avLst/>
            </a:prstGeom>
          </p:spPr>
        </p:pic>
        <p:sp>
          <p:nvSpPr>
            <p:cNvPr id="32" name="Shape 856"/>
            <p:cNvSpPr/>
            <p:nvPr/>
          </p:nvSpPr>
          <p:spPr>
            <a:xfrm>
              <a:off x="4193398" y="972720"/>
              <a:ext cx="28439" cy="7200"/>
            </a:xfrm>
            <a:custGeom>
              <a:avLst/>
              <a:gdLst/>
              <a:ahLst/>
              <a:cxnLst/>
              <a:rect l="0" t="0" r="0" b="0"/>
              <a:pathLst>
                <a:path w="28439" h="7200">
                  <a:moveTo>
                    <a:pt x="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14400" y="0"/>
                  </a:lnTo>
                  <a:lnTo>
                    <a:pt x="21599" y="0"/>
                  </a:lnTo>
                  <a:lnTo>
                    <a:pt x="21599" y="0"/>
                  </a:lnTo>
                  <a:lnTo>
                    <a:pt x="28439" y="0"/>
                  </a:lnTo>
                  <a:lnTo>
                    <a:pt x="28439" y="7200"/>
                  </a:lnTo>
                  <a:lnTo>
                    <a:pt x="28439" y="720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857"/>
            <p:cNvSpPr/>
            <p:nvPr/>
          </p:nvSpPr>
          <p:spPr>
            <a:xfrm>
              <a:off x="4286277" y="1029960"/>
              <a:ext cx="14040" cy="14760"/>
            </a:xfrm>
            <a:custGeom>
              <a:avLst/>
              <a:gdLst/>
              <a:ahLst/>
              <a:cxnLst/>
              <a:rect l="0" t="0" r="0" b="0"/>
              <a:pathLst>
                <a:path w="14040" h="14760">
                  <a:moveTo>
                    <a:pt x="0" y="0"/>
                  </a:moveTo>
                  <a:lnTo>
                    <a:pt x="6840" y="7560"/>
                  </a:lnTo>
                  <a:lnTo>
                    <a:pt x="6840" y="7560"/>
                  </a:lnTo>
                  <a:lnTo>
                    <a:pt x="6840" y="7560"/>
                  </a:lnTo>
                  <a:lnTo>
                    <a:pt x="14040" y="7560"/>
                  </a:lnTo>
                  <a:lnTo>
                    <a:pt x="14040" y="1476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858"/>
            <p:cNvSpPr/>
            <p:nvPr/>
          </p:nvSpPr>
          <p:spPr>
            <a:xfrm>
              <a:off x="4357917" y="11088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861"/>
            <p:cNvSpPr/>
            <p:nvPr/>
          </p:nvSpPr>
          <p:spPr>
            <a:xfrm>
              <a:off x="4071717" y="1674000"/>
              <a:ext cx="21600" cy="0"/>
            </a:xfrm>
            <a:custGeom>
              <a:avLst/>
              <a:gdLst/>
              <a:ahLst/>
              <a:cxnLst/>
              <a:rect l="0" t="0" r="0" b="0"/>
              <a:pathLst>
                <a:path w="21600">
                  <a:moveTo>
                    <a:pt x="2160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863"/>
            <p:cNvSpPr/>
            <p:nvPr/>
          </p:nvSpPr>
          <p:spPr>
            <a:xfrm>
              <a:off x="3971638" y="1566720"/>
              <a:ext cx="21960" cy="0"/>
            </a:xfrm>
            <a:custGeom>
              <a:avLst/>
              <a:gdLst/>
              <a:ahLst/>
              <a:cxnLst/>
              <a:rect l="0" t="0" r="0" b="0"/>
              <a:pathLst>
                <a:path w="21960">
                  <a:moveTo>
                    <a:pt x="21960" y="0"/>
                  </a:move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720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866"/>
            <p:cNvSpPr/>
            <p:nvPr/>
          </p:nvSpPr>
          <p:spPr>
            <a:xfrm>
              <a:off x="3293037" y="195299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891"/>
            <p:cNvSpPr/>
            <p:nvPr/>
          </p:nvSpPr>
          <p:spPr>
            <a:xfrm>
              <a:off x="2628117" y="2832840"/>
              <a:ext cx="14040" cy="14400"/>
            </a:xfrm>
            <a:custGeom>
              <a:avLst/>
              <a:gdLst/>
              <a:ahLst/>
              <a:cxnLst/>
              <a:rect l="0" t="0" r="0" b="0"/>
              <a:pathLst>
                <a:path w="14040" h="14400">
                  <a:moveTo>
                    <a:pt x="0" y="14400"/>
                  </a:moveTo>
                  <a:lnTo>
                    <a:pt x="7560" y="7200"/>
                  </a:lnTo>
                  <a:lnTo>
                    <a:pt x="7560" y="7200"/>
                  </a:lnTo>
                  <a:lnTo>
                    <a:pt x="14040" y="0"/>
                  </a:lnTo>
                  <a:lnTo>
                    <a:pt x="14040" y="0"/>
                  </a:lnTo>
                  <a:lnTo>
                    <a:pt x="14040" y="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986497" y="5835985"/>
            <a:ext cx="5025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Reduce data from 2D to 1D</a:t>
            </a:r>
            <a:endParaRPr lang="zh-CN" altLang="en-US" sz="3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538554" y="5808319"/>
            <a:ext cx="5025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Reduce data from 3D to 2D</a:t>
            </a:r>
            <a:endParaRPr lang="zh-CN" altLang="en-US" sz="32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1D323B1-2FF3-4519-9917-75E1842F2226}"/>
              </a:ext>
            </a:extLst>
          </p:cNvPr>
          <p:cNvCxnSpPr>
            <a:cxnSpLocks/>
          </p:cNvCxnSpPr>
          <p:nvPr/>
        </p:nvCxnSpPr>
        <p:spPr>
          <a:xfrm flipV="1">
            <a:off x="1402799" y="2267489"/>
            <a:ext cx="3673312" cy="3255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792172" y="1640984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1285689" y="19549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043B1716-ADEA-483E-BE18-63921E99A1C2}"/>
              </a:ext>
            </a:extLst>
          </p:cNvPr>
          <p:cNvSpPr/>
          <p:nvPr/>
        </p:nvSpPr>
        <p:spPr>
          <a:xfrm>
            <a:off x="9858375" y="1248283"/>
            <a:ext cx="1485900" cy="1107932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8EB4EA-454B-42CC-BD66-B3B2130083D5}"/>
              </a:ext>
            </a:extLst>
          </p:cNvPr>
          <p:cNvSpPr txBox="1"/>
          <p:nvPr/>
        </p:nvSpPr>
        <p:spPr>
          <a:xfrm>
            <a:off x="10195999" y="1461960"/>
            <a:ext cx="81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p61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907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E081F-50DF-40F6-92FA-03BAC59672A9}"/>
              </a:ext>
            </a:extLst>
          </p:cNvPr>
          <p:cNvSpPr txBox="1"/>
          <p:nvPr/>
        </p:nvSpPr>
        <p:spPr>
          <a:xfrm>
            <a:off x="3514726" y="2185989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outline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2381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9655" y="1716258"/>
                <a:ext cx="926357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Reduce data from n-dimensions to k-dimensions</a:t>
                </a:r>
              </a:p>
              <a:p>
                <a:r>
                  <a:rPr lang="en-US" altLang="zh-CN" sz="3600" dirty="0"/>
                  <a:t>Compute “covariance matrix”</a:t>
                </a:r>
                <a:r>
                  <a:rPr lang="zh-CN" altLang="en-US" sz="3600" dirty="0"/>
                  <a:t>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3600" dirty="0"/>
              </a:p>
              <a:p>
                <a:endParaRPr lang="en-US" altLang="zh-CN" sz="3600" dirty="0"/>
              </a:p>
              <a:p>
                <a:r>
                  <a:rPr lang="en-US" altLang="zh-CN" sz="3600" dirty="0"/>
                  <a:t>Compute  “eigenvectors” of matrix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endParaRPr lang="en-US" altLang="zh-CN" sz="3200" dirty="0"/>
              </a:p>
              <a:p>
                <a:r>
                  <a:rPr lang="en-US" altLang="zh-CN" sz="3600" b="1" dirty="0"/>
                  <a:t>       [U,S,V] =  </a:t>
                </a:r>
                <a:r>
                  <a:rPr lang="en-US" altLang="zh-CN" sz="3600" b="1" dirty="0" err="1"/>
                  <a:t>svd</a:t>
                </a:r>
                <a:r>
                  <a:rPr lang="en-US" altLang="zh-CN" sz="3600" b="1" dirty="0"/>
                  <a:t>  (Sigma)  ;</a:t>
                </a:r>
                <a:endParaRPr lang="zh-CN" altLang="en-US" sz="36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5" y="1716258"/>
                <a:ext cx="9263575" cy="3785652"/>
              </a:xfrm>
              <a:prstGeom prst="rect">
                <a:avLst/>
              </a:prstGeom>
              <a:blipFill>
                <a:blip r:embed="rId2"/>
                <a:stretch>
                  <a:fillRect l="-2041" t="-2576" r="-592" b="-5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37096" y="3102407"/>
                <a:ext cx="187100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96" y="3102407"/>
                <a:ext cx="1871002" cy="1008225"/>
              </a:xfrm>
              <a:prstGeom prst="rect">
                <a:avLst/>
              </a:prstGeom>
              <a:blipFill>
                <a:blip r:embed="rId3"/>
                <a:stretch>
                  <a:fillRect r="-5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71737" y="3233854"/>
                <a:ext cx="95173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37" y="3233854"/>
                <a:ext cx="951735" cy="745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18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9198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Feature Normalize  Preprocessing</a:t>
            </a:r>
            <a:endParaRPr lang="zh-CN" altLang="en-US" sz="4000" dirty="0"/>
          </a:p>
          <a:p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48735" y="1399902"/>
            <a:ext cx="9762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sigma]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featureNormalize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%FEATURENORMALIZE Normalizes the features in X 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FEATURENORMALIZE(X) returns a normalized version of X where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the mean value of each feature is 0 and the standard deviation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is 1. This is often a good preprocessing step to do when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  working with learning algorithms.</a:t>
            </a:r>
          </a:p>
          <a:p>
            <a:r>
              <a:rPr lang="zh-CN" alt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mu = mean(X);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bsxfun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(@minus, X, mu);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sigma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X_norm = bsxfun(@rdivide, X_norm, sigma);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</a:t>
            </a:r>
          </a:p>
          <a:p>
            <a:r>
              <a:rPr lang="zh-CN" alt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zh-CN" altLang="en-US" sz="1600" dirty="0"/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389222" y="2280352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981888" y="25391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908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951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Compute  “eigenvectors”   SVD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100667"/>
            <a:ext cx="98497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[U, S]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%PCA Run principal component analysis on the dataset X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[U, S, X] =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(X) computes eigenvectors of the covariance matrix of X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Returns the eigenvectors U, the eigenvalues (on diagonal) in S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endParaRPr lang="zh-CN" altLang="en-U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Useful values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[m, n] = size(X);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You need to return the following variables correctly.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 = zeros(n);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zeros(n);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 YOUR CODE HERE ======================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Instructions: You should first compute the covariance matrix. Then, you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should use the "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" function to compute the eigenvectors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and eigenvalues of the covariance matrix.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Note: When computing the covariance matrix, remember to divide by m (the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number of examples).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Sigma = 1/m * X'* X;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[U, S, V]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(Sigma);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=========================================================================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sz="1400" dirty="0"/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344438" y="2123584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837955" y="24375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235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70558" y="1406769"/>
            <a:ext cx="779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From [U,S,V] = </a:t>
            </a:r>
            <a:r>
              <a:rPr lang="en-US" altLang="zh-CN" sz="3600" dirty="0" err="1"/>
              <a:t>svd</a:t>
            </a:r>
            <a:r>
              <a:rPr lang="en-US" altLang="zh-CN" sz="3600" dirty="0"/>
              <a:t> (Sigma ), we get: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U =</a:t>
            </a:r>
            <a:endParaRPr lang="en-US" altLang="zh-CN" sz="9600" dirty="0"/>
          </a:p>
        </p:txBody>
      </p:sp>
      <p:sp>
        <p:nvSpPr>
          <p:cNvPr id="11" name="双括号 10"/>
          <p:cNvSpPr/>
          <p:nvPr/>
        </p:nvSpPr>
        <p:spPr>
          <a:xfrm>
            <a:off x="1561515" y="3121070"/>
            <a:ext cx="3446583" cy="180066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082018" y="3249636"/>
            <a:ext cx="0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82018" y="4149968"/>
            <a:ext cx="0" cy="53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83441" y="3351992"/>
            <a:ext cx="14068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86929" y="4149968"/>
            <a:ext cx="0" cy="53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328159" y="3240645"/>
            <a:ext cx="0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28159" y="4149968"/>
            <a:ext cx="0" cy="49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842867" y="3733015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67" y="3733015"/>
                <a:ext cx="478301" cy="384657"/>
              </a:xfrm>
              <a:prstGeom prst="rect">
                <a:avLst/>
              </a:prstGeom>
              <a:blipFill>
                <a:blip r:embed="rId2"/>
                <a:stretch>
                  <a:fillRect l="-15190" t="-4762" r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560318" y="3732681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8" y="3732681"/>
                <a:ext cx="478301" cy="384657"/>
              </a:xfrm>
              <a:prstGeom prst="rect">
                <a:avLst/>
              </a:prstGeom>
              <a:blipFill>
                <a:blip r:embed="rId3"/>
                <a:stretch>
                  <a:fillRect l="-15385" t="-4762" r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089008" y="3829073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08" y="3829073"/>
                <a:ext cx="478301" cy="384657"/>
              </a:xfrm>
              <a:prstGeom prst="rect">
                <a:avLst/>
              </a:prstGeom>
              <a:blipFill>
                <a:blip r:embed="rId4"/>
                <a:stretch>
                  <a:fillRect l="-16667" t="-4762" r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220633" y="3582851"/>
                <a:ext cx="780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33" y="3582851"/>
                <a:ext cx="7801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410738" y="3598177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38" y="3598177"/>
                <a:ext cx="43441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861537" y="3715093"/>
                <a:ext cx="1392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7" y="3715093"/>
                <a:ext cx="1392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373F7EBE-D068-48C0-A173-955B15B4342D}"/>
                  </a:ext>
                </a:extLst>
              </p14:cNvPr>
              <p14:cNvContentPartPr/>
              <p14:nvPr/>
            </p14:nvContentPartPr>
            <p14:xfrm>
              <a:off x="2985997" y="4586310"/>
              <a:ext cx="360" cy="3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373F7EBE-D068-48C0-A173-955B15B434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6997" y="4577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97A9B70-3F66-4028-82FC-5F9AF2B65F75}"/>
                  </a:ext>
                </a:extLst>
              </p:cNvPr>
              <p:cNvSpPr txBox="1"/>
              <p:nvPr/>
            </p:nvSpPr>
            <p:spPr>
              <a:xfrm>
                <a:off x="1541401" y="2454708"/>
                <a:ext cx="5095213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zh-CN" altLang="en-US" sz="3200" dirty="0"/>
                  <a:t>   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3200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97A9B70-3F66-4028-82FC-5F9AF2B6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01" y="2454708"/>
                <a:ext cx="5095213" cy="5129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6CABC52-C728-49EB-8967-136CE95E248D}"/>
                  </a:ext>
                </a:extLst>
              </p:cNvPr>
              <p:cNvSpPr txBox="1"/>
              <p:nvPr/>
            </p:nvSpPr>
            <p:spPr>
              <a:xfrm rot="10800000" flipH="1" flipV="1">
                <a:off x="2082017" y="5968765"/>
                <a:ext cx="27426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𝑟𝑒𝑑𝑢𝑐𝑒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6CABC52-C728-49EB-8967-136CE95E2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082017" y="5968765"/>
                <a:ext cx="274265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56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95BF8B-C640-4CDE-B5E2-10458F199211}"/>
                  </a:ext>
                </a:extLst>
              </p:cNvPr>
              <p:cNvSpPr txBox="1"/>
              <p:nvPr/>
            </p:nvSpPr>
            <p:spPr>
              <a:xfrm>
                <a:off x="292893" y="2764631"/>
                <a:ext cx="10051257" cy="576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dirty="0"/>
                  <a:t>Z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sz="3600" dirty="0"/>
                  <a:t> * X     =                                                 *   </a:t>
                </a:r>
                <a:r>
                  <a:rPr lang="en-US" altLang="zh-CN" sz="3600" dirty="0" err="1"/>
                  <a:t>X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95BF8B-C640-4CDE-B5E2-10458F19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3" y="2764631"/>
                <a:ext cx="10051257" cy="576312"/>
              </a:xfrm>
              <a:prstGeom prst="rect">
                <a:avLst/>
              </a:prstGeom>
              <a:blipFill>
                <a:blip r:embed="rId2"/>
                <a:stretch>
                  <a:fillRect l="-2729" t="-20213" b="-47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双括号 2">
            <a:extLst>
              <a:ext uri="{FF2B5EF4-FFF2-40B4-BE49-F238E27FC236}">
                <a16:creationId xmlns:a16="http://schemas.microsoft.com/office/drawing/2014/main" id="{A28BCCCF-9A99-41E9-BBED-42167CA447A6}"/>
              </a:ext>
            </a:extLst>
          </p:cNvPr>
          <p:cNvSpPr/>
          <p:nvPr/>
        </p:nvSpPr>
        <p:spPr>
          <a:xfrm>
            <a:off x="4171950" y="1614488"/>
            <a:ext cx="4400550" cy="31718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7E86D52-BF47-45A3-98EF-7DAD0CFB672B}"/>
              </a:ext>
            </a:extLst>
          </p:cNvPr>
          <p:cNvCxnSpPr>
            <a:cxnSpLocks/>
          </p:cNvCxnSpPr>
          <p:nvPr/>
        </p:nvCxnSpPr>
        <p:spPr>
          <a:xfrm>
            <a:off x="4572000" y="2185987"/>
            <a:ext cx="1157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52F831-C9CC-4D9E-AD03-038F2495B500}"/>
              </a:ext>
            </a:extLst>
          </p:cNvPr>
          <p:cNvCxnSpPr>
            <a:cxnSpLocks/>
          </p:cNvCxnSpPr>
          <p:nvPr/>
        </p:nvCxnSpPr>
        <p:spPr>
          <a:xfrm flipV="1">
            <a:off x="6793706" y="2185987"/>
            <a:ext cx="115728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EF94A19-9977-4308-A21D-45341F588F8E}"/>
              </a:ext>
            </a:extLst>
          </p:cNvPr>
          <p:cNvCxnSpPr>
            <a:cxnSpLocks/>
          </p:cNvCxnSpPr>
          <p:nvPr/>
        </p:nvCxnSpPr>
        <p:spPr>
          <a:xfrm>
            <a:off x="4793786" y="4229098"/>
            <a:ext cx="1157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6205AA-A5FA-464C-91DB-AC4DDC5401B6}"/>
              </a:ext>
            </a:extLst>
          </p:cNvPr>
          <p:cNvCxnSpPr>
            <a:cxnSpLocks/>
          </p:cNvCxnSpPr>
          <p:nvPr/>
        </p:nvCxnSpPr>
        <p:spPr>
          <a:xfrm>
            <a:off x="6857999" y="4229099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1FDF31-2605-432D-B110-8A07866C9DD2}"/>
                  </a:ext>
                </a:extLst>
              </p:cNvPr>
              <p:cNvSpPr txBox="1"/>
              <p:nvPr/>
            </p:nvSpPr>
            <p:spPr>
              <a:xfrm>
                <a:off x="5951074" y="1993658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1FDF31-2605-432D-B110-8A07866C9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74" y="1993658"/>
                <a:ext cx="478301" cy="384657"/>
              </a:xfrm>
              <a:prstGeom prst="rect">
                <a:avLst/>
              </a:prstGeom>
              <a:blipFill>
                <a:blip r:embed="rId3"/>
                <a:stretch>
                  <a:fillRect l="-15190" t="-4762" r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F7C360-FC1A-41A8-9A2C-9DCAF7107C61}"/>
                  </a:ext>
                </a:extLst>
              </p:cNvPr>
              <p:cNvSpPr txBox="1"/>
              <p:nvPr/>
            </p:nvSpPr>
            <p:spPr>
              <a:xfrm>
                <a:off x="6133074" y="4036770"/>
                <a:ext cx="478301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F7C360-FC1A-41A8-9A2C-9DCAF710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074" y="4036770"/>
                <a:ext cx="478301" cy="384657"/>
              </a:xfrm>
              <a:prstGeom prst="rect">
                <a:avLst/>
              </a:prstGeom>
              <a:blipFill>
                <a:blip r:embed="rId4"/>
                <a:stretch>
                  <a:fillRect l="-15190" t="-4762" r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1C6DBD8-E8E9-4217-AFFE-DD211724033D}"/>
              </a:ext>
            </a:extLst>
          </p:cNvPr>
          <p:cNvSpPr txBox="1"/>
          <p:nvPr/>
        </p:nvSpPr>
        <p:spPr>
          <a:xfrm>
            <a:off x="5967710" y="2614059"/>
            <a:ext cx="923330" cy="1200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/>
              <a:t>......</a:t>
            </a:r>
            <a:endParaRPr lang="zh-CN" altLang="en-US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A9AD9C-FF26-44CE-A143-B7E69B5DD66F}"/>
              </a:ext>
            </a:extLst>
          </p:cNvPr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5812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467" y="1071001"/>
            <a:ext cx="100867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pl-PL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 = projectData(X, U, K)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%PROJECTDATA Computes the reduced data representation when projecting only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%on to the top k eigenvectors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Z =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projectData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(X, U, K) computes the projection of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the normalized inputs X into the reduced dimensional space spanned by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the first K columns of U. It returns the projected examples in Z.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You need to return the following variables correctly.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zeros(size(X, 1), K);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 YOUR CODE HERE ======================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Instructions: Compute the projection of the data using only the top K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eigenvectors in U (first K columns).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For the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i-th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example X(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,:), the projection on to the k-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th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eigenvector is given as follows: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x = X(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 :)';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projection_k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= x' * U(:, k);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U(:, 1:K);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Z =X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=============================================================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327506" y="1818784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821023" y="2132770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0A5D07-37D1-4F7B-A572-97F11838A787}"/>
              </a:ext>
            </a:extLst>
          </p:cNvPr>
          <p:cNvSpPr txBox="1"/>
          <p:nvPr/>
        </p:nvSpPr>
        <p:spPr>
          <a:xfrm>
            <a:off x="182880" y="183305"/>
            <a:ext cx="11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707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833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Principal component analysis  (PCA) algorithm summary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53551" y="1674055"/>
                <a:ext cx="9369083" cy="405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After mean normalization (ensure every feature has zero mean) and optionally feature scaling:</a:t>
                </a:r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r>
                  <a:rPr lang="en-US" altLang="zh-CN" sz="3200" dirty="0"/>
                  <a:t>                   [ U , S , V ] =  </a:t>
                </a:r>
                <a:r>
                  <a:rPr lang="en-US" altLang="zh-CN" sz="3200" dirty="0" err="1"/>
                  <a:t>svd</a:t>
                </a:r>
                <a:r>
                  <a:rPr lang="en-US" altLang="zh-CN" sz="3200" dirty="0"/>
                  <a:t>  ( Sigma ) ;</a:t>
                </a:r>
              </a:p>
              <a:p>
                <a:r>
                  <a:rPr lang="en-US" altLang="zh-CN" sz="3200" dirty="0"/>
                  <a:t>                                        =  U (  : , 1 : k ) ;</a:t>
                </a:r>
              </a:p>
              <a:p>
                <a:r>
                  <a:rPr lang="en-US" altLang="zh-CN" sz="3200" dirty="0"/>
                  <a:t>                     z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3200" dirty="0"/>
                  <a:t>* </a:t>
                </a:r>
                <a:r>
                  <a:rPr lang="en-US" altLang="zh-CN" sz="3200" dirty="0"/>
                  <a:t>X ;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1" y="1674055"/>
                <a:ext cx="9369083" cy="4051750"/>
              </a:xfrm>
              <a:prstGeom prst="rect">
                <a:avLst/>
              </a:prstGeom>
              <a:blipFill>
                <a:blip r:embed="rId2"/>
                <a:stretch>
                  <a:fillRect l="-1627" t="-1958" b="-4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15661" y="2991979"/>
                <a:ext cx="2145324" cy="698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dirty="0"/>
                  <a:t>Sigma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1" y="2991979"/>
                <a:ext cx="2145324" cy="698012"/>
              </a:xfrm>
              <a:prstGeom prst="rect">
                <a:avLst/>
              </a:prstGeom>
              <a:blipFill>
                <a:blip r:embed="rId3"/>
                <a:stretch>
                  <a:fillRect l="-11364" t="-3509" b="-20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967090" y="2836872"/>
                <a:ext cx="187100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90" y="2836872"/>
                <a:ext cx="1871002" cy="1008225"/>
              </a:xfrm>
              <a:prstGeom prst="rect">
                <a:avLst/>
              </a:prstGeom>
              <a:blipFill>
                <a:blip r:embed="rId4"/>
                <a:stretch>
                  <a:fillRect r="-5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D23A909-A299-467E-B546-A80F5658B30A}"/>
                  </a:ext>
                </a:extLst>
              </p:cNvPr>
              <p:cNvSpPr txBox="1"/>
              <p:nvPr/>
            </p:nvSpPr>
            <p:spPr>
              <a:xfrm>
                <a:off x="3288323" y="4641059"/>
                <a:ext cx="1258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D23A909-A299-467E-B546-A80F5658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323" y="4641059"/>
                <a:ext cx="12588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1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1177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algorithm- 2D to 1D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695135" y="1769431"/>
            <a:ext cx="67047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 ; close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load (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'data1.mat'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featureNormalize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[U, S]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NL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plot(X_norm(:, 1), X_norm(:, 2), </a:t>
            </a:r>
            <a:r>
              <a:rPr lang="nl-NL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'bo'</a:t>
            </a:r>
            <a:r>
              <a:rPr lang="nl-NL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axis([-4 3 -4 3]); axis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</a:p>
          <a:p>
            <a:r>
              <a:rPr lang="zh-CN" alt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 = 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U, K);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recoverData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(Z, U, K);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 1),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 2),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1:size(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1)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,:),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,:),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'--k'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1);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6720718" y="2029292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7193373" y="2934968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515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7452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algorithm- 2D to 1D  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" y="1445683"/>
            <a:ext cx="5343525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71" y="1445683"/>
            <a:ext cx="5343525" cy="4000500"/>
          </a:xfrm>
          <a:prstGeom prst="rect">
            <a:avLst/>
          </a:prstGeom>
        </p:spPr>
      </p:pic>
      <p:sp>
        <p:nvSpPr>
          <p:cNvPr id="6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464686" y="2054692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4920303" y="2851553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5154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6656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algorithm- 3D to 2D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671304" y="1354564"/>
            <a:ext cx="4473526" cy="504753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rand(1000,3);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Visualize Input Data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plot3(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(:,1),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(:,2),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(:,3),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Function PCA,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out_dim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Use this to switch methods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use_svd_method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[count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= size(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SVD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use_svd_method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(mean(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),count,1))/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(count-1);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[U,S,V]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First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columns as PCA bases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zh-CN" altLang="en-US" sz="1400" dirty="0"/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887471" y="1986958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5343088" y="2783819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p61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8803" y="1193697"/>
            <a:ext cx="5350064" cy="48320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V(:,1:out_dim);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EIG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mean(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count,1);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sub_input_data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./ (count - 1);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cov_mat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[V D]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cov_mat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Last </a:t>
            </a:r>
            <a:r>
              <a:rPr lang="en-US" altLang="zh-CN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columns as PCA bases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V(:,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+ 1: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in_dim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End Function PCA</a:t>
            </a:r>
          </a:p>
          <a:p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Visualize Output Data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(:,1),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(:,2),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bo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2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6B53A6-CC9D-47D2-815F-DFBB1670A37A}"/>
              </a:ext>
            </a:extLst>
          </p:cNvPr>
          <p:cNvSpPr txBox="1"/>
          <p:nvPr/>
        </p:nvSpPr>
        <p:spPr>
          <a:xfrm>
            <a:off x="985837" y="1033224"/>
            <a:ext cx="1100137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Motivation I : Data compression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Motivation II: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Principal component analysis problem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Principal component analysis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Choosing the number of principal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Reconstruction from compressed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Advice for applying PCA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6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785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 algorithm- 3D to 2D </a:t>
            </a:r>
            <a:endParaRPr lang="zh-CN" altLang="en-US" sz="4000" dirty="0"/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887471" y="1986958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5343088" y="2783819"/>
            <a:ext cx="96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p61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7" y="1828800"/>
            <a:ext cx="4673600" cy="350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57" y="1740573"/>
            <a:ext cx="5046478" cy="37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75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54222" y="1490228"/>
            <a:ext cx="848661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Choosing the number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components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36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6609"/>
            <a:ext cx="980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Choosing k (number of principal components)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72416" y="1269692"/>
            <a:ext cx="98755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Average squared projection error:</a:t>
            </a:r>
          </a:p>
          <a:p>
            <a:r>
              <a:rPr lang="en-US" altLang="zh-CN" sz="3600" dirty="0"/>
              <a:t>Total variation in the data :</a:t>
            </a:r>
          </a:p>
          <a:p>
            <a:endParaRPr lang="en-US" altLang="zh-CN" sz="3600" dirty="0"/>
          </a:p>
          <a:p>
            <a:r>
              <a:rPr lang="en-US" altLang="zh-CN" sz="3600" dirty="0"/>
              <a:t>Typically , choose k to be smallest value so that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“99% of variance is retained”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899137" y="4670476"/>
            <a:ext cx="4628271" cy="4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99177" y="1336431"/>
                <a:ext cx="48533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77" y="1336431"/>
                <a:ext cx="485336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398540" y="4677511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40" y="4677511"/>
                <a:ext cx="485336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65710" y="3536459"/>
                <a:ext cx="347986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10" y="3536459"/>
                <a:ext cx="3479863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83875" y="4515731"/>
                <a:ext cx="190129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75" y="4515731"/>
                <a:ext cx="1901290" cy="1176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926056" y="4455032"/>
                <a:ext cx="2537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0.01       (1%)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6" y="4455032"/>
                <a:ext cx="253793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F8FF34-A7B8-43B9-A71A-8C5EB8C057B5}"/>
                  </a:ext>
                </a:extLst>
              </p:cNvPr>
              <p:cNvSpPr txBox="1"/>
              <p:nvPr/>
            </p:nvSpPr>
            <p:spPr>
              <a:xfrm>
                <a:off x="2480373" y="3763845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F8FF34-A7B8-43B9-A71A-8C5EB8C05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373" y="3763845"/>
                <a:ext cx="485336" cy="809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D9448D-EB0A-42D9-9A26-3CE43B9D425D}"/>
                  </a:ext>
                </a:extLst>
              </p:cNvPr>
              <p:cNvSpPr txBox="1"/>
              <p:nvPr/>
            </p:nvSpPr>
            <p:spPr>
              <a:xfrm>
                <a:off x="7984513" y="1220791"/>
                <a:ext cx="22408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D9448D-EB0A-42D9-9A26-3CE43B9D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13" y="1220791"/>
                <a:ext cx="2240870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F1FF8D-694E-4451-9FA5-BA74C4F5D0C4}"/>
                  </a:ext>
                </a:extLst>
              </p:cNvPr>
              <p:cNvSpPr txBox="1"/>
              <p:nvPr/>
            </p:nvSpPr>
            <p:spPr>
              <a:xfrm>
                <a:off x="6042072" y="2036788"/>
                <a:ext cx="48533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F1FF8D-694E-4451-9FA5-BA74C4F5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72" y="2036788"/>
                <a:ext cx="48533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F95FB0-5F6B-4C5F-B8E7-E6A437722ECD}"/>
                  </a:ext>
                </a:extLst>
              </p:cNvPr>
              <p:cNvSpPr txBox="1"/>
              <p:nvPr/>
            </p:nvSpPr>
            <p:spPr>
              <a:xfrm>
                <a:off x="6516702" y="1913910"/>
                <a:ext cx="122514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F95FB0-5F6B-4C5F-B8E7-E6A43772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02" y="1913910"/>
                <a:ext cx="1225143" cy="756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442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42" y="112541"/>
            <a:ext cx="980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Choosing k (number of principal components)</a:t>
            </a:r>
            <a:endParaRPr lang="zh-CN" altLang="en-US" sz="40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506307" y="1308295"/>
            <a:ext cx="1" cy="4656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49440" y="1519311"/>
            <a:ext cx="481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 U ,S ,V ] = </a:t>
            </a:r>
            <a:r>
              <a:rPr lang="en-US" altLang="zh-CN" sz="3200" dirty="0" err="1"/>
              <a:t>svd</a:t>
            </a:r>
            <a:r>
              <a:rPr lang="en-US" altLang="zh-CN" sz="3200" dirty="0"/>
              <a:t> ( Sigma )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21566" y="1519311"/>
            <a:ext cx="60631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Algorithm :</a:t>
            </a:r>
          </a:p>
          <a:p>
            <a:r>
              <a:rPr lang="en-US" altLang="zh-CN" sz="3200" dirty="0"/>
              <a:t>Try PCA with k = 1</a:t>
            </a:r>
          </a:p>
          <a:p>
            <a:r>
              <a:rPr lang="en-US" altLang="zh-CN" sz="3200" dirty="0"/>
              <a:t>Compute               ,       ,        ,…,</a:t>
            </a:r>
          </a:p>
          <a:p>
            <a:r>
              <a:rPr lang="en-US" altLang="zh-CN" sz="3200" dirty="0"/>
              <a:t>,                  ……..</a:t>
            </a:r>
          </a:p>
          <a:p>
            <a:endParaRPr lang="en-US" altLang="zh-CN" sz="3200" dirty="0"/>
          </a:p>
          <a:p>
            <a:r>
              <a:rPr lang="en-US" altLang="zh-CN" sz="3200" dirty="0"/>
              <a:t>Check if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27561" y="2560319"/>
                <a:ext cx="1225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𝑟𝑒𝑑𝑢𝑐𝑒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61" y="2560319"/>
                <a:ext cx="122559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51950" y="2621016"/>
                <a:ext cx="692834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50" y="2621016"/>
                <a:ext cx="692834" cy="448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 flipH="1">
                <a:off x="4044783" y="2621015"/>
                <a:ext cx="766367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44783" y="2621015"/>
                <a:ext cx="766367" cy="448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 flipH="1">
                <a:off x="5341091" y="2621014"/>
                <a:ext cx="722084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41091" y="2621014"/>
                <a:ext cx="722084" cy="448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70058" y="3099932"/>
                <a:ext cx="1202471" cy="570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8" y="3099932"/>
                <a:ext cx="1202471" cy="570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959644" y="3099932"/>
                <a:ext cx="1233479" cy="570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44" y="3099932"/>
                <a:ext cx="1233479" cy="570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570058" y="5627077"/>
            <a:ext cx="3474725" cy="25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79144" y="4817688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4" y="4817688"/>
                <a:ext cx="485336" cy="8093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64480" y="4672555"/>
                <a:ext cx="298030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0" y="4672555"/>
                <a:ext cx="2980303" cy="1008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70058" y="5689248"/>
                <a:ext cx="485336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8" y="5689248"/>
                <a:ext cx="485336" cy="809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44842" y="5589829"/>
                <a:ext cx="162653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42" y="5589829"/>
                <a:ext cx="1626536" cy="1008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193123" y="5374385"/>
                <a:ext cx="1324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0.01?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3" y="5374385"/>
                <a:ext cx="132446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566B8B6-256C-4846-A9BE-C954F7A1A3A3}"/>
              </a:ext>
            </a:extLst>
          </p:cNvPr>
          <p:cNvSpPr txBox="1"/>
          <p:nvPr/>
        </p:nvSpPr>
        <p:spPr>
          <a:xfrm>
            <a:off x="7175109" y="3452067"/>
            <a:ext cx="501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   = </a:t>
            </a:r>
            <a:endParaRPr lang="zh-CN" altLang="en-US" sz="2800" b="1" dirty="0"/>
          </a:p>
        </p:txBody>
      </p:sp>
      <p:sp>
        <p:nvSpPr>
          <p:cNvPr id="7" name="双括号 6">
            <a:extLst>
              <a:ext uri="{FF2B5EF4-FFF2-40B4-BE49-F238E27FC236}">
                <a16:creationId xmlns:a16="http://schemas.microsoft.com/office/drawing/2014/main" id="{F4BEBE83-F977-4C7F-A90E-67F593ED54E0}"/>
              </a:ext>
            </a:extLst>
          </p:cNvPr>
          <p:cNvSpPr/>
          <p:nvPr/>
        </p:nvSpPr>
        <p:spPr>
          <a:xfrm>
            <a:off x="8090736" y="2560319"/>
            <a:ext cx="2157413" cy="210026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D52E3D-7FFE-4371-AB99-E869279AF52F}"/>
                  </a:ext>
                </a:extLst>
              </p:cNvPr>
              <p:cNvSpPr txBox="1"/>
              <p:nvPr/>
            </p:nvSpPr>
            <p:spPr>
              <a:xfrm>
                <a:off x="8427299" y="2621014"/>
                <a:ext cx="4053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D52E3D-7FFE-4371-AB99-E869279A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299" y="2621014"/>
                <a:ext cx="405367" cy="307777"/>
              </a:xfrm>
              <a:prstGeom prst="rect">
                <a:avLst/>
              </a:prstGeom>
              <a:blipFill>
                <a:blip r:embed="rId13"/>
                <a:stretch>
                  <a:fillRect l="-13433" r="-447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6BA534-BDAA-46BC-98E4-C51AFA1F1E3C}"/>
                  </a:ext>
                </a:extLst>
              </p:cNvPr>
              <p:cNvSpPr txBox="1"/>
              <p:nvPr/>
            </p:nvSpPr>
            <p:spPr>
              <a:xfrm>
                <a:off x="9715039" y="4123743"/>
                <a:ext cx="4401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6BA534-BDAA-46BC-98E4-C51AFA1F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39" y="4123743"/>
                <a:ext cx="440185" cy="307777"/>
              </a:xfrm>
              <a:prstGeom prst="rect">
                <a:avLst/>
              </a:prstGeom>
              <a:blipFill>
                <a:blip r:embed="rId14"/>
                <a:stretch>
                  <a:fillRect l="-13889" r="-138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12B442C-6FD0-4DD6-AB70-338A15141EF6}"/>
                  </a:ext>
                </a:extLst>
              </p:cNvPr>
              <p:cNvSpPr txBox="1"/>
              <p:nvPr/>
            </p:nvSpPr>
            <p:spPr>
              <a:xfrm>
                <a:off x="8837065" y="3181304"/>
                <a:ext cx="58509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12B442C-6FD0-4DD6-AB70-338A15141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5" y="3181304"/>
                <a:ext cx="585097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B5FA6A-91D8-45C3-8C93-C836ED2AA9F0}"/>
                  </a:ext>
                </a:extLst>
              </p:cNvPr>
              <p:cNvSpPr txBox="1"/>
              <p:nvPr/>
            </p:nvSpPr>
            <p:spPr>
              <a:xfrm>
                <a:off x="7495027" y="5287374"/>
                <a:ext cx="3186112" cy="92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dirty="0"/>
                  <a:t>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B5FA6A-91D8-45C3-8C93-C836ED2AA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27" y="5287374"/>
                <a:ext cx="3186112" cy="921791"/>
              </a:xfrm>
              <a:prstGeom prst="rect">
                <a:avLst/>
              </a:prstGeom>
              <a:blipFill>
                <a:blip r:embed="rId16"/>
                <a:stretch>
                  <a:fillRect l="-7648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76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542" y="112541"/>
            <a:ext cx="980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Choosing k (number of principal components)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44062" y="1448973"/>
            <a:ext cx="481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 U ,S ,V ] = </a:t>
            </a:r>
            <a:r>
              <a:rPr lang="en-US" altLang="zh-CN" sz="3200" dirty="0" err="1"/>
              <a:t>svd</a:t>
            </a:r>
            <a:r>
              <a:rPr lang="en-US" altLang="zh-CN" sz="3200" dirty="0"/>
              <a:t> ( Sigma )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44062" y="2504050"/>
            <a:ext cx="86938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Pick smallest value of k for which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(99% of variance is retained)</a:t>
            </a:r>
            <a:endParaRPr lang="zh-CN" altLang="en-US" sz="3200" dirty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071467" y="4412264"/>
            <a:ext cx="20222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83777" y="3194407"/>
                <a:ext cx="2331720" cy="104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77" y="3194407"/>
                <a:ext cx="2331720" cy="1045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83777" y="4412264"/>
                <a:ext cx="232820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77" y="4412264"/>
                <a:ext cx="2328204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424291" y="4166042"/>
                <a:ext cx="12825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91" y="4166042"/>
                <a:ext cx="128259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67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3068" y="2052935"/>
            <a:ext cx="1068215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Reconstruction from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compressed representation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95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095"/>
          <p:cNvGrpSpPr/>
          <p:nvPr/>
        </p:nvGrpSpPr>
        <p:grpSpPr>
          <a:xfrm>
            <a:off x="1139483" y="2011679"/>
            <a:ext cx="9242474" cy="3699803"/>
            <a:chOff x="571680" y="0"/>
            <a:chExt cx="7239166" cy="4265295"/>
          </a:xfrm>
        </p:grpSpPr>
        <p:sp>
          <p:nvSpPr>
            <p:cNvPr id="3" name="Shape 1981"/>
            <p:cNvSpPr/>
            <p:nvPr/>
          </p:nvSpPr>
          <p:spPr>
            <a:xfrm>
              <a:off x="931976" y="454444"/>
              <a:ext cx="2597368" cy="2115327"/>
            </a:xfrm>
            <a:custGeom>
              <a:avLst/>
              <a:gdLst/>
              <a:ahLst/>
              <a:cxnLst/>
              <a:rect l="0" t="0" r="0" b="0"/>
              <a:pathLst>
                <a:path w="2597368" h="2115327">
                  <a:moveTo>
                    <a:pt x="0" y="2115327"/>
                  </a:moveTo>
                  <a:lnTo>
                    <a:pt x="2597368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Shape 1983"/>
            <p:cNvSpPr/>
            <p:nvPr/>
          </p:nvSpPr>
          <p:spPr>
            <a:xfrm>
              <a:off x="2195035" y="183880"/>
              <a:ext cx="0" cy="2354458"/>
            </a:xfrm>
            <a:custGeom>
              <a:avLst/>
              <a:gdLst/>
              <a:ahLst/>
              <a:cxnLst/>
              <a:rect l="0" t="0" r="0" b="0"/>
              <a:pathLst>
                <a:path h="2354458">
                  <a:moveTo>
                    <a:pt x="0" y="2354458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Shape 1984"/>
            <p:cNvSpPr/>
            <p:nvPr/>
          </p:nvSpPr>
          <p:spPr>
            <a:xfrm>
              <a:off x="2136081" y="158675"/>
              <a:ext cx="117908" cy="115909"/>
            </a:xfrm>
            <a:custGeom>
              <a:avLst/>
              <a:gdLst/>
              <a:ahLst/>
              <a:cxnLst/>
              <a:rect l="0" t="0" r="0" b="0"/>
              <a:pathLst>
                <a:path w="117908" h="115909">
                  <a:moveTo>
                    <a:pt x="58953" y="0"/>
                  </a:moveTo>
                  <a:lnTo>
                    <a:pt x="114374" y="95006"/>
                  </a:lnTo>
                  <a:cubicBezTo>
                    <a:pt x="117908" y="101064"/>
                    <a:pt x="115861" y="108840"/>
                    <a:pt x="109803" y="112375"/>
                  </a:cubicBezTo>
                  <a:cubicBezTo>
                    <a:pt x="103744" y="115909"/>
                    <a:pt x="95968" y="113863"/>
                    <a:pt x="92433" y="107804"/>
                  </a:cubicBezTo>
                  <a:lnTo>
                    <a:pt x="58953" y="50410"/>
                  </a:lnTo>
                  <a:lnTo>
                    <a:pt x="25474" y="107804"/>
                  </a:lnTo>
                  <a:cubicBezTo>
                    <a:pt x="21939" y="113863"/>
                    <a:pt x="14163" y="115909"/>
                    <a:pt x="8104" y="112375"/>
                  </a:cubicBezTo>
                  <a:cubicBezTo>
                    <a:pt x="2046" y="108840"/>
                    <a:pt x="0" y="101064"/>
                    <a:pt x="3533" y="95006"/>
                  </a:cubicBezTo>
                  <a:lnTo>
                    <a:pt x="5895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 1985"/>
            <p:cNvSpPr/>
            <p:nvPr/>
          </p:nvSpPr>
          <p:spPr>
            <a:xfrm>
              <a:off x="571680" y="1534809"/>
              <a:ext cx="3133126" cy="0"/>
            </a:xfrm>
            <a:custGeom>
              <a:avLst/>
              <a:gdLst/>
              <a:ahLst/>
              <a:cxnLst/>
              <a:rect l="0" t="0" r="0" b="0"/>
              <a:pathLst>
                <a:path w="3133126">
                  <a:moveTo>
                    <a:pt x="0" y="0"/>
                  </a:moveTo>
                  <a:lnTo>
                    <a:pt x="3133126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986"/>
            <p:cNvSpPr/>
            <p:nvPr/>
          </p:nvSpPr>
          <p:spPr>
            <a:xfrm>
              <a:off x="3614102" y="1477250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60"/>
                  </a:lnTo>
                  <a:lnTo>
                    <a:pt x="20903" y="112979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4"/>
                    <a:pt x="8105" y="91039"/>
                  </a:cubicBezTo>
                  <a:lnTo>
                    <a:pt x="65499" y="57560"/>
                  </a:lnTo>
                  <a:lnTo>
                    <a:pt x="8105" y="24079"/>
                  </a:lnTo>
                  <a:cubicBezTo>
                    <a:pt x="2046" y="20545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8" name="Picture 198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83582" y="1476"/>
              <a:ext cx="177093" cy="116586"/>
            </a:xfrm>
            <a:prstGeom prst="rect">
              <a:avLst/>
            </a:prstGeom>
          </p:spPr>
        </p:pic>
        <p:pic>
          <p:nvPicPr>
            <p:cNvPr id="9" name="Picture 199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557179" y="1717274"/>
              <a:ext cx="172666" cy="116586"/>
            </a:xfrm>
            <a:prstGeom prst="rect">
              <a:avLst/>
            </a:prstGeom>
          </p:spPr>
        </p:pic>
        <p:sp>
          <p:nvSpPr>
            <p:cNvPr id="10" name="Shape 1991"/>
            <p:cNvSpPr/>
            <p:nvPr/>
          </p:nvSpPr>
          <p:spPr>
            <a:xfrm>
              <a:off x="2520660" y="1138016"/>
              <a:ext cx="127607" cy="127607"/>
            </a:xfrm>
            <a:custGeom>
              <a:avLst/>
              <a:gdLst/>
              <a:ahLst/>
              <a:cxnLst/>
              <a:rect l="0" t="0" r="0" b="0"/>
              <a:pathLst>
                <a:path w="127607" h="127607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7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7"/>
                  </a:lnTo>
                  <a:lnTo>
                    <a:pt x="63722" y="71905"/>
                  </a:lnTo>
                  <a:lnTo>
                    <a:pt x="8020" y="126507"/>
                  </a:lnTo>
                  <a:lnTo>
                    <a:pt x="0" y="118324"/>
                  </a:lnTo>
                  <a:lnTo>
                    <a:pt x="55702" y="63722"/>
                  </a:lnTo>
                  <a:lnTo>
                    <a:pt x="1100" y="8020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992"/>
            <p:cNvSpPr/>
            <p:nvPr/>
          </p:nvSpPr>
          <p:spPr>
            <a:xfrm>
              <a:off x="2520659" y="1138015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993"/>
            <p:cNvSpPr/>
            <p:nvPr/>
          </p:nvSpPr>
          <p:spPr>
            <a:xfrm>
              <a:off x="3052667" y="528921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5"/>
                  </a:lnTo>
                  <a:lnTo>
                    <a:pt x="8020" y="126507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0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994"/>
            <p:cNvSpPr/>
            <p:nvPr/>
          </p:nvSpPr>
          <p:spPr>
            <a:xfrm>
              <a:off x="3052667" y="528920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995"/>
            <p:cNvSpPr/>
            <p:nvPr/>
          </p:nvSpPr>
          <p:spPr>
            <a:xfrm>
              <a:off x="2993636" y="991376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1"/>
                  </a:lnTo>
                  <a:lnTo>
                    <a:pt x="127608" y="9284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6"/>
                  </a:lnTo>
                  <a:lnTo>
                    <a:pt x="8020" y="126509"/>
                  </a:lnTo>
                  <a:lnTo>
                    <a:pt x="0" y="118326"/>
                  </a:lnTo>
                  <a:lnTo>
                    <a:pt x="55702" y="63724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997"/>
            <p:cNvSpPr/>
            <p:nvPr/>
          </p:nvSpPr>
          <p:spPr>
            <a:xfrm>
              <a:off x="850766" y="2332390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7"/>
                  </a:lnTo>
                  <a:lnTo>
                    <a:pt x="0" y="118326"/>
                  </a:lnTo>
                  <a:lnTo>
                    <a:pt x="55702" y="63724"/>
                  </a:lnTo>
                  <a:lnTo>
                    <a:pt x="1100" y="8021"/>
                  </a:lnTo>
                  <a:lnTo>
                    <a:pt x="92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998"/>
            <p:cNvSpPr/>
            <p:nvPr/>
          </p:nvSpPr>
          <p:spPr>
            <a:xfrm>
              <a:off x="850766" y="2332389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999"/>
            <p:cNvSpPr/>
            <p:nvPr/>
          </p:nvSpPr>
          <p:spPr>
            <a:xfrm>
              <a:off x="1439444" y="2202108"/>
              <a:ext cx="127607" cy="127608"/>
            </a:xfrm>
            <a:custGeom>
              <a:avLst/>
              <a:gdLst/>
              <a:ahLst/>
              <a:cxnLst/>
              <a:rect l="0" t="0" r="0" b="0"/>
              <a:pathLst>
                <a:path w="127607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7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5"/>
                  </a:lnTo>
                  <a:lnTo>
                    <a:pt x="8020" y="126507"/>
                  </a:lnTo>
                  <a:lnTo>
                    <a:pt x="0" y="118325"/>
                  </a:lnTo>
                  <a:lnTo>
                    <a:pt x="55702" y="63722"/>
                  </a:lnTo>
                  <a:lnTo>
                    <a:pt x="1100" y="8020"/>
                  </a:lnTo>
                  <a:lnTo>
                    <a:pt x="92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000"/>
            <p:cNvSpPr/>
            <p:nvPr/>
          </p:nvSpPr>
          <p:spPr>
            <a:xfrm>
              <a:off x="1439444" y="2202108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01"/>
            <p:cNvSpPr/>
            <p:nvPr/>
          </p:nvSpPr>
          <p:spPr>
            <a:xfrm>
              <a:off x="6275870" y="182404"/>
              <a:ext cx="0" cy="2354458"/>
            </a:xfrm>
            <a:custGeom>
              <a:avLst/>
              <a:gdLst/>
              <a:ahLst/>
              <a:cxnLst/>
              <a:rect l="0" t="0" r="0" b="0"/>
              <a:pathLst>
                <a:path h="2354458">
                  <a:moveTo>
                    <a:pt x="0" y="2354458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002"/>
            <p:cNvSpPr/>
            <p:nvPr/>
          </p:nvSpPr>
          <p:spPr>
            <a:xfrm>
              <a:off x="6216917" y="157199"/>
              <a:ext cx="117907" cy="115909"/>
            </a:xfrm>
            <a:custGeom>
              <a:avLst/>
              <a:gdLst/>
              <a:ahLst/>
              <a:cxnLst/>
              <a:rect l="0" t="0" r="0" b="0"/>
              <a:pathLst>
                <a:path w="117907" h="115909">
                  <a:moveTo>
                    <a:pt x="58954" y="0"/>
                  </a:moveTo>
                  <a:lnTo>
                    <a:pt x="114374" y="95006"/>
                  </a:lnTo>
                  <a:cubicBezTo>
                    <a:pt x="117907" y="101065"/>
                    <a:pt x="115861" y="108841"/>
                    <a:pt x="109802" y="112375"/>
                  </a:cubicBezTo>
                  <a:cubicBezTo>
                    <a:pt x="103744" y="115909"/>
                    <a:pt x="95968" y="113863"/>
                    <a:pt x="92433" y="107805"/>
                  </a:cubicBezTo>
                  <a:lnTo>
                    <a:pt x="58954" y="50410"/>
                  </a:lnTo>
                  <a:lnTo>
                    <a:pt x="25474" y="107805"/>
                  </a:lnTo>
                  <a:cubicBezTo>
                    <a:pt x="21940" y="113863"/>
                    <a:pt x="14163" y="115909"/>
                    <a:pt x="8106" y="112375"/>
                  </a:cubicBezTo>
                  <a:cubicBezTo>
                    <a:pt x="2046" y="108841"/>
                    <a:pt x="0" y="101065"/>
                    <a:pt x="3533" y="95006"/>
                  </a:cubicBezTo>
                  <a:lnTo>
                    <a:pt x="5895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03"/>
            <p:cNvSpPr/>
            <p:nvPr/>
          </p:nvSpPr>
          <p:spPr>
            <a:xfrm>
              <a:off x="4652515" y="1533334"/>
              <a:ext cx="3133127" cy="0"/>
            </a:xfrm>
            <a:custGeom>
              <a:avLst/>
              <a:gdLst/>
              <a:ahLst/>
              <a:cxnLst/>
              <a:rect l="0" t="0" r="0" b="0"/>
              <a:pathLst>
                <a:path w="3133127">
                  <a:moveTo>
                    <a:pt x="0" y="0"/>
                  </a:moveTo>
                  <a:lnTo>
                    <a:pt x="3133127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04"/>
            <p:cNvSpPr/>
            <p:nvPr/>
          </p:nvSpPr>
          <p:spPr>
            <a:xfrm>
              <a:off x="7694938" y="1475774"/>
              <a:ext cx="115908" cy="116514"/>
            </a:xfrm>
            <a:custGeom>
              <a:avLst/>
              <a:gdLst/>
              <a:ahLst/>
              <a:cxnLst/>
              <a:rect l="0" t="0" r="0" b="0"/>
              <a:pathLst>
                <a:path w="115908" h="116514">
                  <a:moveTo>
                    <a:pt x="11271" y="827"/>
                  </a:moveTo>
                  <a:cubicBezTo>
                    <a:pt x="14415" y="0"/>
                    <a:pt x="17873" y="372"/>
                    <a:pt x="20902" y="2139"/>
                  </a:cubicBezTo>
                  <a:lnTo>
                    <a:pt x="115908" y="57559"/>
                  </a:lnTo>
                  <a:lnTo>
                    <a:pt x="20902" y="112980"/>
                  </a:lnTo>
                  <a:cubicBezTo>
                    <a:pt x="14844" y="116514"/>
                    <a:pt x="7068" y="114467"/>
                    <a:pt x="3533" y="108409"/>
                  </a:cubicBezTo>
                  <a:cubicBezTo>
                    <a:pt x="0" y="102350"/>
                    <a:pt x="2046" y="94573"/>
                    <a:pt x="8106" y="91039"/>
                  </a:cubicBezTo>
                  <a:lnTo>
                    <a:pt x="65499" y="57559"/>
                  </a:lnTo>
                  <a:lnTo>
                    <a:pt x="8106" y="24080"/>
                  </a:lnTo>
                  <a:cubicBezTo>
                    <a:pt x="2046" y="20545"/>
                    <a:pt x="0" y="12769"/>
                    <a:pt x="3533" y="6710"/>
                  </a:cubicBezTo>
                  <a:cubicBezTo>
                    <a:pt x="5300" y="3681"/>
                    <a:pt x="8128" y="1655"/>
                    <a:pt x="11271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4" name="Picture 200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64417" y="0"/>
              <a:ext cx="177093" cy="116586"/>
            </a:xfrm>
            <a:prstGeom prst="rect">
              <a:avLst/>
            </a:prstGeom>
          </p:spPr>
        </p:pic>
        <p:pic>
          <p:nvPicPr>
            <p:cNvPr id="25" name="Picture 200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638013" y="1715798"/>
              <a:ext cx="172666" cy="116586"/>
            </a:xfrm>
            <a:prstGeom prst="rect">
              <a:avLst/>
            </a:prstGeom>
          </p:spPr>
        </p:pic>
        <p:pic>
          <p:nvPicPr>
            <p:cNvPr id="26" name="Picture 201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81193" y="2895600"/>
              <a:ext cx="1659636" cy="347472"/>
            </a:xfrm>
            <a:prstGeom prst="rect">
              <a:avLst/>
            </a:prstGeom>
          </p:spPr>
        </p:pic>
        <p:sp>
          <p:nvSpPr>
            <p:cNvPr id="27" name="Shape 2011"/>
            <p:cNvSpPr/>
            <p:nvPr/>
          </p:nvSpPr>
          <p:spPr>
            <a:xfrm>
              <a:off x="571680" y="3962401"/>
              <a:ext cx="3133126" cy="0"/>
            </a:xfrm>
            <a:custGeom>
              <a:avLst/>
              <a:gdLst/>
              <a:ahLst/>
              <a:cxnLst/>
              <a:rect l="0" t="0" r="0" b="0"/>
              <a:pathLst>
                <a:path w="3133126">
                  <a:moveTo>
                    <a:pt x="0" y="0"/>
                  </a:moveTo>
                  <a:lnTo>
                    <a:pt x="3133126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012"/>
            <p:cNvSpPr/>
            <p:nvPr/>
          </p:nvSpPr>
          <p:spPr>
            <a:xfrm>
              <a:off x="3614102" y="3904842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4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9" name="Picture 201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655875" y="4114800"/>
              <a:ext cx="192405" cy="150495"/>
            </a:xfrm>
            <a:prstGeom prst="rect">
              <a:avLst/>
            </a:prstGeom>
          </p:spPr>
        </p:pic>
        <p:sp>
          <p:nvSpPr>
            <p:cNvPr id="30" name="Shape 2015"/>
            <p:cNvSpPr/>
            <p:nvPr/>
          </p:nvSpPr>
          <p:spPr>
            <a:xfrm>
              <a:off x="2489539" y="389733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4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016"/>
            <p:cNvSpPr/>
            <p:nvPr/>
          </p:nvSpPr>
          <p:spPr>
            <a:xfrm>
              <a:off x="2489538" y="389733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017"/>
            <p:cNvSpPr/>
            <p:nvPr/>
          </p:nvSpPr>
          <p:spPr>
            <a:xfrm>
              <a:off x="3021546" y="390529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7" y="119587"/>
                  </a:lnTo>
                  <a:lnTo>
                    <a:pt x="118326" y="127608"/>
                  </a:lnTo>
                  <a:lnTo>
                    <a:pt x="63724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018"/>
            <p:cNvSpPr/>
            <p:nvPr/>
          </p:nvSpPr>
          <p:spPr>
            <a:xfrm>
              <a:off x="3021545" y="390529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019"/>
            <p:cNvSpPr/>
            <p:nvPr/>
          </p:nvSpPr>
          <p:spPr>
            <a:xfrm>
              <a:off x="2962515" y="3905293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7" y="119587"/>
                  </a:lnTo>
                  <a:lnTo>
                    <a:pt x="118326" y="127608"/>
                  </a:lnTo>
                  <a:lnTo>
                    <a:pt x="63724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021"/>
            <p:cNvSpPr/>
            <p:nvPr/>
          </p:nvSpPr>
          <p:spPr>
            <a:xfrm>
              <a:off x="815141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8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022"/>
            <p:cNvSpPr/>
            <p:nvPr/>
          </p:nvSpPr>
          <p:spPr>
            <a:xfrm>
              <a:off x="815141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023"/>
            <p:cNvSpPr/>
            <p:nvPr/>
          </p:nvSpPr>
          <p:spPr>
            <a:xfrm>
              <a:off x="1403818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4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8"/>
                  </a:lnTo>
                  <a:lnTo>
                    <a:pt x="118326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lnTo>
                    <a:pt x="92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024"/>
            <p:cNvSpPr/>
            <p:nvPr/>
          </p:nvSpPr>
          <p:spPr>
            <a:xfrm>
              <a:off x="1403819" y="3896964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025"/>
            <p:cNvSpPr/>
            <p:nvPr/>
          </p:nvSpPr>
          <p:spPr>
            <a:xfrm>
              <a:off x="5013412" y="445326"/>
              <a:ext cx="2597368" cy="2115327"/>
            </a:xfrm>
            <a:custGeom>
              <a:avLst/>
              <a:gdLst/>
              <a:ahLst/>
              <a:cxnLst/>
              <a:rect l="0" t="0" r="0" b="0"/>
              <a:pathLst>
                <a:path w="2597368" h="2115327">
                  <a:moveTo>
                    <a:pt x="0" y="2115327"/>
                  </a:moveTo>
                  <a:lnTo>
                    <a:pt x="2597368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Shape 2026"/>
            <p:cNvSpPr/>
            <p:nvPr/>
          </p:nvSpPr>
          <p:spPr>
            <a:xfrm>
              <a:off x="6602095" y="1149368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3"/>
                  </a:lnTo>
                  <a:lnTo>
                    <a:pt x="119587" y="1101"/>
                  </a:lnTo>
                  <a:lnTo>
                    <a:pt x="127608" y="9284"/>
                  </a:lnTo>
                  <a:lnTo>
                    <a:pt x="71906" y="63885"/>
                  </a:lnTo>
                  <a:lnTo>
                    <a:pt x="126509" y="119588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9"/>
                  </a:lnTo>
                  <a:lnTo>
                    <a:pt x="0" y="118326"/>
                  </a:lnTo>
                  <a:lnTo>
                    <a:pt x="55702" y="63723"/>
                  </a:lnTo>
                  <a:lnTo>
                    <a:pt x="1100" y="8021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2027"/>
            <p:cNvSpPr/>
            <p:nvPr/>
          </p:nvSpPr>
          <p:spPr>
            <a:xfrm>
              <a:off x="6602096" y="1149369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2028"/>
            <p:cNvSpPr/>
            <p:nvPr/>
          </p:nvSpPr>
          <p:spPr>
            <a:xfrm>
              <a:off x="7134101" y="718542"/>
              <a:ext cx="127608" cy="127607"/>
            </a:xfrm>
            <a:custGeom>
              <a:avLst/>
              <a:gdLst/>
              <a:ahLst/>
              <a:cxnLst/>
              <a:rect l="0" t="0" r="0" b="0"/>
              <a:pathLst>
                <a:path w="127608" h="127607">
                  <a:moveTo>
                    <a:pt x="9282" y="0"/>
                  </a:moveTo>
                  <a:lnTo>
                    <a:pt x="63885" y="55702"/>
                  </a:lnTo>
                  <a:lnTo>
                    <a:pt x="119589" y="1100"/>
                  </a:lnTo>
                  <a:lnTo>
                    <a:pt x="127608" y="9282"/>
                  </a:lnTo>
                  <a:lnTo>
                    <a:pt x="71906" y="63885"/>
                  </a:lnTo>
                  <a:lnTo>
                    <a:pt x="126509" y="119587"/>
                  </a:lnTo>
                  <a:lnTo>
                    <a:pt x="118326" y="127607"/>
                  </a:lnTo>
                  <a:lnTo>
                    <a:pt x="63724" y="71905"/>
                  </a:lnTo>
                  <a:lnTo>
                    <a:pt x="8022" y="126507"/>
                  </a:lnTo>
                  <a:lnTo>
                    <a:pt x="0" y="118325"/>
                  </a:lnTo>
                  <a:lnTo>
                    <a:pt x="55703" y="63722"/>
                  </a:lnTo>
                  <a:lnTo>
                    <a:pt x="1100" y="8020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2029"/>
            <p:cNvSpPr/>
            <p:nvPr/>
          </p:nvSpPr>
          <p:spPr>
            <a:xfrm>
              <a:off x="7134102" y="718541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2030"/>
            <p:cNvSpPr/>
            <p:nvPr/>
          </p:nvSpPr>
          <p:spPr>
            <a:xfrm>
              <a:off x="7075072" y="767700"/>
              <a:ext cx="127607" cy="127608"/>
            </a:xfrm>
            <a:custGeom>
              <a:avLst/>
              <a:gdLst/>
              <a:ahLst/>
              <a:cxnLst/>
              <a:rect l="0" t="0" r="0" b="0"/>
              <a:pathLst>
                <a:path w="127607" h="127608">
                  <a:moveTo>
                    <a:pt x="9282" y="0"/>
                  </a:moveTo>
                  <a:lnTo>
                    <a:pt x="63883" y="55702"/>
                  </a:lnTo>
                  <a:lnTo>
                    <a:pt x="119587" y="1100"/>
                  </a:lnTo>
                  <a:lnTo>
                    <a:pt x="127607" y="9282"/>
                  </a:lnTo>
                  <a:lnTo>
                    <a:pt x="71905" y="63885"/>
                  </a:lnTo>
                  <a:lnTo>
                    <a:pt x="126507" y="119587"/>
                  </a:lnTo>
                  <a:lnTo>
                    <a:pt x="118325" y="127608"/>
                  </a:lnTo>
                  <a:lnTo>
                    <a:pt x="63722" y="71906"/>
                  </a:lnTo>
                  <a:lnTo>
                    <a:pt x="8020" y="126507"/>
                  </a:lnTo>
                  <a:lnTo>
                    <a:pt x="0" y="118325"/>
                  </a:lnTo>
                  <a:lnTo>
                    <a:pt x="55702" y="63724"/>
                  </a:lnTo>
                  <a:lnTo>
                    <a:pt x="1099" y="8022"/>
                  </a:lnTo>
                  <a:lnTo>
                    <a:pt x="928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2031"/>
            <p:cNvSpPr/>
            <p:nvPr/>
          </p:nvSpPr>
          <p:spPr>
            <a:xfrm>
              <a:off x="7075071" y="767699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2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2032"/>
            <p:cNvSpPr/>
            <p:nvPr/>
          </p:nvSpPr>
          <p:spPr>
            <a:xfrm>
              <a:off x="4932202" y="2512086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4" y="0"/>
                  </a:moveTo>
                  <a:lnTo>
                    <a:pt x="63884" y="55702"/>
                  </a:lnTo>
                  <a:lnTo>
                    <a:pt x="119588" y="1100"/>
                  </a:lnTo>
                  <a:lnTo>
                    <a:pt x="127608" y="9282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6" y="127608"/>
                  </a:lnTo>
                  <a:lnTo>
                    <a:pt x="63723" y="71906"/>
                  </a:lnTo>
                  <a:lnTo>
                    <a:pt x="8021" y="126507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0"/>
                  </a:lnTo>
                  <a:lnTo>
                    <a:pt x="92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2033"/>
            <p:cNvSpPr/>
            <p:nvPr/>
          </p:nvSpPr>
          <p:spPr>
            <a:xfrm>
              <a:off x="4932202" y="2512085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3" y="0"/>
                  </a:moveTo>
                  <a:lnTo>
                    <a:pt x="63885" y="55702"/>
                  </a:lnTo>
                  <a:lnTo>
                    <a:pt x="119588" y="1100"/>
                  </a:lnTo>
                  <a:lnTo>
                    <a:pt x="127608" y="9283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6" y="127608"/>
                  </a:lnTo>
                  <a:lnTo>
                    <a:pt x="63724" y="71906"/>
                  </a:lnTo>
                  <a:lnTo>
                    <a:pt x="8021" y="126508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2034"/>
            <p:cNvSpPr/>
            <p:nvPr/>
          </p:nvSpPr>
          <p:spPr>
            <a:xfrm>
              <a:off x="5520880" y="2042628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4" y="0"/>
                  </a:moveTo>
                  <a:lnTo>
                    <a:pt x="63884" y="55702"/>
                  </a:lnTo>
                  <a:lnTo>
                    <a:pt x="119588" y="1100"/>
                  </a:lnTo>
                  <a:lnTo>
                    <a:pt x="127608" y="9282"/>
                  </a:lnTo>
                  <a:lnTo>
                    <a:pt x="71906" y="63885"/>
                  </a:lnTo>
                  <a:lnTo>
                    <a:pt x="126508" y="119587"/>
                  </a:lnTo>
                  <a:lnTo>
                    <a:pt x="118326" y="127608"/>
                  </a:lnTo>
                  <a:lnTo>
                    <a:pt x="63723" y="71906"/>
                  </a:lnTo>
                  <a:lnTo>
                    <a:pt x="8021" y="126507"/>
                  </a:lnTo>
                  <a:lnTo>
                    <a:pt x="0" y="118325"/>
                  </a:lnTo>
                  <a:lnTo>
                    <a:pt x="55703" y="63723"/>
                  </a:lnTo>
                  <a:lnTo>
                    <a:pt x="1101" y="8021"/>
                  </a:lnTo>
                  <a:lnTo>
                    <a:pt x="92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2035"/>
            <p:cNvSpPr/>
            <p:nvPr/>
          </p:nvSpPr>
          <p:spPr>
            <a:xfrm>
              <a:off x="5520880" y="2042627"/>
              <a:ext cx="127608" cy="127608"/>
            </a:xfrm>
            <a:custGeom>
              <a:avLst/>
              <a:gdLst/>
              <a:ahLst/>
              <a:cxnLst/>
              <a:rect l="0" t="0" r="0" b="0"/>
              <a:pathLst>
                <a:path w="127608" h="127608">
                  <a:moveTo>
                    <a:pt x="9282" y="0"/>
                  </a:moveTo>
                  <a:lnTo>
                    <a:pt x="63884" y="55702"/>
                  </a:lnTo>
                  <a:lnTo>
                    <a:pt x="119587" y="1100"/>
                  </a:lnTo>
                  <a:lnTo>
                    <a:pt x="127608" y="9283"/>
                  </a:lnTo>
                  <a:lnTo>
                    <a:pt x="71905" y="63885"/>
                  </a:lnTo>
                  <a:lnTo>
                    <a:pt x="126508" y="119588"/>
                  </a:lnTo>
                  <a:lnTo>
                    <a:pt x="118325" y="127608"/>
                  </a:lnTo>
                  <a:lnTo>
                    <a:pt x="63723" y="71906"/>
                  </a:lnTo>
                  <a:lnTo>
                    <a:pt x="8020" y="126508"/>
                  </a:lnTo>
                  <a:lnTo>
                    <a:pt x="0" y="118325"/>
                  </a:lnTo>
                  <a:lnTo>
                    <a:pt x="55702" y="63723"/>
                  </a:lnTo>
                  <a:lnTo>
                    <a:pt x="1100" y="8021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hape 2109"/>
            <p:cNvSpPr/>
            <p:nvPr/>
          </p:nvSpPr>
          <p:spPr>
            <a:xfrm>
              <a:off x="7203599" y="3449250"/>
              <a:ext cx="0" cy="6840"/>
            </a:xfrm>
            <a:custGeom>
              <a:avLst/>
              <a:gdLst/>
              <a:ahLst/>
              <a:cxnLst/>
              <a:rect l="0" t="0" r="0" b="0"/>
              <a:pathLst>
                <a:path h="68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  <a:lnTo>
                    <a:pt x="0" y="6840"/>
                  </a:lnTo>
                </a:path>
              </a:pathLst>
            </a:custGeom>
            <a:ln w="28577" cap="flat">
              <a:round/>
            </a:ln>
          </p:spPr>
          <p:style>
            <a:lnRef idx="1">
              <a:srgbClr val="0332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" name="文本框 196"/>
          <p:cNvSpPr txBox="1"/>
          <p:nvPr/>
        </p:nvSpPr>
        <p:spPr>
          <a:xfrm>
            <a:off x="0" y="168862"/>
            <a:ext cx="10381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Reconstruction from compressed representation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8590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36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Recover Data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91067" y="1086635"/>
            <a:ext cx="93980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recoverData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(Z, U, K)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%RECOVERDATA Recovers an approximation of the original data when using the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%projected data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= RECOVERDATA(Z, U, K) recovers an approximation the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original data that has been reduced to K dimensions. It returns the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approximate reconstruction in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zh-CN" altLang="en-US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You need to return the following variables correctly.</a:t>
            </a:r>
          </a:p>
          <a:p>
            <a:r>
              <a:rPr lang="pl-PL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X_rec = zeros(size(Z, 1), size(U, 1));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 YOUR CODE HERE ======================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Instructions: Compute the approximation of the data by projecting back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onto the original space using the top K eigenvectors in U.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For the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i-th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example Z(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,:), the (approximate)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recovered data for dimension j is given as follows: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v = Z(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, :)';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     </a:t>
            </a:r>
            <a:r>
              <a:rPr lang="en-US" altLang="zh-CN" sz="11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recovered_j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= v' * U(j, 1:K)';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Notice that U(j, 1:K) is a row vector.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      </a:t>
            </a:r>
          </a:p>
          <a:p>
            <a:r>
              <a:rPr lang="zh-CN" altLang="en-US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U(:, 1:K);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Z *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U_reduce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=============================================================</a:t>
            </a:r>
          </a:p>
          <a:p>
            <a:r>
              <a:rPr lang="zh-CN" altLang="en-US" sz="11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7929572" y="1530917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423089" y="1844903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5742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7450" y="983789"/>
            <a:ext cx="6157455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</a:t>
            </a:r>
          </a:p>
          <a:p>
            <a:pPr algn="ctr"/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</a:p>
          <a:p>
            <a:pPr algn="ctr"/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applying PCA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134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0677"/>
            <a:ext cx="6625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Supervised learning speedup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26941" y="969491"/>
                <a:ext cx="140676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1" y="969491"/>
                <a:ext cx="1406769" cy="448777"/>
              </a:xfrm>
              <a:prstGeom prst="rect">
                <a:avLst/>
              </a:prstGeom>
              <a:blipFill>
                <a:blip r:embed="rId2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65828" y="969490"/>
                <a:ext cx="140676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28" y="969490"/>
                <a:ext cx="1406769" cy="448777"/>
              </a:xfrm>
              <a:prstGeom prst="rect">
                <a:avLst/>
              </a:prstGeom>
              <a:blipFill>
                <a:blip r:embed="rId3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818185" y="1006712"/>
                <a:ext cx="1695158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1006712"/>
                <a:ext cx="1695158" cy="448777"/>
              </a:xfrm>
              <a:prstGeom prst="rect">
                <a:avLst/>
              </a:prstGeom>
              <a:blipFill>
                <a:blip r:embed="rId4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89400" y="911570"/>
            <a:ext cx="697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                 ),(                ),……(                   )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539195"/>
            <a:ext cx="11669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Extract inputs:</a:t>
            </a:r>
          </a:p>
          <a:p>
            <a:r>
              <a:rPr lang="en-US" altLang="zh-CN" sz="3200" dirty="0"/>
              <a:t>             Unlabeled dataset:        ,      ,…,</a:t>
            </a:r>
          </a:p>
          <a:p>
            <a:r>
              <a:rPr lang="en-US" altLang="zh-CN" sz="3200" dirty="0"/>
              <a:t>                                                                    </a:t>
            </a:r>
            <a:r>
              <a:rPr lang="en-US" altLang="zh-CN" sz="2400" dirty="0"/>
              <a:t>PCA</a:t>
            </a:r>
          </a:p>
          <a:p>
            <a:r>
              <a:rPr lang="en-US" altLang="zh-CN" sz="2400" dirty="0"/>
              <a:t>                                                                    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New training set:</a:t>
            </a:r>
          </a:p>
          <a:p>
            <a:r>
              <a:rPr lang="en-US" altLang="zh-CN" sz="3200" dirty="0"/>
              <a:t>(                ),(             ),…,(                )</a:t>
            </a:r>
          </a:p>
          <a:p>
            <a:r>
              <a:rPr lang="en-US" altLang="zh-CN" sz="3200" dirty="0"/>
              <a:t>Note : Mapping                   should be defined by running PCA only on the training set. This mapping can be applied as well to the example        and          in the cross validation and test sets.  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29291" y="2146121"/>
                <a:ext cx="57778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91" y="2146121"/>
                <a:ext cx="577787" cy="384657"/>
              </a:xfrm>
              <a:prstGeom prst="rect">
                <a:avLst/>
              </a:prstGeom>
              <a:blipFill>
                <a:blip r:embed="rId5"/>
                <a:stretch>
                  <a:fillRect l="-7368" t="-4762" r="-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56789" y="2146121"/>
                <a:ext cx="57778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89" y="2146121"/>
                <a:ext cx="577787" cy="384657"/>
              </a:xfrm>
              <a:prstGeom prst="rect">
                <a:avLst/>
              </a:prstGeom>
              <a:blipFill>
                <a:blip r:embed="rId6"/>
                <a:stretch>
                  <a:fillRect l="-6316" t="-4762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46055" y="2146121"/>
                <a:ext cx="703385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55" y="2146121"/>
                <a:ext cx="703385" cy="384657"/>
              </a:xfrm>
              <a:prstGeom prst="rect">
                <a:avLst/>
              </a:prstGeom>
              <a:blipFill>
                <a:blip r:embed="rId7"/>
                <a:stretch>
                  <a:fillRect l="-2609" t="-4762" r="-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949440" y="2123005"/>
                <a:ext cx="13467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0" y="2123005"/>
                <a:ext cx="134677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6119446" y="2672862"/>
            <a:ext cx="14068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29290" y="3355140"/>
                <a:ext cx="872703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90" y="3355140"/>
                <a:ext cx="872703" cy="384657"/>
              </a:xfrm>
              <a:prstGeom prst="rect">
                <a:avLst/>
              </a:prstGeom>
              <a:blipFill>
                <a:blip r:embed="rId9"/>
                <a:stretch>
                  <a:fillRect l="-9091" t="-19048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256788" y="3355139"/>
                <a:ext cx="862658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/>
                  <a:t>,…,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88" y="3355139"/>
                <a:ext cx="862658" cy="384657"/>
              </a:xfrm>
              <a:prstGeom prst="rect">
                <a:avLst/>
              </a:prstGeom>
              <a:blipFill>
                <a:blip r:embed="rId10"/>
                <a:stretch>
                  <a:fillRect l="-8451" t="-19048" r="-19718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40548" y="3355139"/>
                <a:ext cx="64556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548" y="3355139"/>
                <a:ext cx="645561" cy="384657"/>
              </a:xfrm>
              <a:prstGeom prst="rect">
                <a:avLst/>
              </a:prstGeom>
              <a:blipFill>
                <a:blip r:embed="rId11"/>
                <a:stretch>
                  <a:fillRect l="-5660" t="-4762" r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846944" y="3308909"/>
                <a:ext cx="11944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44" y="3308909"/>
                <a:ext cx="119449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77836" y="4422885"/>
                <a:ext cx="140676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6" y="4422885"/>
                <a:ext cx="1406769" cy="448777"/>
              </a:xfrm>
              <a:prstGeom prst="rect">
                <a:avLst/>
              </a:prstGeom>
              <a:blipFill>
                <a:blip r:embed="rId13"/>
                <a:stretch>
                  <a:fillRect t="-19178" b="-4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11679" y="4394749"/>
                <a:ext cx="1371600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79" y="4394749"/>
                <a:ext cx="1371600" cy="448777"/>
              </a:xfrm>
              <a:prstGeom prst="rect">
                <a:avLst/>
              </a:prstGeom>
              <a:blipFill>
                <a:blip r:embed="rId14"/>
                <a:stretch>
                  <a:fillRect t="-18919" b="-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984169" y="4430428"/>
                <a:ext cx="1561513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69" y="4430428"/>
                <a:ext cx="1561513" cy="448777"/>
              </a:xfrm>
              <a:prstGeom prst="rect">
                <a:avLst/>
              </a:prstGeom>
              <a:blipFill>
                <a:blip r:embed="rId15"/>
                <a:stretch>
                  <a:fillRect t="-19178" b="-4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875198" y="4962911"/>
                <a:ext cx="1434688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98" y="4962911"/>
                <a:ext cx="1434688" cy="384657"/>
              </a:xfrm>
              <a:prstGeom prst="rect">
                <a:avLst/>
              </a:prstGeom>
              <a:blipFill>
                <a:blip r:embed="rId16"/>
                <a:stretch>
                  <a:fillRect l="-2553" t="-4762" r="-3404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402060" y="5347568"/>
                <a:ext cx="534184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060" y="5347568"/>
                <a:ext cx="534184" cy="4485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89400" y="5796152"/>
                <a:ext cx="677813" cy="46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5796152"/>
                <a:ext cx="677813" cy="4614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1808" y="1476160"/>
            <a:ext cx="878093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I:</a:t>
            </a:r>
          </a:p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Compression 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863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2542"/>
            <a:ext cx="482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Application of PCA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75249" y="1505243"/>
            <a:ext cx="1060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-Compression</a:t>
            </a:r>
          </a:p>
          <a:p>
            <a:r>
              <a:rPr lang="en-US" altLang="zh-CN" sz="3600" dirty="0"/>
              <a:t>       -Reduce memory / disk needed to store data</a:t>
            </a:r>
          </a:p>
          <a:p>
            <a:r>
              <a:rPr lang="en-US" altLang="zh-CN" sz="3600" dirty="0"/>
              <a:t>       -Speed up learning algorithm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-Visualization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793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82880"/>
            <a:ext cx="852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Bad use of PCA: To prevent  </a:t>
            </a:r>
            <a:r>
              <a:rPr lang="en-US" altLang="zh-CN" sz="4000" dirty="0" err="1"/>
              <a:t>overfitting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29993" y="1589650"/>
            <a:ext cx="9903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      instead of       to reduce the number of features to k&lt;n.</a:t>
            </a:r>
          </a:p>
          <a:p>
            <a:r>
              <a:rPr lang="en-US" altLang="zh-CN" sz="3200" dirty="0"/>
              <a:t>Thus , fewer features , less likely to  </a:t>
            </a:r>
            <a:r>
              <a:rPr lang="en-US" altLang="zh-CN" sz="3200" dirty="0" err="1"/>
              <a:t>overfit</a:t>
            </a:r>
            <a:r>
              <a:rPr lang="en-US" altLang="zh-CN" sz="3200" dirty="0"/>
              <a:t> .</a:t>
            </a:r>
          </a:p>
          <a:p>
            <a:endParaRPr lang="en-US" altLang="zh-CN" sz="3200" dirty="0"/>
          </a:p>
          <a:p>
            <a:r>
              <a:rPr lang="en-US" altLang="zh-CN" sz="3200" dirty="0"/>
              <a:t>This might work OK, but isn’t a good way to address  </a:t>
            </a:r>
            <a:r>
              <a:rPr lang="en-US" altLang="zh-CN" sz="3200" dirty="0" err="1"/>
              <a:t>overfiting</a:t>
            </a:r>
            <a:r>
              <a:rPr lang="en-US" altLang="zh-CN" sz="3200" dirty="0"/>
              <a:t> . Use regularization instead.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1346" y="1709220"/>
                <a:ext cx="422536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46" y="1709220"/>
                <a:ext cx="422536" cy="384657"/>
              </a:xfrm>
              <a:prstGeom prst="rect">
                <a:avLst/>
              </a:prstGeom>
              <a:blipFill>
                <a:blip r:embed="rId2"/>
                <a:stretch>
                  <a:fillRect l="-18841" t="-4762" r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81157" y="1709219"/>
                <a:ext cx="28135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57" y="1709219"/>
                <a:ext cx="281354" cy="384657"/>
              </a:xfrm>
              <a:prstGeom prst="rect">
                <a:avLst/>
              </a:prstGeom>
              <a:blipFill>
                <a:blip r:embed="rId3"/>
                <a:stretch>
                  <a:fillRect l="-26087" t="-4762" r="-9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46658" y="5325319"/>
                <a:ext cx="890308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min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58" y="5325319"/>
                <a:ext cx="890308" cy="523541"/>
              </a:xfrm>
              <a:prstGeom prst="rect">
                <a:avLst/>
              </a:prstGeom>
              <a:blipFill>
                <a:blip r:embed="rId4"/>
                <a:stretch>
                  <a:fillRect l="-21233" t="-3529" b="-2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59163" y="5160549"/>
                <a:ext cx="2725342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63" y="5160549"/>
                <a:ext cx="2725342" cy="1050031"/>
              </a:xfrm>
              <a:prstGeom prst="rect">
                <a:avLst/>
              </a:prstGeom>
              <a:blipFill>
                <a:blip r:embed="rId5"/>
                <a:stretch>
                  <a:fillRect r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81820" y="5414207"/>
                <a:ext cx="1293184" cy="542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20" y="5414207"/>
                <a:ext cx="1293184" cy="542713"/>
              </a:xfrm>
              <a:prstGeom prst="rect">
                <a:avLst/>
              </a:prstGeom>
              <a:blipFill>
                <a:blip r:embed="rId6"/>
                <a:stretch>
                  <a:fillRect l="-14085" b="-20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441918" y="5160549"/>
                <a:ext cx="859017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18" y="5160549"/>
                <a:ext cx="859017" cy="10500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017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745" y="211016"/>
            <a:ext cx="10128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PCA is sometimes used where it shouldn’t be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731518" y="1200373"/>
            <a:ext cx="106633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Design of ML system:</a:t>
            </a:r>
          </a:p>
          <a:p>
            <a:r>
              <a:rPr lang="en-US" altLang="zh-CN" sz="2800" dirty="0"/>
              <a:t>           - Get training set{(                 ) ,(                )   ,…,(                   )}</a:t>
            </a:r>
          </a:p>
          <a:p>
            <a:r>
              <a:rPr lang="en-US" altLang="zh-CN" sz="2800" dirty="0"/>
              <a:t>           -Run PCA to reduce        in dimension to get</a:t>
            </a:r>
          </a:p>
          <a:p>
            <a:r>
              <a:rPr lang="en-US" altLang="zh-CN" sz="2800" dirty="0"/>
              <a:t>           -Train logistic regression on {(                  ),(                ),…,(                  )}</a:t>
            </a:r>
          </a:p>
          <a:p>
            <a:r>
              <a:rPr lang="en-US" altLang="zh-CN" sz="2800" dirty="0"/>
              <a:t>           -Test on test set : Map           to            .Run           on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How about doing the whole thing without using PCA?</a:t>
            </a:r>
          </a:p>
          <a:p>
            <a:r>
              <a:rPr lang="en-US" altLang="zh-CN" sz="2800" dirty="0"/>
              <a:t>Before  implementing PCA, first try running whatever you want to do with the original /raw data          .Only  if that doesn’t do what you want, then implement PCA and consider using         .     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99520" y="5142436"/>
                <a:ext cx="28135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20" y="5142436"/>
                <a:ext cx="281354" cy="384657"/>
              </a:xfrm>
              <a:prstGeom prst="rect">
                <a:avLst/>
              </a:prstGeom>
              <a:blipFill>
                <a:blip r:embed="rId2"/>
                <a:stretch>
                  <a:fillRect l="-28261" t="-4762" r="-9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87289" y="5527093"/>
                <a:ext cx="422536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89" y="5527093"/>
                <a:ext cx="422536" cy="384657"/>
              </a:xfrm>
              <a:prstGeom prst="rect">
                <a:avLst/>
              </a:prstGeom>
              <a:blipFill>
                <a:blip r:embed="rId3"/>
                <a:stretch>
                  <a:fillRect l="-17143" t="-4762"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45391" y="1725440"/>
                <a:ext cx="1139988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91" y="1725440"/>
                <a:ext cx="1139988" cy="384657"/>
              </a:xfrm>
              <a:prstGeom prst="rect">
                <a:avLst/>
              </a:prstGeom>
              <a:blipFill>
                <a:blip r:embed="rId4"/>
                <a:stretch>
                  <a:fillRect l="-6417" t="-19048" r="-4278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63809" y="1740975"/>
                <a:ext cx="1406769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09" y="1740975"/>
                <a:ext cx="1406769" cy="384657"/>
              </a:xfrm>
              <a:prstGeom prst="rect">
                <a:avLst/>
              </a:prstGeom>
              <a:blipFill>
                <a:blip r:embed="rId5"/>
                <a:stretch>
                  <a:fillRect l="-5652" t="-20635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06578" y="1717065"/>
                <a:ext cx="1406769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78" y="1717065"/>
                <a:ext cx="1406769" cy="384657"/>
              </a:xfrm>
              <a:prstGeom prst="rect">
                <a:avLst/>
              </a:prstGeom>
              <a:blipFill>
                <a:blip r:embed="rId6"/>
                <a:stretch>
                  <a:fillRect l="-5195" t="-20635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19696" y="2101722"/>
                <a:ext cx="422536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696" y="2101722"/>
                <a:ext cx="422536" cy="384657"/>
              </a:xfrm>
              <a:prstGeom prst="rect">
                <a:avLst/>
              </a:prstGeom>
              <a:blipFill>
                <a:blip r:embed="rId7"/>
                <a:stretch>
                  <a:fillRect l="-18841" t="-4762" r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76478" y="2142215"/>
                <a:ext cx="28135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478" y="2142215"/>
                <a:ext cx="281354" cy="384657"/>
              </a:xfrm>
              <a:prstGeom prst="rect">
                <a:avLst/>
              </a:prstGeom>
              <a:blipFill>
                <a:blip r:embed="rId8"/>
                <a:stretch>
                  <a:fillRect l="-26087" t="-4688" r="-9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08755" y="2590213"/>
                <a:ext cx="1157069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55" y="2590213"/>
                <a:ext cx="1157069" cy="384657"/>
              </a:xfrm>
              <a:prstGeom prst="rect">
                <a:avLst/>
              </a:prstGeom>
              <a:blipFill>
                <a:blip r:embed="rId9"/>
                <a:stretch>
                  <a:fillRect l="-6316" t="-20635" r="-1053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15481" y="2575521"/>
                <a:ext cx="1093763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81" y="2575521"/>
                <a:ext cx="1093763" cy="384657"/>
              </a:xfrm>
              <a:prstGeom prst="rect">
                <a:avLst/>
              </a:prstGeom>
              <a:blipFill>
                <a:blip r:embed="rId10"/>
                <a:stretch>
                  <a:fillRect l="-6704" t="-18750" r="-7263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692895" y="2560944"/>
                <a:ext cx="12658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895" y="2560944"/>
                <a:ext cx="1265840" cy="384657"/>
              </a:xfrm>
              <a:prstGeom prst="rect">
                <a:avLst/>
              </a:prstGeom>
              <a:blipFill>
                <a:blip r:embed="rId11"/>
                <a:stretch>
                  <a:fillRect l="-5769" t="-19048" r="-5769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040197" y="2945601"/>
                <a:ext cx="677813" cy="46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197" y="2945601"/>
                <a:ext cx="677813" cy="4614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72932" y="2945601"/>
                <a:ext cx="658898" cy="46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932" y="2945601"/>
                <a:ext cx="658898" cy="4614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861787" y="3018396"/>
                <a:ext cx="680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2400" dirty="0"/>
                  <a:t>(z)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87" y="3018396"/>
                <a:ext cx="680445" cy="369332"/>
              </a:xfrm>
              <a:prstGeom prst="rect">
                <a:avLst/>
              </a:prstGeom>
              <a:blipFill>
                <a:blip r:embed="rId14"/>
                <a:stretch>
                  <a:fillRect l="-16216" t="-24590" r="-2072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38181" y="3565542"/>
                <a:ext cx="4270574" cy="538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/>
                  <a:t>{(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2800" dirty="0"/>
                  <a:t>),…,(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dirty="0"/>
                  <a:t>)}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81" y="3565542"/>
                <a:ext cx="4270574" cy="538224"/>
              </a:xfrm>
              <a:prstGeom prst="rect">
                <a:avLst/>
              </a:prstGeom>
              <a:blipFill>
                <a:blip r:embed="rId15"/>
                <a:stretch>
                  <a:fillRect l="-5143" t="-2273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14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36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Example 1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907084"/>
            <a:ext cx="95080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%======================================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 ; close 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load 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faces.mat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(X(1:100, :));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mu, sigma]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featureNormalize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[U, S]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(U(:, 1:36)');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 = 100;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projectData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U, K);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recoverData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(Z, U, K);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Display normalized data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subplot(1, 2, 1);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X_norm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(1:100,:));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'Original faces'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Display reconstructed data from only k </a:t>
            </a:r>
            <a:r>
              <a:rPr lang="en-US" altLang="zh-CN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eigenfaces</a:t>
            </a:r>
            <a:endParaRPr lang="en-US" altLang="zh-CN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subplot(1, 2, 2);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X_rec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(1:100,:));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'Recovered faces'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square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7929572" y="1530917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8423089" y="1844903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7454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99198"/>
            <a:ext cx="636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Example 1       Result</a:t>
            </a:r>
            <a:endParaRPr lang="zh-CN" altLang="en-US" sz="4000" dirty="0"/>
          </a:p>
        </p:txBody>
      </p:sp>
      <p:sp>
        <p:nvSpPr>
          <p:cNvPr id="5" name="爆炸形: 8 pt  1">
            <a:extLst>
              <a:ext uri="{FF2B5EF4-FFF2-40B4-BE49-F238E27FC236}">
                <a16:creationId xmlns:a16="http://schemas.microsoft.com/office/drawing/2014/main" id="{2A8B0FDB-3D7E-41A4-AC0F-4CAF2D4499E5}"/>
              </a:ext>
            </a:extLst>
          </p:cNvPr>
          <p:cNvSpPr/>
          <p:nvPr/>
        </p:nvSpPr>
        <p:spPr>
          <a:xfrm>
            <a:off x="8664357" y="1492993"/>
            <a:ext cx="1759279" cy="122703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283AB-19B0-43AA-8533-DFD78B5D65C5}"/>
              </a:ext>
            </a:extLst>
          </p:cNvPr>
          <p:cNvSpPr txBox="1"/>
          <p:nvPr/>
        </p:nvSpPr>
        <p:spPr>
          <a:xfrm>
            <a:off x="9107596" y="1844902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p62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907084"/>
            <a:ext cx="7948723" cy="5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9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294899" y="186490"/>
            <a:ext cx="690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Example 2  </a:t>
            </a:r>
            <a:r>
              <a:rPr lang="en-US" altLang="zh-CN" sz="4000" dirty="0" err="1"/>
              <a:t>face_recongnition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271425" y="1080642"/>
            <a:ext cx="4616046" cy="48320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基于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PCA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的人脸识别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clear;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close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zh-CN" alt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'./Testing'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'./Training'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N=5;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%5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个人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M=5;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每个人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幅图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=1:N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j=1:M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image=double(rgb2gray(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'orl_00'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,num2str(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'_00'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,num2str(j),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'.bmp'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x(:,(i-1)*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N+j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)=reshape(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image,size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(image,1)*size(image,2),1);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样本矩阵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=1/(N*M)*sum(x,2);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计算平均脸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A=x-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(meanx,1,N*M);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计算差值脸矩阵，每一列是一个差值脸向量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C=1/(N*M)*A‘*A;</a:t>
            </a:r>
            <a:r>
              <a:rPr lang="pt-BR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计算协方差矩阵</a:t>
            </a:r>
            <a:endParaRPr lang="pt-BR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U,lamda,V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求特征值、特征向量</a:t>
            </a:r>
            <a:endParaRPr lang="zh-CN" altLang="en-US" sz="1400" dirty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爆炸形: 14 pt  47">
            <a:extLst>
              <a:ext uri="{FF2B5EF4-FFF2-40B4-BE49-F238E27FC236}">
                <a16:creationId xmlns:a16="http://schemas.microsoft.com/office/drawing/2014/main" id="{CB99E93E-AEB7-4122-914D-E32A839395D3}"/>
              </a:ext>
            </a:extLst>
          </p:cNvPr>
          <p:cNvSpPr/>
          <p:nvPr/>
        </p:nvSpPr>
        <p:spPr>
          <a:xfrm>
            <a:off x="4887471" y="1986958"/>
            <a:ext cx="1877712" cy="211694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AEFFAF-5497-4398-921C-266C82270C54}"/>
              </a:ext>
            </a:extLst>
          </p:cNvPr>
          <p:cNvSpPr txBox="1"/>
          <p:nvPr/>
        </p:nvSpPr>
        <p:spPr>
          <a:xfrm>
            <a:off x="5259371" y="2876152"/>
            <a:ext cx="113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P63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748802" y="1193697"/>
            <a:ext cx="5206131" cy="46166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eigenvalues = sort(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‘descend’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特征值降序排列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选取最大的几个特征值</a:t>
            </a:r>
            <a:endParaRPr lang="en-US" altLang="zh-CN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Tolerance=0.9999;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phi=0;</a:t>
            </a:r>
          </a:p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eigennum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eigensum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=sum(eigenvalues.^2);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phi&lt;=Tolerance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eigennum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=eigennum+1;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+(eigenvalues(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eigennum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).^2);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phi=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eigensum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zh-CN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=1:eigennum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k=find(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)==eigenvalues(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lvl="0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w(:,i)=1/eigenvalues(i)*A*V(:,k);</a:t>
            </a:r>
          </a:p>
          <a:p>
            <a:pPr lvl="0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</a:t>
            </a:r>
            <a:endParaRPr lang="en-US" altLang="zh-CN" sz="14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meanx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meanx</a:t>
            </a:r>
            <a:endParaRPr lang="en-US" altLang="zh-CN" sz="14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870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E4E7FE-2DAA-4515-8B92-CF655D6D9324}"/>
              </a:ext>
            </a:extLst>
          </p:cNvPr>
          <p:cNvSpPr/>
          <p:nvPr/>
        </p:nvSpPr>
        <p:spPr>
          <a:xfrm>
            <a:off x="3350942" y="2171700"/>
            <a:ext cx="454714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ummary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657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31CB74-AF1E-4B77-8A37-18A6361CC82B}"/>
              </a:ext>
            </a:extLst>
          </p:cNvPr>
          <p:cNvSpPr/>
          <p:nvPr/>
        </p:nvSpPr>
        <p:spPr>
          <a:xfrm>
            <a:off x="4569347" y="142875"/>
            <a:ext cx="2367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ummary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CB1578-3413-4682-89B7-0EE4B2B1517C}"/>
              </a:ext>
            </a:extLst>
          </p:cNvPr>
          <p:cNvSpPr txBox="1"/>
          <p:nvPr/>
        </p:nvSpPr>
        <p:spPr>
          <a:xfrm>
            <a:off x="180976" y="1400176"/>
            <a:ext cx="11144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reason of dimensionality reduction: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One is for data compression, reduce memory use , improve the speed of the algorithm;</a:t>
            </a:r>
          </a:p>
          <a:p>
            <a:r>
              <a:rPr lang="en-US" altLang="zh-CN" sz="2800" dirty="0"/>
              <a:t>    The second is for the sake of data visualization , and find a better solution to the problem .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PCA algorithm is the most commonly used method of reducing dimension , so this section mainly introduces the basic practice of PCA algorithm , the implementation process , and the methods and precautions to be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766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393345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2302" y="4764450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B050"/>
                </a:solidFill>
              </a:rPr>
              <a:t>yhh@mpig.com.cn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8" y="1098603"/>
            <a:ext cx="1211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7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63" y="1770301"/>
            <a:ext cx="2651674" cy="24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611"/>
          <p:cNvGrpSpPr/>
          <p:nvPr/>
        </p:nvGrpSpPr>
        <p:grpSpPr>
          <a:xfrm>
            <a:off x="-436098" y="1874057"/>
            <a:ext cx="6541476" cy="4836230"/>
            <a:chOff x="64800" y="0"/>
            <a:chExt cx="4244211" cy="3086673"/>
          </a:xfrm>
        </p:grpSpPr>
        <p:sp>
          <p:nvSpPr>
            <p:cNvPr id="3" name="Shape 22"/>
            <p:cNvSpPr/>
            <p:nvPr/>
          </p:nvSpPr>
          <p:spPr>
            <a:xfrm>
              <a:off x="1127675" y="25205"/>
              <a:ext cx="10963" cy="2748163"/>
            </a:xfrm>
            <a:custGeom>
              <a:avLst/>
              <a:gdLst/>
              <a:ahLst/>
              <a:cxnLst/>
              <a:rect l="0" t="0" r="0" b="0"/>
              <a:pathLst>
                <a:path w="10963" h="2748163">
                  <a:moveTo>
                    <a:pt x="10963" y="2748163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rgbClr val="90909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Shape 23"/>
            <p:cNvSpPr/>
            <p:nvPr/>
          </p:nvSpPr>
          <p:spPr>
            <a:xfrm>
              <a:off x="1069023" y="0"/>
              <a:ext cx="117908" cy="116087"/>
            </a:xfrm>
            <a:custGeom>
              <a:avLst/>
              <a:gdLst/>
              <a:ahLst/>
              <a:cxnLst/>
              <a:rect l="0" t="0" r="0" b="0"/>
              <a:pathLst>
                <a:path w="117908" h="116087">
                  <a:moveTo>
                    <a:pt x="58551" y="0"/>
                  </a:moveTo>
                  <a:lnTo>
                    <a:pt x="114350" y="94784"/>
                  </a:lnTo>
                  <a:cubicBezTo>
                    <a:pt x="117908" y="100829"/>
                    <a:pt x="115893" y="108613"/>
                    <a:pt x="109847" y="112171"/>
                  </a:cubicBezTo>
                  <a:cubicBezTo>
                    <a:pt x="103803" y="115730"/>
                    <a:pt x="96020" y="113714"/>
                    <a:pt x="92461" y="107671"/>
                  </a:cubicBezTo>
                  <a:lnTo>
                    <a:pt x="58751" y="50410"/>
                  </a:lnTo>
                  <a:lnTo>
                    <a:pt x="25502" y="107937"/>
                  </a:lnTo>
                  <a:cubicBezTo>
                    <a:pt x="21991" y="114009"/>
                    <a:pt x="14223" y="116087"/>
                    <a:pt x="8151" y="112576"/>
                  </a:cubicBezTo>
                  <a:cubicBezTo>
                    <a:pt x="2078" y="109068"/>
                    <a:pt x="0" y="101299"/>
                    <a:pt x="3510" y="95226"/>
                  </a:cubicBezTo>
                  <a:lnTo>
                    <a:pt x="58551" y="0"/>
                  </a:lnTo>
                  <a:close/>
                </a:path>
              </a:pathLst>
            </a:custGeom>
            <a:solidFill>
              <a:srgbClr val="90909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Shape 24"/>
            <p:cNvSpPr/>
            <p:nvPr/>
          </p:nvSpPr>
          <p:spPr>
            <a:xfrm>
              <a:off x="941280" y="2582570"/>
              <a:ext cx="3327595" cy="0"/>
            </a:xfrm>
            <a:custGeom>
              <a:avLst/>
              <a:gdLst/>
              <a:ahLst/>
              <a:cxnLst/>
              <a:rect l="0" t="0" r="0" b="0"/>
              <a:pathLst>
                <a:path w="332759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noFill/>
            <a:ln w="19050" cap="flat" cmpd="sng" algn="ctr">
              <a:solidFill>
                <a:srgbClr val="90909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Shape 25"/>
            <p:cNvSpPr/>
            <p:nvPr/>
          </p:nvSpPr>
          <p:spPr>
            <a:xfrm>
              <a:off x="4178171" y="2525011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8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4"/>
                    <a:pt x="8105" y="91039"/>
                  </a:cubicBezTo>
                  <a:lnTo>
                    <a:pt x="65499" y="57559"/>
                  </a:lnTo>
                  <a:lnTo>
                    <a:pt x="8105" y="24078"/>
                  </a:lnTo>
                  <a:cubicBezTo>
                    <a:pt x="2046" y="20545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solidFill>
              <a:srgbClr val="90909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Shape 26"/>
            <p:cNvSpPr/>
            <p:nvPr/>
          </p:nvSpPr>
          <p:spPr>
            <a:xfrm>
              <a:off x="1316563" y="2156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Shape 27"/>
            <p:cNvSpPr/>
            <p:nvPr/>
          </p:nvSpPr>
          <p:spPr>
            <a:xfrm>
              <a:off x="1316562" y="2156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3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2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5880" y="2773368"/>
              <a:ext cx="222885" cy="150495"/>
            </a:xfrm>
            <a:prstGeom prst="rect">
              <a:avLst/>
            </a:prstGeom>
          </p:spPr>
        </p:pic>
        <p:sp>
          <p:nvSpPr>
            <p:cNvPr id="10" name="Shape 30"/>
            <p:cNvSpPr/>
            <p:nvPr/>
          </p:nvSpPr>
          <p:spPr>
            <a:xfrm>
              <a:off x="1697563" y="20799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3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Shape 31"/>
            <p:cNvSpPr/>
            <p:nvPr/>
          </p:nvSpPr>
          <p:spPr>
            <a:xfrm>
              <a:off x="1697563" y="207994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Shape 32"/>
            <p:cNvSpPr/>
            <p:nvPr/>
          </p:nvSpPr>
          <p:spPr>
            <a:xfrm>
              <a:off x="1926163" y="1775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33"/>
            <p:cNvSpPr/>
            <p:nvPr/>
          </p:nvSpPr>
          <p:spPr>
            <a:xfrm>
              <a:off x="1926163" y="1775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3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 34"/>
            <p:cNvSpPr/>
            <p:nvPr/>
          </p:nvSpPr>
          <p:spPr>
            <a:xfrm>
              <a:off x="2077674" y="1394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hape 35"/>
            <p:cNvSpPr/>
            <p:nvPr/>
          </p:nvSpPr>
          <p:spPr>
            <a:xfrm>
              <a:off x="2077673" y="1394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hape 36"/>
            <p:cNvSpPr/>
            <p:nvPr/>
          </p:nvSpPr>
          <p:spPr>
            <a:xfrm>
              <a:off x="2535763" y="11655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3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37"/>
            <p:cNvSpPr/>
            <p:nvPr/>
          </p:nvSpPr>
          <p:spPr>
            <a:xfrm>
              <a:off x="2535763" y="11655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hape 38"/>
            <p:cNvSpPr/>
            <p:nvPr/>
          </p:nvSpPr>
          <p:spPr>
            <a:xfrm>
              <a:off x="2915874" y="936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39"/>
            <p:cNvSpPr/>
            <p:nvPr/>
          </p:nvSpPr>
          <p:spPr>
            <a:xfrm>
              <a:off x="2915873" y="936058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hape 40"/>
            <p:cNvSpPr/>
            <p:nvPr/>
          </p:nvSpPr>
          <p:spPr>
            <a:xfrm>
              <a:off x="3151399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5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8"/>
                  </a:lnTo>
                  <a:lnTo>
                    <a:pt x="152739" y="164723"/>
                  </a:lnTo>
                  <a:lnTo>
                    <a:pt x="82257" y="92819"/>
                  </a:lnTo>
                  <a:lnTo>
                    <a:pt x="10353" y="163302"/>
                  </a:lnTo>
                  <a:lnTo>
                    <a:pt x="0" y="152739"/>
                  </a:lnTo>
                  <a:lnTo>
                    <a:pt x="71903" y="82257"/>
                  </a:lnTo>
                  <a:lnTo>
                    <a:pt x="1420" y="10354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41"/>
            <p:cNvSpPr/>
            <p:nvPr/>
          </p:nvSpPr>
          <p:spPr>
            <a:xfrm>
              <a:off x="3151399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 42"/>
            <p:cNvSpPr/>
            <p:nvPr/>
          </p:nvSpPr>
          <p:spPr>
            <a:xfrm>
              <a:off x="3525474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0" y="10353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43"/>
            <p:cNvSpPr/>
            <p:nvPr/>
          </p:nvSpPr>
          <p:spPr>
            <a:xfrm>
              <a:off x="3525473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Shape 44"/>
            <p:cNvSpPr/>
            <p:nvPr/>
          </p:nvSpPr>
          <p:spPr>
            <a:xfrm>
              <a:off x="3754074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4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1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Shape 45"/>
            <p:cNvSpPr/>
            <p:nvPr/>
          </p:nvSpPr>
          <p:spPr>
            <a:xfrm>
              <a:off x="3754073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noFill/>
            <a:ln w="13335" cap="flat" cmpd="sng" algn="ctr">
              <a:solidFill>
                <a:srgbClr val="000000"/>
              </a:solidFill>
              <a:prstDash val="solid"/>
              <a:miter lim="1016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47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5399999">
              <a:off x="670692" y="1061217"/>
              <a:ext cx="228600" cy="150495"/>
            </a:xfrm>
            <a:prstGeom prst="rect">
              <a:avLst/>
            </a:prstGeom>
          </p:spPr>
        </p:pic>
        <p:sp>
          <p:nvSpPr>
            <p:cNvPr id="27" name="Rectangle 14501"/>
            <p:cNvSpPr/>
            <p:nvPr/>
          </p:nvSpPr>
          <p:spPr>
            <a:xfrm rot="-5399999">
              <a:off x="650300" y="616561"/>
              <a:ext cx="1040965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14502"/>
            <p:cNvSpPr/>
            <p:nvPr/>
          </p:nvSpPr>
          <p:spPr>
            <a:xfrm rot="16200001">
              <a:off x="548026" y="465423"/>
              <a:ext cx="519896" cy="2666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inches</a:t>
              </a:r>
              <a:r>
                <a:rPr kumimoji="0" 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	   </a:t>
              </a:r>
              <a:endParaRPr kumimoji="0" lang="zh-CN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14548"/>
            <p:cNvSpPr/>
            <p:nvPr/>
          </p:nvSpPr>
          <p:spPr>
            <a:xfrm>
              <a:off x="3775920" y="2696858"/>
              <a:ext cx="92124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sng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14549"/>
            <p:cNvSpPr/>
            <p:nvPr/>
          </p:nvSpPr>
          <p:spPr>
            <a:xfrm>
              <a:off x="3845232" y="2696858"/>
              <a:ext cx="463779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sng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cm)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14550"/>
            <p:cNvSpPr/>
            <p:nvPr/>
          </p:nvSpPr>
          <p:spPr>
            <a:xfrm>
              <a:off x="4193984" y="2696858"/>
              <a:ext cx="68712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   </a:t>
              </a:r>
              <a:endParaRPr kumimoji="0" lang="zh-CN" altLang="en-US" sz="11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Shape 56"/>
            <p:cNvSpPr/>
            <p:nvPr/>
          </p:nvSpPr>
          <p:spPr>
            <a:xfrm>
              <a:off x="3309119" y="3079473"/>
              <a:ext cx="7200" cy="7200"/>
            </a:xfrm>
            <a:custGeom>
              <a:avLst/>
              <a:gdLst/>
              <a:ahLst/>
              <a:cxnLst/>
              <a:rect l="0" t="0" r="0" b="0"/>
              <a:pathLst>
                <a:path w="7200" h="7200">
                  <a:moveTo>
                    <a:pt x="72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200"/>
                  </a:lnTo>
                  <a:lnTo>
                    <a:pt x="7200" y="720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Shape 65"/>
            <p:cNvSpPr/>
            <p:nvPr/>
          </p:nvSpPr>
          <p:spPr>
            <a:xfrm>
              <a:off x="4045319" y="3008193"/>
              <a:ext cx="7200" cy="6840"/>
            </a:xfrm>
            <a:custGeom>
              <a:avLst/>
              <a:gdLst/>
              <a:ahLst/>
              <a:cxnLst/>
              <a:rect l="0" t="0" r="0" b="0"/>
              <a:pathLst>
                <a:path w="7200" h="6840">
                  <a:moveTo>
                    <a:pt x="7200" y="6840"/>
                  </a:moveTo>
                  <a:lnTo>
                    <a:pt x="0" y="6840"/>
                  </a:lnTo>
                  <a:lnTo>
                    <a:pt x="0" y="68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840"/>
                  </a:lnTo>
                  <a:lnTo>
                    <a:pt x="7200" y="684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Shape 71"/>
            <p:cNvSpPr/>
            <p:nvPr/>
          </p:nvSpPr>
          <p:spPr>
            <a:xfrm>
              <a:off x="64800" y="632913"/>
              <a:ext cx="14040" cy="6840"/>
            </a:xfrm>
            <a:custGeom>
              <a:avLst/>
              <a:gdLst/>
              <a:ahLst/>
              <a:cxnLst/>
              <a:rect l="0" t="0" r="0" b="0"/>
              <a:pathLst>
                <a:path w="14040" h="6840">
                  <a:moveTo>
                    <a:pt x="14040" y="6840"/>
                  </a:moveTo>
                  <a:lnTo>
                    <a:pt x="68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Shape 101"/>
            <p:cNvSpPr/>
            <p:nvPr/>
          </p:nvSpPr>
          <p:spPr>
            <a:xfrm>
              <a:off x="3666240" y="1326633"/>
              <a:ext cx="7200" cy="14400"/>
            </a:xfrm>
            <a:custGeom>
              <a:avLst/>
              <a:gdLst/>
              <a:ahLst/>
              <a:cxnLst/>
              <a:rect l="0" t="0" r="0" b="0"/>
              <a:pathLst>
                <a:path w="7200" h="14400">
                  <a:moveTo>
                    <a:pt x="7200" y="14400"/>
                  </a:moveTo>
                  <a:lnTo>
                    <a:pt x="0" y="144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7200"/>
                  </a:lnTo>
                  <a:lnTo>
                    <a:pt x="7200" y="7200"/>
                  </a:lnTo>
                  <a:lnTo>
                    <a:pt x="7200" y="0"/>
                  </a:lnTo>
                </a:path>
              </a:pathLst>
            </a:custGeom>
            <a:noFill/>
            <a:ln w="28577" cap="flat" cmpd="sng" algn="ctr">
              <a:solidFill>
                <a:srgbClr val="00FA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94899" y="186490"/>
            <a:ext cx="487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Compression</a:t>
            </a:r>
            <a:endParaRPr lang="zh-CN" altLang="en-US" sz="4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7441809" y="2150431"/>
            <a:ext cx="4473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Reduce data from 2D to 1D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6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568"/>
          <p:cNvGrpSpPr/>
          <p:nvPr/>
        </p:nvGrpSpPr>
        <p:grpSpPr>
          <a:xfrm>
            <a:off x="823197" y="1702071"/>
            <a:ext cx="5430129" cy="4712676"/>
            <a:chOff x="-34631" y="-109692"/>
            <a:chExt cx="3783911" cy="3885519"/>
          </a:xfrm>
        </p:grpSpPr>
        <p:sp>
          <p:nvSpPr>
            <p:cNvPr id="3" name="Shape 116"/>
            <p:cNvSpPr/>
            <p:nvPr/>
          </p:nvSpPr>
          <p:spPr>
            <a:xfrm>
              <a:off x="499170" y="25205"/>
              <a:ext cx="10963" cy="2748163"/>
            </a:xfrm>
            <a:custGeom>
              <a:avLst/>
              <a:gdLst/>
              <a:ahLst/>
              <a:cxnLst/>
              <a:rect l="0" t="0" r="0" b="0"/>
              <a:pathLst>
                <a:path w="10963" h="2748163">
                  <a:moveTo>
                    <a:pt x="10963" y="2748163"/>
                  </a:moveTo>
                  <a:lnTo>
                    <a:pt x="0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Shape 117"/>
            <p:cNvSpPr/>
            <p:nvPr/>
          </p:nvSpPr>
          <p:spPr>
            <a:xfrm>
              <a:off x="440518" y="0"/>
              <a:ext cx="117908" cy="116087"/>
            </a:xfrm>
            <a:custGeom>
              <a:avLst/>
              <a:gdLst/>
              <a:ahLst/>
              <a:cxnLst/>
              <a:rect l="0" t="0" r="0" b="0"/>
              <a:pathLst>
                <a:path w="117908" h="116087">
                  <a:moveTo>
                    <a:pt x="58551" y="0"/>
                  </a:moveTo>
                  <a:lnTo>
                    <a:pt x="114350" y="94784"/>
                  </a:lnTo>
                  <a:cubicBezTo>
                    <a:pt x="117908" y="100829"/>
                    <a:pt x="115893" y="108613"/>
                    <a:pt x="109847" y="112171"/>
                  </a:cubicBezTo>
                  <a:cubicBezTo>
                    <a:pt x="103803" y="115730"/>
                    <a:pt x="96020" y="113714"/>
                    <a:pt x="92461" y="107671"/>
                  </a:cubicBezTo>
                  <a:lnTo>
                    <a:pt x="58751" y="50410"/>
                  </a:lnTo>
                  <a:lnTo>
                    <a:pt x="25502" y="107937"/>
                  </a:lnTo>
                  <a:cubicBezTo>
                    <a:pt x="21991" y="114009"/>
                    <a:pt x="14223" y="116087"/>
                    <a:pt x="8151" y="112576"/>
                  </a:cubicBezTo>
                  <a:cubicBezTo>
                    <a:pt x="2078" y="109068"/>
                    <a:pt x="0" y="101299"/>
                    <a:pt x="3510" y="95226"/>
                  </a:cubicBezTo>
                  <a:lnTo>
                    <a:pt x="5855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Shape 118"/>
            <p:cNvSpPr/>
            <p:nvPr/>
          </p:nvSpPr>
          <p:spPr>
            <a:xfrm>
              <a:off x="312775" y="2582570"/>
              <a:ext cx="3327595" cy="0"/>
            </a:xfrm>
            <a:custGeom>
              <a:avLst/>
              <a:gdLst/>
              <a:ahLst/>
              <a:cxnLst/>
              <a:rect l="0" t="0" r="0" b="0"/>
              <a:pathLst>
                <a:path w="332759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Shape 119"/>
            <p:cNvSpPr/>
            <p:nvPr/>
          </p:nvSpPr>
          <p:spPr>
            <a:xfrm>
              <a:off x="3549666" y="2525011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8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4"/>
                    <a:pt x="8105" y="91039"/>
                  </a:cubicBezTo>
                  <a:lnTo>
                    <a:pt x="65499" y="57559"/>
                  </a:lnTo>
                  <a:lnTo>
                    <a:pt x="8105" y="24078"/>
                  </a:lnTo>
                  <a:cubicBezTo>
                    <a:pt x="2046" y="20545"/>
                    <a:pt x="0" y="12768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120"/>
            <p:cNvSpPr/>
            <p:nvPr/>
          </p:nvSpPr>
          <p:spPr>
            <a:xfrm>
              <a:off x="688058" y="2156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121"/>
            <p:cNvSpPr/>
            <p:nvPr/>
          </p:nvSpPr>
          <p:spPr>
            <a:xfrm>
              <a:off x="688058" y="2156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3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122"/>
            <p:cNvSpPr/>
            <p:nvPr/>
          </p:nvSpPr>
          <p:spPr>
            <a:xfrm>
              <a:off x="1069058" y="20799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3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23"/>
            <p:cNvSpPr/>
            <p:nvPr/>
          </p:nvSpPr>
          <p:spPr>
            <a:xfrm>
              <a:off x="1069058" y="207994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24"/>
            <p:cNvSpPr/>
            <p:nvPr/>
          </p:nvSpPr>
          <p:spPr>
            <a:xfrm>
              <a:off x="1449169" y="1394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70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D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25"/>
            <p:cNvSpPr/>
            <p:nvPr/>
          </p:nvSpPr>
          <p:spPr>
            <a:xfrm>
              <a:off x="1449169" y="13941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D1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26"/>
            <p:cNvSpPr/>
            <p:nvPr/>
          </p:nvSpPr>
          <p:spPr>
            <a:xfrm>
              <a:off x="1907258" y="11655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7" y="92819"/>
                  </a:lnTo>
                  <a:lnTo>
                    <a:pt x="10354" y="163303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B487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27"/>
            <p:cNvSpPr/>
            <p:nvPr/>
          </p:nvSpPr>
          <p:spPr>
            <a:xfrm>
              <a:off x="1907258" y="116554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AB487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28"/>
            <p:cNvSpPr/>
            <p:nvPr/>
          </p:nvSpPr>
          <p:spPr>
            <a:xfrm>
              <a:off x="2287369" y="936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2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29"/>
            <p:cNvSpPr/>
            <p:nvPr/>
          </p:nvSpPr>
          <p:spPr>
            <a:xfrm>
              <a:off x="2287368" y="936058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30"/>
            <p:cNvSpPr/>
            <p:nvPr/>
          </p:nvSpPr>
          <p:spPr>
            <a:xfrm>
              <a:off x="2522894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5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8"/>
                  </a:lnTo>
                  <a:lnTo>
                    <a:pt x="152739" y="164723"/>
                  </a:lnTo>
                  <a:lnTo>
                    <a:pt x="82257" y="92819"/>
                  </a:lnTo>
                  <a:lnTo>
                    <a:pt x="10353" y="163302"/>
                  </a:lnTo>
                  <a:lnTo>
                    <a:pt x="0" y="152739"/>
                  </a:lnTo>
                  <a:lnTo>
                    <a:pt x="71903" y="82257"/>
                  </a:lnTo>
                  <a:lnTo>
                    <a:pt x="1420" y="10354"/>
                  </a:lnTo>
                  <a:lnTo>
                    <a:pt x="119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31"/>
            <p:cNvSpPr/>
            <p:nvPr/>
          </p:nvSpPr>
          <p:spPr>
            <a:xfrm>
              <a:off x="2522894" y="574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32"/>
            <p:cNvSpPr/>
            <p:nvPr/>
          </p:nvSpPr>
          <p:spPr>
            <a:xfrm>
              <a:off x="2896969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2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5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19"/>
                  </a:lnTo>
                  <a:lnTo>
                    <a:pt x="10354" y="163302"/>
                  </a:lnTo>
                  <a:lnTo>
                    <a:pt x="0" y="152739"/>
                  </a:lnTo>
                  <a:lnTo>
                    <a:pt x="71904" y="82257"/>
                  </a:lnTo>
                  <a:lnTo>
                    <a:pt x="1420" y="10353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33"/>
            <p:cNvSpPr/>
            <p:nvPr/>
          </p:nvSpPr>
          <p:spPr>
            <a:xfrm>
              <a:off x="2896968" y="4797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2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34"/>
            <p:cNvSpPr/>
            <p:nvPr/>
          </p:nvSpPr>
          <p:spPr>
            <a:xfrm>
              <a:off x="3125569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4"/>
                  </a:lnTo>
                  <a:lnTo>
                    <a:pt x="154368" y="1420"/>
                  </a:lnTo>
                  <a:lnTo>
                    <a:pt x="164723" y="11984"/>
                  </a:lnTo>
                  <a:lnTo>
                    <a:pt x="92821" y="82466"/>
                  </a:lnTo>
                  <a:lnTo>
                    <a:pt x="163303" y="154368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1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35"/>
            <p:cNvSpPr/>
            <p:nvPr/>
          </p:nvSpPr>
          <p:spPr>
            <a:xfrm>
              <a:off x="3125568" y="174057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136"/>
            <p:cNvSpPr/>
            <p:nvPr/>
          </p:nvSpPr>
          <p:spPr>
            <a:xfrm>
              <a:off x="312775" y="3394827"/>
              <a:ext cx="3327595" cy="0"/>
            </a:xfrm>
            <a:custGeom>
              <a:avLst/>
              <a:gdLst/>
              <a:ahLst/>
              <a:cxnLst/>
              <a:rect l="0" t="0" r="0" b="0"/>
              <a:pathLst>
                <a:path w="3327595">
                  <a:moveTo>
                    <a:pt x="0" y="0"/>
                  </a:moveTo>
                  <a:lnTo>
                    <a:pt x="3327595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90909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137"/>
            <p:cNvSpPr/>
            <p:nvPr/>
          </p:nvSpPr>
          <p:spPr>
            <a:xfrm>
              <a:off x="3549666" y="3337268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2" y="827"/>
                  </a:moveTo>
                  <a:cubicBezTo>
                    <a:pt x="14415" y="0"/>
                    <a:pt x="17874" y="372"/>
                    <a:pt x="20903" y="2139"/>
                  </a:cubicBezTo>
                  <a:lnTo>
                    <a:pt x="115909" y="57559"/>
                  </a:lnTo>
                  <a:lnTo>
                    <a:pt x="20903" y="112979"/>
                  </a:lnTo>
                  <a:cubicBezTo>
                    <a:pt x="14845" y="116513"/>
                    <a:pt x="7068" y="114467"/>
                    <a:pt x="3535" y="108408"/>
                  </a:cubicBezTo>
                  <a:cubicBezTo>
                    <a:pt x="0" y="102350"/>
                    <a:pt x="2046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6" y="20545"/>
                    <a:pt x="0" y="12769"/>
                    <a:pt x="3535" y="6710"/>
                  </a:cubicBezTo>
                  <a:cubicBezTo>
                    <a:pt x="5301" y="3680"/>
                    <a:pt x="8129" y="1654"/>
                    <a:pt x="11272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0909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5" name="Picture 13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79775" y="3625332"/>
              <a:ext cx="192405" cy="150495"/>
            </a:xfrm>
            <a:prstGeom prst="rect">
              <a:avLst/>
            </a:prstGeom>
          </p:spPr>
        </p:pic>
        <p:sp>
          <p:nvSpPr>
            <p:cNvPr id="26" name="Shape 140"/>
            <p:cNvSpPr/>
            <p:nvPr/>
          </p:nvSpPr>
          <p:spPr>
            <a:xfrm>
              <a:off x="688058" y="3312021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70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141"/>
            <p:cNvSpPr/>
            <p:nvPr/>
          </p:nvSpPr>
          <p:spPr>
            <a:xfrm>
              <a:off x="688058" y="3312020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CE1A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142"/>
            <p:cNvSpPr/>
            <p:nvPr/>
          </p:nvSpPr>
          <p:spPr>
            <a:xfrm>
              <a:off x="1069058" y="3307071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43"/>
            <p:cNvSpPr/>
            <p:nvPr/>
          </p:nvSpPr>
          <p:spPr>
            <a:xfrm>
              <a:off x="1069058" y="3307071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144"/>
            <p:cNvSpPr/>
            <p:nvPr/>
          </p:nvSpPr>
          <p:spPr>
            <a:xfrm>
              <a:off x="1449169" y="3299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70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D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145"/>
            <p:cNvSpPr/>
            <p:nvPr/>
          </p:nvSpPr>
          <p:spPr>
            <a:xfrm>
              <a:off x="1449169" y="3299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D1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146"/>
            <p:cNvSpPr/>
            <p:nvPr/>
          </p:nvSpPr>
          <p:spPr>
            <a:xfrm>
              <a:off x="190725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1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B487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147"/>
            <p:cNvSpPr/>
            <p:nvPr/>
          </p:nvSpPr>
          <p:spPr>
            <a:xfrm>
              <a:off x="190725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AB487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148"/>
            <p:cNvSpPr/>
            <p:nvPr/>
          </p:nvSpPr>
          <p:spPr>
            <a:xfrm>
              <a:off x="2287369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1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1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80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149"/>
            <p:cNvSpPr/>
            <p:nvPr/>
          </p:nvSpPr>
          <p:spPr>
            <a:xfrm>
              <a:off x="228736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EC800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150"/>
            <p:cNvSpPr/>
            <p:nvPr/>
          </p:nvSpPr>
          <p:spPr>
            <a:xfrm>
              <a:off x="2522894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5" y="71903"/>
                  </a:lnTo>
                  <a:lnTo>
                    <a:pt x="154369" y="1421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39" y="164723"/>
                  </a:lnTo>
                  <a:lnTo>
                    <a:pt x="82257" y="92820"/>
                  </a:lnTo>
                  <a:lnTo>
                    <a:pt x="10353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lnTo>
                    <a:pt x="1198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151"/>
            <p:cNvSpPr/>
            <p:nvPr/>
          </p:nvSpPr>
          <p:spPr>
            <a:xfrm>
              <a:off x="2522894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152"/>
            <p:cNvSpPr/>
            <p:nvPr/>
          </p:nvSpPr>
          <p:spPr>
            <a:xfrm>
              <a:off x="2896969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1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8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153"/>
            <p:cNvSpPr/>
            <p:nvPr/>
          </p:nvSpPr>
          <p:spPr>
            <a:xfrm>
              <a:off x="2896968" y="3300146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2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154"/>
            <p:cNvSpPr/>
            <p:nvPr/>
          </p:nvSpPr>
          <p:spPr>
            <a:xfrm>
              <a:off x="3125569" y="330103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4" y="0"/>
                  </a:moveTo>
                  <a:lnTo>
                    <a:pt x="82466" y="71903"/>
                  </a:lnTo>
                  <a:lnTo>
                    <a:pt x="154368" y="1420"/>
                  </a:lnTo>
                  <a:lnTo>
                    <a:pt x="164723" y="11983"/>
                  </a:lnTo>
                  <a:lnTo>
                    <a:pt x="92821" y="82466"/>
                  </a:lnTo>
                  <a:lnTo>
                    <a:pt x="163303" y="154369"/>
                  </a:lnTo>
                  <a:lnTo>
                    <a:pt x="152740" y="164723"/>
                  </a:lnTo>
                  <a:lnTo>
                    <a:pt x="82258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4" y="82257"/>
                  </a:lnTo>
                  <a:lnTo>
                    <a:pt x="1420" y="10354"/>
                  </a:lnTo>
                  <a:lnTo>
                    <a:pt x="119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A6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155"/>
            <p:cNvSpPr/>
            <p:nvPr/>
          </p:nvSpPr>
          <p:spPr>
            <a:xfrm>
              <a:off x="3125568" y="3301035"/>
              <a:ext cx="164723" cy="164723"/>
            </a:xfrm>
            <a:custGeom>
              <a:avLst/>
              <a:gdLst/>
              <a:ahLst/>
              <a:cxnLst/>
              <a:rect l="0" t="0" r="0" b="0"/>
              <a:pathLst>
                <a:path w="164723" h="164723">
                  <a:moveTo>
                    <a:pt x="11983" y="0"/>
                  </a:moveTo>
                  <a:lnTo>
                    <a:pt x="82466" y="71903"/>
                  </a:lnTo>
                  <a:lnTo>
                    <a:pt x="154369" y="1420"/>
                  </a:lnTo>
                  <a:lnTo>
                    <a:pt x="164723" y="11983"/>
                  </a:lnTo>
                  <a:lnTo>
                    <a:pt x="92820" y="82466"/>
                  </a:lnTo>
                  <a:lnTo>
                    <a:pt x="163302" y="154369"/>
                  </a:lnTo>
                  <a:lnTo>
                    <a:pt x="152740" y="164723"/>
                  </a:lnTo>
                  <a:lnTo>
                    <a:pt x="82257" y="92820"/>
                  </a:lnTo>
                  <a:lnTo>
                    <a:pt x="10354" y="163302"/>
                  </a:lnTo>
                  <a:lnTo>
                    <a:pt x="0" y="152740"/>
                  </a:lnTo>
                  <a:lnTo>
                    <a:pt x="71903" y="82257"/>
                  </a:lnTo>
                  <a:lnTo>
                    <a:pt x="1420" y="10354"/>
                  </a:lnTo>
                  <a:close/>
                </a:path>
              </a:pathLst>
            </a:custGeom>
            <a:ln w="13335" cap="flat">
              <a:miter lim="101600"/>
            </a:ln>
          </p:spPr>
          <p:style>
            <a:lnRef idx="1">
              <a:srgbClr val="00BA6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42" name="Picture 17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27375" y="2773368"/>
              <a:ext cx="222885" cy="150495"/>
            </a:xfrm>
            <a:prstGeom prst="rect">
              <a:avLst/>
            </a:prstGeom>
          </p:spPr>
        </p:pic>
        <p:pic>
          <p:nvPicPr>
            <p:cNvPr id="43" name="Picture 175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-5399999">
              <a:off x="42187" y="1061217"/>
              <a:ext cx="228600" cy="150495"/>
            </a:xfrm>
            <a:prstGeom prst="rect">
              <a:avLst/>
            </a:prstGeom>
          </p:spPr>
        </p:pic>
        <p:sp>
          <p:nvSpPr>
            <p:cNvPr id="44" name="Rectangle 14463"/>
            <p:cNvSpPr/>
            <p:nvPr/>
          </p:nvSpPr>
          <p:spPr>
            <a:xfrm rot="-5399999">
              <a:off x="-369544" y="225221"/>
              <a:ext cx="1040965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inches)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14462"/>
            <p:cNvSpPr/>
            <p:nvPr/>
          </p:nvSpPr>
          <p:spPr>
            <a:xfrm rot="-5399999">
              <a:off x="21795" y="616561"/>
              <a:ext cx="1040965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14467"/>
            <p:cNvSpPr/>
            <p:nvPr/>
          </p:nvSpPr>
          <p:spPr>
            <a:xfrm>
              <a:off x="3216727" y="2696858"/>
              <a:ext cx="532553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cm)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14466"/>
            <p:cNvSpPr/>
            <p:nvPr/>
          </p:nvSpPr>
          <p:spPr>
            <a:xfrm>
              <a:off x="3147416" y="2696858"/>
              <a:ext cx="92124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" name="Group 14570"/>
          <p:cNvGrpSpPr/>
          <p:nvPr/>
        </p:nvGrpSpPr>
        <p:grpSpPr>
          <a:xfrm>
            <a:off x="8166301" y="3526049"/>
            <a:ext cx="2317829" cy="1431999"/>
            <a:chOff x="0" y="6515"/>
            <a:chExt cx="1874715" cy="900940"/>
          </a:xfrm>
        </p:grpSpPr>
        <p:pic>
          <p:nvPicPr>
            <p:cNvPr id="105" name="Picture 15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64110"/>
              <a:ext cx="492823" cy="299656"/>
            </a:xfrm>
            <a:prstGeom prst="rect">
              <a:avLst/>
            </a:prstGeom>
          </p:spPr>
        </p:pic>
        <p:pic>
          <p:nvPicPr>
            <p:cNvPr id="106" name="Picture 16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55712" y="6515"/>
              <a:ext cx="884110" cy="302133"/>
            </a:xfrm>
            <a:prstGeom prst="rect">
              <a:avLst/>
            </a:prstGeom>
          </p:spPr>
        </p:pic>
        <p:pic>
          <p:nvPicPr>
            <p:cNvPr id="107" name="Picture 16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990605" y="532756"/>
              <a:ext cx="884110" cy="299656"/>
            </a:xfrm>
            <a:prstGeom prst="rect">
              <a:avLst/>
            </a:prstGeom>
          </p:spPr>
        </p:pic>
        <p:pic>
          <p:nvPicPr>
            <p:cNvPr id="108" name="Picture 16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0" y="607799"/>
              <a:ext cx="492823" cy="299656"/>
            </a:xfrm>
            <a:prstGeom prst="rect">
              <a:avLst/>
            </a:prstGeom>
          </p:spPr>
        </p:pic>
      </p:grpSp>
      <p:grpSp>
        <p:nvGrpSpPr>
          <p:cNvPr id="130" name="Group 14571"/>
          <p:cNvGrpSpPr/>
          <p:nvPr/>
        </p:nvGrpSpPr>
        <p:grpSpPr>
          <a:xfrm>
            <a:off x="8176560" y="5157529"/>
            <a:ext cx="2543021" cy="888462"/>
            <a:chOff x="0" y="2303"/>
            <a:chExt cx="2272299" cy="749409"/>
          </a:xfrm>
        </p:grpSpPr>
        <p:pic>
          <p:nvPicPr>
            <p:cNvPr id="131" name="Picture 167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372363"/>
              <a:ext cx="727941" cy="379349"/>
            </a:xfrm>
            <a:prstGeom prst="rect">
              <a:avLst/>
            </a:prstGeom>
          </p:spPr>
        </p:pic>
        <p:pic>
          <p:nvPicPr>
            <p:cNvPr id="132" name="Picture 169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286652" y="372364"/>
              <a:ext cx="985647" cy="350173"/>
            </a:xfrm>
            <a:prstGeom prst="rect">
              <a:avLst/>
            </a:prstGeom>
          </p:spPr>
        </p:pic>
        <p:pic>
          <p:nvPicPr>
            <p:cNvPr id="133" name="Picture 171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025312" y="2303"/>
              <a:ext cx="37147" cy="299656"/>
            </a:xfrm>
            <a:prstGeom prst="rect">
              <a:avLst/>
            </a:prstGeom>
          </p:spPr>
        </p:pic>
      </p:grpSp>
      <p:sp>
        <p:nvSpPr>
          <p:cNvPr id="145" name="文本框 144"/>
          <p:cNvSpPr txBox="1"/>
          <p:nvPr/>
        </p:nvSpPr>
        <p:spPr>
          <a:xfrm>
            <a:off x="368416" y="341560"/>
            <a:ext cx="487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Compression</a:t>
            </a:r>
            <a:endParaRPr lang="zh-CN" altLang="en-US" sz="4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7657685" y="1733190"/>
            <a:ext cx="447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Reduce data from 2D to 1D</a:t>
            </a:r>
            <a:endParaRPr lang="zh-CN" altLang="en-US" sz="36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0228129-265A-43CB-AC37-8FC30542E4EA}"/>
              </a:ext>
            </a:extLst>
          </p:cNvPr>
          <p:cNvCxnSpPr>
            <a:cxnSpLocks/>
          </p:cNvCxnSpPr>
          <p:nvPr/>
        </p:nvCxnSpPr>
        <p:spPr>
          <a:xfrm flipV="1">
            <a:off x="1775595" y="1579124"/>
            <a:ext cx="4055324" cy="3455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0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/>
          <p:cNvSpPr txBox="1"/>
          <p:nvPr/>
        </p:nvSpPr>
        <p:spPr>
          <a:xfrm>
            <a:off x="120780" y="95431"/>
            <a:ext cx="487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Compression</a:t>
            </a:r>
            <a:endParaRPr lang="zh-CN" altLang="en-US" sz="4000" dirty="0"/>
          </a:p>
        </p:txBody>
      </p:sp>
      <p:pic>
        <p:nvPicPr>
          <p:cNvPr id="147" name="Picture 25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780" y="1929798"/>
            <a:ext cx="3602675" cy="3781685"/>
          </a:xfrm>
          <a:prstGeom prst="rect">
            <a:avLst/>
          </a:prstGeom>
        </p:spPr>
      </p:pic>
      <p:pic>
        <p:nvPicPr>
          <p:cNvPr id="148" name="Picture 255"/>
          <p:cNvPicPr/>
          <p:nvPr/>
        </p:nvPicPr>
        <p:blipFill>
          <a:blip r:embed="rId3"/>
          <a:stretch>
            <a:fillRect/>
          </a:stretch>
        </p:blipFill>
        <p:spPr>
          <a:xfrm>
            <a:off x="4029673" y="1929798"/>
            <a:ext cx="3214529" cy="3896169"/>
          </a:xfrm>
          <a:prstGeom prst="rect">
            <a:avLst/>
          </a:prstGeom>
        </p:spPr>
      </p:pic>
      <p:pic>
        <p:nvPicPr>
          <p:cNvPr id="149" name="Picture 257"/>
          <p:cNvPicPr/>
          <p:nvPr/>
        </p:nvPicPr>
        <p:blipFill>
          <a:blip r:embed="rId4"/>
          <a:stretch>
            <a:fillRect/>
          </a:stretch>
        </p:blipFill>
        <p:spPr>
          <a:xfrm>
            <a:off x="7798386" y="2063033"/>
            <a:ext cx="3343226" cy="3296758"/>
          </a:xfrm>
          <a:prstGeom prst="rect">
            <a:avLst/>
          </a:prstGeom>
        </p:spPr>
      </p:pic>
      <p:sp>
        <p:nvSpPr>
          <p:cNvPr id="150" name="文本框 149"/>
          <p:cNvSpPr txBox="1"/>
          <p:nvPr/>
        </p:nvSpPr>
        <p:spPr>
          <a:xfrm>
            <a:off x="7455876" y="852580"/>
            <a:ext cx="4473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Reduce data from 3D to 2D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CC8F6-AAC1-4A15-9451-4FEF8A984A42}"/>
              </a:ext>
            </a:extLst>
          </p:cNvPr>
          <p:cNvSpPr txBox="1"/>
          <p:nvPr/>
        </p:nvSpPr>
        <p:spPr>
          <a:xfrm>
            <a:off x="10407014" y="5123694"/>
            <a:ext cx="52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16732C-EFC9-4DE9-AF24-22CC5901E208}"/>
              </a:ext>
            </a:extLst>
          </p:cNvPr>
          <p:cNvSpPr txBox="1"/>
          <p:nvPr/>
        </p:nvSpPr>
        <p:spPr>
          <a:xfrm>
            <a:off x="7798386" y="2314575"/>
            <a:ext cx="4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1B991-6031-4BF4-A7E7-D6A216FBD385}"/>
              </a:ext>
            </a:extLst>
          </p:cNvPr>
          <p:cNvSpPr txBox="1"/>
          <p:nvPr/>
        </p:nvSpPr>
        <p:spPr>
          <a:xfrm>
            <a:off x="63630" y="4257675"/>
            <a:ext cx="4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F8E9D2-B2EF-4A13-814F-E83B94CBCA4B}"/>
              </a:ext>
            </a:extLst>
          </p:cNvPr>
          <p:cNvSpPr txBox="1"/>
          <p:nvPr/>
        </p:nvSpPr>
        <p:spPr>
          <a:xfrm>
            <a:off x="3390251" y="5123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B8726-3FF3-48F2-8940-D7772BA62E78}"/>
              </a:ext>
            </a:extLst>
          </p:cNvPr>
          <p:cNvSpPr txBox="1"/>
          <p:nvPr/>
        </p:nvSpPr>
        <p:spPr>
          <a:xfrm>
            <a:off x="2457450" y="1855053"/>
            <a:ext cx="4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FDFC9D-7BDD-456B-8AA9-2A789CA1FC38}"/>
              </a:ext>
            </a:extLst>
          </p:cNvPr>
          <p:cNvSpPr txBox="1"/>
          <p:nvPr/>
        </p:nvSpPr>
        <p:spPr>
          <a:xfrm>
            <a:off x="4262913" y="5175125"/>
            <a:ext cx="4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7F1776-84E6-482F-B034-8A2A7E2C73AD}"/>
              </a:ext>
            </a:extLst>
          </p:cNvPr>
          <p:cNvSpPr txBox="1"/>
          <p:nvPr/>
        </p:nvSpPr>
        <p:spPr>
          <a:xfrm>
            <a:off x="7122672" y="38206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E0F56E-C570-4F4B-9B41-934269990828}"/>
              </a:ext>
            </a:extLst>
          </p:cNvPr>
          <p:cNvSpPr txBox="1"/>
          <p:nvPr/>
        </p:nvSpPr>
        <p:spPr>
          <a:xfrm>
            <a:off x="4845960" y="1851659"/>
            <a:ext cx="4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6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6167" y="1855988"/>
            <a:ext cx="859831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II:</a:t>
            </a:r>
          </a:p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 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49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91217"/>
              </p:ext>
            </p:extLst>
          </p:nvPr>
        </p:nvGraphicFramePr>
        <p:xfrm>
          <a:off x="571501" y="1087471"/>
          <a:ext cx="10744197" cy="215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176">
                  <a:extLst>
                    <a:ext uri="{9D8B030D-6E8A-4147-A177-3AD203B41FA5}">
                      <a16:colId xmlns:a16="http://schemas.microsoft.com/office/drawing/2014/main" val="2018060783"/>
                    </a:ext>
                  </a:extLst>
                </a:gridCol>
                <a:gridCol w="1555465">
                  <a:extLst>
                    <a:ext uri="{9D8B030D-6E8A-4147-A177-3AD203B41FA5}">
                      <a16:colId xmlns:a16="http://schemas.microsoft.com/office/drawing/2014/main" val="2700727827"/>
                    </a:ext>
                  </a:extLst>
                </a:gridCol>
                <a:gridCol w="1443810">
                  <a:extLst>
                    <a:ext uri="{9D8B030D-6E8A-4147-A177-3AD203B41FA5}">
                      <a16:colId xmlns:a16="http://schemas.microsoft.com/office/drawing/2014/main" val="406857528"/>
                    </a:ext>
                  </a:extLst>
                </a:gridCol>
                <a:gridCol w="1547911">
                  <a:extLst>
                    <a:ext uri="{9D8B030D-6E8A-4147-A177-3AD203B41FA5}">
                      <a16:colId xmlns:a16="http://schemas.microsoft.com/office/drawing/2014/main" val="4213908963"/>
                    </a:ext>
                  </a:extLst>
                </a:gridCol>
                <a:gridCol w="1395960">
                  <a:extLst>
                    <a:ext uri="{9D8B030D-6E8A-4147-A177-3AD203B41FA5}">
                      <a16:colId xmlns:a16="http://schemas.microsoft.com/office/drawing/2014/main" val="1293016011"/>
                    </a:ext>
                  </a:extLst>
                </a:gridCol>
                <a:gridCol w="1500062">
                  <a:extLst>
                    <a:ext uri="{9D8B030D-6E8A-4147-A177-3AD203B41FA5}">
                      <a16:colId xmlns:a16="http://schemas.microsoft.com/office/drawing/2014/main" val="497417652"/>
                    </a:ext>
                  </a:extLst>
                </a:gridCol>
                <a:gridCol w="1482400">
                  <a:extLst>
                    <a:ext uri="{9D8B030D-6E8A-4147-A177-3AD203B41FA5}">
                      <a16:colId xmlns:a16="http://schemas.microsoft.com/office/drawing/2014/main" val="2250156920"/>
                    </a:ext>
                  </a:extLst>
                </a:gridCol>
                <a:gridCol w="36413">
                  <a:extLst>
                    <a:ext uri="{9D8B030D-6E8A-4147-A177-3AD203B41FA5}">
                      <a16:colId xmlns:a16="http://schemas.microsoft.com/office/drawing/2014/main" val="897948198"/>
                    </a:ext>
                  </a:extLst>
                </a:gridCol>
              </a:tblGrid>
              <a:tr h="483553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476885" algn="l">
                        <a:lnSpc>
                          <a:spcPct val="107000"/>
                        </a:lnSpc>
                        <a:spcAft>
                          <a:spcPts val="70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 </a:t>
                      </a:r>
                    </a:p>
                    <a:p>
                      <a:pPr marL="476885" algn="l">
                        <a:lnSpc>
                          <a:spcPct val="107000"/>
                        </a:lnSpc>
                        <a:spcAft>
                          <a:spcPts val="70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GDP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510540" algn="ctr">
                        <a:lnSpc>
                          <a:spcPct val="107000"/>
                        </a:lnSpc>
                        <a:spcAft>
                          <a:spcPts val="99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development index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37909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Life expectancy</a:t>
                      </a:r>
                      <a:endParaRPr lang="zh-CN" alt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marL="434340" algn="l">
                        <a:lnSpc>
                          <a:spcPct val="107000"/>
                        </a:lnSpc>
                        <a:spcAft>
                          <a:spcPts val="53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Poverty</a:t>
                      </a:r>
                    </a:p>
                    <a:p>
                      <a:pPr marL="434340" algn="l">
                        <a:lnSpc>
                          <a:spcPct val="107000"/>
                        </a:lnSpc>
                        <a:spcAft>
                          <a:spcPts val="535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index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Household</a:t>
                      </a:r>
                    </a:p>
                    <a:p>
                      <a:pPr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Income</a:t>
                      </a:r>
                    </a:p>
                    <a:p>
                      <a:pPr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1530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 anchor="b"/>
                </a:tc>
                <a:extLst>
                  <a:ext uri="{0D108BD9-81ED-4DB2-BD59-A6C34878D82A}">
                    <a16:rowId xmlns:a16="http://schemas.microsoft.com/office/drawing/2014/main" val="3422705890"/>
                  </a:ext>
                </a:extLst>
              </a:tr>
              <a:tr h="914725">
                <a:tc>
                  <a:txBody>
                    <a:bodyPr/>
                    <a:lstStyle/>
                    <a:p>
                      <a:pPr marR="2368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Canada	   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1.577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0.908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80.7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32.6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2076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67.293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…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extLst>
                  <a:ext uri="{0D108BD9-81ED-4DB2-BD59-A6C34878D82A}">
                    <a16:rowId xmlns:a16="http://schemas.microsoft.com/office/drawing/2014/main" val="2187147473"/>
                  </a:ext>
                </a:extLst>
              </a:tr>
              <a:tr h="610365"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China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5.878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7.54	  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0.687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73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46.9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10.22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…	  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50" marB="0"/>
                </a:tc>
                <a:extLst>
                  <a:ext uri="{0D108BD9-81ED-4DB2-BD59-A6C34878D82A}">
                    <a16:rowId xmlns:a16="http://schemas.microsoft.com/office/drawing/2014/main" val="3496489537"/>
                  </a:ext>
                </a:extLst>
              </a:tr>
            </a:tbl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114618" y="-10773"/>
            <a:ext cx="46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Data Visualization</a:t>
            </a:r>
            <a:endParaRPr lang="zh-CN" altLang="en-US" sz="40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E154C86-F98E-416F-86D2-91C5FFB31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610"/>
              </p:ext>
            </p:extLst>
          </p:nvPr>
        </p:nvGraphicFramePr>
        <p:xfrm>
          <a:off x="571501" y="3110402"/>
          <a:ext cx="10744196" cy="332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1582">
                  <a:extLst>
                    <a:ext uri="{9D8B030D-6E8A-4147-A177-3AD203B41FA5}">
                      <a16:colId xmlns:a16="http://schemas.microsoft.com/office/drawing/2014/main" val="221259207"/>
                    </a:ext>
                  </a:extLst>
                </a:gridCol>
                <a:gridCol w="1480035">
                  <a:extLst>
                    <a:ext uri="{9D8B030D-6E8A-4147-A177-3AD203B41FA5}">
                      <a16:colId xmlns:a16="http://schemas.microsoft.com/office/drawing/2014/main" val="996498808"/>
                    </a:ext>
                  </a:extLst>
                </a:gridCol>
                <a:gridCol w="1480035">
                  <a:extLst>
                    <a:ext uri="{9D8B030D-6E8A-4147-A177-3AD203B41FA5}">
                      <a16:colId xmlns:a16="http://schemas.microsoft.com/office/drawing/2014/main" val="2341409570"/>
                    </a:ext>
                  </a:extLst>
                </a:gridCol>
                <a:gridCol w="1533422">
                  <a:extLst>
                    <a:ext uri="{9D8B030D-6E8A-4147-A177-3AD203B41FA5}">
                      <a16:colId xmlns:a16="http://schemas.microsoft.com/office/drawing/2014/main" val="2595113873"/>
                    </a:ext>
                  </a:extLst>
                </a:gridCol>
                <a:gridCol w="1426648">
                  <a:extLst>
                    <a:ext uri="{9D8B030D-6E8A-4147-A177-3AD203B41FA5}">
                      <a16:colId xmlns:a16="http://schemas.microsoft.com/office/drawing/2014/main" val="1937790834"/>
                    </a:ext>
                  </a:extLst>
                </a:gridCol>
                <a:gridCol w="1480035">
                  <a:extLst>
                    <a:ext uri="{9D8B030D-6E8A-4147-A177-3AD203B41FA5}">
                      <a16:colId xmlns:a16="http://schemas.microsoft.com/office/drawing/2014/main" val="407909459"/>
                    </a:ext>
                  </a:extLst>
                </a:gridCol>
                <a:gridCol w="1448285">
                  <a:extLst>
                    <a:ext uri="{9D8B030D-6E8A-4147-A177-3AD203B41FA5}">
                      <a16:colId xmlns:a16="http://schemas.microsoft.com/office/drawing/2014/main" val="582558800"/>
                    </a:ext>
                  </a:extLst>
                </a:gridCol>
                <a:gridCol w="74154">
                  <a:extLst>
                    <a:ext uri="{9D8B030D-6E8A-4147-A177-3AD203B41FA5}">
                      <a16:colId xmlns:a16="http://schemas.microsoft.com/office/drawing/2014/main" val="675216674"/>
                    </a:ext>
                  </a:extLst>
                </a:gridCol>
              </a:tblGrid>
              <a:tr h="617376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India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1.632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3.41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0.547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64.7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36.8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0.735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…	  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276642425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Russia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1.48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19.84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0.755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65.5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39.9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0.72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…	  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3450522220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pPr marL="1663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Singapore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0.223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56.69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0.866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42.5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67.1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…	   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424804961"/>
                  </a:ext>
                </a:extLst>
              </a:tr>
              <a:tr h="617376">
                <a:tc>
                  <a:txBody>
                    <a:bodyPr/>
                    <a:lstStyle/>
                    <a:p>
                      <a:pPr marL="57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USA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0764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14.527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46.86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0.91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78.3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40.8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84.3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525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…	   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3194142856"/>
                  </a:ext>
                </a:extLst>
              </a:tr>
              <a:tr h="449381">
                <a:tc>
                  <a:txBody>
                    <a:bodyPr/>
                    <a:lstStyle/>
                    <a:p>
                      <a:pPr marL="685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…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…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…	   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	   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254437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89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2845</Words>
  <Application>Microsoft Office PowerPoint</Application>
  <PresentationFormat>宽屏</PresentationFormat>
  <Paragraphs>586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Dotum</vt:lpstr>
      <vt:lpstr>Gulim</vt:lpstr>
      <vt:lpstr>Microsoft JhengHei</vt:lpstr>
      <vt:lpstr>Microsoft JhengHei UI</vt:lpstr>
      <vt:lpstr>等线</vt:lpstr>
      <vt:lpstr>方正姚体</vt:lpstr>
      <vt:lpstr>华文行楷</vt:lpstr>
      <vt:lpstr>宋体</vt:lpstr>
      <vt:lpstr>Arial</vt:lpstr>
      <vt:lpstr>Arial Narrow</vt:lpstr>
      <vt:lpstr>Berlin Sans FB Demi</vt:lpstr>
      <vt:lpstr>Calibri</vt:lpstr>
      <vt:lpstr>Cambria Math</vt:lpstr>
      <vt:lpstr>Candara</vt:lpstr>
      <vt:lpstr>Courier New</vt:lpstr>
      <vt:lpstr>Segoe UI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</dc:creator>
  <cp:lastModifiedBy>Administrator</cp:lastModifiedBy>
  <cp:revision>122</cp:revision>
  <dcterms:created xsi:type="dcterms:W3CDTF">2016-10-28T02:55:12Z</dcterms:created>
  <dcterms:modified xsi:type="dcterms:W3CDTF">2017-07-30T15:46:53Z</dcterms:modified>
</cp:coreProperties>
</file>