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4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5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6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8.xml" ContentType="application/vnd.openxmlformats-officedocument.presentationml.notesSlide+xml"/>
  <Override PartName="/ppt/tags/tag72.xml" ContentType="application/vnd.openxmlformats-officedocument.presentationml.tags+xml"/>
  <Override PartName="/ppt/notesSlides/notesSlide9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0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8"/>
  </p:notesMasterIdLst>
  <p:sldIdLst>
    <p:sldId id="324" r:id="rId3"/>
    <p:sldId id="362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84" autoAdjust="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B9FED-0A03-43C5-BE2A-1419CBCB1EC0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75823-15AC-4B27-83C1-D023439E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716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7B75823-15AC-4B27-83C1-D023439E29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102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points have 0 mean on x1 and x2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31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points have 0 mean on x1 and x2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7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59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390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5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dots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61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15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numbers to LATEX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29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numbers to LATEX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96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8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23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points have 0 mean on x1 and x2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35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0" y="6627168"/>
            <a:ext cx="52006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Machine Perception and Interaction Group (MPIG)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691269" y="6627168"/>
            <a:ext cx="35007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www.mpig.com.cn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44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0" y="6627168"/>
            <a:ext cx="52006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Machine Perception and Interaction Group (MPIG)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8691269" y="6627168"/>
            <a:ext cx="35007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www.mpig.com.cn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707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893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503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65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77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0" y="6627168"/>
            <a:ext cx="52006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Machine Perception and Interaction Group (MPIG)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8691269" y="6627168"/>
            <a:ext cx="35007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www.mpig.com.cn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747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4" r:id="rId3"/>
    <p:sldLayoutId id="214748366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07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4.xml"/><Relationship Id="rId7" Type="http://schemas.openxmlformats.org/officeDocument/2006/relationships/image" Target="../media/image15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6.xml"/><Relationship Id="rId10" Type="http://schemas.openxmlformats.org/officeDocument/2006/relationships/image" Target="../media/image18.png"/><Relationship Id="rId4" Type="http://schemas.openxmlformats.org/officeDocument/2006/relationships/tags" Target="../tags/tag15.xml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image" Target="../media/image9.png"/><Relationship Id="rId26" Type="http://schemas.openxmlformats.org/officeDocument/2006/relationships/image" Target="../media/image24.png"/><Relationship Id="rId3" Type="http://schemas.openxmlformats.org/officeDocument/2006/relationships/tags" Target="../tags/tag19.xml"/><Relationship Id="rId21" Type="http://schemas.openxmlformats.org/officeDocument/2006/relationships/image" Target="../media/image19.png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slideLayout" Target="../slideLayouts/slideLayout3.xml"/><Relationship Id="rId25" Type="http://schemas.openxmlformats.org/officeDocument/2006/relationships/image" Target="../media/image23.png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20" Type="http://schemas.openxmlformats.org/officeDocument/2006/relationships/image" Target="../media/image8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image" Target="../media/image22.png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tags" Target="../tags/tag26.xml"/><Relationship Id="rId19" Type="http://schemas.openxmlformats.org/officeDocument/2006/relationships/image" Target="../media/image7.png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35.xml"/><Relationship Id="rId7" Type="http://schemas.openxmlformats.org/officeDocument/2006/relationships/image" Target="../media/image23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29.png"/><Relationship Id="rId5" Type="http://schemas.openxmlformats.org/officeDocument/2006/relationships/tags" Target="../tags/tag37.xml"/><Relationship Id="rId10" Type="http://schemas.openxmlformats.org/officeDocument/2006/relationships/image" Target="../media/image28.png"/><Relationship Id="rId4" Type="http://schemas.openxmlformats.org/officeDocument/2006/relationships/tags" Target="../tags/tag36.xml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29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45.xml"/><Relationship Id="rId7" Type="http://schemas.openxmlformats.org/officeDocument/2006/relationships/image" Target="../media/image13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33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48.xml"/><Relationship Id="rId7" Type="http://schemas.openxmlformats.org/officeDocument/2006/relationships/slideLayout" Target="../slideLayouts/slideLayout3.xml"/><Relationship Id="rId12" Type="http://schemas.openxmlformats.org/officeDocument/2006/relationships/image" Target="../media/image38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image" Target="../media/image37.png"/><Relationship Id="rId5" Type="http://schemas.openxmlformats.org/officeDocument/2006/relationships/tags" Target="../tags/tag50.xml"/><Relationship Id="rId10" Type="http://schemas.openxmlformats.org/officeDocument/2006/relationships/image" Target="../media/image36.png"/><Relationship Id="rId4" Type="http://schemas.openxmlformats.org/officeDocument/2006/relationships/tags" Target="../tags/tag49.xml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slideLayout" Target="../slideLayouts/slideLayout3.xml"/><Relationship Id="rId18" Type="http://schemas.openxmlformats.org/officeDocument/2006/relationships/image" Target="../media/image41.png"/><Relationship Id="rId3" Type="http://schemas.openxmlformats.org/officeDocument/2006/relationships/tags" Target="../tags/tag54.xml"/><Relationship Id="rId21" Type="http://schemas.openxmlformats.org/officeDocument/2006/relationships/image" Target="../media/image37.png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image" Target="../media/image40.png"/><Relationship Id="rId2" Type="http://schemas.openxmlformats.org/officeDocument/2006/relationships/tags" Target="../tags/tag53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image" Target="../media/image38.png"/><Relationship Id="rId10" Type="http://schemas.openxmlformats.org/officeDocument/2006/relationships/tags" Target="../tags/tag61.xml"/><Relationship Id="rId19" Type="http://schemas.openxmlformats.org/officeDocument/2006/relationships/image" Target="../media/image42.png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image" Target="../media/image47.png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tags" Target="../tags/tag65.xml"/><Relationship Id="rId16" Type="http://schemas.openxmlformats.org/officeDocument/2006/relationships/image" Target="../media/image50.png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image" Target="../media/image45.png"/><Relationship Id="rId5" Type="http://schemas.openxmlformats.org/officeDocument/2006/relationships/tags" Target="../tags/tag68.xml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tags" Target="../tags/tag67.xml"/><Relationship Id="rId9" Type="http://schemas.openxmlformats.org/officeDocument/2006/relationships/slideLayout" Target="../slideLayouts/slideLayout3.xml"/><Relationship Id="rId1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2.xml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13" Type="http://schemas.openxmlformats.org/officeDocument/2006/relationships/image" Target="../media/image57.png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image" Target="../media/image8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image" Target="../media/image56.png"/><Relationship Id="rId5" Type="http://schemas.openxmlformats.org/officeDocument/2006/relationships/tags" Target="../tags/tag79.xml"/><Relationship Id="rId10" Type="http://schemas.openxmlformats.org/officeDocument/2006/relationships/image" Target="../media/image7.png"/><Relationship Id="rId4" Type="http://schemas.openxmlformats.org/officeDocument/2006/relationships/tags" Target="../tags/tag78.xml"/><Relationship Id="rId9" Type="http://schemas.openxmlformats.org/officeDocument/2006/relationships/notesSlide" Target="../notesSlides/notesSlide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84.xml"/><Relationship Id="rId7" Type="http://schemas.openxmlformats.org/officeDocument/2006/relationships/image" Target="../media/image60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59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5.xml"/><Relationship Id="rId9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tags" Target="../tags/tag88.xml"/><Relationship Id="rId7" Type="http://schemas.openxmlformats.org/officeDocument/2006/relationships/notesSlide" Target="../notesSlides/notesSlide13.xml"/><Relationship Id="rId12" Type="http://schemas.openxmlformats.org/officeDocument/2006/relationships/image" Target="../media/image65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64.png"/><Relationship Id="rId5" Type="http://schemas.openxmlformats.org/officeDocument/2006/relationships/tags" Target="../tags/tag90.xml"/><Relationship Id="rId10" Type="http://schemas.openxmlformats.org/officeDocument/2006/relationships/image" Target="../media/image63.png"/><Relationship Id="rId4" Type="http://schemas.openxmlformats.org/officeDocument/2006/relationships/tags" Target="../tags/tag89.xml"/><Relationship Id="rId9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tags" Target="../tags/tag2.xml"/><Relationship Id="rId16" Type="http://schemas.openxmlformats.org/officeDocument/2006/relationships/image" Target="../media/image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4.png"/><Relationship Id="rId5" Type="http://schemas.openxmlformats.org/officeDocument/2006/relationships/tags" Target="../tags/tag5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0" y="3763565"/>
            <a:ext cx="1219200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otum" panose="020B0600000101010101" pitchFamily="34" charset="-127"/>
                <a:ea typeface="Dotum" panose="020B0600000101010101" pitchFamily="34" charset="-127"/>
                <a:cs typeface="+mn-cs"/>
              </a:rPr>
              <a:t>Machine Perception and Interaction Group (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Dotum" panose="020B0600000101010101" pitchFamily="34" charset="-127"/>
                <a:ea typeface="Dotum" panose="020B0600000101010101" pitchFamily="34" charset="-127"/>
                <a:cs typeface="+mn-cs"/>
              </a:rPr>
              <a:t>MPIG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otum" panose="020B0600000101010101" pitchFamily="34" charset="-127"/>
                <a:ea typeface="Dotum" panose="020B0600000101010101" pitchFamily="34" charset="-127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otum" panose="020B0600000101010101" pitchFamily="34" charset="-127"/>
                <a:ea typeface="Dotum" panose="020B0600000101010101" pitchFamily="34" charset="-127"/>
                <a:cs typeface="+mn-cs"/>
              </a:rPr>
              <a:t>www.mpig.com.cn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otum" panose="020B0600000101010101" pitchFamily="34" charset="-127"/>
              <a:ea typeface="Dotum" panose="020B0600000101010101" pitchFamily="34" charset="-127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62303" y="4570009"/>
            <a:ext cx="29870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 err="1">
                <a:solidFill>
                  <a:srgbClr val="00B050"/>
                </a:solidFill>
                <a:latin typeface="Calibri" panose="020F0502020204030204"/>
                <a:ea typeface="宋体" panose="02010600030101010101" pitchFamily="2" charset="-122"/>
              </a:rPr>
              <a:t>chy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@mpig.com.cn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1735735"/>
            <a:ext cx="12111644" cy="1198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Recommender Systems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57403" y="3154237"/>
            <a:ext cx="2477193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陈洪云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629209" y="735609"/>
            <a:ext cx="405854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 Demi" panose="020E0802020502020306" pitchFamily="34" charset="0"/>
                <a:ea typeface="Gulim" panose="020B0600000101010101" pitchFamily="34" charset="-127"/>
                <a:cs typeface="+mn-cs"/>
              </a:rPr>
              <a:t>MPIG Open Seminar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 Demi" panose="020E0802020502020306" pitchFamily="34" charset="0"/>
                <a:ea typeface="Gulim" panose="020B0600000101010101" pitchFamily="34" charset="-127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Gulim" panose="020B0600000101010101" pitchFamily="34" charset="-127"/>
                <a:cs typeface="+mn-cs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ndara" panose="020E0502030303020204" pitchFamily="34" charset="0"/>
                <a:ea typeface="Gulim" panose="020B0600000101010101" pitchFamily="34" charset="-127"/>
              </a:rPr>
              <a:t>0117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ndara" panose="020E0502030303020204" pitchFamily="34" charset="0"/>
                <a:ea typeface="Gulim" panose="020B0600000101010101" pitchFamily="34" charset="-127"/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47" y="-72639"/>
            <a:ext cx="1644316" cy="150074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83" y="4570009"/>
            <a:ext cx="2287991" cy="228799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308" y="5784948"/>
            <a:ext cx="546175" cy="5461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913675" y="6244413"/>
            <a:ext cx="920572" cy="49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公众号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: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mpig_robot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36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3"/>
          <p:cNvGraphicFramePr>
            <a:graphicFrameLocks noGrp="1"/>
          </p:cNvGraphicFramePr>
          <p:nvPr/>
        </p:nvGraphicFramePr>
        <p:xfrm>
          <a:off x="508000" y="1126067"/>
          <a:ext cx="10850245" cy="2917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775"/>
                <a:gridCol w="1430655"/>
                <a:gridCol w="1431925"/>
                <a:gridCol w="1430655"/>
                <a:gridCol w="1430655"/>
                <a:gridCol w="1431925"/>
                <a:gridCol w="1430655"/>
              </a:tblGrid>
              <a:tr h="693420">
                <a:tc>
                  <a:txBody>
                    <a:bodyPr/>
                    <a:lstStyle/>
                    <a:p>
                      <a:pPr algn="ctr"/>
                      <a:r>
                        <a:rPr lang="en-US" sz="1865" b="1" dirty="0" smtClean="0">
                          <a:solidFill>
                            <a:sysClr val="windowText" lastClr="000000"/>
                          </a:solidFill>
                        </a:rPr>
                        <a:t>Movie</a:t>
                      </a:r>
                      <a:endParaRPr lang="en-US" sz="1865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1" dirty="0" smtClean="0">
                          <a:solidFill>
                            <a:sysClr val="windowText" lastClr="000000"/>
                          </a:solidFill>
                        </a:rPr>
                        <a:t>Alice (1)</a:t>
                      </a:r>
                      <a:endParaRPr lang="en-US" sz="1865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1" dirty="0" smtClean="0">
                          <a:solidFill>
                            <a:sysClr val="windowText" lastClr="000000"/>
                          </a:solidFill>
                        </a:rPr>
                        <a:t>Bob (2)</a:t>
                      </a:r>
                      <a:endParaRPr lang="en-US" sz="1865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1" dirty="0" smtClean="0">
                          <a:solidFill>
                            <a:sysClr val="windowText" lastClr="000000"/>
                          </a:solidFill>
                        </a:rPr>
                        <a:t>Carol (3)</a:t>
                      </a:r>
                      <a:endParaRPr lang="en-US" sz="1865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1" dirty="0" smtClean="0">
                          <a:solidFill>
                            <a:sysClr val="windowText" lastClr="000000"/>
                          </a:solidFill>
                        </a:rPr>
                        <a:t>Dave (4)</a:t>
                      </a:r>
                      <a:endParaRPr lang="en-US" sz="1865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65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1865" b="1" dirty="0" smtClean="0">
                          <a:solidFill>
                            <a:sysClr val="windowText" lastClr="000000"/>
                          </a:solidFill>
                        </a:rPr>
                        <a:t>(romance)</a:t>
                      </a:r>
                      <a:endParaRPr lang="en-US" sz="1865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65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1865" b="1" dirty="0" smtClean="0">
                          <a:solidFill>
                            <a:sysClr val="windowText" lastClr="000000"/>
                          </a:solidFill>
                        </a:rPr>
                        <a:t>(action)</a:t>
                      </a:r>
                      <a:endParaRPr lang="en-US" sz="1865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Love at last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0.9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Romance forever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1.0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0.01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Cute puppies of love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0.99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3390"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Nonstop car chases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0.1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1.0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Swords vs. karate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0.9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53745" y="273050"/>
            <a:ext cx="655320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200" b="1" dirty="0" smtClean="0">
                <a:sym typeface="+mn-ea"/>
              </a:rPr>
              <a:t>Content-based recommender systems</a:t>
            </a:r>
            <a:endParaRPr lang="en-US" altLang="en-US" sz="3200" b="1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7220" y="4555490"/>
            <a:ext cx="1063244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sz="3200" dirty="0" smtClean="0">
                <a:sym typeface="+mn-ea"/>
              </a:rPr>
              <a:t>For each user</a:t>
            </a:r>
            <a:r>
              <a:rPr lang="en-US" sz="2400" dirty="0" smtClean="0">
                <a:sym typeface="+mn-ea"/>
              </a:rPr>
              <a:t>     ,</a:t>
            </a:r>
            <a:r>
              <a:rPr lang="en-US" sz="3200" dirty="0" smtClean="0">
                <a:sym typeface="+mn-ea"/>
              </a:rPr>
              <a:t>learn a parameter</a:t>
            </a:r>
            <a:r>
              <a:rPr lang="en-US" sz="2400" dirty="0" smtClean="0">
                <a:sym typeface="+mn-ea"/>
              </a:rPr>
              <a:t>                     .</a:t>
            </a:r>
            <a:r>
              <a:rPr lang="en-US" sz="3200" dirty="0" smtClean="0">
                <a:sym typeface="+mn-ea"/>
              </a:rPr>
              <a:t>Predict user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400" dirty="0">
                <a:sym typeface="+mn-ea"/>
              </a:rPr>
              <a:t>       </a:t>
            </a:r>
            <a:r>
              <a:rPr lang="en-US" sz="3200" dirty="0" smtClean="0">
                <a:sym typeface="+mn-ea"/>
              </a:rPr>
              <a:t>as rating movie     with                  stars. </a:t>
            </a:r>
            <a:endParaRPr lang="en-US" altLang="en-US" sz="3200" dirty="0" smtClean="0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495" y="4706975"/>
            <a:ext cx="1288683" cy="3329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685" y="4707128"/>
            <a:ext cx="156464" cy="3271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097" y="4707313"/>
            <a:ext cx="153211" cy="32034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839" y="5177790"/>
            <a:ext cx="134273" cy="331953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51" y="5141615"/>
            <a:ext cx="1441547" cy="40495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808720" y="1043940"/>
            <a:ext cx="883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Arial" panose="020B0604020202020204" pitchFamily="34" charset="0"/>
              </a:rPr>
              <a:t>  </a:t>
            </a:r>
            <a:r>
              <a:rPr lang="zh-CN" altLang="en-US" b="1">
                <a:latin typeface="Arial" panose="020B0604020202020204" pitchFamily="34" charset="0"/>
              </a:rPr>
              <a:t>×</a:t>
            </a:r>
            <a:r>
              <a:rPr lang="en-US" altLang="zh-CN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302240" y="1043940"/>
            <a:ext cx="731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Arial" panose="020B0604020202020204" pitchFamily="34" charset="0"/>
              </a:rPr>
              <a:t>×</a:t>
            </a:r>
            <a:r>
              <a:rPr lang="en-US" altLang="zh-CN" b="1">
                <a:latin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3144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8000" y="371025"/>
            <a:ext cx="11074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Problem formulation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000" y="883047"/>
            <a:ext cx="110744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/>
              <a:t>	     if user    has rated movie     (0 otherwise)</a:t>
            </a:r>
          </a:p>
          <a:p>
            <a:pPr lvl="1"/>
            <a:r>
              <a:rPr lang="en-US" sz="3200" dirty="0" smtClean="0"/>
              <a:t>      rating by user   on movie    (if defined)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" y="1073617"/>
            <a:ext cx="1432560" cy="3403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380" y="1063845"/>
            <a:ext cx="98525" cy="2463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503" y="1018177"/>
            <a:ext cx="139700" cy="292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0" y="1447307"/>
            <a:ext cx="994867" cy="37063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588" y="1589405"/>
            <a:ext cx="91440" cy="228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407" y="1570368"/>
            <a:ext cx="139700" cy="2921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70548" y="2115047"/>
            <a:ext cx="11074400" cy="155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 = parameter vector for user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 = feature vector for movie   </a:t>
            </a:r>
          </a:p>
          <a:p>
            <a:r>
              <a:rPr lang="en-US" sz="3200" dirty="0" smtClean="0"/>
              <a:t>For user    , movie    , predicted rating: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1" y="2728397"/>
            <a:ext cx="446227" cy="3072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499" y="2806280"/>
            <a:ext cx="100007" cy="24723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491" y="3309372"/>
            <a:ext cx="91440" cy="228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03" y="3320155"/>
            <a:ext cx="139700" cy="292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711" y="3231255"/>
            <a:ext cx="1612660" cy="381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86312" y="3835400"/>
            <a:ext cx="11074400" cy="107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</a:t>
            </a:r>
            <a:r>
              <a:rPr lang="en-US" sz="3200" dirty="0" smtClean="0"/>
              <a:t>       = no. of movies rated by user</a:t>
            </a:r>
          </a:p>
          <a:p>
            <a:r>
              <a:rPr lang="en-US" sz="3200" dirty="0" smtClean="0"/>
              <a:t>To learn       :</a:t>
            </a:r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819" y="4431932"/>
            <a:ext cx="446227" cy="30723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00" y="3946024"/>
            <a:ext cx="575463" cy="3072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4046257"/>
            <a:ext cx="134112" cy="2804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11400"/>
            <a:ext cx="441579" cy="30886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916" y="2339848"/>
            <a:ext cx="134112" cy="28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2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508000" y="371025"/>
            <a:ext cx="11074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Optimization objective: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000" y="986577"/>
            <a:ext cx="11074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 learn       (parameter for user   ):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667" y="1131795"/>
            <a:ext cx="446227" cy="3072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977" y="1186260"/>
            <a:ext cx="134112" cy="2804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812" y="1803400"/>
            <a:ext cx="7159143" cy="9656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08000" y="3219847"/>
            <a:ext cx="11074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 learn 	                    :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107" y="3365064"/>
            <a:ext cx="2626360" cy="3886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231" y="4140200"/>
            <a:ext cx="9095232" cy="96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428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71025"/>
            <a:ext cx="11074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Optimization algorithm: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8000" y="2711847"/>
            <a:ext cx="11074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Gradient descent update: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516" y="3737489"/>
            <a:ext cx="8151571" cy="7997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521" y="4625340"/>
            <a:ext cx="9308079" cy="11090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193800"/>
            <a:ext cx="9095232" cy="96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35" y="1399540"/>
            <a:ext cx="7379335" cy="3830320"/>
          </a:xfrm>
          <a:prstGeom prst="rect">
            <a:avLst/>
          </a:prstGeom>
        </p:spPr>
      </p:pic>
      <p:sp>
        <p:nvSpPr>
          <p:cNvPr id="2" name="椭圆形标注 1"/>
          <p:cNvSpPr/>
          <p:nvPr/>
        </p:nvSpPr>
        <p:spPr>
          <a:xfrm>
            <a:off x="8207022" y="2269067"/>
            <a:ext cx="914400" cy="86924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08622" y="2427111"/>
            <a:ext cx="745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P64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0797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95400" y="1242060"/>
            <a:ext cx="91592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J=J+sum(sum((R.*(X*Theta'-Y).^2)))/2+lambda/2*sum(sum(Theta.^2))+...  </a:t>
            </a:r>
          </a:p>
          <a:p>
            <a:r>
              <a:rPr lang="zh-CN" altLang="en-US"/>
              <a:t>    lambda/2*sum(sum(X.^2));  </a:t>
            </a:r>
          </a:p>
          <a:p>
            <a:r>
              <a:rPr lang="zh-CN" altLang="en-US"/>
              <a:t>for i=1:size(X,1)  </a:t>
            </a:r>
          </a:p>
          <a:p>
            <a:r>
              <a:rPr lang="zh-CN" altLang="en-US"/>
              <a:t>    idx = find(R(i,:)==1);  </a:t>
            </a:r>
          </a:p>
          <a:p>
            <a:r>
              <a:rPr lang="zh-CN" altLang="en-US"/>
              <a:t>    Thetatemp = Theta(idx,:);  </a:t>
            </a:r>
          </a:p>
          <a:p>
            <a:r>
              <a:rPr lang="zh-CN" altLang="en-US"/>
              <a:t>    Ytemp = Y(i,idx);  </a:t>
            </a:r>
          </a:p>
          <a:p>
            <a:r>
              <a:rPr lang="zh-CN" altLang="en-US"/>
              <a:t>    X_grad(i,:)=(X(i,:)*Thetatemp'-Ytemp)*Thetatemp+lambda*X(i,:);  </a:t>
            </a:r>
          </a:p>
          <a:p>
            <a:r>
              <a:rPr lang="zh-CN" altLang="en-US"/>
              <a:t>end  </a:t>
            </a:r>
          </a:p>
          <a:p>
            <a:r>
              <a:rPr lang="zh-CN" altLang="en-US"/>
              <a:t>for j=1:size(Theta,1)  </a:t>
            </a:r>
          </a:p>
          <a:p>
            <a:r>
              <a:rPr lang="zh-CN" altLang="en-US"/>
              <a:t>    idx = find(R(:,j)==1);  </a:t>
            </a:r>
          </a:p>
          <a:p>
            <a:r>
              <a:rPr lang="zh-CN" altLang="en-US"/>
              <a:t>    Xtemp = X(idx,:);  </a:t>
            </a:r>
          </a:p>
          <a:p>
            <a:r>
              <a:rPr lang="zh-CN" altLang="en-US"/>
              <a:t>    Ytemp = Y(idx,j);  </a:t>
            </a:r>
          </a:p>
          <a:p>
            <a:r>
              <a:rPr lang="zh-CN" altLang="en-US"/>
              <a:t>   Theta_grad(j,:)=(Xtemp*Theta(j,:)'-Ytemp)'*Xtemp+lambda*Theta(j,:);  </a:t>
            </a:r>
          </a:p>
          <a:p>
            <a:r>
              <a:rPr lang="zh-CN" altLang="en-US"/>
              <a:t>end  </a:t>
            </a:r>
          </a:p>
        </p:txBody>
      </p:sp>
      <p:sp>
        <p:nvSpPr>
          <p:cNvPr id="3" name="椭圆形标注 2"/>
          <p:cNvSpPr/>
          <p:nvPr/>
        </p:nvSpPr>
        <p:spPr>
          <a:xfrm>
            <a:off x="8207022" y="2269067"/>
            <a:ext cx="914400" cy="86924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08622" y="2427111"/>
            <a:ext cx="745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P64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81682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3051175" y="1854200"/>
            <a:ext cx="5572193" cy="22352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Collaborative      filtering</a:t>
            </a:r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508000" y="371025"/>
            <a:ext cx="1107440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5" b="1" dirty="0" smtClean="0"/>
              <a:t>Problem motivation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8000" y="1126067"/>
          <a:ext cx="1016762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535"/>
                <a:gridCol w="1341120"/>
                <a:gridCol w="1341120"/>
                <a:gridCol w="1341120"/>
                <a:gridCol w="1340485"/>
                <a:gridCol w="1341120"/>
                <a:gridCol w="1341120"/>
              </a:tblGrid>
              <a:tr h="76644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</a:rPr>
                        <a:t>Movie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</a:rPr>
                        <a:t>Alice (1)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</a:rPr>
                        <a:t>Bob (2)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</a:rPr>
                        <a:t>Carol (3)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</a:rPr>
                        <a:t>Dave (4)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</a:rPr>
                        <a:t>(romance)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</a:rPr>
                        <a:t>(action)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926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Love at last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0.9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165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Romance forever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1.0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0.01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6644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Cute puppies of love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0.99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406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Nonstop car chases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0.1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1.0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165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Swords vs. karate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0.9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0" y="1255863"/>
            <a:ext cx="297180" cy="200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1263344"/>
            <a:ext cx="304800" cy="20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508000" y="371025"/>
            <a:ext cx="1107440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5" b="1" dirty="0" smtClean="0"/>
              <a:t>Problem motivation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8000" y="1126067"/>
          <a:ext cx="1016762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535"/>
                <a:gridCol w="1341120"/>
                <a:gridCol w="1341120"/>
                <a:gridCol w="1341120"/>
                <a:gridCol w="1340485"/>
                <a:gridCol w="1341120"/>
                <a:gridCol w="1341120"/>
              </a:tblGrid>
              <a:tr h="76644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</a:rPr>
                        <a:t>Movie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</a:rPr>
                        <a:t>Alice (1)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</a:rPr>
                        <a:t>Bob (2)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</a:rPr>
                        <a:t>Carol (3)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</a:rPr>
                        <a:t>Dave (4)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</a:rPr>
                        <a:t>(romance)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</a:rPr>
                        <a:t>(action)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926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Love at last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165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Romance forever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6644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Cute puppies of love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406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Nonstop car chases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165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Swords vs. karate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4844903"/>
            <a:ext cx="6893560" cy="1216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0" y="1255863"/>
            <a:ext cx="297180" cy="2006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1263344"/>
            <a:ext cx="304800" cy="20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3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71025"/>
            <a:ext cx="1107440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5" b="1" dirty="0" smtClean="0"/>
              <a:t>Optimization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1105773"/>
            <a:ext cx="1107440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5" dirty="0" smtClean="0"/>
              <a:t>Given		</a:t>
            </a:r>
            <a:r>
              <a:rPr lang="en-US" sz="3735" dirty="0"/>
              <a:t> </a:t>
            </a:r>
            <a:r>
              <a:rPr lang="en-US" sz="3735" dirty="0" smtClean="0"/>
              <a:t>       , to learn</a:t>
            </a:r>
            <a:r>
              <a:rPr lang="en-US" sz="3735" dirty="0"/>
              <a:t> </a:t>
            </a:r>
            <a:r>
              <a:rPr lang="en-US" sz="3735" dirty="0" smtClean="0"/>
              <a:t>     :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1260276"/>
            <a:ext cx="1945640" cy="3886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20" y="1276050"/>
            <a:ext cx="467360" cy="3251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1828800"/>
            <a:ext cx="6893233" cy="949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20" y="4594555"/>
            <a:ext cx="9026956" cy="9680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3807155"/>
            <a:ext cx="1107440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5" dirty="0" smtClean="0"/>
              <a:t>Given		</a:t>
            </a:r>
            <a:r>
              <a:rPr lang="en-US" sz="3735" dirty="0"/>
              <a:t> </a:t>
            </a:r>
            <a:r>
              <a:rPr lang="en-US" sz="3735" dirty="0" smtClean="0"/>
              <a:t>       , to learn		         :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3961657"/>
            <a:ext cx="1945640" cy="3886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20" y="3961557"/>
            <a:ext cx="2065020" cy="38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3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508000" y="371025"/>
            <a:ext cx="11074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Example: Predicting movie ratings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8000" y="1086247"/>
            <a:ext cx="11074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User rates movies using one to five stars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1600" y="2006600"/>
          <a:ext cx="8331200" cy="3066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1320800"/>
                <a:gridCol w="1440815"/>
                <a:gridCol w="1515110"/>
                <a:gridCol w="1514475"/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135" b="1" dirty="0" smtClean="0">
                          <a:solidFill>
                            <a:sysClr val="windowText" lastClr="000000"/>
                          </a:solidFill>
                        </a:rPr>
                        <a:t>Movie</a:t>
                      </a:r>
                      <a:endParaRPr lang="en-US" sz="2135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35" b="1" dirty="0" smtClean="0">
                          <a:solidFill>
                            <a:sysClr val="windowText" lastClr="000000"/>
                          </a:solidFill>
                        </a:rPr>
                        <a:t>Alice (1)</a:t>
                      </a:r>
                      <a:endParaRPr lang="en-US" sz="2135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35" b="1" dirty="0" smtClean="0">
                          <a:solidFill>
                            <a:sysClr val="windowText" lastClr="000000"/>
                          </a:solidFill>
                        </a:rPr>
                        <a:t>Bob (2)</a:t>
                      </a:r>
                      <a:endParaRPr lang="en-US" sz="2135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35" b="1" dirty="0" smtClean="0">
                          <a:solidFill>
                            <a:sysClr val="windowText" lastClr="000000"/>
                          </a:solidFill>
                        </a:rPr>
                        <a:t>Carol (3)</a:t>
                      </a:r>
                      <a:endParaRPr lang="en-US" sz="2135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35" b="1" dirty="0" smtClean="0">
                          <a:solidFill>
                            <a:sysClr val="windowText" lastClr="000000"/>
                          </a:solidFill>
                        </a:rPr>
                        <a:t>Dave (4)</a:t>
                      </a:r>
                      <a:endParaRPr lang="en-US" sz="2135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algn="ctr"/>
                      <a:r>
                        <a:rPr lang="en-US" sz="2135" b="0" dirty="0" smtClean="0">
                          <a:solidFill>
                            <a:sysClr val="windowText" lastClr="000000"/>
                          </a:solidFill>
                        </a:rPr>
                        <a:t>Love at last</a:t>
                      </a:r>
                      <a:endParaRPr lang="en-US" sz="213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3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3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3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3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135" b="0" dirty="0" smtClean="0">
                          <a:solidFill>
                            <a:sysClr val="windowText" lastClr="000000"/>
                          </a:solidFill>
                        </a:rPr>
                        <a:t>Romance forever</a:t>
                      </a:r>
                      <a:endParaRPr lang="en-US" sz="213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3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3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3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3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2605">
                <a:tc>
                  <a:txBody>
                    <a:bodyPr/>
                    <a:lstStyle/>
                    <a:p>
                      <a:pPr algn="ctr"/>
                      <a:r>
                        <a:rPr lang="en-US" sz="2135" b="0" dirty="0" smtClean="0">
                          <a:solidFill>
                            <a:sysClr val="windowText" lastClr="000000"/>
                          </a:solidFill>
                        </a:rPr>
                        <a:t>Cute puppies of love</a:t>
                      </a:r>
                      <a:endParaRPr lang="en-US" sz="213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3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35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35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35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135" b="0" dirty="0" smtClean="0">
                          <a:solidFill>
                            <a:sysClr val="windowText" lastClr="000000"/>
                          </a:solidFill>
                        </a:rPr>
                        <a:t>Nonstop car chases</a:t>
                      </a:r>
                      <a:endParaRPr lang="en-US" sz="213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3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3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3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3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135" b="0" dirty="0" smtClean="0">
                          <a:solidFill>
                            <a:sysClr val="windowText" lastClr="000000"/>
                          </a:solidFill>
                        </a:rPr>
                        <a:t>Swords vs. karate</a:t>
                      </a:r>
                      <a:endParaRPr lang="en-US" sz="213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3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3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3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3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9197871" y="398423"/>
            <a:ext cx="2275261" cy="2235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5-Point Star 4"/>
          <p:cNvSpPr/>
          <p:nvPr/>
        </p:nvSpPr>
        <p:spPr>
          <a:xfrm>
            <a:off x="9341052" y="543900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5-Point Star 16"/>
          <p:cNvSpPr/>
          <p:nvPr/>
        </p:nvSpPr>
        <p:spPr>
          <a:xfrm>
            <a:off x="9755485" y="543900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5-Point Star 17"/>
          <p:cNvSpPr/>
          <p:nvPr/>
        </p:nvSpPr>
        <p:spPr>
          <a:xfrm>
            <a:off x="10170271" y="543900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5-Point Star 19"/>
          <p:cNvSpPr/>
          <p:nvPr/>
        </p:nvSpPr>
        <p:spPr>
          <a:xfrm>
            <a:off x="10580152" y="543900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5-Point Star 20"/>
          <p:cNvSpPr/>
          <p:nvPr/>
        </p:nvSpPr>
        <p:spPr>
          <a:xfrm>
            <a:off x="10994937" y="543900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5-Point Star 33"/>
          <p:cNvSpPr/>
          <p:nvPr/>
        </p:nvSpPr>
        <p:spPr>
          <a:xfrm>
            <a:off x="9341052" y="949544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5-Point Star 34"/>
          <p:cNvSpPr/>
          <p:nvPr/>
        </p:nvSpPr>
        <p:spPr>
          <a:xfrm>
            <a:off x="9755485" y="949544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5-Point Star 35"/>
          <p:cNvSpPr/>
          <p:nvPr/>
        </p:nvSpPr>
        <p:spPr>
          <a:xfrm>
            <a:off x="10170271" y="949544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5-Point Star 36"/>
          <p:cNvSpPr/>
          <p:nvPr/>
        </p:nvSpPr>
        <p:spPr>
          <a:xfrm>
            <a:off x="10580152" y="949544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5-Point Star 37"/>
          <p:cNvSpPr/>
          <p:nvPr/>
        </p:nvSpPr>
        <p:spPr>
          <a:xfrm>
            <a:off x="10994937" y="949544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5-Point Star 39"/>
          <p:cNvSpPr/>
          <p:nvPr/>
        </p:nvSpPr>
        <p:spPr>
          <a:xfrm>
            <a:off x="9357188" y="1339503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5-Point Star 40"/>
          <p:cNvSpPr/>
          <p:nvPr/>
        </p:nvSpPr>
        <p:spPr>
          <a:xfrm>
            <a:off x="9771621" y="1339503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5-Point Star 41"/>
          <p:cNvSpPr/>
          <p:nvPr/>
        </p:nvSpPr>
        <p:spPr>
          <a:xfrm>
            <a:off x="10186407" y="1339503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5-Point Star 42"/>
          <p:cNvSpPr/>
          <p:nvPr/>
        </p:nvSpPr>
        <p:spPr>
          <a:xfrm>
            <a:off x="10596288" y="1339503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5-Point Star 44"/>
          <p:cNvSpPr/>
          <p:nvPr/>
        </p:nvSpPr>
        <p:spPr>
          <a:xfrm>
            <a:off x="11011073" y="1339503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5-Point Star 46"/>
          <p:cNvSpPr/>
          <p:nvPr/>
        </p:nvSpPr>
        <p:spPr>
          <a:xfrm>
            <a:off x="9357188" y="1740452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5-Point Star 47"/>
          <p:cNvSpPr/>
          <p:nvPr/>
        </p:nvSpPr>
        <p:spPr>
          <a:xfrm>
            <a:off x="9771621" y="1740452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5-Point Star 50"/>
          <p:cNvSpPr/>
          <p:nvPr/>
        </p:nvSpPr>
        <p:spPr>
          <a:xfrm>
            <a:off x="10186407" y="1740452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5-Point Star 53"/>
          <p:cNvSpPr/>
          <p:nvPr/>
        </p:nvSpPr>
        <p:spPr>
          <a:xfrm>
            <a:off x="10596288" y="1740452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5-Point Star 54"/>
          <p:cNvSpPr/>
          <p:nvPr/>
        </p:nvSpPr>
        <p:spPr>
          <a:xfrm>
            <a:off x="11011073" y="1740452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7" name="5-Point Star 56"/>
          <p:cNvSpPr/>
          <p:nvPr/>
        </p:nvSpPr>
        <p:spPr>
          <a:xfrm>
            <a:off x="9357188" y="2148980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8" name="5-Point Star 57"/>
          <p:cNvSpPr/>
          <p:nvPr/>
        </p:nvSpPr>
        <p:spPr>
          <a:xfrm>
            <a:off x="9771621" y="2148980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5-Point Star 58"/>
          <p:cNvSpPr/>
          <p:nvPr/>
        </p:nvSpPr>
        <p:spPr>
          <a:xfrm>
            <a:off x="10186407" y="2148980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5-Point Star 59"/>
          <p:cNvSpPr/>
          <p:nvPr/>
        </p:nvSpPr>
        <p:spPr>
          <a:xfrm>
            <a:off x="10596288" y="2148980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5-Point Star 60"/>
          <p:cNvSpPr/>
          <p:nvPr/>
        </p:nvSpPr>
        <p:spPr>
          <a:xfrm>
            <a:off x="11011073" y="2148980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5-Point Star 45"/>
          <p:cNvSpPr/>
          <p:nvPr/>
        </p:nvSpPr>
        <p:spPr>
          <a:xfrm>
            <a:off x="10186407" y="1335096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5-Point Star 55"/>
          <p:cNvSpPr/>
          <p:nvPr/>
        </p:nvSpPr>
        <p:spPr>
          <a:xfrm>
            <a:off x="9337740" y="545553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5-Point Star 61"/>
          <p:cNvSpPr/>
          <p:nvPr/>
        </p:nvSpPr>
        <p:spPr>
          <a:xfrm>
            <a:off x="9753600" y="951953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9301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3309620" y="2006600"/>
            <a:ext cx="5572193" cy="22352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35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Collaborative filtering algorithm</a:t>
            </a:r>
            <a:endParaRPr lang="en-US" sz="533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67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8000" y="371025"/>
            <a:ext cx="11074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Collaborative filtering optimization objective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000" y="1105773"/>
            <a:ext cx="1107440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5" dirty="0" smtClean="0"/>
              <a:t>Given		</a:t>
            </a:r>
            <a:r>
              <a:rPr lang="en-US" sz="3735" dirty="0"/>
              <a:t> </a:t>
            </a:r>
            <a:r>
              <a:rPr lang="en-US" sz="3735" dirty="0" smtClean="0"/>
              <a:t>       , estimate		  :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366" y="1260275"/>
            <a:ext cx="1945640" cy="3886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20" y="1260276"/>
            <a:ext cx="2065020" cy="3886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08000" y="2819400"/>
            <a:ext cx="1107440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5" dirty="0" smtClean="0"/>
              <a:t>Given		</a:t>
            </a:r>
            <a:r>
              <a:rPr lang="en-US" sz="3735" dirty="0"/>
              <a:t> </a:t>
            </a:r>
            <a:r>
              <a:rPr lang="en-US" sz="3735" dirty="0" smtClean="0"/>
              <a:t>       , estimate		    :</a:t>
            </a: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09" y="3013777"/>
            <a:ext cx="1945640" cy="3886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670" y="3013776"/>
            <a:ext cx="2065020" cy="38862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08000" y="4356973"/>
            <a:ext cx="1107440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5" dirty="0" smtClean="0"/>
              <a:t>Minimizing		       and		        simultaneously:           </a:t>
            </a: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560" y="4539832"/>
            <a:ext cx="1945640" cy="3886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95" y="4539832"/>
            <a:ext cx="2065020" cy="3886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820" y="5076553"/>
            <a:ext cx="8019897" cy="78653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5257800"/>
            <a:ext cx="3800475" cy="3048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429" y="5920065"/>
            <a:ext cx="4770120" cy="46482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63" y="6461517"/>
            <a:ext cx="1094843" cy="2186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19" y="1727335"/>
            <a:ext cx="9026957" cy="97882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20" y="3482295"/>
            <a:ext cx="9026956" cy="96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7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71025"/>
            <a:ext cx="11074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Collaborative filtering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883047"/>
            <a:ext cx="1107440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3200" dirty="0" smtClean="0"/>
              <a:t>Initialize			       	         to small random values.</a:t>
            </a:r>
          </a:p>
          <a:p>
            <a:pPr marL="457200" indent="-457200">
              <a:buAutoNum type="arabicPeriod"/>
            </a:pPr>
            <a:r>
              <a:rPr lang="en-US" sz="3200" dirty="0" smtClean="0"/>
              <a:t>Minimize					     using gradient descent (or an advanced optimization algorithm). E.g. for every			         :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 marL="457200" indent="-457200">
              <a:buAutoNum type="arabicPeriod"/>
            </a:pPr>
            <a:r>
              <a:rPr lang="en-US" sz="3200" dirty="0" smtClean="0"/>
              <a:t>For a user with parameters       and a movie with (learned) features      , predict a star rating of           .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300" y="954194"/>
            <a:ext cx="4218940" cy="3886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405" y="1543685"/>
            <a:ext cx="4696460" cy="406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1" y="2540000"/>
            <a:ext cx="3818535" cy="2804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591" y="3868597"/>
            <a:ext cx="6760464" cy="9712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459" y="2856220"/>
            <a:ext cx="6778752" cy="9712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959" y="4969933"/>
            <a:ext cx="142240" cy="2438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219" y="5562600"/>
            <a:ext cx="170180" cy="152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760" y="5427133"/>
            <a:ext cx="546100" cy="30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205" y="486410"/>
            <a:ext cx="7733030" cy="5701665"/>
          </a:xfrm>
          <a:prstGeom prst="rect">
            <a:avLst/>
          </a:prstGeom>
        </p:spPr>
      </p:pic>
      <p:sp>
        <p:nvSpPr>
          <p:cNvPr id="4" name="椭圆形标注 3"/>
          <p:cNvSpPr/>
          <p:nvPr/>
        </p:nvSpPr>
        <p:spPr>
          <a:xfrm>
            <a:off x="8207022" y="2269067"/>
            <a:ext cx="914400" cy="86924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08622" y="2427111"/>
            <a:ext cx="745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P64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5738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20" y="1033145"/>
            <a:ext cx="7279640" cy="4791710"/>
          </a:xfrm>
          <a:prstGeom prst="rect">
            <a:avLst/>
          </a:prstGeom>
        </p:spPr>
      </p:pic>
      <p:sp>
        <p:nvSpPr>
          <p:cNvPr id="3" name="椭圆形标注 2"/>
          <p:cNvSpPr/>
          <p:nvPr/>
        </p:nvSpPr>
        <p:spPr>
          <a:xfrm>
            <a:off x="8207022" y="2269067"/>
            <a:ext cx="914400" cy="86924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08622" y="2427111"/>
            <a:ext cx="745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P64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5374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3169920" y="1874520"/>
            <a:ext cx="5572193" cy="22352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865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Vectorization</a:t>
            </a:r>
            <a:r>
              <a:rPr lang="en-US" sz="5865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Low rank matrix factorization</a:t>
            </a:r>
            <a:endParaRPr lang="en-US" sz="586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8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8000" y="371025"/>
            <a:ext cx="11074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Collaborative filtering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08000" y="1126067"/>
          <a:ext cx="7485380" cy="3495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535"/>
                <a:gridCol w="1341120"/>
                <a:gridCol w="1340485"/>
                <a:gridCol w="1341120"/>
                <a:gridCol w="1341120"/>
              </a:tblGrid>
              <a:tr h="528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</a:rPr>
                        <a:t>Movie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</a:rPr>
                        <a:t>Alice (1)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</a:rPr>
                        <a:t>Bob (2)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</a:rPr>
                        <a:t>Carol (3)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</a:rPr>
                        <a:t>Dave (4)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926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Love at last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Romance forever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739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Cute puppies of love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406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Nonstop car chases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Swords vs. karate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0" y="1803400"/>
            <a:ext cx="2740660" cy="202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1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8000" y="371025"/>
            <a:ext cx="11074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Collaborative filtering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612489"/>
            <a:ext cx="2740660" cy="2026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90061" y="1121832"/>
            <a:ext cx="3759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Predicted ratings: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063" y="1872005"/>
            <a:ext cx="7393939" cy="169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1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8000" y="371025"/>
            <a:ext cx="11074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Finding related movies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8000" y="883047"/>
            <a:ext cx="11074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For each product    , we learn a feature vector                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000" y="2508647"/>
            <a:ext cx="11074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How to find movies    related to movie   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1867" y="4546600"/>
            <a:ext cx="11074400" cy="107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 most similar movies to movie   :</a:t>
            </a:r>
          </a:p>
          <a:p>
            <a:r>
              <a:rPr lang="en-US" sz="3200" dirty="0" smtClean="0"/>
              <a:t>Find the 5 movies    with the smallest	        .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667" y="1093456"/>
            <a:ext cx="91440" cy="22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004979"/>
            <a:ext cx="1323340" cy="3378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387" y="5237061"/>
            <a:ext cx="139700" cy="2921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200" y="2709727"/>
            <a:ext cx="139700" cy="292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035" y="2723032"/>
            <a:ext cx="91440" cy="228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0" y="5101867"/>
            <a:ext cx="1724660" cy="4089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560" y="4749800"/>
            <a:ext cx="9144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7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95" y="741045"/>
            <a:ext cx="7318375" cy="5648960"/>
          </a:xfrm>
          <a:prstGeom prst="rect">
            <a:avLst/>
          </a:prstGeom>
        </p:spPr>
      </p:pic>
      <p:sp>
        <p:nvSpPr>
          <p:cNvPr id="3" name="椭圆形标注 2"/>
          <p:cNvSpPr/>
          <p:nvPr/>
        </p:nvSpPr>
        <p:spPr>
          <a:xfrm>
            <a:off x="8207022" y="2269067"/>
            <a:ext cx="914400" cy="86924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08622" y="2427111"/>
            <a:ext cx="745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P64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646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508000" y="371025"/>
            <a:ext cx="11074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Example: Predicting movie ratings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8000" y="1086247"/>
            <a:ext cx="11074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User rates movies using one to five stars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1600" y="2006600"/>
          <a:ext cx="8331200" cy="3066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1320800"/>
                <a:gridCol w="1440815"/>
                <a:gridCol w="1515110"/>
                <a:gridCol w="1514475"/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135" b="1" dirty="0" smtClean="0">
                          <a:solidFill>
                            <a:sysClr val="windowText" lastClr="000000"/>
                          </a:solidFill>
                        </a:rPr>
                        <a:t>Movie</a:t>
                      </a:r>
                      <a:endParaRPr lang="en-US" sz="2135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35" b="1" dirty="0" smtClean="0">
                          <a:solidFill>
                            <a:sysClr val="windowText" lastClr="000000"/>
                          </a:solidFill>
                        </a:rPr>
                        <a:t>Alice (1)</a:t>
                      </a:r>
                      <a:endParaRPr lang="en-US" sz="2135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35" b="1" dirty="0" smtClean="0">
                          <a:solidFill>
                            <a:sysClr val="windowText" lastClr="000000"/>
                          </a:solidFill>
                        </a:rPr>
                        <a:t>Bob (2)</a:t>
                      </a:r>
                      <a:endParaRPr lang="en-US" sz="2135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35" b="1" dirty="0" smtClean="0">
                          <a:solidFill>
                            <a:sysClr val="windowText" lastClr="000000"/>
                          </a:solidFill>
                        </a:rPr>
                        <a:t>Carol (3)</a:t>
                      </a:r>
                      <a:endParaRPr lang="en-US" sz="2135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35" b="1" dirty="0" smtClean="0">
                          <a:solidFill>
                            <a:sysClr val="windowText" lastClr="000000"/>
                          </a:solidFill>
                        </a:rPr>
                        <a:t>Dave (4)</a:t>
                      </a:r>
                      <a:endParaRPr lang="en-US" sz="2135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algn="ctr"/>
                      <a:r>
                        <a:rPr lang="en-US" sz="2135" b="0" dirty="0" smtClean="0">
                          <a:solidFill>
                            <a:sysClr val="windowText" lastClr="000000"/>
                          </a:solidFill>
                        </a:rPr>
                        <a:t>Love at last</a:t>
                      </a:r>
                      <a:endParaRPr lang="en-US" sz="213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35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35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35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35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135" b="0" dirty="0" smtClean="0">
                          <a:solidFill>
                            <a:sysClr val="windowText" lastClr="000000"/>
                          </a:solidFill>
                        </a:rPr>
                        <a:t>Romance forever</a:t>
                      </a:r>
                      <a:endParaRPr lang="en-US" sz="213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35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35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35" b="0" dirty="0">
                          <a:solidFill>
                            <a:sysClr val="windowText" lastClr="000000"/>
                          </a:solidFill>
                        </a:rPr>
                        <a:t>？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35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2605">
                <a:tc>
                  <a:txBody>
                    <a:bodyPr/>
                    <a:lstStyle/>
                    <a:p>
                      <a:pPr algn="ctr"/>
                      <a:r>
                        <a:rPr lang="en-US" sz="2135" b="0" dirty="0" smtClean="0">
                          <a:solidFill>
                            <a:sysClr val="windowText" lastClr="000000"/>
                          </a:solidFill>
                        </a:rPr>
                        <a:t>Cute puppies of love</a:t>
                      </a:r>
                      <a:endParaRPr lang="en-US" sz="213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35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35" b="0">
                          <a:solidFill>
                            <a:sysClr val="windowText" lastClr="000000"/>
                          </a:solidFill>
                        </a:rPr>
                        <a:t>？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35" b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35" b="0">
                          <a:solidFill>
                            <a:sysClr val="windowText" lastClr="000000"/>
                          </a:solidFill>
                        </a:rPr>
                        <a:t>？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135" b="0" dirty="0" smtClean="0">
                          <a:solidFill>
                            <a:sysClr val="windowText" lastClr="000000"/>
                          </a:solidFill>
                        </a:rPr>
                        <a:t>Nonstop car chases</a:t>
                      </a:r>
                      <a:endParaRPr lang="en-US" sz="213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35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35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35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35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135" b="0" dirty="0" smtClean="0">
                          <a:solidFill>
                            <a:sysClr val="windowText" lastClr="000000"/>
                          </a:solidFill>
                        </a:rPr>
                        <a:t>Swords vs. karate</a:t>
                      </a:r>
                      <a:endParaRPr lang="en-US" sz="213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35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35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35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35" b="0" dirty="0">
                          <a:solidFill>
                            <a:sysClr val="windowText" lastClr="000000"/>
                          </a:solidFill>
                        </a:rPr>
                        <a:t>？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9197871" y="398423"/>
            <a:ext cx="2275261" cy="2235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5-Point Star 4"/>
          <p:cNvSpPr/>
          <p:nvPr/>
        </p:nvSpPr>
        <p:spPr>
          <a:xfrm>
            <a:off x="9341052" y="543900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5-Point Star 16"/>
          <p:cNvSpPr/>
          <p:nvPr/>
        </p:nvSpPr>
        <p:spPr>
          <a:xfrm>
            <a:off x="9755485" y="543900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5-Point Star 17"/>
          <p:cNvSpPr/>
          <p:nvPr/>
        </p:nvSpPr>
        <p:spPr>
          <a:xfrm>
            <a:off x="10170271" y="543900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5-Point Star 19"/>
          <p:cNvSpPr/>
          <p:nvPr/>
        </p:nvSpPr>
        <p:spPr>
          <a:xfrm>
            <a:off x="10580152" y="543900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5-Point Star 20"/>
          <p:cNvSpPr/>
          <p:nvPr/>
        </p:nvSpPr>
        <p:spPr>
          <a:xfrm>
            <a:off x="10994937" y="543900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5-Point Star 33"/>
          <p:cNvSpPr/>
          <p:nvPr/>
        </p:nvSpPr>
        <p:spPr>
          <a:xfrm>
            <a:off x="9341052" y="949544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5-Point Star 34"/>
          <p:cNvSpPr/>
          <p:nvPr/>
        </p:nvSpPr>
        <p:spPr>
          <a:xfrm>
            <a:off x="9755485" y="949544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5-Point Star 35"/>
          <p:cNvSpPr/>
          <p:nvPr/>
        </p:nvSpPr>
        <p:spPr>
          <a:xfrm>
            <a:off x="10170271" y="949544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5-Point Star 36"/>
          <p:cNvSpPr/>
          <p:nvPr/>
        </p:nvSpPr>
        <p:spPr>
          <a:xfrm>
            <a:off x="10580152" y="949544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5-Point Star 37"/>
          <p:cNvSpPr/>
          <p:nvPr/>
        </p:nvSpPr>
        <p:spPr>
          <a:xfrm>
            <a:off x="10994937" y="949544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5-Point Star 39"/>
          <p:cNvSpPr/>
          <p:nvPr/>
        </p:nvSpPr>
        <p:spPr>
          <a:xfrm>
            <a:off x="9357188" y="1339503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5-Point Star 40"/>
          <p:cNvSpPr/>
          <p:nvPr/>
        </p:nvSpPr>
        <p:spPr>
          <a:xfrm>
            <a:off x="9771621" y="1339503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5-Point Star 41"/>
          <p:cNvSpPr/>
          <p:nvPr/>
        </p:nvSpPr>
        <p:spPr>
          <a:xfrm>
            <a:off x="10186407" y="1339503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5-Point Star 42"/>
          <p:cNvSpPr/>
          <p:nvPr/>
        </p:nvSpPr>
        <p:spPr>
          <a:xfrm>
            <a:off x="10596288" y="1339503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5-Point Star 44"/>
          <p:cNvSpPr/>
          <p:nvPr/>
        </p:nvSpPr>
        <p:spPr>
          <a:xfrm>
            <a:off x="11011073" y="1339503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5-Point Star 46"/>
          <p:cNvSpPr/>
          <p:nvPr/>
        </p:nvSpPr>
        <p:spPr>
          <a:xfrm>
            <a:off x="9357188" y="1740452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5-Point Star 47"/>
          <p:cNvSpPr/>
          <p:nvPr/>
        </p:nvSpPr>
        <p:spPr>
          <a:xfrm>
            <a:off x="9771621" y="1740452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5-Point Star 50"/>
          <p:cNvSpPr/>
          <p:nvPr/>
        </p:nvSpPr>
        <p:spPr>
          <a:xfrm>
            <a:off x="10186407" y="1740452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5-Point Star 53"/>
          <p:cNvSpPr/>
          <p:nvPr/>
        </p:nvSpPr>
        <p:spPr>
          <a:xfrm>
            <a:off x="10596288" y="1740452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5-Point Star 54"/>
          <p:cNvSpPr/>
          <p:nvPr/>
        </p:nvSpPr>
        <p:spPr>
          <a:xfrm>
            <a:off x="11011073" y="1740452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7" name="5-Point Star 56"/>
          <p:cNvSpPr/>
          <p:nvPr/>
        </p:nvSpPr>
        <p:spPr>
          <a:xfrm>
            <a:off x="9357188" y="2148980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8" name="5-Point Star 57"/>
          <p:cNvSpPr/>
          <p:nvPr/>
        </p:nvSpPr>
        <p:spPr>
          <a:xfrm>
            <a:off x="9771621" y="2148980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5-Point Star 58"/>
          <p:cNvSpPr/>
          <p:nvPr/>
        </p:nvSpPr>
        <p:spPr>
          <a:xfrm>
            <a:off x="10186407" y="2148980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5-Point Star 59"/>
          <p:cNvSpPr/>
          <p:nvPr/>
        </p:nvSpPr>
        <p:spPr>
          <a:xfrm>
            <a:off x="10596288" y="2148980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5-Point Star 60"/>
          <p:cNvSpPr/>
          <p:nvPr/>
        </p:nvSpPr>
        <p:spPr>
          <a:xfrm>
            <a:off x="11011073" y="2148980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5-Point Star 45"/>
          <p:cNvSpPr/>
          <p:nvPr/>
        </p:nvSpPr>
        <p:spPr>
          <a:xfrm>
            <a:off x="10186407" y="1335096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5-Point Star 55"/>
          <p:cNvSpPr/>
          <p:nvPr/>
        </p:nvSpPr>
        <p:spPr>
          <a:xfrm>
            <a:off x="9337740" y="545553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5-Point Star 61"/>
          <p:cNvSpPr/>
          <p:nvPr/>
        </p:nvSpPr>
        <p:spPr>
          <a:xfrm>
            <a:off x="9753600" y="951953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9362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3185160" y="1849120"/>
            <a:ext cx="5572193" cy="22352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5335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5335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Implementational</a:t>
            </a:r>
            <a:r>
              <a:rPr lang="en-US" sz="5335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detail:  Mean normalization</a:t>
            </a:r>
            <a:endParaRPr lang="en-US" sz="533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95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1" y="1427480"/>
            <a:ext cx="3106521" cy="19434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8000" y="381000"/>
            <a:ext cx="11074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Users who have not rated any movies</a:t>
            </a:r>
            <a:endParaRPr lang="en-US" sz="3200" b="1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8" y="4133101"/>
            <a:ext cx="1156335" cy="394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4674553"/>
            <a:ext cx="1094843" cy="218683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1603" y="1126067"/>
          <a:ext cx="8228965" cy="2589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/>
                <a:gridCol w="1117600"/>
                <a:gridCol w="1125855"/>
                <a:gridCol w="1249680"/>
                <a:gridCol w="1250315"/>
                <a:gridCol w="1250315"/>
              </a:tblGrid>
              <a:tr h="436245">
                <a:tc>
                  <a:txBody>
                    <a:bodyPr/>
                    <a:lstStyle/>
                    <a:p>
                      <a:pPr algn="ctr"/>
                      <a:r>
                        <a:rPr lang="en-US" sz="1865" b="1" dirty="0" smtClean="0">
                          <a:solidFill>
                            <a:sysClr val="windowText" lastClr="000000"/>
                          </a:solidFill>
                        </a:rPr>
                        <a:t>Movie</a:t>
                      </a:r>
                      <a:endParaRPr lang="en-US" sz="1865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1" dirty="0" smtClean="0">
                          <a:solidFill>
                            <a:sysClr val="windowText" lastClr="000000"/>
                          </a:solidFill>
                        </a:rPr>
                        <a:t>Alice (1)</a:t>
                      </a:r>
                      <a:endParaRPr lang="en-US" sz="1865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1" dirty="0" smtClean="0">
                          <a:solidFill>
                            <a:sysClr val="windowText" lastClr="000000"/>
                          </a:solidFill>
                        </a:rPr>
                        <a:t>Bob (2)</a:t>
                      </a:r>
                      <a:endParaRPr lang="en-US" sz="1865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1" dirty="0" smtClean="0">
                          <a:solidFill>
                            <a:sysClr val="windowText" lastClr="000000"/>
                          </a:solidFill>
                        </a:rPr>
                        <a:t>Carol (3)</a:t>
                      </a:r>
                      <a:endParaRPr lang="en-US" sz="1865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1" dirty="0" smtClean="0">
                          <a:solidFill>
                            <a:sysClr val="windowText" lastClr="000000"/>
                          </a:solidFill>
                        </a:rPr>
                        <a:t>Dave (4)</a:t>
                      </a:r>
                      <a:endParaRPr lang="en-US" sz="1865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1" dirty="0" smtClean="0">
                          <a:solidFill>
                            <a:sysClr val="windowText" lastClr="000000"/>
                          </a:solidFill>
                        </a:rPr>
                        <a:t>Eve</a:t>
                      </a:r>
                      <a:r>
                        <a:rPr lang="en-US" sz="1865" b="1" baseline="0" dirty="0" smtClean="0">
                          <a:solidFill>
                            <a:sysClr val="windowText" lastClr="000000"/>
                          </a:solidFill>
                        </a:rPr>
                        <a:t> (5)</a:t>
                      </a:r>
                      <a:endParaRPr lang="en-US" sz="1865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Love at last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6245"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Romance forever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5610"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Cute puppies of love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6245"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Nonstop car chases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6245"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Swords vs. karate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85" y="3937000"/>
            <a:ext cx="8019897" cy="78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6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08000" y="381000"/>
            <a:ext cx="11074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Mean Normalization:</a:t>
            </a:r>
            <a:endParaRPr 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08000" y="3423047"/>
            <a:ext cx="11074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For user    , on movie    predict: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508000" y="4953000"/>
            <a:ext cx="11074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User 5 (Eve):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3605940"/>
            <a:ext cx="109728" cy="2743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605940"/>
            <a:ext cx="167640" cy="350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08" y="1095155"/>
            <a:ext cx="1392529" cy="17814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240" y="1089401"/>
            <a:ext cx="5514239" cy="17814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55" y="1180796"/>
            <a:ext cx="2847645" cy="178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988695"/>
            <a:ext cx="6594475" cy="4468495"/>
          </a:xfrm>
          <a:prstGeom prst="rect">
            <a:avLst/>
          </a:prstGeom>
        </p:spPr>
      </p:pic>
      <p:sp>
        <p:nvSpPr>
          <p:cNvPr id="4" name="椭圆形标注 3"/>
          <p:cNvSpPr/>
          <p:nvPr/>
        </p:nvSpPr>
        <p:spPr>
          <a:xfrm>
            <a:off x="8207022" y="2269067"/>
            <a:ext cx="914400" cy="86924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08622" y="2427111"/>
            <a:ext cx="745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P64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48214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30" y="1342390"/>
            <a:ext cx="6977380" cy="3746500"/>
          </a:xfrm>
          <a:prstGeom prst="rect">
            <a:avLst/>
          </a:prstGeom>
        </p:spPr>
      </p:pic>
      <p:sp>
        <p:nvSpPr>
          <p:cNvPr id="3" name="椭圆形标注 2"/>
          <p:cNvSpPr/>
          <p:nvPr/>
        </p:nvSpPr>
        <p:spPr>
          <a:xfrm>
            <a:off x="8207022" y="2269067"/>
            <a:ext cx="914400" cy="86924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08622" y="2427111"/>
            <a:ext cx="745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P64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36981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3933453"/>
            <a:ext cx="1219200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otum" panose="020B0600000101010101" pitchFamily="34" charset="-127"/>
                <a:ea typeface="Dotum" panose="020B0600000101010101" pitchFamily="34" charset="-127"/>
                <a:cs typeface="+mn-cs"/>
              </a:rPr>
              <a:t>Machine Perception and Interaction Group (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Dotum" panose="020B0600000101010101" pitchFamily="34" charset="-127"/>
                <a:ea typeface="Dotum" panose="020B0600000101010101" pitchFamily="34" charset="-127"/>
                <a:cs typeface="+mn-cs"/>
              </a:rPr>
              <a:t>MPIG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otum" panose="020B0600000101010101" pitchFamily="34" charset="-127"/>
                <a:ea typeface="Dotum" panose="020B0600000101010101" pitchFamily="34" charset="-127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otum" panose="020B0600000101010101" pitchFamily="34" charset="-127"/>
                <a:ea typeface="Dotum" panose="020B0600000101010101" pitchFamily="34" charset="-127"/>
                <a:cs typeface="+mn-cs"/>
              </a:rPr>
              <a:t>www.mpig.com.cn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otum" panose="020B0600000101010101" pitchFamily="34" charset="-127"/>
              <a:ea typeface="Dotum" panose="020B0600000101010101" pitchFamily="34" charset="-127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62303" y="4764451"/>
            <a:ext cx="29870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 err="1">
                <a:solidFill>
                  <a:srgbClr val="00B050"/>
                </a:solidFill>
                <a:latin typeface="Calibri" panose="020F0502020204030204"/>
                <a:ea typeface="宋体" panose="02010600030101010101" pitchFamily="2" charset="-122"/>
              </a:rPr>
              <a:t>chy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@mpig.com.cn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179" y="1098603"/>
            <a:ext cx="12111644" cy="127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Thanks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83" y="4570009"/>
            <a:ext cx="2287991" cy="228799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308" y="5784948"/>
            <a:ext cx="546175" cy="5461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913675" y="6244413"/>
            <a:ext cx="920572" cy="49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公众号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: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mpig_robot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63" y="1770301"/>
            <a:ext cx="2651675" cy="242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508000" y="371025"/>
            <a:ext cx="11074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Example: Predicting movie ratings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8000" y="1086247"/>
            <a:ext cx="11074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User rates movies using one to five stars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1600" y="2006600"/>
          <a:ext cx="8331200" cy="3066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1320800"/>
                <a:gridCol w="1440815"/>
                <a:gridCol w="1515110"/>
                <a:gridCol w="1514475"/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135" b="1" dirty="0" smtClean="0">
                          <a:solidFill>
                            <a:sysClr val="windowText" lastClr="000000"/>
                          </a:solidFill>
                        </a:rPr>
                        <a:t>Movie</a:t>
                      </a:r>
                      <a:endParaRPr lang="en-US" sz="2135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35" b="1" dirty="0" smtClean="0">
                          <a:solidFill>
                            <a:sysClr val="windowText" lastClr="000000"/>
                          </a:solidFill>
                        </a:rPr>
                        <a:t>Alice (1)</a:t>
                      </a:r>
                      <a:endParaRPr lang="en-US" sz="2135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35" b="1" dirty="0" smtClean="0">
                          <a:solidFill>
                            <a:sysClr val="windowText" lastClr="000000"/>
                          </a:solidFill>
                        </a:rPr>
                        <a:t>Bob (2)</a:t>
                      </a:r>
                      <a:endParaRPr lang="en-US" sz="2135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35" b="1" dirty="0" smtClean="0">
                          <a:solidFill>
                            <a:sysClr val="windowText" lastClr="000000"/>
                          </a:solidFill>
                        </a:rPr>
                        <a:t>Carol (3)</a:t>
                      </a:r>
                      <a:endParaRPr lang="en-US" sz="2135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35" b="1" dirty="0" smtClean="0">
                          <a:solidFill>
                            <a:sysClr val="windowText" lastClr="000000"/>
                          </a:solidFill>
                        </a:rPr>
                        <a:t>Dave (4)</a:t>
                      </a:r>
                      <a:endParaRPr lang="en-US" sz="2135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algn="ctr"/>
                      <a:r>
                        <a:rPr lang="en-US" sz="2135" b="0" dirty="0" smtClean="0">
                          <a:solidFill>
                            <a:sysClr val="windowText" lastClr="000000"/>
                          </a:solidFill>
                        </a:rPr>
                        <a:t>Love at last</a:t>
                      </a:r>
                      <a:endParaRPr lang="en-US" sz="213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35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35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35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35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135" b="0" dirty="0" smtClean="0">
                          <a:solidFill>
                            <a:sysClr val="windowText" lastClr="000000"/>
                          </a:solidFill>
                        </a:rPr>
                        <a:t>Romance forever</a:t>
                      </a:r>
                      <a:endParaRPr lang="en-US" sz="213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35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35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35" b="0" dirty="0">
                          <a:solidFill>
                            <a:sysClr val="windowText" lastClr="000000"/>
                          </a:solidFill>
                        </a:rPr>
                        <a:t>？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35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2605">
                <a:tc>
                  <a:txBody>
                    <a:bodyPr/>
                    <a:lstStyle/>
                    <a:p>
                      <a:pPr algn="ctr"/>
                      <a:r>
                        <a:rPr lang="en-US" sz="2135" b="0" dirty="0" smtClean="0">
                          <a:solidFill>
                            <a:sysClr val="windowText" lastClr="000000"/>
                          </a:solidFill>
                        </a:rPr>
                        <a:t>Cute puppies of love</a:t>
                      </a:r>
                      <a:endParaRPr lang="en-US" sz="213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35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35" b="0">
                          <a:solidFill>
                            <a:sysClr val="windowText" lastClr="000000"/>
                          </a:solidFill>
                        </a:rPr>
                        <a:t>？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35" b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35" b="0">
                          <a:solidFill>
                            <a:sysClr val="windowText" lastClr="000000"/>
                          </a:solidFill>
                        </a:rPr>
                        <a:t>？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135" b="0" dirty="0" smtClean="0">
                          <a:solidFill>
                            <a:sysClr val="windowText" lastClr="000000"/>
                          </a:solidFill>
                        </a:rPr>
                        <a:t>Nonstop car chases</a:t>
                      </a:r>
                      <a:endParaRPr lang="en-US" sz="213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35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35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35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35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135" b="0" dirty="0" smtClean="0">
                          <a:solidFill>
                            <a:sysClr val="windowText" lastClr="000000"/>
                          </a:solidFill>
                        </a:rPr>
                        <a:t>Swords vs. karate</a:t>
                      </a:r>
                      <a:endParaRPr lang="en-US" sz="213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35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35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35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35" b="0" dirty="0">
                          <a:solidFill>
                            <a:sysClr val="windowText" lastClr="000000"/>
                          </a:solidFill>
                        </a:rPr>
                        <a:t>？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9448800" y="2921000"/>
            <a:ext cx="3048000" cy="334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5" dirty="0" smtClean="0"/>
              <a:t>= no. users</a:t>
            </a:r>
          </a:p>
          <a:p>
            <a:r>
              <a:rPr lang="en-US" sz="2665" dirty="0" smtClean="0"/>
              <a:t>= no. movies</a:t>
            </a:r>
          </a:p>
          <a:p>
            <a:r>
              <a:rPr lang="en-US" sz="2665" dirty="0" smtClean="0"/>
              <a:t>= 1 if user    has rated movie  </a:t>
            </a:r>
          </a:p>
          <a:p>
            <a:r>
              <a:rPr lang="en-US" sz="2665" dirty="0" smtClean="0"/>
              <a:t>= rating given by user    to movie    (defined only if </a:t>
            </a:r>
          </a:p>
          <a:p>
            <a:r>
              <a:rPr lang="en-US" sz="2665" dirty="0" smtClean="0"/>
              <a:t>	   )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360" y="3124200"/>
            <a:ext cx="345440" cy="203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989" y="3530124"/>
            <a:ext cx="424180" cy="20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844" y="3835400"/>
            <a:ext cx="810260" cy="3403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132" y="4273109"/>
            <a:ext cx="91440" cy="228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127" y="3879849"/>
            <a:ext cx="139700" cy="2921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777" y="5112808"/>
            <a:ext cx="91440" cy="2286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704" y="5084453"/>
            <a:ext cx="139700" cy="2921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240" y="5894797"/>
            <a:ext cx="1432560" cy="34036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595" y="4610257"/>
            <a:ext cx="655320" cy="39116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197871" y="398423"/>
            <a:ext cx="2275261" cy="2235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5-Point Star 4"/>
          <p:cNvSpPr/>
          <p:nvPr/>
        </p:nvSpPr>
        <p:spPr>
          <a:xfrm>
            <a:off x="9341052" y="543900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5-Point Star 16"/>
          <p:cNvSpPr/>
          <p:nvPr/>
        </p:nvSpPr>
        <p:spPr>
          <a:xfrm>
            <a:off x="9755485" y="543900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5-Point Star 17"/>
          <p:cNvSpPr/>
          <p:nvPr/>
        </p:nvSpPr>
        <p:spPr>
          <a:xfrm>
            <a:off x="10170271" y="543900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5-Point Star 19"/>
          <p:cNvSpPr/>
          <p:nvPr/>
        </p:nvSpPr>
        <p:spPr>
          <a:xfrm>
            <a:off x="10580152" y="543900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5-Point Star 20"/>
          <p:cNvSpPr/>
          <p:nvPr/>
        </p:nvSpPr>
        <p:spPr>
          <a:xfrm>
            <a:off x="10994937" y="543900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5-Point Star 33"/>
          <p:cNvSpPr/>
          <p:nvPr/>
        </p:nvSpPr>
        <p:spPr>
          <a:xfrm>
            <a:off x="9341052" y="949544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5-Point Star 34"/>
          <p:cNvSpPr/>
          <p:nvPr/>
        </p:nvSpPr>
        <p:spPr>
          <a:xfrm>
            <a:off x="9755485" y="949544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5-Point Star 35"/>
          <p:cNvSpPr/>
          <p:nvPr/>
        </p:nvSpPr>
        <p:spPr>
          <a:xfrm>
            <a:off x="10170271" y="949544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5-Point Star 36"/>
          <p:cNvSpPr/>
          <p:nvPr/>
        </p:nvSpPr>
        <p:spPr>
          <a:xfrm>
            <a:off x="10580152" y="949544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5-Point Star 37"/>
          <p:cNvSpPr/>
          <p:nvPr/>
        </p:nvSpPr>
        <p:spPr>
          <a:xfrm>
            <a:off x="10994937" y="949544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5-Point Star 39"/>
          <p:cNvSpPr/>
          <p:nvPr/>
        </p:nvSpPr>
        <p:spPr>
          <a:xfrm>
            <a:off x="9357188" y="1339503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5-Point Star 40"/>
          <p:cNvSpPr/>
          <p:nvPr/>
        </p:nvSpPr>
        <p:spPr>
          <a:xfrm>
            <a:off x="9771621" y="1339503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5-Point Star 41"/>
          <p:cNvSpPr/>
          <p:nvPr/>
        </p:nvSpPr>
        <p:spPr>
          <a:xfrm>
            <a:off x="10186407" y="1339503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5-Point Star 42"/>
          <p:cNvSpPr/>
          <p:nvPr/>
        </p:nvSpPr>
        <p:spPr>
          <a:xfrm>
            <a:off x="10596288" y="1339503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5-Point Star 44"/>
          <p:cNvSpPr/>
          <p:nvPr/>
        </p:nvSpPr>
        <p:spPr>
          <a:xfrm>
            <a:off x="11011073" y="1339503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5-Point Star 46"/>
          <p:cNvSpPr/>
          <p:nvPr/>
        </p:nvSpPr>
        <p:spPr>
          <a:xfrm>
            <a:off x="9357188" y="1740452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5-Point Star 47"/>
          <p:cNvSpPr/>
          <p:nvPr/>
        </p:nvSpPr>
        <p:spPr>
          <a:xfrm>
            <a:off x="9771621" y="1740452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5-Point Star 50"/>
          <p:cNvSpPr/>
          <p:nvPr/>
        </p:nvSpPr>
        <p:spPr>
          <a:xfrm>
            <a:off x="10186407" y="1740452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5-Point Star 53"/>
          <p:cNvSpPr/>
          <p:nvPr/>
        </p:nvSpPr>
        <p:spPr>
          <a:xfrm>
            <a:off x="10596288" y="1740452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5-Point Star 54"/>
          <p:cNvSpPr/>
          <p:nvPr/>
        </p:nvSpPr>
        <p:spPr>
          <a:xfrm>
            <a:off x="11011073" y="1740452"/>
            <a:ext cx="301335" cy="315092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7" name="5-Point Star 56"/>
          <p:cNvSpPr/>
          <p:nvPr/>
        </p:nvSpPr>
        <p:spPr>
          <a:xfrm>
            <a:off x="9357188" y="2148980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8" name="5-Point Star 57"/>
          <p:cNvSpPr/>
          <p:nvPr/>
        </p:nvSpPr>
        <p:spPr>
          <a:xfrm>
            <a:off x="9771621" y="2148980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5-Point Star 58"/>
          <p:cNvSpPr/>
          <p:nvPr/>
        </p:nvSpPr>
        <p:spPr>
          <a:xfrm>
            <a:off x="10186407" y="2148980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5-Point Star 59"/>
          <p:cNvSpPr/>
          <p:nvPr/>
        </p:nvSpPr>
        <p:spPr>
          <a:xfrm>
            <a:off x="10596288" y="2148980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5-Point Star 60"/>
          <p:cNvSpPr/>
          <p:nvPr/>
        </p:nvSpPr>
        <p:spPr>
          <a:xfrm>
            <a:off x="11011073" y="2148980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5-Point Star 45"/>
          <p:cNvSpPr/>
          <p:nvPr/>
        </p:nvSpPr>
        <p:spPr>
          <a:xfrm>
            <a:off x="10186407" y="1335096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5-Point Star 55"/>
          <p:cNvSpPr/>
          <p:nvPr/>
        </p:nvSpPr>
        <p:spPr>
          <a:xfrm>
            <a:off x="9337740" y="545553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5-Point Star 61"/>
          <p:cNvSpPr/>
          <p:nvPr/>
        </p:nvSpPr>
        <p:spPr>
          <a:xfrm>
            <a:off x="9753600" y="951953"/>
            <a:ext cx="301335" cy="31509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7586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55" y="706755"/>
            <a:ext cx="8081645" cy="4529455"/>
          </a:xfrm>
          <a:prstGeom prst="rect">
            <a:avLst/>
          </a:prstGeom>
        </p:spPr>
      </p:pic>
      <p:sp>
        <p:nvSpPr>
          <p:cNvPr id="7" name="椭圆形标注 6"/>
          <p:cNvSpPr/>
          <p:nvPr/>
        </p:nvSpPr>
        <p:spPr>
          <a:xfrm>
            <a:off x="9093200" y="2102238"/>
            <a:ext cx="914400" cy="86924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262533" y="2306027"/>
            <a:ext cx="745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P64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117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59385"/>
            <a:ext cx="7811770" cy="653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4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3174365" y="1976120"/>
            <a:ext cx="5572193" cy="22352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US" sz="5335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Content-based recommendations</a:t>
            </a:r>
            <a:endParaRPr lang="en-US" sz="533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10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08000" y="371025"/>
            <a:ext cx="11074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Content-based recommender systems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08000" y="1126067"/>
          <a:ext cx="10850245" cy="291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775"/>
                <a:gridCol w="1430655"/>
                <a:gridCol w="1431925"/>
                <a:gridCol w="1430655"/>
                <a:gridCol w="1430655"/>
                <a:gridCol w="1431925"/>
                <a:gridCol w="1430655"/>
              </a:tblGrid>
              <a:tr h="690880">
                <a:tc>
                  <a:txBody>
                    <a:bodyPr/>
                    <a:lstStyle/>
                    <a:p>
                      <a:pPr algn="ctr"/>
                      <a:r>
                        <a:rPr lang="en-US" sz="1865" b="1" dirty="0" smtClean="0">
                          <a:solidFill>
                            <a:sysClr val="windowText" lastClr="000000"/>
                          </a:solidFill>
                        </a:rPr>
                        <a:t>Movie</a:t>
                      </a:r>
                      <a:endParaRPr lang="en-US" sz="1865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1" dirty="0" smtClean="0">
                          <a:solidFill>
                            <a:sysClr val="windowText" lastClr="000000"/>
                          </a:solidFill>
                        </a:rPr>
                        <a:t>Alice (1)</a:t>
                      </a:r>
                      <a:endParaRPr lang="en-US" sz="1865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1" dirty="0" smtClean="0">
                          <a:solidFill>
                            <a:sysClr val="windowText" lastClr="000000"/>
                          </a:solidFill>
                        </a:rPr>
                        <a:t>Bob (2)</a:t>
                      </a:r>
                      <a:endParaRPr lang="en-US" sz="1865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1" dirty="0" smtClean="0">
                          <a:solidFill>
                            <a:sysClr val="windowText" lastClr="000000"/>
                          </a:solidFill>
                        </a:rPr>
                        <a:t>Carol (3)</a:t>
                      </a:r>
                      <a:endParaRPr lang="en-US" sz="1865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1" dirty="0" smtClean="0">
                          <a:solidFill>
                            <a:sysClr val="windowText" lastClr="000000"/>
                          </a:solidFill>
                        </a:rPr>
                        <a:t>Dave (4)</a:t>
                      </a:r>
                      <a:endParaRPr lang="en-US" sz="1865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65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1865" b="1" dirty="0" smtClean="0">
                          <a:solidFill>
                            <a:sysClr val="windowText" lastClr="000000"/>
                          </a:solidFill>
                        </a:rPr>
                        <a:t>(romance)</a:t>
                      </a:r>
                      <a:endParaRPr lang="en-US" sz="1865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65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1865" b="1" dirty="0" smtClean="0">
                          <a:solidFill>
                            <a:sysClr val="windowText" lastClr="000000"/>
                          </a:solidFill>
                        </a:rPr>
                        <a:t>(action)</a:t>
                      </a:r>
                      <a:endParaRPr lang="en-US" sz="1865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Love at last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0.9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Romance forever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1.0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0.01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Cute puppies of love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0.99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3390"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Nonstop car chases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0.1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1.0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Swords vs. karate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0.9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841" y="1293845"/>
            <a:ext cx="297180" cy="2006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641" y="1301327"/>
            <a:ext cx="304800" cy="20066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485424" y="719327"/>
            <a:ext cx="3251200" cy="3217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2903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3"/>
          <p:cNvGraphicFramePr>
            <a:graphicFrameLocks noGrp="1"/>
          </p:cNvGraphicFramePr>
          <p:nvPr/>
        </p:nvGraphicFramePr>
        <p:xfrm>
          <a:off x="508000" y="1126067"/>
          <a:ext cx="10850245" cy="2917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775"/>
                <a:gridCol w="1430655"/>
                <a:gridCol w="1431925"/>
                <a:gridCol w="1430655"/>
                <a:gridCol w="1430655"/>
                <a:gridCol w="1431925"/>
                <a:gridCol w="1430655"/>
              </a:tblGrid>
              <a:tr h="693420">
                <a:tc>
                  <a:txBody>
                    <a:bodyPr/>
                    <a:lstStyle/>
                    <a:p>
                      <a:pPr algn="ctr"/>
                      <a:r>
                        <a:rPr lang="en-US" sz="1865" b="1" dirty="0" smtClean="0">
                          <a:solidFill>
                            <a:sysClr val="windowText" lastClr="000000"/>
                          </a:solidFill>
                        </a:rPr>
                        <a:t>Movie</a:t>
                      </a:r>
                      <a:endParaRPr lang="en-US" sz="1865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1" dirty="0" smtClean="0">
                          <a:solidFill>
                            <a:sysClr val="windowText" lastClr="000000"/>
                          </a:solidFill>
                        </a:rPr>
                        <a:t>Alice (1)</a:t>
                      </a:r>
                      <a:endParaRPr lang="en-US" sz="1865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1" dirty="0" smtClean="0">
                          <a:solidFill>
                            <a:sysClr val="windowText" lastClr="000000"/>
                          </a:solidFill>
                        </a:rPr>
                        <a:t>Bob (2)</a:t>
                      </a:r>
                      <a:endParaRPr lang="en-US" sz="1865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1" dirty="0" smtClean="0">
                          <a:solidFill>
                            <a:sysClr val="windowText" lastClr="000000"/>
                          </a:solidFill>
                        </a:rPr>
                        <a:t>Carol (3)</a:t>
                      </a:r>
                      <a:endParaRPr lang="en-US" sz="1865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1" dirty="0" smtClean="0">
                          <a:solidFill>
                            <a:sysClr val="windowText" lastClr="000000"/>
                          </a:solidFill>
                        </a:rPr>
                        <a:t>Dave (4)</a:t>
                      </a:r>
                      <a:endParaRPr lang="en-US" sz="1865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65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1865" b="1" dirty="0" smtClean="0">
                          <a:solidFill>
                            <a:sysClr val="windowText" lastClr="000000"/>
                          </a:solidFill>
                        </a:rPr>
                        <a:t>(romance)</a:t>
                      </a:r>
                      <a:endParaRPr lang="en-US" sz="1865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65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1865" b="1" dirty="0" smtClean="0">
                          <a:solidFill>
                            <a:sysClr val="windowText" lastClr="000000"/>
                          </a:solidFill>
                        </a:rPr>
                        <a:t>(action)</a:t>
                      </a:r>
                      <a:endParaRPr lang="en-US" sz="1865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Love at last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0.9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Romance forever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1.0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0.01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Cute puppies of love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0.99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3390"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Nonstop car chases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0.1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1.0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Swords vs. karate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5" b="0" dirty="0" smtClean="0">
                          <a:solidFill>
                            <a:sysClr val="windowText" lastClr="000000"/>
                          </a:solidFill>
                        </a:rPr>
                        <a:t>0.9</a:t>
                      </a:r>
                      <a:endParaRPr lang="en-US" sz="1865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53745" y="273050"/>
            <a:ext cx="655320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200" b="1" dirty="0" smtClean="0">
                <a:sym typeface="+mn-ea"/>
              </a:rPr>
              <a:t>Content-based recommender systems</a:t>
            </a:r>
            <a:endParaRPr lang="en-US" altLang="en-US" sz="3200" b="1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08720" y="1043940"/>
            <a:ext cx="883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Arial" panose="020B0604020202020204" pitchFamily="34" charset="0"/>
              </a:rPr>
              <a:t>  </a:t>
            </a:r>
            <a:r>
              <a:rPr lang="zh-CN" altLang="en-US" b="1">
                <a:latin typeface="Arial" panose="020B0604020202020204" pitchFamily="34" charset="0"/>
              </a:rPr>
              <a:t>×</a:t>
            </a:r>
            <a:r>
              <a:rPr lang="en-US" altLang="zh-CN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302240" y="1043940"/>
            <a:ext cx="731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Arial" panose="020B0604020202020204" pitchFamily="34" charset="0"/>
              </a:rPr>
              <a:t>×</a:t>
            </a:r>
            <a:r>
              <a:rPr lang="en-US" altLang="zh-CN" b="1">
                <a:latin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228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n_{u}&#10;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1&#10;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2&#10;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j)} \in \mathbb{R}^3&#10;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(\theta^{(j)})^T x^{(i)}&#10;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r(i,j)=1&#10;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n_{m}&#10;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y^{(i,j)}=&#10;$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i)}&#10;$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(\theta^{(j)})^T(x^{(i)})&#10;$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j)}&#10;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^{(j)}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r(i,j)&#10;$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j)}&#10;$&#10;&#10;\end{document}"/>
  <p:tag name="IGUANATEXSIZE" val="1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j)}&#10;$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\theta^{(j)}} &#10;\frac{1}{2} \sum_{i:r(i,j)=1}&#10; \left((\theta^{(j)})^Tx^{(i)} - y^{(i,j)}\right)^2 + &#10;\frac{\lambda}{2} \sum_{k=1}^{n} (\theta_k^{(j)})^2&#10;$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theta^{(2)}, \dots, \theta^{(n_u)}&#10;$&#10;&#10;\end{document}"/>
  <p:tag name="IGUANATEXSIZE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\theta^{(1)}, \dots, \theta^{(n_u)}} \frac{1}{2} &#10;\sum_{j=1}^{n_u}\sum_{i:r(i,j)=1} \left(&#10;(\theta^{(j)})^Tx^{(i)} - y^{(i,j)} \right)^2&#10; + \frac{\lambda}{2} \sum_{j=1}^{n_u}\sum_{k=1}^{n} (\theta_k^{(j)})^2&#10;$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_k^{(j)} := \theta_k^{(j)} - \alpha \sum_{i:r(i,j)=1} ((\theta^{(j)})^Tx^{(i)} - y^{(i,j)}) x_k^{(i)}&#10;$ (for $k=0$)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_k^{(j)} := \theta_k^{(j)} &#10;- \alpha \left( \sum_{i:r(i,j)=1} &#10;((\theta^{(j)})^Tx^{(i)} - y^{(i,j)}) x_k^{(i)} &#10;+ \lambda \theta_k^{(j)} \right)&#10;$ (for $k\neq 0$)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\theta^{(1)}, \dots, \theta^{(n_u)}} \frac{1}{2} &#10;\sum_{j=1}^{n_u}\sum_{i:r(i,j)=1} \left(&#10;(\theta^{(j)})^Tx^{(i)} - y^{(i,j)} \right)^2&#10; + \frac{\lambda}{2} \sum_{j=1}^{n_u}\sum_{k=1}^{n} (\theta_k^{(j)})^2&#10;$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1&#10;$&#10;&#10;\end{document}"/>
  <p:tag name="IGUANATEXSIZE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2&#10;$&#10;&#10;\end{document}"/>
  <p:tag name="IGUANATEXSIZE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 \theta^{(1)} = &#10;\begin{bmatrix}&#10;  0 \\ 5 \\ 0&#10;\end{bmatrix}&#10;$,&#10;$ \theta^{(2)} = &#10;\begin{bmatrix}&#10;  0 \\ 5 \\ 0&#10;\end{bmatrix}&#10;$,&#10;$ \theta^{(3)} = &#10;\begin{bmatrix}&#10;  0 \\ 0 \\ 5&#10;\end{bmatrix}&#10;$,&#10;$ \theta^{(4)} = &#10;\begin{bmatrix}&#10;  0 \\ 0 \\ 5&#10;\end{bmatrix}&#10;$&#10;&#10;\end{document}"/>
  <p:tag name="IGUANATEXSIZE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1&#10;$&#10;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2&#10;$&#10;&#10;\end{document}"/>
  <p:tag name="IGUANATEXSIZE" val="2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2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i)}&#10;$&#10;&#10;\end{document}"/>
  <p:tag name="IGUANATEXSIZE" val="2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x^{(i)}} \frac{1}{2} &#10;\sum_{j:r(i,j)=1} ((\theta^{(j)})^Tx^{(i)} - y^{(i,j)})^2&#10; + \frac{\lambda}{2} \sum_{k=1}^{n} (x_k^{(i)})^2&#10;$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x^{(1)}, \dots, x^{(n_m)}} \frac{1}{2} &#10;\sum_{i=1}^{n_m}\sum_{j:r(i,j)=1} ((\theta^{(j)})^Tx^{(i)} - y^{(i,j)})^2&#10; + \frac{\lambda}{2} \sum_{i=1}^{n_m}\sum_{k=1}^{n} (x_k^{(i)})^2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 \dots, x^{(n_m)}&#10;$&#10;&#10;\end{document}"/>
  <p:tag name="IGUANATEXSIZE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 \dots, x^{(n_m)}&#10;$&#10;&#10;\end{document}"/>
  <p:tag name="IGUANATEXSIZE" val="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2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 \dots, x^{(n_m)}&#10;$&#10;&#10;\end{document}"/>
  <p:tag name="IGUANATEXSIZE" val="2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2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 \dots, x^{(n_m)}&#10;$&#10;&#10;\end{document}"/>
  <p:tag name="IGUANATEXSIZE" val="2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 \frac{1}{2}\sum_{(i,j):r(i,j)=1} ((\theta^{(j)})^Tx^{(i)} - y^{(i,j)})^2 &#10;+ \frac{\lambda}{2} \sum_{i=1}^{n_m}\sum_{k=1}^{n} &#10; (x_k^{(i)})^2 + \frac{\lambda}{2} \sum_{j=1}^{n_u}\sum_{k=1}^{n} &#10;(\theta_k^{(j)})^2 $&#10;&#10;\end{document}"/>
  <p:tag name="IGUANATEXSIZE" val="19.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x^{(1)}, \dots, x^{(n_m)}, \theta^{(1)}, \dots, \theta^{(n_u)}) = &#10;$&#10;&#10;\end{document}"/>
  <p:tag name="IGUANATEXSIZ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x^{(1)}, \dots, x^{(n_m)}}&#10;J(x^{(1)}, \dots, x^{(n_m)}, \theta^{(1)}, \dots, \theta^{(n_u)})&#10;$&#10;&#10;\end{document}"/>
  <p:tag name="IGUANATEXSIZE" val="1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1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\theta^{(1)}, \dots, \theta^{(n_u)}} \frac{1}{2} &#10;\sum_{j=1}^{n_u}\sum_{i:r(i,j)=1} (&#10;(\theta^{(j)})^Tx^{(i)} - y^{(i,j)})^2&#10; + \frac{\lambda}{2} \sum_{j=1}^{n_u}\sum_{k=1}^{n} (\theta_k^{(j)})^2&#10;$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x^{(1)}, \dots, x^{(n_m)}} \frac{1}{2} &#10;\sum_{i=1}^{n_m}\sum_{j:r(i,j)=1} ((\theta^{(j)})^Tx^{(i)} - y^{(i,j)})^2&#10; + \frac{\lambda}{2} \sum_{i=1}^{n_m}\sum_{k=1}^{n} (x_k^{(i)})^2&#10;$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 \dots, x^{(n_m)}, \theta^{(1)}, \dots, \theta^{(n_u)}&#10;$&#10;&#10;\end{document}"/>
  <p:tag name="IGUANATEXSIZE" val="2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x^{(1)}, \dots, x^{(n_m)}, \theta^{(1)}, \dots, \theta^{(n_u)})&#10;$&#10;&#10;\end{document}"/>
  <p:tag name="IGUANATEXSIZE" val="2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 = 1, \dots, n_u, i =1 , \dots, n_m&#10;$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_k^{(j)} := \theta_k^{(j)} &#10;- \alpha \left( \sum_{i:r(i,j)=1} &#10;((\theta^{(j)})^Tx^{(i)} - y^{(i,j)}) x_k^{(i)} &#10;+ \lambda \theta_k^{(j)} \right)&#10;$ &#10;\end{document}"/>
  <p:tag name="IGUANATEXSIZE" val="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k^{(i)} := x_k^{(i)} &#10;- \alpha \left( \sum_{j:r(i,j)=1} &#10;((\theta^{(j)})^Tx^{(i)} - y^{(i,j)}) \theta_k^{(j)} &#10;+ \lambda x_k^{(i)} \right)&#10;$&#10;&#10;\end{document}"/>
  <p:tag name="IGUANATEXSIZE" val="2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&#10;$&#10;&#10;\end{document}"/>
  <p:tag name="IGUANATEXSIZE" val="2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Tx&#10;$&#10;&#10;\end{document}"/>
  <p:tag name="IGUANATEXSIZE" val="2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Y = &#10;\begin{bmatrix}&#10;5 &amp; 5 &amp; 0 &amp; 0 \\&#10;5 &amp; ? &amp; ? &amp; 0 \\&#10;? &amp; 4 &amp; 0 &amp; ? \\&#10;0 &amp; 0 &amp; 5 &amp; 4 \\&#10;0 &amp; 0 &amp; 5 &amp; 0&#10;\end{bmatrix}&#10;$&#10;&#10;\end{document}"/>
  <p:tag name="IGUANATEXSIZE" val="2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Y = &#10;\begin{bmatrix}&#10;5 &amp; 5 &amp; 0 &amp; 0 \\&#10;5 &amp; ? &amp; ? &amp; 0 \\&#10;? &amp; 4 &amp; 0 &amp; ? \\&#10;0 &amp; 0 &amp; 5 &amp; 4 \\&#10;0 &amp; 0 &amp; 5 &amp; 0&#10;\end{bmatrix}&#10;$&#10;&#10;\end{document}"/>
  <p:tag name="IGUANATEXSIZE" val="2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\begin{bmatrix}&#10;(\theta^{(1)})^T(x^{(1)}) &amp; (\theta^{(2)})^T(x^{(1)}) &amp; \dots &amp; (\theta^{(n_u)})^T(x^{(1)}) \\&#10;(\theta^{(1)})^T(x^{(2)}) &amp; (\theta^{(2)})^T(x^{(2)}) &amp; \dots &amp; (\theta^{(n_u)})^T(x^{(2)}) \\&#10;\vdots &amp; \vdots &amp; \vdots &amp; \vdots \\&#10;(\theta^{(1)})^T(x^{(n_m)}) &amp; (\theta^{(2)})^T(x^{(n_m)}) &amp; \dots &amp; (\theta^{(n_u)})^T(x^{(n_m)}) \\&#10;\end{bmatrix}&#10;$&#10;&#10;\end{document}"/>
  <p:tag name="IGUANATEXSIZE" val="2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i&#10;$&#10;&#10;\end{document}"/>
  <p:tag name="IGUANATEXSIZE" val="2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x^{(i)} \in \mathbb{R}^n&#10;$&#10;&#10;\end{document}"/>
  <p:tag name="IGUANATEXSIZE" val="2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j&#10;$&#10;&#10;\end{document}"/>
  <p:tag name="IGUANATEXSIZE" val="2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j&#10;$&#10;&#10;\end{document}"/>
  <p:tag name="IGUANATEXSIZE" val="2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i&#10;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r(i,j) = 1&#10;$&#10;&#10;\end{document}"/>
  <p:tag name="IGUANATEXSIZE" val="2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\| x^{(i)} - x^{(j)} \|&#10;$&#10;&#10;\end{document}"/>
  <p:tag name="IGUANATEXSIZE" val="2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i&#10;$&#10;&#10;\end{document}"/>
  <p:tag name="IGUANATEXSIZE" val="2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Y = &#10;\begin{bmatrix}&#10;5 &amp; 5 &amp; 0 &amp; 0 &amp; ? \\&#10;5 &amp; ? &amp; ? &amp; 0 &amp; ?  \\&#10;? &amp; 4 &amp; 0 &amp; ? &amp; ?  \\&#10;0 &amp; 0 &amp; 5 &amp; 4 &amp; ?  \\&#10;0 &amp; 0 &amp; 5 &amp; 0 &amp; ? &#10;\end{bmatrix}&#10;$&#10;&#10;\end{document}"/>
  <p:tag name="IGUANATEXSIZE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x^{(1)}, \dots, x^{(n_m)}}&#10;$&#10;&#10;\end{document}"/>
  <p:tag name="IGUANATEXSIZE" val="1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1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 \frac{1}{2}\sum_{(i,j):r(i,j)=1} ((\theta^{(j)})^Tx^{(i)} - y^{(i,j)})^2 &#10;+ \frac{\lambda}{2} \sum_{i=1}^{n_m}\sum_{k=1}^{n} &#10; (x_k^{(i)})^2 + \frac{\lambda}{2} \sum_{j=1}^{n_u}\sum_{k=1}^{n} &#10;(\theta_k^{(j)})^2 $&#10;&#10;\end{document}"/>
  <p:tag name="IGUANATEXSIZE" val="19.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u = \begin{bmatrix}&#10;2.5 \\ 2.5 \\ 2 \\ 2.25 \\ 1.25&#10;\end{bmatrix}&#10;$&#10;&#10;\end{document}"/>
  <p:tag name="IGUANATEXSIZE" val="2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rightarrow Y = \begin{bmatrix}&#10;2.5 &amp; 2.5 &amp; -2.5 &amp; -2.5 &amp; ? \\ &#10;2.5 &amp; ? &amp; ? &amp; -2.5 &amp; ?\\ &#10;? &amp; 2 &amp; -2 &amp; ? &amp; ?\\&#10;-2.25 &amp; -2.25 &amp; 2.75 &amp; 1.75 &amp; ? \\&#10;-1.25 &amp; -1.25 &amp; 3.75 &amp; -1.25 &amp; ?&#10;\end{bmatrix}&#10;$&#10;&#10;\end{document}"/>
  <p:tag name="IGUANATEXSIZE" val="2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y^{(i,j)}&#10;$&#10;&#10;\end{document}"/>
  <p:tag name="IGUANATEXSIZE" val="2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Y = &#10;\begin{bmatrix}&#10;5 &amp; 5 &amp; 0 &amp; 0 &amp; ? \\&#10;5 &amp; ? &amp; ? &amp; 0 &amp; ?  \\&#10;? &amp; 4 &amp; 0 &amp; ? &amp; ?  \\&#10;0 &amp; 0 &amp; 5 &amp; 4 &amp; ?  \\&#10;0 &amp; 0 &amp; 5 &amp; 0 &amp; ? &#10;\end{bmatrix}&#10;$&#10;&#10;\end{document}"/>
  <p:tag name="IGUANATEXSIZE" val="2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</TotalTime>
  <Words>1147</Words>
  <Application>Microsoft Office PowerPoint</Application>
  <PresentationFormat>宽屏</PresentationFormat>
  <Paragraphs>472</Paragraphs>
  <Slides>35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53" baseType="lpstr">
      <vt:lpstr>Dotum</vt:lpstr>
      <vt:lpstr>Gulim</vt:lpstr>
      <vt:lpstr>Microsoft JhengHei</vt:lpstr>
      <vt:lpstr>Microsoft JhengHei UI</vt:lpstr>
      <vt:lpstr>等线</vt:lpstr>
      <vt:lpstr>方正姚体</vt:lpstr>
      <vt:lpstr>华文行楷</vt:lpstr>
      <vt:lpstr>华文琥珀</vt:lpstr>
      <vt:lpstr>宋体</vt:lpstr>
      <vt:lpstr>Arial</vt:lpstr>
      <vt:lpstr>Arial Narrow</vt:lpstr>
      <vt:lpstr>Berlin Sans FB Demi</vt:lpstr>
      <vt:lpstr>Calibri</vt:lpstr>
      <vt:lpstr>Calibri Light</vt:lpstr>
      <vt:lpstr>Candara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Content-based recommendations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Samuel</dc:creator>
  <cp:lastModifiedBy>亚芳</cp:lastModifiedBy>
  <cp:revision>126</cp:revision>
  <dcterms:created xsi:type="dcterms:W3CDTF">2016-10-28T02:55:12Z</dcterms:created>
  <dcterms:modified xsi:type="dcterms:W3CDTF">2017-08-11T15:11:18Z</dcterms:modified>
</cp:coreProperties>
</file>