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60" r:id="rId3"/>
    <p:sldId id="307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300" r:id="rId12"/>
    <p:sldId id="276" r:id="rId13"/>
    <p:sldId id="301" r:id="rId14"/>
    <p:sldId id="267" r:id="rId15"/>
    <p:sldId id="277" r:id="rId16"/>
    <p:sldId id="278" r:id="rId17"/>
    <p:sldId id="299" r:id="rId18"/>
    <p:sldId id="306" r:id="rId19"/>
    <p:sldId id="275" r:id="rId20"/>
    <p:sldId id="279" r:id="rId21"/>
    <p:sldId id="280" r:id="rId22"/>
    <p:sldId id="281" r:id="rId23"/>
    <p:sldId id="308" r:id="rId24"/>
    <p:sldId id="282" r:id="rId25"/>
    <p:sldId id="283" r:id="rId26"/>
    <p:sldId id="284" r:id="rId27"/>
    <p:sldId id="285" r:id="rId28"/>
    <p:sldId id="269" r:id="rId29"/>
    <p:sldId id="286" r:id="rId30"/>
    <p:sldId id="287" r:id="rId31"/>
    <p:sldId id="271" r:id="rId32"/>
    <p:sldId id="288" r:id="rId33"/>
    <p:sldId id="289" r:id="rId34"/>
    <p:sldId id="297" r:id="rId35"/>
    <p:sldId id="296" r:id="rId36"/>
    <p:sldId id="295" r:id="rId37"/>
    <p:sldId id="290" r:id="rId38"/>
    <p:sldId id="291" r:id="rId39"/>
    <p:sldId id="303" r:id="rId40"/>
    <p:sldId id="292" r:id="rId41"/>
    <p:sldId id="293" r:id="rId42"/>
    <p:sldId id="294" r:id="rId43"/>
    <p:sldId id="274" r:id="rId44"/>
    <p:sldId id="298" r:id="rId45"/>
    <p:sldId id="25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84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7-09-18T13:23:09.2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9FED-0A03-43C5-BE2A-1419CBCB1EC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75823-15AC-4B27-83C1-D023439E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75823-15AC-4B27-83C1-D023439E29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9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75823-15AC-4B27-83C1-D023439E29E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7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6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4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5.jpg"/><Relationship Id="rId18" Type="http://schemas.openxmlformats.org/officeDocument/2006/relationships/image" Target="../media/image52.jpg"/><Relationship Id="rId3" Type="http://schemas.openxmlformats.org/officeDocument/2006/relationships/tags" Target="../tags/tag3.xml"/><Relationship Id="rId21" Type="http://schemas.openxmlformats.org/officeDocument/2006/relationships/image" Target="../media/image55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1.jpg"/><Relationship Id="rId25" Type="http://schemas.openxmlformats.org/officeDocument/2006/relationships/image" Target="../media/image59.png"/><Relationship Id="rId2" Type="http://schemas.openxmlformats.org/officeDocument/2006/relationships/tags" Target="../tags/tag2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8.png"/><Relationship Id="rId5" Type="http://schemas.openxmlformats.org/officeDocument/2006/relationships/tags" Target="../tags/tag5.xml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tags" Target="../tags/tag10.xml"/><Relationship Id="rId19" Type="http://schemas.openxmlformats.org/officeDocument/2006/relationships/image" Target="../media/image5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6.jpg"/><Relationship Id="rId22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jp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customXml" Target="../ink/ink1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10" Type="http://schemas.openxmlformats.org/officeDocument/2006/relationships/image" Target="../media/image81.emf"/><Relationship Id="rId4" Type="http://schemas.openxmlformats.org/officeDocument/2006/relationships/image" Target="../media/image73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7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3" Type="http://schemas.openxmlformats.org/officeDocument/2006/relationships/image" Target="../media/image77.png"/><Relationship Id="rId7" Type="http://schemas.openxmlformats.org/officeDocument/2006/relationships/image" Target="../media/image81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10" Type="http://schemas.openxmlformats.org/officeDocument/2006/relationships/image" Target="../media/image84.jpg"/><Relationship Id="rId4" Type="http://schemas.openxmlformats.org/officeDocument/2006/relationships/image" Target="../media/image78.png"/><Relationship Id="rId9" Type="http://schemas.openxmlformats.org/officeDocument/2006/relationships/image" Target="../media/image83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g"/><Relationship Id="rId3" Type="http://schemas.openxmlformats.org/officeDocument/2006/relationships/image" Target="../media/image92.png"/><Relationship Id="rId7" Type="http://schemas.openxmlformats.org/officeDocument/2006/relationships/image" Target="../media/image94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10" Type="http://schemas.openxmlformats.org/officeDocument/2006/relationships/image" Target="../media/image97.jpg"/><Relationship Id="rId4" Type="http://schemas.openxmlformats.org/officeDocument/2006/relationships/image" Target="../media/image93.png"/><Relationship Id="rId9" Type="http://schemas.openxmlformats.org/officeDocument/2006/relationships/image" Target="../media/image96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jpg"/><Relationship Id="rId3" Type="http://schemas.openxmlformats.org/officeDocument/2006/relationships/image" Target="../media/image98.png"/><Relationship Id="rId7" Type="http://schemas.openxmlformats.org/officeDocument/2006/relationships/image" Target="../media/image100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10" Type="http://schemas.openxmlformats.org/officeDocument/2006/relationships/image" Target="../media/image103.jpg"/><Relationship Id="rId4" Type="http://schemas.openxmlformats.org/officeDocument/2006/relationships/image" Target="../media/image99.png"/><Relationship Id="rId9" Type="http://schemas.openxmlformats.org/officeDocument/2006/relationships/image" Target="../media/image102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g"/><Relationship Id="rId3" Type="http://schemas.openxmlformats.org/officeDocument/2006/relationships/image" Target="../media/image104.png"/><Relationship Id="rId7" Type="http://schemas.openxmlformats.org/officeDocument/2006/relationships/image" Target="../media/image106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10" Type="http://schemas.openxmlformats.org/officeDocument/2006/relationships/image" Target="../media/image109.jpg"/><Relationship Id="rId4" Type="http://schemas.openxmlformats.org/officeDocument/2006/relationships/image" Target="../media/image105.png"/><Relationship Id="rId9" Type="http://schemas.openxmlformats.org/officeDocument/2006/relationships/image" Target="../media/image108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g"/><Relationship Id="rId3" Type="http://schemas.openxmlformats.org/officeDocument/2006/relationships/image" Target="../media/image110.png"/><Relationship Id="rId7" Type="http://schemas.openxmlformats.org/officeDocument/2006/relationships/image" Target="../media/image112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10" Type="http://schemas.openxmlformats.org/officeDocument/2006/relationships/image" Target="../media/image115.jpg"/><Relationship Id="rId4" Type="http://schemas.openxmlformats.org/officeDocument/2006/relationships/image" Target="../media/image111.png"/><Relationship Id="rId9" Type="http://schemas.openxmlformats.org/officeDocument/2006/relationships/image" Target="../media/image114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0.jpg"/><Relationship Id="rId7" Type="http://schemas.openxmlformats.org/officeDocument/2006/relationships/image" Target="../media/image119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jpg"/><Relationship Id="rId5" Type="http://schemas.openxmlformats.org/officeDocument/2006/relationships/image" Target="../media/image117.jpg"/><Relationship Id="rId10" Type="http://schemas.openxmlformats.org/officeDocument/2006/relationships/image" Target="../media/image121.png"/><Relationship Id="rId4" Type="http://schemas.openxmlformats.org/officeDocument/2006/relationships/image" Target="../media/image116.jpg"/><Relationship Id="rId9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23.jpg"/><Relationship Id="rId3" Type="http://schemas.openxmlformats.org/officeDocument/2006/relationships/image" Target="../media/image1260.png"/><Relationship Id="rId7" Type="http://schemas.openxmlformats.org/officeDocument/2006/relationships/image" Target="../media/image1300.png"/><Relationship Id="rId12" Type="http://schemas.openxmlformats.org/officeDocument/2006/relationships/image" Target="../media/image122.jp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0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0.png"/><Relationship Id="rId9" Type="http://schemas.openxmlformats.org/officeDocument/2006/relationships/image" Target="../media/image132.png"/><Relationship Id="rId14" Type="http://schemas.openxmlformats.org/officeDocument/2006/relationships/image" Target="../media/image124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26.jp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25.jp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27.jpg"/><Relationship Id="rId7" Type="http://schemas.openxmlformats.org/officeDocument/2006/relationships/image" Target="../media/image131.jp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jpg"/><Relationship Id="rId5" Type="http://schemas.openxmlformats.org/officeDocument/2006/relationships/image" Target="../media/image129.jpg"/><Relationship Id="rId4" Type="http://schemas.openxmlformats.org/officeDocument/2006/relationships/image" Target="../media/image128.jpg"/><Relationship Id="rId9" Type="http://schemas.openxmlformats.org/officeDocument/2006/relationships/image" Target="../media/image1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5" Type="http://schemas.openxmlformats.org/officeDocument/2006/relationships/image" Target="../media/image137.png"/><Relationship Id="rId4" Type="http://schemas.openxmlformats.org/officeDocument/2006/relationships/image" Target="../media/image1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jpg"/><Relationship Id="rId7" Type="http://schemas.openxmlformats.org/officeDocument/2006/relationships/image" Target="../media/image3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3739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Machine Perception and Interaction Group (</a:t>
            </a:r>
            <a:r>
              <a:rPr lang="en-US" altLang="zh-CN" sz="2400" b="1" dirty="0">
                <a:solidFill>
                  <a:srgbClr val="7030A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MPIG</a:t>
            </a:r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www.mpig.com.cn</a:t>
            </a:r>
            <a:endParaRPr lang="zh-CN" altLang="en-US" sz="24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2302" y="4570009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B050"/>
                </a:solidFill>
              </a:rPr>
              <a:t>yhh@mpig.com.cn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720494"/>
            <a:ext cx="1211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Anomaly detection</a:t>
            </a:r>
            <a:endParaRPr lang="zh-CN" altLang="en-US" sz="72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7403" y="3154237"/>
            <a:ext cx="247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袁洪慧</a:t>
            </a:r>
            <a:r>
              <a:rPr lang="en-US" altLang="zh-CN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29209" y="735609"/>
            <a:ext cx="405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erlin Sans FB Demi" panose="020E0802020502020306" pitchFamily="34" charset="0"/>
                <a:ea typeface="Gulim" panose="020B0600000101010101" pitchFamily="34" charset="-127"/>
              </a:rPr>
              <a:t>MPIG Open Seminar</a:t>
            </a:r>
            <a:r>
              <a:rPr lang="zh-CN" altLang="en-US" sz="2400" dirty="0">
                <a:latin typeface="Berlin Sans FB Demi" panose="020E0802020502020306" pitchFamily="34" charset="0"/>
                <a:ea typeface="Gulim" panose="020B0600000101010101" pitchFamily="34" charset="-127"/>
              </a:rPr>
              <a:t> </a:t>
            </a:r>
            <a:r>
              <a:rPr lang="en-US" altLang="zh-CN" sz="2400" b="1" dirty="0">
                <a:solidFill>
                  <a:srgbClr val="00B0F0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00133</a:t>
            </a:r>
            <a:endParaRPr lang="zh-CN" altLang="en-US" sz="2400" b="1" dirty="0">
              <a:solidFill>
                <a:srgbClr val="00B0F0"/>
              </a:solidFill>
              <a:latin typeface="Candara" panose="020E0502030303020204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" y="-72639"/>
            <a:ext cx="1644316" cy="15007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913675" y="6244413"/>
            <a:ext cx="920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公众号</a:t>
            </a:r>
            <a:r>
              <a:rPr lang="en-US" altLang="zh-CN" sz="1200" dirty="0"/>
              <a:t>:</a:t>
            </a:r>
          </a:p>
          <a:p>
            <a:pPr algn="r"/>
            <a:r>
              <a:rPr lang="en-US" altLang="zh-CN" sz="1400" dirty="0" err="1">
                <a:latin typeface="Arial Narrow" panose="020B0606020202030204" pitchFamily="34" charset="0"/>
              </a:rPr>
              <a:t>mpig_robot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C81DEA-69D0-4DF3-9A51-2AF014F65CBF}"/>
              </a:ext>
            </a:extLst>
          </p:cNvPr>
          <p:cNvSpPr txBox="1"/>
          <p:nvPr/>
        </p:nvSpPr>
        <p:spPr>
          <a:xfrm>
            <a:off x="485775" y="214313"/>
            <a:ext cx="532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Gaussian distribution example </a:t>
            </a:r>
            <a:endParaRPr lang="zh-CN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C2A3-7886-40F5-BDE8-150A92B66CF5}"/>
              </a:ext>
            </a:extLst>
          </p:cNvPr>
          <p:cNvSpPr/>
          <p:nvPr/>
        </p:nvSpPr>
        <p:spPr>
          <a:xfrm>
            <a:off x="971552" y="941963"/>
            <a:ext cx="88725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x     = -6 : 0.01 : 6;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mu   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sigma = 2;</a:t>
            </a:r>
          </a:p>
          <a:p>
            <a:r>
              <a:rPr lang="de-DE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 = gaussian1d(mu, sigma, x);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'The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integration of p with respect to x is %.f\n'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trapz(x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p));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h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figure(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'name'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'One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D Gaussian distribution'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plot(x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p,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'b-'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4);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plot([mu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mu], 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min(p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max(p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)],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'r-'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4);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box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title(sprintf(</a:t>
            </a:r>
            <a:r>
              <a:rPr lang="de-DE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'\\mu = %.1f, \\sigma = %.1f'</a:t>
            </a:r>
            <a:r>
              <a:rPr lang="de-DE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mu, sigma))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altLang="zh-CN" dirty="0" err="1">
                <a:solidFill>
                  <a:srgbClr val="228B22"/>
                </a:solidFill>
                <a:latin typeface="Courier New" panose="02070309020205020404" pitchFamily="49" charset="0"/>
              </a:rPr>
              <a:t>set(gca,'Visible','off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');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'x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'P(x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minor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print(h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dpng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'guassian1d.png'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" name="爆炸形: 14 pt  3">
            <a:extLst>
              <a:ext uri="{FF2B5EF4-FFF2-40B4-BE49-F238E27FC236}">
                <a16:creationId xmlns:a16="http://schemas.microsoft.com/office/drawing/2014/main" id="{D646EF66-B8D3-49E4-9C89-8DD61053A082}"/>
              </a:ext>
            </a:extLst>
          </p:cNvPr>
          <p:cNvSpPr/>
          <p:nvPr/>
        </p:nvSpPr>
        <p:spPr>
          <a:xfrm>
            <a:off x="9844088" y="799088"/>
            <a:ext cx="1928812" cy="27585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6163FA-CFE9-4AD8-BFFE-C340BB93F9F1}"/>
              </a:ext>
            </a:extLst>
          </p:cNvPr>
          <p:cNvSpPr txBox="1"/>
          <p:nvPr/>
        </p:nvSpPr>
        <p:spPr>
          <a:xfrm>
            <a:off x="10329862" y="2028826"/>
            <a:ext cx="95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750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17DC4B-2797-4743-B383-E72EE019D4A5}"/>
              </a:ext>
            </a:extLst>
          </p:cNvPr>
          <p:cNvSpPr/>
          <p:nvPr/>
        </p:nvSpPr>
        <p:spPr>
          <a:xfrm>
            <a:off x="486426" y="272534"/>
            <a:ext cx="425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Parameter estimation </a:t>
            </a:r>
            <a:endParaRPr lang="zh-CN" altLang="en-US" sz="3200" b="1" dirty="0"/>
          </a:p>
        </p:txBody>
      </p:sp>
      <p:grpSp>
        <p:nvGrpSpPr>
          <p:cNvPr id="3" name="Group 16244">
            <a:extLst>
              <a:ext uri="{FF2B5EF4-FFF2-40B4-BE49-F238E27FC236}">
                <a16:creationId xmlns:a16="http://schemas.microsoft.com/office/drawing/2014/main" id="{3EDAF82C-4487-4D3E-999C-BFFFFA4BD7F0}"/>
              </a:ext>
            </a:extLst>
          </p:cNvPr>
          <p:cNvGrpSpPr/>
          <p:nvPr/>
        </p:nvGrpSpPr>
        <p:grpSpPr>
          <a:xfrm>
            <a:off x="967526" y="2274638"/>
            <a:ext cx="6243638" cy="4000500"/>
            <a:chOff x="2151214" y="955985"/>
            <a:chExt cx="4229665" cy="2193421"/>
          </a:xfrm>
        </p:grpSpPr>
        <p:sp>
          <p:nvSpPr>
            <p:cNvPr id="4" name="Shape 633">
              <a:extLst>
                <a:ext uri="{FF2B5EF4-FFF2-40B4-BE49-F238E27FC236}">
                  <a16:creationId xmlns:a16="http://schemas.microsoft.com/office/drawing/2014/main" id="{0B9BA613-C0CF-4078-96F9-388D3598A12B}"/>
                </a:ext>
              </a:extLst>
            </p:cNvPr>
            <p:cNvSpPr/>
            <p:nvPr/>
          </p:nvSpPr>
          <p:spPr>
            <a:xfrm>
              <a:off x="2312744" y="1028092"/>
              <a:ext cx="9475" cy="2121314"/>
            </a:xfrm>
            <a:custGeom>
              <a:avLst/>
              <a:gdLst/>
              <a:ahLst/>
              <a:cxnLst/>
              <a:rect l="0" t="0" r="0" b="0"/>
              <a:pathLst>
                <a:path w="9475" h="2121314">
                  <a:moveTo>
                    <a:pt x="9475" y="2121314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Shape 634">
              <a:extLst>
                <a:ext uri="{FF2B5EF4-FFF2-40B4-BE49-F238E27FC236}">
                  <a16:creationId xmlns:a16="http://schemas.microsoft.com/office/drawing/2014/main" id="{6E4181B4-9043-4CC3-83D1-C2EE1F2AC61F}"/>
                </a:ext>
              </a:extLst>
            </p:cNvPr>
            <p:cNvSpPr/>
            <p:nvPr/>
          </p:nvSpPr>
          <p:spPr>
            <a:xfrm>
              <a:off x="2254128" y="1002887"/>
              <a:ext cx="117908" cy="116108"/>
            </a:xfrm>
            <a:custGeom>
              <a:avLst/>
              <a:gdLst/>
              <a:ahLst/>
              <a:cxnLst/>
              <a:rect l="0" t="0" r="0" b="0"/>
              <a:pathLst>
                <a:path w="117908" h="116108">
                  <a:moveTo>
                    <a:pt x="58503" y="0"/>
                  </a:moveTo>
                  <a:lnTo>
                    <a:pt x="114347" y="94757"/>
                  </a:lnTo>
                  <a:cubicBezTo>
                    <a:pt x="117908" y="100800"/>
                    <a:pt x="115896" y="108585"/>
                    <a:pt x="109854" y="112146"/>
                  </a:cubicBezTo>
                  <a:cubicBezTo>
                    <a:pt x="103811" y="115707"/>
                    <a:pt x="96025" y="113696"/>
                    <a:pt x="92464" y="107653"/>
                  </a:cubicBezTo>
                  <a:lnTo>
                    <a:pt x="58727" y="50409"/>
                  </a:lnTo>
                  <a:lnTo>
                    <a:pt x="25504" y="107953"/>
                  </a:lnTo>
                  <a:cubicBezTo>
                    <a:pt x="21998" y="114027"/>
                    <a:pt x="14230" y="116108"/>
                    <a:pt x="8156" y="112601"/>
                  </a:cubicBezTo>
                  <a:cubicBezTo>
                    <a:pt x="2081" y="109093"/>
                    <a:pt x="0" y="101327"/>
                    <a:pt x="3508" y="95253"/>
                  </a:cubicBezTo>
                  <a:lnTo>
                    <a:pt x="5850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Shape 635">
              <a:extLst>
                <a:ext uri="{FF2B5EF4-FFF2-40B4-BE49-F238E27FC236}">
                  <a16:creationId xmlns:a16="http://schemas.microsoft.com/office/drawing/2014/main" id="{A1246478-A63C-4F6F-97D4-23085A62C881}"/>
                </a:ext>
              </a:extLst>
            </p:cNvPr>
            <p:cNvSpPr/>
            <p:nvPr/>
          </p:nvSpPr>
          <p:spPr>
            <a:xfrm>
              <a:off x="2151214" y="2984087"/>
              <a:ext cx="3795113" cy="11039"/>
            </a:xfrm>
            <a:custGeom>
              <a:avLst/>
              <a:gdLst/>
              <a:ahLst/>
              <a:cxnLst/>
              <a:rect l="0" t="0" r="0" b="0"/>
              <a:pathLst>
                <a:path w="3795113" h="11039">
                  <a:moveTo>
                    <a:pt x="0" y="0"/>
                  </a:moveTo>
                  <a:lnTo>
                    <a:pt x="3795113" y="11039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636">
              <a:extLst>
                <a:ext uri="{FF2B5EF4-FFF2-40B4-BE49-F238E27FC236}">
                  <a16:creationId xmlns:a16="http://schemas.microsoft.com/office/drawing/2014/main" id="{DC121328-0A62-4138-ACFF-1A18EFDA5842}"/>
                </a:ext>
              </a:extLst>
            </p:cNvPr>
            <p:cNvSpPr/>
            <p:nvPr/>
          </p:nvSpPr>
          <p:spPr>
            <a:xfrm>
              <a:off x="5855494" y="2937346"/>
              <a:ext cx="116039" cy="116514"/>
            </a:xfrm>
            <a:custGeom>
              <a:avLst/>
              <a:gdLst/>
              <a:ahLst/>
              <a:cxnLst/>
              <a:rect l="0" t="0" r="0" b="0"/>
              <a:pathLst>
                <a:path w="116039" h="116514">
                  <a:moveTo>
                    <a:pt x="11567" y="818"/>
                  </a:moveTo>
                  <a:cubicBezTo>
                    <a:pt x="14712" y="0"/>
                    <a:pt x="18170" y="382"/>
                    <a:pt x="21195" y="2158"/>
                  </a:cubicBezTo>
                  <a:lnTo>
                    <a:pt x="116039" y="57854"/>
                  </a:lnTo>
                  <a:lnTo>
                    <a:pt x="20872" y="112997"/>
                  </a:lnTo>
                  <a:cubicBezTo>
                    <a:pt x="14803" y="116514"/>
                    <a:pt x="7033" y="114445"/>
                    <a:pt x="3516" y="108376"/>
                  </a:cubicBezTo>
                  <a:cubicBezTo>
                    <a:pt x="0" y="102308"/>
                    <a:pt x="2069" y="94537"/>
                    <a:pt x="8138" y="91020"/>
                  </a:cubicBezTo>
                  <a:lnTo>
                    <a:pt x="65629" y="57708"/>
                  </a:lnTo>
                  <a:lnTo>
                    <a:pt x="8332" y="24061"/>
                  </a:lnTo>
                  <a:cubicBezTo>
                    <a:pt x="2285" y="20508"/>
                    <a:pt x="260" y="12726"/>
                    <a:pt x="3813" y="6678"/>
                  </a:cubicBezTo>
                  <a:cubicBezTo>
                    <a:pt x="5588" y="3654"/>
                    <a:pt x="8421" y="1636"/>
                    <a:pt x="11567" y="818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637">
              <a:extLst>
                <a:ext uri="{FF2B5EF4-FFF2-40B4-BE49-F238E27FC236}">
                  <a16:creationId xmlns:a16="http://schemas.microsoft.com/office/drawing/2014/main" id="{BC51965B-FED9-4F15-A673-493A099DA451}"/>
                </a:ext>
              </a:extLst>
            </p:cNvPr>
            <p:cNvSpPr/>
            <p:nvPr/>
          </p:nvSpPr>
          <p:spPr>
            <a:xfrm>
              <a:off x="4193159" y="2942607"/>
              <a:ext cx="1" cy="108757"/>
            </a:xfrm>
            <a:custGeom>
              <a:avLst/>
              <a:gdLst/>
              <a:ahLst/>
              <a:cxnLst/>
              <a:rect l="0" t="0" r="0" b="0"/>
              <a:pathLst>
                <a:path w="1" h="108757">
                  <a:moveTo>
                    <a:pt x="0" y="108757"/>
                  </a:moveTo>
                  <a:lnTo>
                    <a:pt x="1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638">
              <a:extLst>
                <a:ext uri="{FF2B5EF4-FFF2-40B4-BE49-F238E27FC236}">
                  <a16:creationId xmlns:a16="http://schemas.microsoft.com/office/drawing/2014/main" id="{D0A63D3E-A174-4678-A215-DAD87AF78EE6}"/>
                </a:ext>
              </a:extLst>
            </p:cNvPr>
            <p:cNvSpPr/>
            <p:nvPr/>
          </p:nvSpPr>
          <p:spPr>
            <a:xfrm>
              <a:off x="4122531" y="2918268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1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1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639">
              <a:extLst>
                <a:ext uri="{FF2B5EF4-FFF2-40B4-BE49-F238E27FC236}">
                  <a16:creationId xmlns:a16="http://schemas.microsoft.com/office/drawing/2014/main" id="{03F56CDB-639F-4496-B441-43FF1A20F568}"/>
                </a:ext>
              </a:extLst>
            </p:cNvPr>
            <p:cNvSpPr/>
            <p:nvPr/>
          </p:nvSpPr>
          <p:spPr>
            <a:xfrm>
              <a:off x="4122531" y="2918269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2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640">
              <a:extLst>
                <a:ext uri="{FF2B5EF4-FFF2-40B4-BE49-F238E27FC236}">
                  <a16:creationId xmlns:a16="http://schemas.microsoft.com/office/drawing/2014/main" id="{E83EF83A-E9F2-4AF5-8970-06F16B20081C}"/>
                </a:ext>
              </a:extLst>
            </p:cNvPr>
            <p:cNvSpPr/>
            <p:nvPr/>
          </p:nvSpPr>
          <p:spPr>
            <a:xfrm>
              <a:off x="4468919" y="2918272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2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641">
              <a:extLst>
                <a:ext uri="{FF2B5EF4-FFF2-40B4-BE49-F238E27FC236}">
                  <a16:creationId xmlns:a16="http://schemas.microsoft.com/office/drawing/2014/main" id="{537EF229-4EEE-4B03-8776-61E9E5FBC033}"/>
                </a:ext>
              </a:extLst>
            </p:cNvPr>
            <p:cNvSpPr/>
            <p:nvPr/>
          </p:nvSpPr>
          <p:spPr>
            <a:xfrm>
              <a:off x="4468919" y="2918271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642">
              <a:extLst>
                <a:ext uri="{FF2B5EF4-FFF2-40B4-BE49-F238E27FC236}">
                  <a16:creationId xmlns:a16="http://schemas.microsoft.com/office/drawing/2014/main" id="{55AFA86A-4385-4BF8-9A2D-8D281760F4C7}"/>
                </a:ext>
              </a:extLst>
            </p:cNvPr>
            <p:cNvSpPr/>
            <p:nvPr/>
          </p:nvSpPr>
          <p:spPr>
            <a:xfrm>
              <a:off x="3728601" y="2921824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1" y="0"/>
                  </a:moveTo>
                  <a:lnTo>
                    <a:pt x="71451" y="62302"/>
                  </a:lnTo>
                  <a:lnTo>
                    <a:pt x="133754" y="1232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1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643">
              <a:extLst>
                <a:ext uri="{FF2B5EF4-FFF2-40B4-BE49-F238E27FC236}">
                  <a16:creationId xmlns:a16="http://schemas.microsoft.com/office/drawing/2014/main" id="{006DF34A-1DD7-4186-8416-18C6CD84A621}"/>
                </a:ext>
              </a:extLst>
            </p:cNvPr>
            <p:cNvSpPr/>
            <p:nvPr/>
          </p:nvSpPr>
          <p:spPr>
            <a:xfrm>
              <a:off x="3728601" y="2921824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644">
              <a:extLst>
                <a:ext uri="{FF2B5EF4-FFF2-40B4-BE49-F238E27FC236}">
                  <a16:creationId xmlns:a16="http://schemas.microsoft.com/office/drawing/2014/main" id="{D2091B2E-4B85-4963-ABA8-35D99BBEDAD8}"/>
                </a:ext>
              </a:extLst>
            </p:cNvPr>
            <p:cNvSpPr/>
            <p:nvPr/>
          </p:nvSpPr>
          <p:spPr>
            <a:xfrm>
              <a:off x="3443518" y="292229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645">
              <a:extLst>
                <a:ext uri="{FF2B5EF4-FFF2-40B4-BE49-F238E27FC236}">
                  <a16:creationId xmlns:a16="http://schemas.microsoft.com/office/drawing/2014/main" id="{3E30DD30-6293-4B54-84C4-D50884A70C5D}"/>
                </a:ext>
              </a:extLst>
            </p:cNvPr>
            <p:cNvSpPr/>
            <p:nvPr/>
          </p:nvSpPr>
          <p:spPr>
            <a:xfrm>
              <a:off x="3443518" y="292229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646">
              <a:extLst>
                <a:ext uri="{FF2B5EF4-FFF2-40B4-BE49-F238E27FC236}">
                  <a16:creationId xmlns:a16="http://schemas.microsoft.com/office/drawing/2014/main" id="{46EDBB64-AF39-4D7A-86B6-908FE92BA858}"/>
                </a:ext>
              </a:extLst>
            </p:cNvPr>
            <p:cNvSpPr/>
            <p:nvPr/>
          </p:nvSpPr>
          <p:spPr>
            <a:xfrm>
              <a:off x="3017631" y="292381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2" y="62301"/>
                  </a:lnTo>
                  <a:lnTo>
                    <a:pt x="133754" y="1230"/>
                  </a:lnTo>
                  <a:lnTo>
                    <a:pt x="142724" y="10381"/>
                  </a:lnTo>
                  <a:lnTo>
                    <a:pt x="80423" y="71452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2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647">
              <a:extLst>
                <a:ext uri="{FF2B5EF4-FFF2-40B4-BE49-F238E27FC236}">
                  <a16:creationId xmlns:a16="http://schemas.microsoft.com/office/drawing/2014/main" id="{66CA8EB6-3448-452E-ACBE-1C704F54287F}"/>
                </a:ext>
              </a:extLst>
            </p:cNvPr>
            <p:cNvSpPr/>
            <p:nvPr/>
          </p:nvSpPr>
          <p:spPr>
            <a:xfrm>
              <a:off x="3017631" y="292381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648">
              <a:extLst>
                <a:ext uri="{FF2B5EF4-FFF2-40B4-BE49-F238E27FC236}">
                  <a16:creationId xmlns:a16="http://schemas.microsoft.com/office/drawing/2014/main" id="{1DB1127D-0300-4E93-995E-FAC7569CA03C}"/>
                </a:ext>
              </a:extLst>
            </p:cNvPr>
            <p:cNvSpPr/>
            <p:nvPr/>
          </p:nvSpPr>
          <p:spPr>
            <a:xfrm>
              <a:off x="3855832" y="2918496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1" y="62302"/>
                  </a:lnTo>
                  <a:lnTo>
                    <a:pt x="133754" y="1230"/>
                  </a:lnTo>
                  <a:lnTo>
                    <a:pt x="142724" y="10381"/>
                  </a:lnTo>
                  <a:lnTo>
                    <a:pt x="80423" y="71452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2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649">
              <a:extLst>
                <a:ext uri="{FF2B5EF4-FFF2-40B4-BE49-F238E27FC236}">
                  <a16:creationId xmlns:a16="http://schemas.microsoft.com/office/drawing/2014/main" id="{0B73F55D-169D-4D3C-9FB8-2FB84E9505CF}"/>
                </a:ext>
              </a:extLst>
            </p:cNvPr>
            <p:cNvSpPr/>
            <p:nvPr/>
          </p:nvSpPr>
          <p:spPr>
            <a:xfrm>
              <a:off x="3855832" y="2918496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650">
              <a:extLst>
                <a:ext uri="{FF2B5EF4-FFF2-40B4-BE49-F238E27FC236}">
                  <a16:creationId xmlns:a16="http://schemas.microsoft.com/office/drawing/2014/main" id="{614A7661-AD13-468B-9AA4-150C866E9F6C}"/>
                </a:ext>
              </a:extLst>
            </p:cNvPr>
            <p:cNvSpPr/>
            <p:nvPr/>
          </p:nvSpPr>
          <p:spPr>
            <a:xfrm>
              <a:off x="4817412" y="292562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651">
              <a:extLst>
                <a:ext uri="{FF2B5EF4-FFF2-40B4-BE49-F238E27FC236}">
                  <a16:creationId xmlns:a16="http://schemas.microsoft.com/office/drawing/2014/main" id="{4E41100A-5DD7-4E9E-8405-037E0AC6D651}"/>
                </a:ext>
              </a:extLst>
            </p:cNvPr>
            <p:cNvSpPr/>
            <p:nvPr/>
          </p:nvSpPr>
          <p:spPr>
            <a:xfrm>
              <a:off x="4817412" y="2925623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652">
              <a:extLst>
                <a:ext uri="{FF2B5EF4-FFF2-40B4-BE49-F238E27FC236}">
                  <a16:creationId xmlns:a16="http://schemas.microsoft.com/office/drawing/2014/main" id="{6452250B-DB28-4DEF-B50B-099947BF60F2}"/>
                </a:ext>
              </a:extLst>
            </p:cNvPr>
            <p:cNvSpPr/>
            <p:nvPr/>
          </p:nvSpPr>
          <p:spPr>
            <a:xfrm>
              <a:off x="5111125" y="2924106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653">
              <a:extLst>
                <a:ext uri="{FF2B5EF4-FFF2-40B4-BE49-F238E27FC236}">
                  <a16:creationId xmlns:a16="http://schemas.microsoft.com/office/drawing/2014/main" id="{DA023868-365A-4E8F-8CCC-B5DEE46FB57B}"/>
                </a:ext>
              </a:extLst>
            </p:cNvPr>
            <p:cNvSpPr/>
            <p:nvPr/>
          </p:nvSpPr>
          <p:spPr>
            <a:xfrm>
              <a:off x="5111126" y="2924107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654">
              <a:extLst>
                <a:ext uri="{FF2B5EF4-FFF2-40B4-BE49-F238E27FC236}">
                  <a16:creationId xmlns:a16="http://schemas.microsoft.com/office/drawing/2014/main" id="{D7AAF5F7-5BD8-46C6-855A-651B940471BA}"/>
                </a:ext>
              </a:extLst>
            </p:cNvPr>
            <p:cNvSpPr/>
            <p:nvPr/>
          </p:nvSpPr>
          <p:spPr>
            <a:xfrm>
              <a:off x="5684631" y="2925624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1" y="0"/>
                  </a:moveTo>
                  <a:lnTo>
                    <a:pt x="71452" y="62302"/>
                  </a:lnTo>
                  <a:lnTo>
                    <a:pt x="133754" y="1232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1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656">
              <a:extLst>
                <a:ext uri="{FF2B5EF4-FFF2-40B4-BE49-F238E27FC236}">
                  <a16:creationId xmlns:a16="http://schemas.microsoft.com/office/drawing/2014/main" id="{B4791F4D-30D6-4087-A3DB-2DC6C9BB2FE5}"/>
                </a:ext>
              </a:extLst>
            </p:cNvPr>
            <p:cNvSpPr/>
            <p:nvPr/>
          </p:nvSpPr>
          <p:spPr>
            <a:xfrm>
              <a:off x="4044229" y="2912725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1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1" y="71453"/>
                  </a:lnTo>
                  <a:lnTo>
                    <a:pt x="141493" y="133754"/>
                  </a:lnTo>
                  <a:lnTo>
                    <a:pt x="132342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657">
              <a:extLst>
                <a:ext uri="{FF2B5EF4-FFF2-40B4-BE49-F238E27FC236}">
                  <a16:creationId xmlns:a16="http://schemas.microsoft.com/office/drawing/2014/main" id="{518EFF26-6880-47D5-B94E-F099FE667669}"/>
                </a:ext>
              </a:extLst>
            </p:cNvPr>
            <p:cNvSpPr/>
            <p:nvPr/>
          </p:nvSpPr>
          <p:spPr>
            <a:xfrm>
              <a:off x="4044228" y="2912725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0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658">
              <a:extLst>
                <a:ext uri="{FF2B5EF4-FFF2-40B4-BE49-F238E27FC236}">
                  <a16:creationId xmlns:a16="http://schemas.microsoft.com/office/drawing/2014/main" id="{1E3A821B-BCC7-4A13-93ED-99488D87593E}"/>
                </a:ext>
              </a:extLst>
            </p:cNvPr>
            <p:cNvSpPr/>
            <p:nvPr/>
          </p:nvSpPr>
          <p:spPr>
            <a:xfrm>
              <a:off x="4237537" y="2920013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5" y="1231"/>
                  </a:lnTo>
                  <a:lnTo>
                    <a:pt x="142725" y="10381"/>
                  </a:lnTo>
                  <a:lnTo>
                    <a:pt x="80423" y="71453"/>
                  </a:lnTo>
                  <a:lnTo>
                    <a:pt x="141495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2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659">
              <a:extLst>
                <a:ext uri="{FF2B5EF4-FFF2-40B4-BE49-F238E27FC236}">
                  <a16:creationId xmlns:a16="http://schemas.microsoft.com/office/drawing/2014/main" id="{E2CC3ACC-6B9B-4F4B-A98B-8C8ED48B0E65}"/>
                </a:ext>
              </a:extLst>
            </p:cNvPr>
            <p:cNvSpPr/>
            <p:nvPr/>
          </p:nvSpPr>
          <p:spPr>
            <a:xfrm>
              <a:off x="4237537" y="292001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660">
              <a:extLst>
                <a:ext uri="{FF2B5EF4-FFF2-40B4-BE49-F238E27FC236}">
                  <a16:creationId xmlns:a16="http://schemas.microsoft.com/office/drawing/2014/main" id="{3AA3D607-4DAE-4FA2-97E2-41F439D3DB92}"/>
                </a:ext>
              </a:extLst>
            </p:cNvPr>
            <p:cNvSpPr/>
            <p:nvPr/>
          </p:nvSpPr>
          <p:spPr>
            <a:xfrm>
              <a:off x="3972480" y="3123545"/>
              <a:ext cx="14040" cy="0"/>
            </a:xfrm>
            <a:custGeom>
              <a:avLst/>
              <a:gdLst/>
              <a:ahLst/>
              <a:cxnLst/>
              <a:rect l="0" t="0" r="0" b="0"/>
              <a:pathLst>
                <a:path w="14040">
                  <a:moveTo>
                    <a:pt x="14040" y="0"/>
                  </a:moveTo>
                  <a:lnTo>
                    <a:pt x="6840" y="0"/>
                  </a:lnTo>
                  <a:lnTo>
                    <a:pt x="6840" y="0"/>
                  </a:lnTo>
                  <a:lnTo>
                    <a:pt x="6840" y="0"/>
                  </a:lnTo>
                  <a:lnTo>
                    <a:pt x="6840" y="0"/>
                  </a:lnTo>
                  <a:lnTo>
                    <a:pt x="6840" y="0"/>
                  </a:lnTo>
                  <a:lnTo>
                    <a:pt x="6840" y="0"/>
                  </a:lnTo>
                  <a:lnTo>
                    <a:pt x="6840" y="0"/>
                  </a:lnTo>
                  <a:lnTo>
                    <a:pt x="68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670">
              <a:extLst>
                <a:ext uri="{FF2B5EF4-FFF2-40B4-BE49-F238E27FC236}">
                  <a16:creationId xmlns:a16="http://schemas.microsoft.com/office/drawing/2014/main" id="{119E56A6-334C-43E1-BC6D-45669695D148}"/>
                </a:ext>
              </a:extLst>
            </p:cNvPr>
            <p:cNvSpPr/>
            <p:nvPr/>
          </p:nvSpPr>
          <p:spPr>
            <a:xfrm>
              <a:off x="6373319" y="955985"/>
              <a:ext cx="7560" cy="0"/>
            </a:xfrm>
            <a:custGeom>
              <a:avLst/>
              <a:gdLst/>
              <a:ahLst/>
              <a:cxnLst/>
              <a:rect l="0" t="0" r="0" b="0"/>
              <a:pathLst>
                <a:path w="756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60" y="0"/>
                  </a:lnTo>
                  <a:lnTo>
                    <a:pt x="756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700">
              <a:extLst>
                <a:ext uri="{FF2B5EF4-FFF2-40B4-BE49-F238E27FC236}">
                  <a16:creationId xmlns:a16="http://schemas.microsoft.com/office/drawing/2014/main" id="{8E10493C-EACA-4641-A657-157B1191992D}"/>
                </a:ext>
              </a:extLst>
            </p:cNvPr>
            <p:cNvSpPr/>
            <p:nvPr/>
          </p:nvSpPr>
          <p:spPr>
            <a:xfrm>
              <a:off x="5730359" y="3009065"/>
              <a:ext cx="42480" cy="0"/>
            </a:xfrm>
            <a:custGeom>
              <a:avLst/>
              <a:gdLst/>
              <a:ahLst/>
              <a:cxnLst/>
              <a:rect l="0" t="0" r="0" b="0"/>
              <a:pathLst>
                <a:path w="42480">
                  <a:moveTo>
                    <a:pt x="0" y="0"/>
                  </a:moveTo>
                  <a:lnTo>
                    <a:pt x="4248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6ED4857-A3F4-471D-A6A5-B6E899FCFD52}"/>
                  </a:ext>
                </a:extLst>
              </p:cNvPr>
              <p:cNvSpPr txBox="1"/>
              <p:nvPr/>
            </p:nvSpPr>
            <p:spPr>
              <a:xfrm>
                <a:off x="657224" y="1117926"/>
                <a:ext cx="10372725" cy="626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Dataset:{           ,          ,… … ,         }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6ED4857-A3F4-471D-A6A5-B6E899FC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4" y="1117926"/>
                <a:ext cx="10372725" cy="626967"/>
              </a:xfrm>
              <a:prstGeom prst="rect">
                <a:avLst/>
              </a:prstGeom>
              <a:blipFill>
                <a:blip r:embed="rId2"/>
                <a:stretch>
                  <a:fillRect l="-1529" t="-8738" b="-28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9D38C7D-9D09-484C-8CE9-3AD6A41C0CBD}"/>
                  </a:ext>
                </a:extLst>
              </p:cNvPr>
              <p:cNvSpPr txBox="1"/>
              <p:nvPr/>
            </p:nvSpPr>
            <p:spPr>
              <a:xfrm>
                <a:off x="2462851" y="1199975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800" dirty="0"/>
                  <a:t>   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9D38C7D-9D09-484C-8CE9-3AD6A41C0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851" y="1199975"/>
                <a:ext cx="697240" cy="448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C390637-1EB8-4D4B-9D90-467848E5AB18}"/>
                  </a:ext>
                </a:extLst>
              </p:cNvPr>
              <p:cNvSpPr txBox="1"/>
              <p:nvPr/>
            </p:nvSpPr>
            <p:spPr>
              <a:xfrm>
                <a:off x="3537746" y="1196617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sz="2400" dirty="0"/>
                  <a:t>   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C390637-1EB8-4D4B-9D90-467848E5A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746" y="1196617"/>
                <a:ext cx="697240" cy="448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427480-D2C7-48BD-A01E-246DA7A3FD2F}"/>
                  </a:ext>
                </a:extLst>
              </p:cNvPr>
              <p:cNvSpPr txBox="1"/>
              <p:nvPr/>
            </p:nvSpPr>
            <p:spPr>
              <a:xfrm>
                <a:off x="5256673" y="1196617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 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D427480-D2C7-48BD-A01E-246DA7A3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73" y="1196617"/>
                <a:ext cx="697240" cy="448777"/>
              </a:xfrm>
              <a:prstGeom prst="rect">
                <a:avLst/>
              </a:prstGeom>
              <a:blipFill>
                <a:blip r:embed="rId5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爆炸形: 14 pt  36">
            <a:extLst>
              <a:ext uri="{FF2B5EF4-FFF2-40B4-BE49-F238E27FC236}">
                <a16:creationId xmlns:a16="http://schemas.microsoft.com/office/drawing/2014/main" id="{1F11108E-2D26-4549-BC0B-7CCCF452100D}"/>
              </a:ext>
            </a:extLst>
          </p:cNvPr>
          <p:cNvSpPr/>
          <p:nvPr/>
        </p:nvSpPr>
        <p:spPr>
          <a:xfrm>
            <a:off x="8665665" y="1192585"/>
            <a:ext cx="2518624" cy="162585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5A51D6-3234-47F3-9D23-CB824B7C7AF6}"/>
              </a:ext>
            </a:extLst>
          </p:cNvPr>
          <p:cNvSpPr txBox="1"/>
          <p:nvPr/>
        </p:nvSpPr>
        <p:spPr>
          <a:xfrm>
            <a:off x="9640970" y="140862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P68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43F6FED-CD84-4DBE-9F7A-4F0968C9D453}"/>
                  </a:ext>
                </a:extLst>
              </p:cNvPr>
              <p:cNvSpPr/>
              <p:nvPr/>
            </p:nvSpPr>
            <p:spPr>
              <a:xfrm>
                <a:off x="7466601" y="3598417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43F6FED-CD84-4DBE-9F7A-4F0968C9D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601" y="3598417"/>
                <a:ext cx="473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4B8A742-D9D7-4313-B741-D39C683CFF46}"/>
                  </a:ext>
                </a:extLst>
              </p:cNvPr>
              <p:cNvSpPr txBox="1"/>
              <p:nvPr/>
            </p:nvSpPr>
            <p:spPr>
              <a:xfrm>
                <a:off x="8821973" y="3294231"/>
                <a:ext cx="1103004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4B8A742-D9D7-4313-B741-D39C683C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973" y="3294231"/>
                <a:ext cx="1103004" cy="1176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A85C2EE-BA85-4387-BC09-FD2457C8F94F}"/>
                  </a:ext>
                </a:extLst>
              </p:cNvPr>
              <p:cNvSpPr txBox="1"/>
              <p:nvPr/>
            </p:nvSpPr>
            <p:spPr>
              <a:xfrm>
                <a:off x="7579541" y="4854628"/>
                <a:ext cx="1410357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A85C2EE-BA85-4387-BC09-FD2457C8F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41" y="4854628"/>
                <a:ext cx="1410357" cy="610680"/>
              </a:xfrm>
              <a:prstGeom prst="rect">
                <a:avLst/>
              </a:prstGeom>
              <a:blipFill>
                <a:blip r:embed="rId8"/>
                <a:stretch>
                  <a:fillRect t="-1980" b="-20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8021B4-738B-4F96-B38D-4182C7497E83}"/>
                  </a:ext>
                </a:extLst>
              </p:cNvPr>
              <p:cNvSpPr txBox="1"/>
              <p:nvPr/>
            </p:nvSpPr>
            <p:spPr>
              <a:xfrm>
                <a:off x="8647493" y="4571858"/>
                <a:ext cx="2200346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8021B4-738B-4F96-B38D-4182C74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493" y="4571858"/>
                <a:ext cx="2200346" cy="1176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3F42532-DC20-46D4-81CC-69DC454B4873}"/>
                  </a:ext>
                </a:extLst>
              </p:cNvPr>
              <p:cNvSpPr/>
              <p:nvPr/>
            </p:nvSpPr>
            <p:spPr>
              <a:xfrm>
                <a:off x="7652188" y="3489221"/>
                <a:ext cx="1265062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3F42532-DC20-46D4-81CC-69DC454B4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88" y="3489221"/>
                <a:ext cx="1265062" cy="7862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47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7F2B95-F75F-4C09-8338-4CE43E63B7F6}"/>
              </a:ext>
            </a:extLst>
          </p:cNvPr>
          <p:cNvSpPr/>
          <p:nvPr/>
        </p:nvSpPr>
        <p:spPr>
          <a:xfrm>
            <a:off x="700087" y="809923"/>
            <a:ext cx="1027271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de-DE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[mu sigma2] = estimateGaussian(X)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%ESTIMATEGAUSSIAN This function estimates the parameters of a 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%Gaussian distribution using the data in X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   [mu sigma2] = </a:t>
            </a:r>
            <a:r>
              <a:rPr lang="en-US" altLang="zh-CN" dirty="0" err="1">
                <a:solidFill>
                  <a:srgbClr val="228B22"/>
                </a:solidFill>
                <a:latin typeface="Courier New" panose="02070309020205020404" pitchFamily="49" charset="0"/>
              </a:rPr>
              <a:t>estimateGaussian(X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), 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   The input X is the dataset with each n-dimensional data point in one row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   The output is an n-dimensional vector mu, the mean of the data set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   and the variances sigma^2, an n x 1 vector</a:t>
            </a:r>
          </a:p>
          <a:p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 Useful variables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[m, n]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size(X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 You should return these values correctly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mu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zeros(n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sigma2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zeros(n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1);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mu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mean(X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sigma2 = 1 / m * sum ( bsxfun(@minus, X, mu) .^2 );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CN" alt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586515-437B-42CB-A5A8-E0876F3954D0}"/>
              </a:ext>
            </a:extLst>
          </p:cNvPr>
          <p:cNvSpPr/>
          <p:nvPr/>
        </p:nvSpPr>
        <p:spPr>
          <a:xfrm>
            <a:off x="429276" y="225148"/>
            <a:ext cx="425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Parameter estimation </a:t>
            </a:r>
            <a:endParaRPr lang="zh-CN" altLang="en-US" sz="3200" b="1" dirty="0"/>
          </a:p>
        </p:txBody>
      </p:sp>
      <p:sp>
        <p:nvSpPr>
          <p:cNvPr id="4" name="爆炸形: 14 pt  3">
            <a:extLst>
              <a:ext uri="{FF2B5EF4-FFF2-40B4-BE49-F238E27FC236}">
                <a16:creationId xmlns:a16="http://schemas.microsoft.com/office/drawing/2014/main" id="{54EFE260-E7C3-473E-9530-09407F55586C}"/>
              </a:ext>
            </a:extLst>
          </p:cNvPr>
          <p:cNvSpPr/>
          <p:nvPr/>
        </p:nvSpPr>
        <p:spPr>
          <a:xfrm>
            <a:off x="8586788" y="3800475"/>
            <a:ext cx="3014662" cy="172878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FD0FFD-82F8-4798-A475-1BA70E2209A7}"/>
              </a:ext>
            </a:extLst>
          </p:cNvPr>
          <p:cNvSpPr txBox="1"/>
          <p:nvPr/>
        </p:nvSpPr>
        <p:spPr>
          <a:xfrm>
            <a:off x="9644062" y="4403259"/>
            <a:ext cx="132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700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36EFC11-1D6C-4B62-948A-961A114111EA}"/>
              </a:ext>
            </a:extLst>
          </p:cNvPr>
          <p:cNvSpPr txBox="1"/>
          <p:nvPr/>
        </p:nvSpPr>
        <p:spPr>
          <a:xfrm>
            <a:off x="3414711" y="2185988"/>
            <a:ext cx="5129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/>
              <a:t>algorithm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06029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F9E3A7-96B8-4FE2-B81F-28AFB53107B0}"/>
              </a:ext>
            </a:extLst>
          </p:cNvPr>
          <p:cNvSpPr txBox="1"/>
          <p:nvPr/>
        </p:nvSpPr>
        <p:spPr>
          <a:xfrm>
            <a:off x="471488" y="257175"/>
            <a:ext cx="3786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Density estimation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8BF721-C795-45A4-8740-297E0D7C3E3B}"/>
              </a:ext>
            </a:extLst>
          </p:cNvPr>
          <p:cNvSpPr txBox="1"/>
          <p:nvPr/>
        </p:nvSpPr>
        <p:spPr>
          <a:xfrm>
            <a:off x="1057276" y="1143000"/>
            <a:ext cx="61150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Training set : {          … … ,          }</a:t>
            </a:r>
          </a:p>
          <a:p>
            <a:endParaRPr lang="en-US" altLang="zh-CN" sz="2800" dirty="0"/>
          </a:p>
          <a:p>
            <a:r>
              <a:rPr lang="en-US" altLang="zh-CN" sz="3200" dirty="0"/>
              <a:t>Each example is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53269B-FFF9-42F7-8BF0-C6870B1DDBBF}"/>
                  </a:ext>
                </a:extLst>
              </p:cNvPr>
              <p:cNvSpPr txBox="1"/>
              <p:nvPr/>
            </p:nvSpPr>
            <p:spPr>
              <a:xfrm>
                <a:off x="3560435" y="1348308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,                       </a:t>
                </a:r>
                <a:r>
                  <a:rPr lang="zh-CN" altLang="en-US" sz="2800" dirty="0"/>
                  <a:t>  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53269B-FFF9-42F7-8BF0-C6870B1DD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35" y="1348308"/>
                <a:ext cx="697240" cy="448777"/>
              </a:xfrm>
              <a:prstGeom prst="rect">
                <a:avLst/>
              </a:prstGeom>
              <a:blipFill>
                <a:blip r:embed="rId2"/>
                <a:stretch>
                  <a:fillRect t="-18919" r="-43860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808093-5A01-4E1F-BEFD-2CADDAEEBADC}"/>
                  </a:ext>
                </a:extLst>
              </p:cNvPr>
              <p:cNvSpPr txBox="1"/>
              <p:nvPr/>
            </p:nvSpPr>
            <p:spPr>
              <a:xfrm>
                <a:off x="5366380" y="1262583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800" dirty="0"/>
                  <a:t>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808093-5A01-4E1F-BEFD-2CADDAEEB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80" y="1262583"/>
                <a:ext cx="697240" cy="448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CCCEB5-B949-422B-932D-E6513D39CA11}"/>
                  </a:ext>
                </a:extLst>
              </p:cNvPr>
              <p:cNvSpPr txBox="1"/>
              <p:nvPr/>
            </p:nvSpPr>
            <p:spPr>
              <a:xfrm>
                <a:off x="4114801" y="2171998"/>
                <a:ext cx="10476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CCCEB5-B949-422B-932D-E6513D39C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2171998"/>
                <a:ext cx="10476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7C3143-EDE6-4B2F-97F8-862334801F51}"/>
                  </a:ext>
                </a:extLst>
              </p:cNvPr>
              <p:cNvSpPr txBox="1"/>
              <p:nvPr/>
            </p:nvSpPr>
            <p:spPr>
              <a:xfrm>
                <a:off x="1188198" y="3177720"/>
                <a:ext cx="3450432" cy="502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7C3143-EDE6-4B2F-97F8-86233480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98" y="3177720"/>
                <a:ext cx="3450432" cy="502958"/>
              </a:xfrm>
              <a:prstGeom prst="rect">
                <a:avLst/>
              </a:prstGeom>
              <a:blipFill>
                <a:blip r:embed="rId5"/>
                <a:stretch>
                  <a:fillRect t="-15663" b="-33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3B9497-2B5B-48F7-BCFD-725B4FC3A605}"/>
                  </a:ext>
                </a:extLst>
              </p:cNvPr>
              <p:cNvSpPr txBox="1"/>
              <p:nvPr/>
            </p:nvSpPr>
            <p:spPr>
              <a:xfrm>
                <a:off x="1188198" y="4316602"/>
                <a:ext cx="742793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3B9497-2B5B-48F7-BCFD-725B4FC3A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98" y="4316602"/>
                <a:ext cx="7427931" cy="1050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8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31E6A3-C446-42B0-B0AB-76787BE8E605}"/>
              </a:ext>
            </a:extLst>
          </p:cNvPr>
          <p:cNvSpPr txBox="1"/>
          <p:nvPr/>
        </p:nvSpPr>
        <p:spPr>
          <a:xfrm>
            <a:off x="471488" y="214313"/>
            <a:ext cx="547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Anomaly  detection algorithm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AE952B-AA03-4132-9CF1-1529132BB7B5}"/>
                  </a:ext>
                </a:extLst>
              </p:cNvPr>
              <p:cNvSpPr txBox="1"/>
              <p:nvPr/>
            </p:nvSpPr>
            <p:spPr>
              <a:xfrm>
                <a:off x="471488" y="1120945"/>
                <a:ext cx="10172700" cy="5637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sz="2800" dirty="0"/>
                  <a:t>Choose features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that you think might be indicative of anomalous examples 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sz="2800" dirty="0"/>
                  <a:t>Fit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,…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800" dirty="0"/>
                  <a:t> , … …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400" dirty="0"/>
              </a:p>
              <a:p>
                <a:pPr marL="342900" indent="-342900">
                  <a:buAutoNum type="arabicPeriod"/>
                </a:pPr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3.Given new example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 ,compute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: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Anomaly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AE952B-AA03-4132-9CF1-1529132BB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1120945"/>
                <a:ext cx="10172700" cy="5637312"/>
              </a:xfrm>
              <a:prstGeom prst="rect">
                <a:avLst/>
              </a:prstGeom>
              <a:blipFill>
                <a:blip r:embed="rId2"/>
                <a:stretch>
                  <a:fillRect l="-1258" t="-1189" b="-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DD79E3-319C-440C-A93D-8B8F9CDC6A20}"/>
                  </a:ext>
                </a:extLst>
              </p:cNvPr>
              <p:cNvSpPr txBox="1"/>
              <p:nvPr/>
            </p:nvSpPr>
            <p:spPr>
              <a:xfrm>
                <a:off x="2715580" y="2843212"/>
                <a:ext cx="864394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DD79E3-319C-440C-A93D-8B8F9CDC6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80" y="2843212"/>
                <a:ext cx="864394" cy="610680"/>
              </a:xfrm>
              <a:prstGeom prst="rect">
                <a:avLst/>
              </a:prstGeom>
              <a:blipFill>
                <a:blip r:embed="rId3"/>
                <a:stretch>
                  <a:fillRect t="-1980" b="-20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456EEE-9B1E-48A0-A2D3-C8CD3F167676}"/>
                  </a:ext>
                </a:extLst>
              </p:cNvPr>
              <p:cNvSpPr txBox="1"/>
              <p:nvPr/>
            </p:nvSpPr>
            <p:spPr>
              <a:xfrm>
                <a:off x="3674706" y="2643286"/>
                <a:ext cx="993477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456EEE-9B1E-48A0-A2D3-C8CD3F16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06" y="2643286"/>
                <a:ext cx="993477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93EC759-750B-470A-82BF-EE971E2BEE6D}"/>
                  </a:ext>
                </a:extLst>
              </p:cNvPr>
              <p:cNvSpPr txBox="1"/>
              <p:nvPr/>
            </p:nvSpPr>
            <p:spPr>
              <a:xfrm>
                <a:off x="2646759" y="3948726"/>
                <a:ext cx="1121570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93EC759-750B-470A-82BF-EE971E2BE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59" y="3948726"/>
                <a:ext cx="1121570" cy="608372"/>
              </a:xfrm>
              <a:prstGeom prst="rect">
                <a:avLst/>
              </a:prstGeom>
              <a:blipFill>
                <a:blip r:embed="rId5"/>
                <a:stretch>
                  <a:fillRect t="-2000" b="-2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47BF5-2634-4D02-934F-F8EDD8FEFDAD}"/>
                  </a:ext>
                </a:extLst>
              </p:cNvPr>
              <p:cNvSpPr txBox="1"/>
              <p:nvPr/>
            </p:nvSpPr>
            <p:spPr>
              <a:xfrm>
                <a:off x="3674706" y="3754274"/>
                <a:ext cx="200240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47BF5-2634-4D02-934F-F8EDD8FEF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06" y="3754274"/>
                <a:ext cx="2002408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70C251-28A4-4937-9971-57D6C9FF6BDE}"/>
                  </a:ext>
                </a:extLst>
              </p:cNvPr>
              <p:cNvSpPr txBox="1"/>
              <p:nvPr/>
            </p:nvSpPr>
            <p:spPr>
              <a:xfrm>
                <a:off x="1843872" y="5173852"/>
                <a:ext cx="742793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70C251-28A4-4937-9971-57D6C9FF6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872" y="5173852"/>
                <a:ext cx="7427931" cy="10500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1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5">
            <a:extLst>
              <a:ext uri="{FF2B5EF4-FFF2-40B4-BE49-F238E27FC236}">
                <a16:creationId xmlns:a16="http://schemas.microsoft.com/office/drawing/2014/main" id="{C4656989-8E53-4B60-B4B8-98D7399D738E}"/>
              </a:ext>
            </a:extLst>
          </p:cNvPr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Anomaly detection example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F439758-02B9-4576-89C1-A98AFB3B7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563" y="987141"/>
            <a:ext cx="3169920" cy="2377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187E641-ECAC-4788-9ABB-EE82A4CC41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5" y="4020797"/>
            <a:ext cx="2610198" cy="2233060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280166FF-DF54-4618-A4C8-FD65C7233F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74" y="1465648"/>
            <a:ext cx="1789787" cy="262296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C114C27C-8E90-4B58-851E-C1FC4E5C0A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74" y="2255450"/>
            <a:ext cx="1780970" cy="26009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51E2238-7D11-4772-9A56-65608DCD357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5" y="557196"/>
            <a:ext cx="1993900" cy="149542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956C63F8-76FC-476D-B077-D201B157EE0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5" y="2331548"/>
            <a:ext cx="1993900" cy="1495425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2EBD4458-113F-4D17-A835-B415AA9AF1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70" y="4889296"/>
            <a:ext cx="1240155" cy="24803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935801C-F4E4-4473-8F29-AAAE1ECBBFD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99" y="5476444"/>
            <a:ext cx="2610993" cy="46672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6DFB1F3-D82E-4D7D-BC4D-B4DF2055F5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34" y="6192478"/>
            <a:ext cx="2597658" cy="466725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018FCAA9-2D6D-4630-A150-2CCE0B6AAE3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81" y="850647"/>
            <a:ext cx="1325880" cy="28765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8F295F4C-CE82-446D-A091-1AFEC64813D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55" y="2935432"/>
            <a:ext cx="1325880" cy="28765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DD178A68-D1D3-414A-897F-E8D70D370B3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1" y="1767017"/>
            <a:ext cx="225951" cy="148752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AA103F7D-C680-416A-A172-A76D2F09D58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85" y="2052621"/>
            <a:ext cx="306845" cy="207186"/>
          </a:xfrm>
          <a:prstGeom prst="rect">
            <a:avLst/>
          </a:prstGeom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E6F77A6F-D176-4A78-96F3-CC4874EE7C9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14" y="3198854"/>
            <a:ext cx="245444" cy="165727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273B2F0D-01AB-458A-8F6D-E2FF8FA73178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84" y="3826972"/>
            <a:ext cx="423683" cy="278927"/>
          </a:xfrm>
          <a:prstGeom prst="rect">
            <a:avLst/>
          </a:prstGeom>
        </p:spPr>
      </p:pic>
      <p:sp>
        <p:nvSpPr>
          <p:cNvPr id="15" name="爆炸形: 14 pt  14">
            <a:extLst>
              <a:ext uri="{FF2B5EF4-FFF2-40B4-BE49-F238E27FC236}">
                <a16:creationId xmlns:a16="http://schemas.microsoft.com/office/drawing/2014/main" id="{36F42605-42AD-4A52-9D9C-0F7473320694}"/>
              </a:ext>
            </a:extLst>
          </p:cNvPr>
          <p:cNvSpPr/>
          <p:nvPr/>
        </p:nvSpPr>
        <p:spPr>
          <a:xfrm>
            <a:off x="3901373" y="2780767"/>
            <a:ext cx="1770252" cy="163474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P68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505E8-8D45-4E21-829E-2FC65D3B4A8C}"/>
              </a:ext>
            </a:extLst>
          </p:cNvPr>
          <p:cNvSpPr/>
          <p:nvPr/>
        </p:nvSpPr>
        <p:spPr>
          <a:xfrm>
            <a:off x="900112" y="1098620"/>
            <a:ext cx="98155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[mu sigma2]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estimateGaussian(X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multivariateGaussian(X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mu, sigma2);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visualizeFit(X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 mu, sigma2);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xlabel(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'Latency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(ms)'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ylabel(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'Throughput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mb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/s)'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multivariateGaussian(Xval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mu, sigma2);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[epsilon F1]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selectThreshold(yval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outliers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find(p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&lt; epsilon);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plot(X(outliers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1),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X(outliers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2),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ro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2,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MarkerSize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10);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  <a:p>
            <a:r>
              <a:rPr lang="zh-CN" alt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'Program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paused. Press enter to continue.\n'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3" name="TextBox 135">
            <a:extLst>
              <a:ext uri="{FF2B5EF4-FFF2-40B4-BE49-F238E27FC236}">
                <a16:creationId xmlns:a16="http://schemas.microsoft.com/office/drawing/2014/main" id="{51119354-6330-4638-A6BD-EBC641923E2C}"/>
              </a:ext>
            </a:extLst>
          </p:cNvPr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Anomaly detection example</a:t>
            </a:r>
          </a:p>
        </p:txBody>
      </p:sp>
      <p:sp>
        <p:nvSpPr>
          <p:cNvPr id="4" name="爆炸形: 14 pt  3">
            <a:extLst>
              <a:ext uri="{FF2B5EF4-FFF2-40B4-BE49-F238E27FC236}">
                <a16:creationId xmlns:a16="http://schemas.microsoft.com/office/drawing/2014/main" id="{6733E2CA-EB76-4A2E-B777-ADDC4599A15F}"/>
              </a:ext>
            </a:extLst>
          </p:cNvPr>
          <p:cNvSpPr/>
          <p:nvPr/>
        </p:nvSpPr>
        <p:spPr>
          <a:xfrm>
            <a:off x="7986713" y="585788"/>
            <a:ext cx="2943225" cy="222885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P68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2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A1340F-0635-4F5B-8F35-3135839C0658}"/>
              </a:ext>
            </a:extLst>
          </p:cNvPr>
          <p:cNvSpPr txBox="1"/>
          <p:nvPr/>
        </p:nvSpPr>
        <p:spPr>
          <a:xfrm>
            <a:off x="885825" y="760925"/>
            <a:ext cx="10287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Developing and evaluating </a:t>
            </a:r>
          </a:p>
          <a:p>
            <a:pPr algn="ctr"/>
            <a:r>
              <a:rPr lang="en-US" altLang="zh-CN" sz="8000" b="1" dirty="0"/>
              <a:t>an anomaly </a:t>
            </a:r>
          </a:p>
          <a:p>
            <a:pPr algn="ctr"/>
            <a:r>
              <a:rPr lang="en-US" altLang="zh-CN" sz="8000" b="1" dirty="0"/>
              <a:t>detection system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26883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A986D4-B48A-4DE6-B660-5813E7506828}"/>
              </a:ext>
            </a:extLst>
          </p:cNvPr>
          <p:cNvSpPr txBox="1"/>
          <p:nvPr/>
        </p:nvSpPr>
        <p:spPr>
          <a:xfrm>
            <a:off x="428625" y="100013"/>
            <a:ext cx="851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The importance of real-number evaluation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ECAD0-DCE0-4A51-868D-7FD4F46891D0}"/>
              </a:ext>
            </a:extLst>
          </p:cNvPr>
          <p:cNvSpPr txBox="1"/>
          <p:nvPr/>
        </p:nvSpPr>
        <p:spPr>
          <a:xfrm>
            <a:off x="428625" y="1028700"/>
            <a:ext cx="109156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When developing a learning algorithm ( choosing features , etc . ) ,</a:t>
            </a:r>
          </a:p>
          <a:p>
            <a:r>
              <a:rPr lang="en-US" altLang="zh-CN" sz="2800" dirty="0"/>
              <a:t>Making decisions is much easier if we have a way of evaluating our learning algorithm.</a:t>
            </a:r>
          </a:p>
          <a:p>
            <a:endParaRPr lang="en-US" altLang="zh-CN" sz="2800" dirty="0"/>
          </a:p>
          <a:p>
            <a:r>
              <a:rPr lang="en-US" altLang="zh-CN" sz="2800" dirty="0"/>
              <a:t>Assume we have some labeled data, of anomalous and non-anomalous examples . ( y = 0 if normal, y =1 if anomalous).</a:t>
            </a:r>
          </a:p>
          <a:p>
            <a:endParaRPr lang="en-US" altLang="zh-CN" sz="2800" dirty="0"/>
          </a:p>
          <a:p>
            <a:r>
              <a:rPr lang="en-US" altLang="zh-CN" sz="2800" dirty="0"/>
              <a:t>Training set :                          …                ( assume normal examples / not anomalous)</a:t>
            </a:r>
          </a:p>
          <a:p>
            <a:r>
              <a:rPr lang="en-US" altLang="zh-CN" sz="2800" dirty="0"/>
              <a:t>Cross validation set:                      ,…,</a:t>
            </a:r>
          </a:p>
          <a:p>
            <a:endParaRPr lang="en-US" altLang="zh-CN" sz="2800" dirty="0"/>
          </a:p>
          <a:p>
            <a:r>
              <a:rPr lang="en-US" altLang="zh-CN" sz="2800" dirty="0"/>
              <a:t>Test set:                        ,….,   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0E2E3F0-2721-4B9F-9FCD-134FD9FA7F92}"/>
                  </a:ext>
                </a:extLst>
              </p:cNvPr>
              <p:cNvSpPr txBox="1"/>
              <p:nvPr/>
            </p:nvSpPr>
            <p:spPr>
              <a:xfrm>
                <a:off x="2468499" y="4065729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,                       </a:t>
                </a:r>
                <a:r>
                  <a:rPr lang="zh-CN" altLang="en-US" sz="2800" dirty="0"/>
                  <a:t>  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0E2E3F0-2721-4B9F-9FCD-134FD9FA7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99" y="4065729"/>
                <a:ext cx="697240" cy="448777"/>
              </a:xfrm>
              <a:prstGeom prst="rect">
                <a:avLst/>
              </a:prstGeom>
              <a:blipFill>
                <a:blip r:embed="rId2"/>
                <a:stretch>
                  <a:fillRect t="-18919" r="-42982" b="-4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425941-E00C-419D-87CA-804AD0120591}"/>
                  </a:ext>
                </a:extLst>
              </p:cNvPr>
              <p:cNvSpPr txBox="1"/>
              <p:nvPr/>
            </p:nvSpPr>
            <p:spPr>
              <a:xfrm>
                <a:off x="3452000" y="4099586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,                       </a:t>
                </a:r>
                <a:r>
                  <a:rPr lang="zh-CN" altLang="en-US" sz="2800" dirty="0"/>
                  <a:t>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425941-E00C-419D-87CA-804AD0120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000" y="4099586"/>
                <a:ext cx="697240" cy="448777"/>
              </a:xfrm>
              <a:prstGeom prst="rect">
                <a:avLst/>
              </a:prstGeom>
              <a:blipFill>
                <a:blip r:embed="rId3"/>
                <a:stretch>
                  <a:fillRect t="-19178" r="-42609" b="-49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DDC487-388C-41AC-AB1A-E178137267D8}"/>
                  </a:ext>
                </a:extLst>
              </p:cNvPr>
              <p:cNvSpPr txBox="1"/>
              <p:nvPr/>
            </p:nvSpPr>
            <p:spPr>
              <a:xfrm>
                <a:off x="5073497" y="4049261"/>
                <a:ext cx="682953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                       </a:t>
                </a:r>
                <a:r>
                  <a:rPr lang="zh-CN" altLang="en-US" sz="2800" dirty="0"/>
                  <a:t> 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DDC487-388C-41AC-AB1A-E1781372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7" y="4049261"/>
                <a:ext cx="682953" cy="448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29468E-60C3-4103-A9E9-2C5C39273DD7}"/>
                  </a:ext>
                </a:extLst>
              </p:cNvPr>
              <p:cNvSpPr txBox="1"/>
              <p:nvPr/>
            </p:nvSpPr>
            <p:spPr>
              <a:xfrm>
                <a:off x="3565071" y="4889750"/>
                <a:ext cx="1508425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29468E-60C3-4103-A9E9-2C5C39273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1" y="4889750"/>
                <a:ext cx="1508425" cy="552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C339F1-E031-4DFC-8C51-8826DF0BF507}"/>
                  </a:ext>
                </a:extLst>
              </p:cNvPr>
              <p:cNvSpPr txBox="1"/>
              <p:nvPr/>
            </p:nvSpPr>
            <p:spPr>
              <a:xfrm>
                <a:off x="5756450" y="4887225"/>
                <a:ext cx="209769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𝑐𝑣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𝑐𝑣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C339F1-E031-4DFC-8C51-8826DF0B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0" y="4887225"/>
                <a:ext cx="2097690" cy="5527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4E9580-3F15-48C5-9597-D2C50741866C}"/>
                  </a:ext>
                </a:extLst>
              </p:cNvPr>
              <p:cNvSpPr txBox="1"/>
              <p:nvPr/>
            </p:nvSpPr>
            <p:spPr>
              <a:xfrm>
                <a:off x="1878841" y="5722036"/>
                <a:ext cx="1686231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4E9580-3F15-48C5-9597-D2C507418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41" y="5722036"/>
                <a:ext cx="1686231" cy="552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158CE47-7B8C-48B1-A94F-655C2529D425}"/>
                  </a:ext>
                </a:extLst>
              </p:cNvPr>
              <p:cNvSpPr txBox="1"/>
              <p:nvPr/>
            </p:nvSpPr>
            <p:spPr>
              <a:xfrm>
                <a:off x="4319284" y="5747198"/>
                <a:ext cx="242790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158CE47-7B8C-48B1-A94F-655C2529D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84" y="5747198"/>
                <a:ext cx="2427908" cy="5527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F5AE04-85F8-4F25-BA5B-5AC76629329B}"/>
              </a:ext>
            </a:extLst>
          </p:cNvPr>
          <p:cNvSpPr txBox="1"/>
          <p:nvPr/>
        </p:nvSpPr>
        <p:spPr>
          <a:xfrm>
            <a:off x="900113" y="1385888"/>
            <a:ext cx="108299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/>
              <a:t>Problem Motivation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/>
              <a:t>Gaussian Distribution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/>
              <a:t>Algorithm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/>
              <a:t>Developing and Evaluating an Anomaly Detection System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/>
              <a:t>Anomaly Detection VS. Supervised Learning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/>
              <a:t>Choosing What Features to Use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/>
              <a:t>Multivariate Gaussian Distribution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/>
              <a:t>Anomaly Detection using  the Multivariate Gaussian Distribution 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4FA862-C9E8-43A7-9111-E80A82042260}"/>
              </a:ext>
            </a:extLst>
          </p:cNvPr>
          <p:cNvSpPr txBox="1"/>
          <p:nvPr/>
        </p:nvSpPr>
        <p:spPr>
          <a:xfrm>
            <a:off x="4586288" y="0"/>
            <a:ext cx="5857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Outline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36997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0EFFC63-D16E-48BF-A191-72FD32112F72}"/>
              </a:ext>
            </a:extLst>
          </p:cNvPr>
          <p:cNvSpPr txBox="1"/>
          <p:nvPr/>
        </p:nvSpPr>
        <p:spPr>
          <a:xfrm>
            <a:off x="371476" y="128587"/>
            <a:ext cx="865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Aircraft engines motivating example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0640E5-156F-4442-AE96-294F69174611}"/>
              </a:ext>
            </a:extLst>
          </p:cNvPr>
          <p:cNvSpPr txBox="1"/>
          <p:nvPr/>
        </p:nvSpPr>
        <p:spPr>
          <a:xfrm>
            <a:off x="971551" y="1314450"/>
            <a:ext cx="1032986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10000 good (normal) engines,20 flawed engines (anomalous)</a:t>
            </a:r>
          </a:p>
          <a:p>
            <a:endParaRPr lang="en-US" altLang="zh-CN" sz="3200" dirty="0"/>
          </a:p>
          <a:p>
            <a:r>
              <a:rPr lang="en-US" altLang="zh-CN" sz="3200" dirty="0"/>
              <a:t>Training set : </a:t>
            </a:r>
          </a:p>
          <a:p>
            <a:r>
              <a:rPr lang="en-US" altLang="zh-CN" sz="3200" dirty="0"/>
              <a:t>   6000 good engines</a:t>
            </a:r>
          </a:p>
          <a:p>
            <a:r>
              <a:rPr lang="en-US" altLang="zh-CN" sz="3200" dirty="0"/>
              <a:t>CV :     </a:t>
            </a:r>
          </a:p>
          <a:p>
            <a:r>
              <a:rPr lang="en-US" altLang="zh-CN" sz="3200" dirty="0"/>
              <a:t>    2000 good engines ( y = 0) , 10 anomalous ( y = 1)</a:t>
            </a:r>
          </a:p>
          <a:p>
            <a:r>
              <a:rPr lang="en-US" altLang="zh-CN" sz="3200" dirty="0"/>
              <a:t>Test :</a:t>
            </a:r>
          </a:p>
          <a:p>
            <a:r>
              <a:rPr lang="en-US" altLang="zh-CN" sz="3200" dirty="0"/>
              <a:t>     2000 good engines ( y = 0),  10 anomalous ( y = 1</a:t>
            </a:r>
            <a:r>
              <a:rPr lang="en-US" altLang="zh-CN" sz="2800" dirty="0"/>
              <a:t>)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09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A12191-4F82-4A67-9AC4-47D21D23932B}"/>
              </a:ext>
            </a:extLst>
          </p:cNvPr>
          <p:cNvSpPr txBox="1"/>
          <p:nvPr/>
        </p:nvSpPr>
        <p:spPr>
          <a:xfrm>
            <a:off x="471487" y="300038"/>
            <a:ext cx="6443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Algorithm evaluation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4273AA0-86F0-419F-98ED-C017098E735E}"/>
                  </a:ext>
                </a:extLst>
              </p:cNvPr>
              <p:cNvSpPr txBox="1"/>
              <p:nvPr/>
            </p:nvSpPr>
            <p:spPr>
              <a:xfrm>
                <a:off x="871538" y="1457326"/>
                <a:ext cx="1092993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Fit model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 on training set {            ….,            }</a:t>
                </a:r>
              </a:p>
              <a:p>
                <a:r>
                  <a:rPr lang="en-US" altLang="zh-CN" sz="2800" dirty="0"/>
                  <a:t>On a cross validation / test example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  ,predict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Possible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evaluation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metrics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</a:p>
              <a:p>
                <a:r>
                  <a:rPr lang="en-US" altLang="zh-CN" sz="2800" dirty="0"/>
                  <a:t>                 - True  positive , false positive , false negative , true negative</a:t>
                </a:r>
              </a:p>
              <a:p>
                <a:r>
                  <a:rPr lang="en-US" altLang="zh-CN" sz="2800" dirty="0"/>
                  <a:t>                 -Precision /Recall</a:t>
                </a:r>
              </a:p>
              <a:p>
                <a:r>
                  <a:rPr lang="en-US" altLang="zh-CN" sz="2800" dirty="0"/>
                  <a:t>                 - F1-score</a:t>
                </a:r>
              </a:p>
              <a:p>
                <a:r>
                  <a:rPr lang="en-US" altLang="zh-CN" sz="2800" dirty="0"/>
                  <a:t>Can also use cross validation set to choose parameter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4273AA0-86F0-419F-98ED-C017098E7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1457326"/>
                <a:ext cx="10929937" cy="4401205"/>
              </a:xfrm>
              <a:prstGeom prst="rect">
                <a:avLst/>
              </a:prstGeom>
              <a:blipFill>
                <a:blip r:embed="rId2"/>
                <a:stretch>
                  <a:fillRect l="-1171" t="-1247" b="-3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E3A9A0-A8CA-4CF0-98ED-CBC613A4F75F}"/>
                  </a:ext>
                </a:extLst>
              </p:cNvPr>
              <p:cNvSpPr txBox="1"/>
              <p:nvPr/>
            </p:nvSpPr>
            <p:spPr>
              <a:xfrm>
                <a:off x="5639266" y="1457326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,                       </a:t>
                </a:r>
                <a:r>
                  <a:rPr lang="zh-CN" altLang="en-US" sz="2800" dirty="0"/>
                  <a:t>  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E3A9A0-A8CA-4CF0-98ED-CBC613A4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66" y="1457326"/>
                <a:ext cx="697240" cy="448777"/>
              </a:xfrm>
              <a:prstGeom prst="rect">
                <a:avLst/>
              </a:prstGeom>
              <a:blipFill>
                <a:blip r:embed="rId3"/>
                <a:stretch>
                  <a:fillRect t="-18919" r="-43860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34901B-9266-4100-B855-679D53C78766}"/>
                  </a:ext>
                </a:extLst>
              </p:cNvPr>
              <p:cNvSpPr txBox="1"/>
              <p:nvPr/>
            </p:nvSpPr>
            <p:spPr>
              <a:xfrm>
                <a:off x="7111937" y="1471614"/>
                <a:ext cx="903352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                       </a:t>
                </a:r>
                <a:r>
                  <a:rPr lang="zh-CN" altLang="en-US" sz="2800" dirty="0"/>
                  <a:t>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34901B-9266-4100-B855-679D53C7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37" y="1471614"/>
                <a:ext cx="903352" cy="448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D25BD5-339E-4AD9-8EEC-BDE7CE28865E}"/>
                  </a:ext>
                </a:extLst>
              </p:cNvPr>
              <p:cNvSpPr txBox="1"/>
              <p:nvPr/>
            </p:nvSpPr>
            <p:spPr>
              <a:xfrm>
                <a:off x="2654991" y="2492904"/>
                <a:ext cx="518167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𝑎𝑛𝑜𝑚𝑎𝑙𝑦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normal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D25BD5-339E-4AD9-8EEC-BDE7CE288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91" y="2492904"/>
                <a:ext cx="5181675" cy="961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29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419334-89F7-4DAA-87B2-60990959FF62}"/>
              </a:ext>
            </a:extLst>
          </p:cNvPr>
          <p:cNvSpPr/>
          <p:nvPr/>
        </p:nvSpPr>
        <p:spPr>
          <a:xfrm>
            <a:off x="444844" y="853072"/>
            <a:ext cx="1075037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bestEpsilon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bestF1]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selectThreshold(yval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bestEpsilon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bestF1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F1 = 0;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max(pval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min(pval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)) / 1000;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epsilon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min(pval):stepsize:max(pval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zh-CN" alt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predictions =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&lt; epsilon);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sum((predictions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== 1) &amp;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== 0));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fn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sum((predictions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== 0) &amp;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== 1));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sum((predictions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== 1) &amp;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yval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== 1));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/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/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fn);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F1 = 2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/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F1 &gt; bestF1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bestF1 = F1;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bestEpsilon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epsilon;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355F78B-6C69-4019-94EE-F7C1684DCA7B}"/>
                  </a:ext>
                </a:extLst>
              </p:cNvPr>
              <p:cNvSpPr/>
              <p:nvPr/>
            </p:nvSpPr>
            <p:spPr>
              <a:xfrm>
                <a:off x="444844" y="101084"/>
                <a:ext cx="4027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/>
                  <a:t>To choose parameter 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355F78B-6C69-4019-94EE-F7C1684D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4" y="101084"/>
                <a:ext cx="4027000" cy="584775"/>
              </a:xfrm>
              <a:prstGeom prst="rect">
                <a:avLst/>
              </a:prstGeom>
              <a:blipFill>
                <a:blip r:embed="rId2"/>
                <a:stretch>
                  <a:fillRect l="-3933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爆炸形: 14 pt  3">
            <a:extLst>
              <a:ext uri="{FF2B5EF4-FFF2-40B4-BE49-F238E27FC236}">
                <a16:creationId xmlns:a16="http://schemas.microsoft.com/office/drawing/2014/main" id="{BBD4B9FA-CC1A-40F0-9CAB-B90511FE312A}"/>
              </a:ext>
            </a:extLst>
          </p:cNvPr>
          <p:cNvSpPr/>
          <p:nvPr/>
        </p:nvSpPr>
        <p:spPr>
          <a:xfrm>
            <a:off x="8872538" y="1514475"/>
            <a:ext cx="2100262" cy="244316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P68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61BCFC-34C6-4645-83BA-8F61FC70DEBC}"/>
              </a:ext>
            </a:extLst>
          </p:cNvPr>
          <p:cNvSpPr txBox="1"/>
          <p:nvPr/>
        </p:nvSpPr>
        <p:spPr>
          <a:xfrm>
            <a:off x="519113" y="1200151"/>
            <a:ext cx="1188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/>
              <a:t>Anomaly detection</a:t>
            </a:r>
          </a:p>
          <a:p>
            <a:pPr algn="ctr"/>
            <a:r>
              <a:rPr lang="en-US" altLang="zh-CN" sz="8800" b="1" dirty="0"/>
              <a:t> v s . </a:t>
            </a:r>
          </a:p>
          <a:p>
            <a:pPr algn="ctr"/>
            <a:r>
              <a:rPr lang="en-US" altLang="zh-CN" sz="8800" b="1" dirty="0"/>
              <a:t>supervised learning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1504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E7A51B-86EC-4FFF-8BA9-6AEA24BB6B44}"/>
              </a:ext>
            </a:extLst>
          </p:cNvPr>
          <p:cNvCxnSpPr>
            <a:cxnSpLocks/>
          </p:cNvCxnSpPr>
          <p:nvPr/>
        </p:nvCxnSpPr>
        <p:spPr>
          <a:xfrm>
            <a:off x="5972175" y="1057276"/>
            <a:ext cx="0" cy="5043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DA42685-E9BE-494B-B230-FC5C4C8333FE}"/>
              </a:ext>
            </a:extLst>
          </p:cNvPr>
          <p:cNvSpPr txBox="1"/>
          <p:nvPr/>
        </p:nvSpPr>
        <p:spPr>
          <a:xfrm>
            <a:off x="414338" y="129600"/>
            <a:ext cx="418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Anomaly detection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90EC69-525F-403D-B9F5-8062456EF135}"/>
              </a:ext>
            </a:extLst>
          </p:cNvPr>
          <p:cNvSpPr txBox="1"/>
          <p:nvPr/>
        </p:nvSpPr>
        <p:spPr>
          <a:xfrm>
            <a:off x="5657850" y="129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VS.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3E93E3-BFB8-4CC3-BA0A-0BF4AE3F4C19}"/>
              </a:ext>
            </a:extLst>
          </p:cNvPr>
          <p:cNvSpPr txBox="1"/>
          <p:nvPr/>
        </p:nvSpPr>
        <p:spPr>
          <a:xfrm>
            <a:off x="7458074" y="144900"/>
            <a:ext cx="394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Supervised learning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A9F74A-1D7B-441C-BF40-7C70957EEAD7}"/>
              </a:ext>
            </a:extLst>
          </p:cNvPr>
          <p:cNvSpPr txBox="1"/>
          <p:nvPr/>
        </p:nvSpPr>
        <p:spPr>
          <a:xfrm>
            <a:off x="0" y="1057276"/>
            <a:ext cx="59721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Very small number of positive examples ( y = 1 ) .</a:t>
            </a:r>
          </a:p>
          <a:p>
            <a:r>
              <a:rPr lang="en-US" altLang="zh-CN" sz="2800" dirty="0"/>
              <a:t>     Large number of negative ( y =  0 )          examples.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Many</a:t>
            </a:r>
            <a:r>
              <a:rPr lang="zh-CN" altLang="en-US" sz="2800" dirty="0"/>
              <a:t> </a:t>
            </a:r>
            <a:r>
              <a:rPr lang="en-US" altLang="zh-CN" sz="2800" dirty="0"/>
              <a:t>different</a:t>
            </a:r>
            <a:r>
              <a:rPr lang="zh-CN" altLang="en-US" sz="2800" dirty="0"/>
              <a:t> </a:t>
            </a:r>
            <a:r>
              <a:rPr lang="en-US" altLang="zh-CN" sz="2800" dirty="0"/>
              <a:t>“types”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anomalies. Hard for any algorithm to learn from positive examples what the anomalies look like;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Future anomalies may look nothing like any of the anomalous examples we have seen so far.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DD7438-05AC-41B4-B3EB-442E168DC0D9}"/>
              </a:ext>
            </a:extLst>
          </p:cNvPr>
          <p:cNvSpPr txBox="1"/>
          <p:nvPr/>
        </p:nvSpPr>
        <p:spPr>
          <a:xfrm>
            <a:off x="6229350" y="1057276"/>
            <a:ext cx="582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Large number of positive and negative examples.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4B2C72-731E-47B5-B19D-862CF97B2C03}"/>
              </a:ext>
            </a:extLst>
          </p:cNvPr>
          <p:cNvSpPr txBox="1"/>
          <p:nvPr/>
        </p:nvSpPr>
        <p:spPr>
          <a:xfrm>
            <a:off x="5953125" y="2836307"/>
            <a:ext cx="6105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Enough positive examples for algorithm to get a sense of what positive examples are like, future positive examples likely to be similar to ones in training set.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668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0C5DC8-154F-4F63-9417-ADC0318FDF24}"/>
              </a:ext>
            </a:extLst>
          </p:cNvPr>
          <p:cNvSpPr txBox="1"/>
          <p:nvPr/>
        </p:nvSpPr>
        <p:spPr>
          <a:xfrm>
            <a:off x="414338" y="267855"/>
            <a:ext cx="418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Anomaly detection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A548D5-DC31-4422-9AC7-A1F562A1E771}"/>
              </a:ext>
            </a:extLst>
          </p:cNvPr>
          <p:cNvSpPr txBox="1"/>
          <p:nvPr/>
        </p:nvSpPr>
        <p:spPr>
          <a:xfrm>
            <a:off x="5543550" y="290801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VS.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5D4215-261F-4A74-97CD-F3A25C3AB05A}"/>
              </a:ext>
            </a:extLst>
          </p:cNvPr>
          <p:cNvSpPr txBox="1"/>
          <p:nvPr/>
        </p:nvSpPr>
        <p:spPr>
          <a:xfrm>
            <a:off x="6929436" y="267854"/>
            <a:ext cx="394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Supervised learning</a:t>
            </a:r>
            <a:endParaRPr lang="zh-CN" altLang="en-US" sz="3200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9E96EE-CC6E-41EF-95CF-61EB92B2960D}"/>
              </a:ext>
            </a:extLst>
          </p:cNvPr>
          <p:cNvCxnSpPr>
            <a:cxnSpLocks/>
          </p:cNvCxnSpPr>
          <p:nvPr/>
        </p:nvCxnSpPr>
        <p:spPr>
          <a:xfrm>
            <a:off x="5915025" y="1643063"/>
            <a:ext cx="0" cy="4200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2F63D1D-EF5B-42D1-86AC-B5167A21BE87}"/>
              </a:ext>
            </a:extLst>
          </p:cNvPr>
          <p:cNvSpPr txBox="1"/>
          <p:nvPr/>
        </p:nvSpPr>
        <p:spPr>
          <a:xfrm>
            <a:off x="492920" y="1643063"/>
            <a:ext cx="4672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Manufacturing ( e . G . aircraft engines)</a:t>
            </a:r>
          </a:p>
          <a:p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Monitoring machines in a data center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C61E49-9655-4706-A40E-F9479A16E50F}"/>
              </a:ext>
            </a:extLst>
          </p:cNvPr>
          <p:cNvSpPr txBox="1"/>
          <p:nvPr/>
        </p:nvSpPr>
        <p:spPr>
          <a:xfrm>
            <a:off x="6329363" y="1643063"/>
            <a:ext cx="5472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Email spam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Weather prediction (sunny / rainy / etc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Cancer classification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0614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B130E-E945-4763-BDAF-6E1E85380CB5}"/>
              </a:ext>
            </a:extLst>
          </p:cNvPr>
          <p:cNvSpPr txBox="1"/>
          <p:nvPr/>
        </p:nvSpPr>
        <p:spPr>
          <a:xfrm>
            <a:off x="2314577" y="1028701"/>
            <a:ext cx="6858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/>
              <a:t>Choosing what features to use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04855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54">
            <a:extLst>
              <a:ext uri="{FF2B5EF4-FFF2-40B4-BE49-F238E27FC236}">
                <a16:creationId xmlns:a16="http://schemas.microsoft.com/office/drawing/2014/main" id="{B00AAD6B-3822-42F1-8C91-D7A8BBE1BC53}"/>
              </a:ext>
            </a:extLst>
          </p:cNvPr>
          <p:cNvGrpSpPr/>
          <p:nvPr/>
        </p:nvGrpSpPr>
        <p:grpSpPr>
          <a:xfrm>
            <a:off x="1213280" y="939568"/>
            <a:ext cx="10146526" cy="5771083"/>
            <a:chOff x="432565" y="-631143"/>
            <a:chExt cx="10147135" cy="5771584"/>
          </a:xfrm>
        </p:grpSpPr>
        <p:pic>
          <p:nvPicPr>
            <p:cNvPr id="6" name="Picture 17755">
              <a:extLst>
                <a:ext uri="{FF2B5EF4-FFF2-40B4-BE49-F238E27FC236}">
                  <a16:creationId xmlns:a16="http://schemas.microsoft.com/office/drawing/2014/main" id="{0F7C7F7D-2792-4EAC-AC02-493B6E5E295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182358" y="2217613"/>
              <a:ext cx="3397342" cy="2819213"/>
            </a:xfrm>
            <a:prstGeom prst="rect">
              <a:avLst/>
            </a:prstGeom>
          </p:spPr>
        </p:pic>
        <p:pic>
          <p:nvPicPr>
            <p:cNvPr id="7" name="Picture 17757">
              <a:extLst>
                <a:ext uri="{FF2B5EF4-FFF2-40B4-BE49-F238E27FC236}">
                  <a16:creationId xmlns:a16="http://schemas.microsoft.com/office/drawing/2014/main" id="{64A61DC9-3EFA-4095-A68A-A8B679E06CE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2565" y="-631143"/>
              <a:ext cx="3633457" cy="2907339"/>
            </a:xfrm>
            <a:prstGeom prst="rect">
              <a:avLst/>
            </a:prstGeom>
          </p:spPr>
        </p:pic>
        <p:pic>
          <p:nvPicPr>
            <p:cNvPr id="8" name="Picture 17756">
              <a:extLst>
                <a:ext uri="{FF2B5EF4-FFF2-40B4-BE49-F238E27FC236}">
                  <a16:creationId xmlns:a16="http://schemas.microsoft.com/office/drawing/2014/main" id="{FF9B4EB0-69E1-4DA5-AA94-14BE6B97209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104" y="2412217"/>
              <a:ext cx="3533917" cy="2728224"/>
            </a:xfrm>
            <a:prstGeom prst="rect">
              <a:avLst/>
            </a:prstGeom>
          </p:spPr>
        </p:pic>
        <p:pic>
          <p:nvPicPr>
            <p:cNvPr id="9" name="Picture 1846">
              <a:extLst>
                <a:ext uri="{FF2B5EF4-FFF2-40B4-BE49-F238E27FC236}">
                  <a16:creationId xmlns:a16="http://schemas.microsoft.com/office/drawing/2014/main" id="{6545476D-EDE7-493B-B6E5-5198117A084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20240" y="2412217"/>
              <a:ext cx="114872" cy="102870"/>
            </a:xfrm>
            <a:prstGeom prst="rect">
              <a:avLst/>
            </a:prstGeom>
          </p:spPr>
        </p:pic>
        <p:pic>
          <p:nvPicPr>
            <p:cNvPr id="10" name="Picture 1848">
              <a:extLst>
                <a:ext uri="{FF2B5EF4-FFF2-40B4-BE49-F238E27FC236}">
                  <a16:creationId xmlns:a16="http://schemas.microsoft.com/office/drawing/2014/main" id="{215A5F0A-25DA-4C79-A577-B80D86061E4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20240" y="4532398"/>
              <a:ext cx="114872" cy="102870"/>
            </a:xfrm>
            <a:prstGeom prst="rect">
              <a:avLst/>
            </a:prstGeom>
          </p:spPr>
        </p:pic>
        <p:pic>
          <p:nvPicPr>
            <p:cNvPr id="11" name="Picture 1850">
              <a:extLst>
                <a:ext uri="{FF2B5EF4-FFF2-40B4-BE49-F238E27FC236}">
                  <a16:creationId xmlns:a16="http://schemas.microsoft.com/office/drawing/2014/main" id="{0F9B837E-7B77-42BD-89CC-8041FCB98BFF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826090" y="4527533"/>
              <a:ext cx="114872" cy="102870"/>
            </a:xfrm>
            <a:prstGeom prst="rect">
              <a:avLst/>
            </a:prstGeom>
          </p:spPr>
        </p:pic>
        <p:sp>
          <p:nvSpPr>
            <p:cNvPr id="16" name="Shape 1855">
              <a:extLst>
                <a:ext uri="{FF2B5EF4-FFF2-40B4-BE49-F238E27FC236}">
                  <a16:creationId xmlns:a16="http://schemas.microsoft.com/office/drawing/2014/main" id="{0AA0DADC-4E1C-48E3-BD62-83387D598D43}"/>
                </a:ext>
              </a:extLst>
            </p:cNvPr>
            <p:cNvSpPr/>
            <p:nvPr/>
          </p:nvSpPr>
          <p:spPr>
            <a:xfrm>
              <a:off x="4686720" y="466914"/>
              <a:ext cx="0" cy="21240"/>
            </a:xfrm>
            <a:custGeom>
              <a:avLst/>
              <a:gdLst/>
              <a:ahLst/>
              <a:cxnLst/>
              <a:rect l="0" t="0" r="0" b="0"/>
              <a:pathLst>
                <a:path h="21240">
                  <a:moveTo>
                    <a:pt x="0" y="7560"/>
                  </a:moveTo>
                  <a:lnTo>
                    <a:pt x="0" y="75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24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859">
              <a:extLst>
                <a:ext uri="{FF2B5EF4-FFF2-40B4-BE49-F238E27FC236}">
                  <a16:creationId xmlns:a16="http://schemas.microsoft.com/office/drawing/2014/main" id="{B6524D0D-B2F5-4689-BC85-8685034CE761}"/>
                </a:ext>
              </a:extLst>
            </p:cNvPr>
            <p:cNvSpPr/>
            <p:nvPr/>
          </p:nvSpPr>
          <p:spPr>
            <a:xfrm>
              <a:off x="4572599" y="545394"/>
              <a:ext cx="7200" cy="0"/>
            </a:xfrm>
            <a:custGeom>
              <a:avLst/>
              <a:gdLst/>
              <a:ahLst/>
              <a:cxnLst/>
              <a:rect l="0" t="0" r="0" b="0"/>
              <a:pathLst>
                <a:path w="7200">
                  <a:moveTo>
                    <a:pt x="720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1865">
              <a:extLst>
                <a:ext uri="{FF2B5EF4-FFF2-40B4-BE49-F238E27FC236}">
                  <a16:creationId xmlns:a16="http://schemas.microsoft.com/office/drawing/2014/main" id="{4FA3A269-1C04-4DEF-AA74-9E71C092E330}"/>
                </a:ext>
              </a:extLst>
            </p:cNvPr>
            <p:cNvSpPr/>
            <p:nvPr/>
          </p:nvSpPr>
          <p:spPr>
            <a:xfrm>
              <a:off x="5466119" y="659874"/>
              <a:ext cx="0" cy="28800"/>
            </a:xfrm>
            <a:custGeom>
              <a:avLst/>
              <a:gdLst/>
              <a:ahLst/>
              <a:cxnLst/>
              <a:rect l="0" t="0" r="0" b="0"/>
              <a:pathLst>
                <a:path h="28800">
                  <a:moveTo>
                    <a:pt x="0" y="0"/>
                  </a:moveTo>
                  <a:lnTo>
                    <a:pt x="0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8800"/>
                  </a:lnTo>
                  <a:lnTo>
                    <a:pt x="0" y="28800"/>
                  </a:lnTo>
                  <a:lnTo>
                    <a:pt x="0" y="2880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866">
              <a:extLst>
                <a:ext uri="{FF2B5EF4-FFF2-40B4-BE49-F238E27FC236}">
                  <a16:creationId xmlns:a16="http://schemas.microsoft.com/office/drawing/2014/main" id="{1F66ADB6-E7F2-418A-81B1-0097C25F554A}"/>
                </a:ext>
              </a:extLst>
            </p:cNvPr>
            <p:cNvSpPr/>
            <p:nvPr/>
          </p:nvSpPr>
          <p:spPr>
            <a:xfrm>
              <a:off x="5444159" y="595434"/>
              <a:ext cx="7200" cy="0"/>
            </a:xfrm>
            <a:custGeom>
              <a:avLst/>
              <a:gdLst/>
              <a:ahLst/>
              <a:cxnLst/>
              <a:rect l="0" t="0" r="0" b="0"/>
              <a:pathLst>
                <a:path w="72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20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B1ECD91-8366-4A03-9577-EF148D46C749}"/>
              </a:ext>
            </a:extLst>
          </p:cNvPr>
          <p:cNvSpPr txBox="1"/>
          <p:nvPr/>
        </p:nvSpPr>
        <p:spPr>
          <a:xfrm>
            <a:off x="654451" y="218784"/>
            <a:ext cx="505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Non – Gaussian features</a:t>
            </a:r>
            <a:endParaRPr lang="zh-CN" altLang="en-US" sz="3200" b="1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B7C6822A-A54A-44C5-96EF-305DEE08D9E9}"/>
              </a:ext>
            </a:extLst>
          </p:cNvPr>
          <p:cNvSpPr/>
          <p:nvPr/>
        </p:nvSpPr>
        <p:spPr>
          <a:xfrm>
            <a:off x="5077286" y="5037587"/>
            <a:ext cx="2621517" cy="58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A35745-2977-4CD2-9E0D-1C17695250BE}"/>
                  </a:ext>
                </a:extLst>
              </p:cNvPr>
              <p:cNvSpPr txBox="1"/>
              <p:nvPr/>
            </p:nvSpPr>
            <p:spPr>
              <a:xfrm>
                <a:off x="5538999" y="4422034"/>
                <a:ext cx="14950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40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A35745-2977-4CD2-9E0D-1C1769525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99" y="4422034"/>
                <a:ext cx="149508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817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86AF95B-653C-4A02-A09F-D5311150810F}"/>
              </a:ext>
            </a:extLst>
          </p:cNvPr>
          <p:cNvSpPr txBox="1"/>
          <p:nvPr/>
        </p:nvSpPr>
        <p:spPr>
          <a:xfrm>
            <a:off x="228600" y="114300"/>
            <a:ext cx="7329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Error analysis for anomaly detection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BE6C02-BAC1-4AA0-8435-C0D0E3275CE0}"/>
                  </a:ext>
                </a:extLst>
              </p:cNvPr>
              <p:cNvSpPr txBox="1"/>
              <p:nvPr/>
            </p:nvSpPr>
            <p:spPr>
              <a:xfrm>
                <a:off x="1000125" y="978188"/>
                <a:ext cx="990123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Want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  large for normal example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 .</a:t>
                </a:r>
              </a:p>
              <a:p>
                <a:r>
                  <a:rPr lang="en-US" altLang="zh-CN" sz="280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 small for anomalous examples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 .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Most common problem:</a:t>
                </a:r>
              </a:p>
              <a:p>
                <a:r>
                  <a:rPr lang="en-US" altLang="zh-CN" sz="28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 is comparable ( say , both large ) for normal </a:t>
                </a:r>
              </a:p>
              <a:p>
                <a:r>
                  <a:rPr lang="en-US" altLang="zh-CN" sz="2800" dirty="0"/>
                  <a:t>and anomalous examples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BE6C02-BAC1-4AA0-8435-C0D0E3275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978188"/>
                <a:ext cx="9901238" cy="2677656"/>
              </a:xfrm>
              <a:prstGeom prst="rect">
                <a:avLst/>
              </a:prstGeom>
              <a:blipFill>
                <a:blip r:embed="rId2"/>
                <a:stretch>
                  <a:fillRect l="-1232" t="-2045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7761">
            <a:extLst>
              <a:ext uri="{FF2B5EF4-FFF2-40B4-BE49-F238E27FC236}">
                <a16:creationId xmlns:a16="http://schemas.microsoft.com/office/drawing/2014/main" id="{693F7757-FDFD-47A7-A2C4-A115AA847B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5449" y="3655844"/>
            <a:ext cx="3857626" cy="2902119"/>
          </a:xfrm>
          <a:prstGeom prst="rect">
            <a:avLst/>
          </a:prstGeom>
        </p:spPr>
      </p:pic>
      <p:pic>
        <p:nvPicPr>
          <p:cNvPr id="6" name="Picture 2012">
            <a:extLst>
              <a:ext uri="{FF2B5EF4-FFF2-40B4-BE49-F238E27FC236}">
                <a16:creationId xmlns:a16="http://schemas.microsoft.com/office/drawing/2014/main" id="{C0A86E0C-1544-477F-8AA2-CA5D4D5EA9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53697" y="6557963"/>
            <a:ext cx="204054" cy="240799"/>
          </a:xfrm>
          <a:prstGeom prst="rect">
            <a:avLst/>
          </a:prstGeom>
        </p:spPr>
      </p:pic>
      <p:pic>
        <p:nvPicPr>
          <p:cNvPr id="7" name="Picture 2014">
            <a:extLst>
              <a:ext uri="{FF2B5EF4-FFF2-40B4-BE49-F238E27FC236}">
                <a16:creationId xmlns:a16="http://schemas.microsoft.com/office/drawing/2014/main" id="{D7BDC68F-991F-4F1F-ACF3-98147E344B3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19319" y="3655844"/>
            <a:ext cx="4296156" cy="3142918"/>
          </a:xfrm>
          <a:prstGeom prst="rect">
            <a:avLst/>
          </a:prstGeom>
        </p:spPr>
      </p:pic>
      <p:pic>
        <p:nvPicPr>
          <p:cNvPr id="10" name="Picture 2018">
            <a:extLst>
              <a:ext uri="{FF2B5EF4-FFF2-40B4-BE49-F238E27FC236}">
                <a16:creationId xmlns:a16="http://schemas.microsoft.com/office/drawing/2014/main" id="{A5444CDE-3F5D-4E9A-B517-7705CC0BFEF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88440" y="3934957"/>
            <a:ext cx="255113" cy="269780"/>
          </a:xfrm>
          <a:prstGeom prst="rect">
            <a:avLst/>
          </a:prstGeom>
        </p:spPr>
      </p:pic>
      <p:sp>
        <p:nvSpPr>
          <p:cNvPr id="9" name="乘号 8">
            <a:extLst>
              <a:ext uri="{FF2B5EF4-FFF2-40B4-BE49-F238E27FC236}">
                <a16:creationId xmlns:a16="http://schemas.microsoft.com/office/drawing/2014/main" id="{9D121C2C-5BDF-4458-9D1C-0C50D2A914F1}"/>
              </a:ext>
            </a:extLst>
          </p:cNvPr>
          <p:cNvSpPr/>
          <p:nvPr/>
        </p:nvSpPr>
        <p:spPr>
          <a:xfrm>
            <a:off x="3328988" y="6043612"/>
            <a:ext cx="242887" cy="2898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6FCA0C46-6F16-4D1D-88EB-7C8D00012DA1}"/>
              </a:ext>
            </a:extLst>
          </p:cNvPr>
          <p:cNvSpPr/>
          <p:nvPr/>
        </p:nvSpPr>
        <p:spPr>
          <a:xfrm>
            <a:off x="7886700" y="3867731"/>
            <a:ext cx="214313" cy="3143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012">
            <a:extLst>
              <a:ext uri="{FF2B5EF4-FFF2-40B4-BE49-F238E27FC236}">
                <a16:creationId xmlns:a16="http://schemas.microsoft.com/office/drawing/2014/main" id="{9E6830A7-42F7-4F15-838B-DAD5C077C9C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79315" y="6557962"/>
            <a:ext cx="204054" cy="24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B0DFBB-D546-4CE0-B373-221A4DC16B7F}"/>
                  </a:ext>
                </a:extLst>
              </p:cNvPr>
              <p:cNvSpPr txBox="1"/>
              <p:nvPr/>
            </p:nvSpPr>
            <p:spPr>
              <a:xfrm>
                <a:off x="358200" y="3867731"/>
                <a:ext cx="5591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B0DFBB-D546-4CE0-B373-221A4DC16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0" y="3867731"/>
                <a:ext cx="559127" cy="307777"/>
              </a:xfrm>
              <a:prstGeom prst="rect">
                <a:avLst/>
              </a:prstGeom>
              <a:blipFill>
                <a:blip r:embed="rId7"/>
                <a:stretch>
                  <a:fillRect l="-10989" t="-1961" r="-1648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08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549570-86C5-403F-BD61-B56C2A157B97}"/>
              </a:ext>
            </a:extLst>
          </p:cNvPr>
          <p:cNvSpPr txBox="1"/>
          <p:nvPr/>
        </p:nvSpPr>
        <p:spPr>
          <a:xfrm>
            <a:off x="2471738" y="871538"/>
            <a:ext cx="66436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/>
              <a:t>Multivariate </a:t>
            </a:r>
          </a:p>
          <a:p>
            <a:pPr algn="ctr"/>
            <a:r>
              <a:rPr lang="en-US" altLang="zh-CN" sz="8800" b="1" dirty="0"/>
              <a:t>Gaussian distribution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6364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3917D3-9B2F-4FA8-BFC6-1B152B5642E2}"/>
              </a:ext>
            </a:extLst>
          </p:cNvPr>
          <p:cNvSpPr/>
          <p:nvPr/>
        </p:nvSpPr>
        <p:spPr>
          <a:xfrm>
            <a:off x="1182782" y="2281535"/>
            <a:ext cx="954069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r>
              <a:rPr lang="zh-CN" altLang="en-US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  <a:endParaRPr lang="zh-CN" altLang="en-US" sz="8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7737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08">
            <a:extLst>
              <a:ext uri="{FF2B5EF4-FFF2-40B4-BE49-F238E27FC236}">
                <a16:creationId xmlns:a16="http://schemas.microsoft.com/office/drawing/2014/main" id="{C2913F6E-E287-463B-8A1E-01D00292E576}"/>
              </a:ext>
            </a:extLst>
          </p:cNvPr>
          <p:cNvGrpSpPr/>
          <p:nvPr/>
        </p:nvGrpSpPr>
        <p:grpSpPr>
          <a:xfrm>
            <a:off x="800949" y="365146"/>
            <a:ext cx="11391051" cy="6481877"/>
            <a:chOff x="-1658884" y="-613166"/>
            <a:chExt cx="11391411" cy="6482609"/>
          </a:xfrm>
        </p:grpSpPr>
        <p:pic>
          <p:nvPicPr>
            <p:cNvPr id="3" name="Picture 17763">
              <a:extLst>
                <a:ext uri="{FF2B5EF4-FFF2-40B4-BE49-F238E27FC236}">
                  <a16:creationId xmlns:a16="http://schemas.microsoft.com/office/drawing/2014/main" id="{3BF9690D-7E99-4F07-A812-FB6DF9D047C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01262" y="2552975"/>
              <a:ext cx="3563112" cy="3087624"/>
            </a:xfrm>
            <a:prstGeom prst="rect">
              <a:avLst/>
            </a:prstGeom>
          </p:spPr>
        </p:pic>
        <p:pic>
          <p:nvPicPr>
            <p:cNvPr id="4" name="Picture 17764">
              <a:extLst>
                <a:ext uri="{FF2B5EF4-FFF2-40B4-BE49-F238E27FC236}">
                  <a16:creationId xmlns:a16="http://schemas.microsoft.com/office/drawing/2014/main" id="{2A9D3D7C-881A-4098-88DD-CDDA76DC19D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68242" y="-553005"/>
              <a:ext cx="3535681" cy="2868168"/>
            </a:xfrm>
            <a:prstGeom prst="rect">
              <a:avLst/>
            </a:prstGeom>
          </p:spPr>
        </p:pic>
        <p:pic>
          <p:nvPicPr>
            <p:cNvPr id="6" name="Picture 2198">
              <a:extLst>
                <a:ext uri="{FF2B5EF4-FFF2-40B4-BE49-F238E27FC236}">
                  <a16:creationId xmlns:a16="http://schemas.microsoft.com/office/drawing/2014/main" id="{FF0D1AB3-81FD-43F9-8FF5-18432896B35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1658884" y="656097"/>
              <a:ext cx="4569024" cy="3647495"/>
            </a:xfrm>
            <a:prstGeom prst="rect">
              <a:avLst/>
            </a:prstGeom>
          </p:spPr>
        </p:pic>
        <p:sp>
          <p:nvSpPr>
            <p:cNvPr id="7" name="Shape 2199">
              <a:extLst>
                <a:ext uri="{FF2B5EF4-FFF2-40B4-BE49-F238E27FC236}">
                  <a16:creationId xmlns:a16="http://schemas.microsoft.com/office/drawing/2014/main" id="{5654A650-D166-416C-846A-D5945DE83940}"/>
                </a:ext>
              </a:extLst>
            </p:cNvPr>
            <p:cNvSpPr/>
            <p:nvPr/>
          </p:nvSpPr>
          <p:spPr>
            <a:xfrm flipH="1">
              <a:off x="4822521" y="-385488"/>
              <a:ext cx="45720" cy="2510889"/>
            </a:xfrm>
            <a:custGeom>
              <a:avLst/>
              <a:gdLst/>
              <a:ahLst/>
              <a:cxnLst/>
              <a:rect l="0" t="0" r="0" b="0"/>
              <a:pathLst>
                <a:path h="1953614">
                  <a:moveTo>
                    <a:pt x="0" y="1953614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2200">
              <a:extLst>
                <a:ext uri="{FF2B5EF4-FFF2-40B4-BE49-F238E27FC236}">
                  <a16:creationId xmlns:a16="http://schemas.microsoft.com/office/drawing/2014/main" id="{D5683264-82F7-4AC1-865D-DAD22027AE86}"/>
                </a:ext>
              </a:extLst>
            </p:cNvPr>
            <p:cNvSpPr/>
            <p:nvPr/>
          </p:nvSpPr>
          <p:spPr>
            <a:xfrm>
              <a:off x="4786613" y="-613166"/>
              <a:ext cx="197553" cy="227678"/>
            </a:xfrm>
            <a:custGeom>
              <a:avLst/>
              <a:gdLst/>
              <a:ahLst/>
              <a:cxnLst/>
              <a:rect l="0" t="0" r="0" b="0"/>
              <a:pathLst>
                <a:path w="117909" h="115909">
                  <a:moveTo>
                    <a:pt x="58955" y="0"/>
                  </a:moveTo>
                  <a:lnTo>
                    <a:pt x="114375" y="95006"/>
                  </a:lnTo>
                  <a:cubicBezTo>
                    <a:pt x="117909" y="101065"/>
                    <a:pt x="115862" y="108841"/>
                    <a:pt x="109804" y="112375"/>
                  </a:cubicBezTo>
                  <a:cubicBezTo>
                    <a:pt x="103745" y="115909"/>
                    <a:pt x="95969" y="113863"/>
                    <a:pt x="92434" y="107805"/>
                  </a:cubicBezTo>
                  <a:lnTo>
                    <a:pt x="58955" y="50410"/>
                  </a:lnTo>
                  <a:lnTo>
                    <a:pt x="25475" y="107805"/>
                  </a:lnTo>
                  <a:cubicBezTo>
                    <a:pt x="21941" y="113863"/>
                    <a:pt x="14164" y="115909"/>
                    <a:pt x="8105" y="112375"/>
                  </a:cubicBezTo>
                  <a:cubicBezTo>
                    <a:pt x="2047" y="108841"/>
                    <a:pt x="0" y="101065"/>
                    <a:pt x="3534" y="95006"/>
                  </a:cubicBezTo>
                  <a:lnTo>
                    <a:pt x="5895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2202">
              <a:extLst>
                <a:ext uri="{FF2B5EF4-FFF2-40B4-BE49-F238E27FC236}">
                  <a16:creationId xmlns:a16="http://schemas.microsoft.com/office/drawing/2014/main" id="{09543EBE-FE91-44A7-AF60-DDB164C33A49}"/>
                </a:ext>
              </a:extLst>
            </p:cNvPr>
            <p:cNvSpPr/>
            <p:nvPr/>
          </p:nvSpPr>
          <p:spPr>
            <a:xfrm flipH="1">
              <a:off x="4617041" y="2592940"/>
              <a:ext cx="177466" cy="190230"/>
            </a:xfrm>
            <a:custGeom>
              <a:avLst/>
              <a:gdLst/>
              <a:ahLst/>
              <a:cxnLst/>
              <a:rect l="0" t="0" r="0" b="0"/>
              <a:pathLst>
                <a:path w="117908" h="115950">
                  <a:moveTo>
                    <a:pt x="59043" y="0"/>
                  </a:moveTo>
                  <a:lnTo>
                    <a:pt x="114379" y="95056"/>
                  </a:lnTo>
                  <a:cubicBezTo>
                    <a:pt x="117908" y="101117"/>
                    <a:pt x="115854" y="108892"/>
                    <a:pt x="109793" y="112420"/>
                  </a:cubicBezTo>
                  <a:cubicBezTo>
                    <a:pt x="103731" y="115950"/>
                    <a:pt x="95956" y="113896"/>
                    <a:pt x="92428" y="107834"/>
                  </a:cubicBezTo>
                  <a:lnTo>
                    <a:pt x="58999" y="50410"/>
                  </a:lnTo>
                  <a:lnTo>
                    <a:pt x="25467" y="107775"/>
                  </a:lnTo>
                  <a:cubicBezTo>
                    <a:pt x="21928" y="113830"/>
                    <a:pt x="14150" y="115870"/>
                    <a:pt x="8095" y="112330"/>
                  </a:cubicBezTo>
                  <a:cubicBezTo>
                    <a:pt x="2039" y="108791"/>
                    <a:pt x="0" y="101012"/>
                    <a:pt x="3539" y="94957"/>
                  </a:cubicBezTo>
                  <a:lnTo>
                    <a:pt x="5904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" name="Picture 2204">
              <a:extLst>
                <a:ext uri="{FF2B5EF4-FFF2-40B4-BE49-F238E27FC236}">
                  <a16:creationId xmlns:a16="http://schemas.microsoft.com/office/drawing/2014/main" id="{4188CA6C-275E-4CBD-AC66-1B263640E83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195524" y="4195558"/>
              <a:ext cx="228607" cy="216069"/>
            </a:xfrm>
            <a:prstGeom prst="rect">
              <a:avLst/>
            </a:prstGeom>
          </p:spPr>
        </p:pic>
        <p:pic>
          <p:nvPicPr>
            <p:cNvPr id="12" name="Picture 2206">
              <a:extLst>
                <a:ext uri="{FF2B5EF4-FFF2-40B4-BE49-F238E27FC236}">
                  <a16:creationId xmlns:a16="http://schemas.microsoft.com/office/drawing/2014/main" id="{E5E605E9-6A41-4A54-863B-7445AE99C60C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 rot="16200001">
              <a:off x="-1556560" y="2701565"/>
              <a:ext cx="184124" cy="131939"/>
            </a:xfrm>
            <a:prstGeom prst="rect">
              <a:avLst/>
            </a:prstGeom>
          </p:spPr>
        </p:pic>
        <p:pic>
          <p:nvPicPr>
            <p:cNvPr id="13" name="Picture 2208">
              <a:extLst>
                <a:ext uri="{FF2B5EF4-FFF2-40B4-BE49-F238E27FC236}">
                  <a16:creationId xmlns:a16="http://schemas.microsoft.com/office/drawing/2014/main" id="{B7CF834C-F6D7-4707-945A-E4FE0E810EA9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379947" y="5632938"/>
              <a:ext cx="205740" cy="135446"/>
            </a:xfrm>
            <a:prstGeom prst="rect">
              <a:avLst/>
            </a:prstGeom>
          </p:spPr>
        </p:pic>
        <p:sp>
          <p:nvSpPr>
            <p:cNvPr id="15" name="Rectangle 17215">
              <a:extLst>
                <a:ext uri="{FF2B5EF4-FFF2-40B4-BE49-F238E27FC236}">
                  <a16:creationId xmlns:a16="http://schemas.microsoft.com/office/drawing/2014/main" id="{3A2FE2F0-4E54-42CA-8E5C-3E0EA8C5908B}"/>
                </a:ext>
              </a:extLst>
            </p:cNvPr>
            <p:cNvSpPr/>
            <p:nvPr/>
          </p:nvSpPr>
          <p:spPr>
            <a:xfrm>
              <a:off x="1538415" y="4138641"/>
              <a:ext cx="81888" cy="3299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7216">
              <a:extLst>
                <a:ext uri="{FF2B5EF4-FFF2-40B4-BE49-F238E27FC236}">
                  <a16:creationId xmlns:a16="http://schemas.microsoft.com/office/drawing/2014/main" id="{DE0C41A8-A930-40C7-89E4-BEDC42800777}"/>
                </a:ext>
              </a:extLst>
            </p:cNvPr>
            <p:cNvSpPr/>
            <p:nvPr/>
          </p:nvSpPr>
          <p:spPr>
            <a:xfrm>
              <a:off x="1649005" y="4152629"/>
              <a:ext cx="1731584" cy="4099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CPU Load)	  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214">
              <a:extLst>
                <a:ext uri="{FF2B5EF4-FFF2-40B4-BE49-F238E27FC236}">
                  <a16:creationId xmlns:a16="http://schemas.microsoft.com/office/drawing/2014/main" id="{7640642A-B005-4505-8AA2-E8BF9D675B43}"/>
                </a:ext>
              </a:extLst>
            </p:cNvPr>
            <p:cNvSpPr/>
            <p:nvPr/>
          </p:nvSpPr>
          <p:spPr>
            <a:xfrm>
              <a:off x="7538642" y="2019727"/>
              <a:ext cx="2193885" cy="3983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CPU Load)	  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7217">
              <a:extLst>
                <a:ext uri="{FF2B5EF4-FFF2-40B4-BE49-F238E27FC236}">
                  <a16:creationId xmlns:a16="http://schemas.microsoft.com/office/drawing/2014/main" id="{D6E03FAD-776D-460C-ABFF-EAFC34E50036}"/>
                </a:ext>
              </a:extLst>
            </p:cNvPr>
            <p:cNvSpPr/>
            <p:nvPr/>
          </p:nvSpPr>
          <p:spPr>
            <a:xfrm>
              <a:off x="6791243" y="5539541"/>
              <a:ext cx="81887" cy="3299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7218">
              <a:extLst>
                <a:ext uri="{FF2B5EF4-FFF2-40B4-BE49-F238E27FC236}">
                  <a16:creationId xmlns:a16="http://schemas.microsoft.com/office/drawing/2014/main" id="{591B553B-2961-4024-B645-517BE41ACCEA}"/>
                </a:ext>
              </a:extLst>
            </p:cNvPr>
            <p:cNvSpPr/>
            <p:nvPr/>
          </p:nvSpPr>
          <p:spPr>
            <a:xfrm>
              <a:off x="6911769" y="5535709"/>
              <a:ext cx="1558161" cy="3299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Memory  Use)	  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17212">
              <a:extLst>
                <a:ext uri="{FF2B5EF4-FFF2-40B4-BE49-F238E27FC236}">
                  <a16:creationId xmlns:a16="http://schemas.microsoft.com/office/drawing/2014/main" id="{45CCB6CB-43EA-4D3E-887C-C59C21AD1C3E}"/>
                </a:ext>
              </a:extLst>
            </p:cNvPr>
            <p:cNvSpPr/>
            <p:nvPr/>
          </p:nvSpPr>
          <p:spPr>
            <a:xfrm rot="16200001">
              <a:off x="-2218580" y="1384479"/>
              <a:ext cx="1640103" cy="3299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Memory	   Use)	  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Shape 2302">
              <a:extLst>
                <a:ext uri="{FF2B5EF4-FFF2-40B4-BE49-F238E27FC236}">
                  <a16:creationId xmlns:a16="http://schemas.microsoft.com/office/drawing/2014/main" id="{741CCED6-0912-4835-B202-116678CC1460}"/>
                </a:ext>
              </a:extLst>
            </p:cNvPr>
            <p:cNvSpPr/>
            <p:nvPr/>
          </p:nvSpPr>
          <p:spPr>
            <a:xfrm>
              <a:off x="2998344" y="1845360"/>
              <a:ext cx="7200" cy="7560"/>
            </a:xfrm>
            <a:custGeom>
              <a:avLst/>
              <a:gdLst/>
              <a:ahLst/>
              <a:cxnLst/>
              <a:rect l="0" t="0" r="0" b="0"/>
              <a:pathLst>
                <a:path w="7200" h="7560">
                  <a:moveTo>
                    <a:pt x="0" y="7560"/>
                  </a:moveTo>
                  <a:lnTo>
                    <a:pt x="7200" y="0"/>
                  </a:lnTo>
                  <a:lnTo>
                    <a:pt x="720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3" name="Picture 2204">
            <a:extLst>
              <a:ext uri="{FF2B5EF4-FFF2-40B4-BE49-F238E27FC236}">
                <a16:creationId xmlns:a16="http://schemas.microsoft.com/office/drawing/2014/main" id="{9E24DF40-B08B-4C9F-9DA1-85A151F6080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645840" y="3215441"/>
            <a:ext cx="189120" cy="203453"/>
          </a:xfrm>
          <a:prstGeom prst="rect">
            <a:avLst/>
          </a:prstGeom>
        </p:spPr>
      </p:pic>
      <p:sp>
        <p:nvSpPr>
          <p:cNvPr id="24" name="Rectangle 17213">
            <a:extLst>
              <a:ext uri="{FF2B5EF4-FFF2-40B4-BE49-F238E27FC236}">
                <a16:creationId xmlns:a16="http://schemas.microsoft.com/office/drawing/2014/main" id="{5CF42E1D-EA92-4170-837F-1E90F925CF82}"/>
              </a:ext>
            </a:extLst>
          </p:cNvPr>
          <p:cNvSpPr/>
          <p:nvPr/>
        </p:nvSpPr>
        <p:spPr>
          <a:xfrm>
            <a:off x="9929520" y="2947398"/>
            <a:ext cx="200827" cy="27247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Shape 2199">
            <a:extLst>
              <a:ext uri="{FF2B5EF4-FFF2-40B4-BE49-F238E27FC236}">
                <a16:creationId xmlns:a16="http://schemas.microsoft.com/office/drawing/2014/main" id="{26964932-CA02-43E4-B5BF-496E99B10D8E}"/>
              </a:ext>
            </a:extLst>
          </p:cNvPr>
          <p:cNvSpPr/>
          <p:nvPr/>
        </p:nvSpPr>
        <p:spPr>
          <a:xfrm flipH="1">
            <a:off x="7120213" y="3695991"/>
            <a:ext cx="45719" cy="2510605"/>
          </a:xfrm>
          <a:custGeom>
            <a:avLst/>
            <a:gdLst/>
            <a:ahLst/>
            <a:cxnLst/>
            <a:rect l="0" t="0" r="0" b="0"/>
            <a:pathLst>
              <a:path h="1953614">
                <a:moveTo>
                  <a:pt x="0" y="1953614"/>
                </a:moveTo>
                <a:lnTo>
                  <a:pt x="0" y="0"/>
                </a:lnTo>
              </a:path>
            </a:pathLst>
          </a:custGeom>
          <a:ln w="19050" cap="flat">
            <a:round/>
          </a:ln>
        </p:spPr>
        <p:style>
          <a:lnRef idx="1">
            <a:srgbClr val="90909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C68D5874-EE0D-484F-9C3C-16B6976FEC39}"/>
                  </a:ext>
                </a:extLst>
              </p14:cNvPr>
              <p14:cNvContentPartPr/>
              <p14:nvPr/>
            </p14:nvContentPartPr>
            <p14:xfrm>
              <a:off x="5514997" y="1643197"/>
              <a:ext cx="360" cy="3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C68D5874-EE0D-484F-9C3C-16B6976FEC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5997" y="163419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乘号 25">
            <a:extLst>
              <a:ext uri="{FF2B5EF4-FFF2-40B4-BE49-F238E27FC236}">
                <a16:creationId xmlns:a16="http://schemas.microsoft.com/office/drawing/2014/main" id="{6CFC3BA4-F937-46B9-B472-3D462A781743}"/>
              </a:ext>
            </a:extLst>
          </p:cNvPr>
          <p:cNvSpPr/>
          <p:nvPr/>
        </p:nvSpPr>
        <p:spPr>
          <a:xfrm>
            <a:off x="2595334" y="2613847"/>
            <a:ext cx="243179" cy="2876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乘号 26">
            <a:extLst>
              <a:ext uri="{FF2B5EF4-FFF2-40B4-BE49-F238E27FC236}">
                <a16:creationId xmlns:a16="http://schemas.microsoft.com/office/drawing/2014/main" id="{837DB415-56FA-4F11-BDBB-3C37D774847F}"/>
              </a:ext>
            </a:extLst>
          </p:cNvPr>
          <p:cNvSpPr/>
          <p:nvPr/>
        </p:nvSpPr>
        <p:spPr>
          <a:xfrm>
            <a:off x="3667094" y="3553905"/>
            <a:ext cx="224867" cy="22013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乘号 27">
            <a:extLst>
              <a:ext uri="{FF2B5EF4-FFF2-40B4-BE49-F238E27FC236}">
                <a16:creationId xmlns:a16="http://schemas.microsoft.com/office/drawing/2014/main" id="{07EFDDCA-BA45-4F7F-9FDA-A85420678EE0}"/>
              </a:ext>
            </a:extLst>
          </p:cNvPr>
          <p:cNvSpPr/>
          <p:nvPr/>
        </p:nvSpPr>
        <p:spPr>
          <a:xfrm>
            <a:off x="7820628" y="2830953"/>
            <a:ext cx="301704" cy="2416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871F9EC5-17B0-4E1B-8017-50697E321223}"/>
              </a:ext>
            </a:extLst>
          </p:cNvPr>
          <p:cNvSpPr/>
          <p:nvPr/>
        </p:nvSpPr>
        <p:spPr>
          <a:xfrm>
            <a:off x="9332693" y="6187420"/>
            <a:ext cx="289347" cy="1656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213ADA-02BA-45FE-B92D-A2E4A1343986}"/>
              </a:ext>
            </a:extLst>
          </p:cNvPr>
          <p:cNvSpPr txBox="1"/>
          <p:nvPr/>
        </p:nvSpPr>
        <p:spPr>
          <a:xfrm>
            <a:off x="185738" y="77420"/>
            <a:ext cx="1067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Motivating example : Monitoring machines in a data center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552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16FA18-6F0A-4623-A212-103D8C398A96}"/>
              </a:ext>
            </a:extLst>
          </p:cNvPr>
          <p:cNvSpPr txBox="1"/>
          <p:nvPr/>
        </p:nvSpPr>
        <p:spPr>
          <a:xfrm>
            <a:off x="528638" y="157163"/>
            <a:ext cx="835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( normal ) distribution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ACBB469-7E54-4B20-97EC-B48B8D4ABDBE}"/>
                  </a:ext>
                </a:extLst>
              </p:cNvPr>
              <p:cNvSpPr txBox="1"/>
              <p:nvPr/>
            </p:nvSpPr>
            <p:spPr>
              <a:xfrm>
                <a:off x="1071563" y="1129308"/>
                <a:ext cx="10476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ACBB469-7E54-4B20-97EC-B48B8D4AB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3" y="1129308"/>
                <a:ext cx="10476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E7EF43-E72B-4C2C-B55F-BDF241815BEB}"/>
                  </a:ext>
                </a:extLst>
              </p:cNvPr>
              <p:cNvSpPr txBox="1"/>
              <p:nvPr/>
            </p:nvSpPr>
            <p:spPr>
              <a:xfrm>
                <a:off x="1071563" y="1190863"/>
                <a:ext cx="980122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              .Don’t model            ,           ,…. , etc . separately .</a:t>
                </a:r>
              </a:p>
              <a:p>
                <a:r>
                  <a:rPr lang="en-US" altLang="zh-CN" sz="2800" dirty="0"/>
                  <a:t>Model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 all in one go.</a:t>
                </a:r>
              </a:p>
              <a:p>
                <a:r>
                  <a:rPr lang="en-US" altLang="zh-CN" sz="2800" dirty="0"/>
                  <a:t>Parameters :                ,                           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E7EF43-E72B-4C2C-B55F-BDF24181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3" y="1190863"/>
                <a:ext cx="9801225" cy="1384995"/>
              </a:xfrm>
              <a:prstGeom prst="rect">
                <a:avLst/>
              </a:prstGeom>
              <a:blipFill>
                <a:blip r:embed="rId3"/>
                <a:stretch>
                  <a:fillRect l="-1306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45A40B-A804-4571-BDA0-E9C2D193FF62}"/>
                  </a:ext>
                </a:extLst>
              </p:cNvPr>
              <p:cNvSpPr txBox="1"/>
              <p:nvPr/>
            </p:nvSpPr>
            <p:spPr>
              <a:xfrm>
                <a:off x="4288262" y="1190863"/>
                <a:ext cx="7643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45A40B-A804-4571-BDA0-E9C2D193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1190863"/>
                <a:ext cx="764381" cy="369332"/>
              </a:xfrm>
              <a:prstGeom prst="rect">
                <a:avLst/>
              </a:prstGeom>
              <a:blipFill>
                <a:blip r:embed="rId4"/>
                <a:stretch>
                  <a:fillRect l="-14286" t="-24590" r="-1349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DD4583-D6E0-4220-99FB-9339D0CDD993}"/>
                  </a:ext>
                </a:extLst>
              </p:cNvPr>
              <p:cNvSpPr txBox="1"/>
              <p:nvPr/>
            </p:nvSpPr>
            <p:spPr>
              <a:xfrm>
                <a:off x="5292283" y="1213947"/>
                <a:ext cx="7643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DD4583-D6E0-4220-99FB-9339D0CDD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283" y="1213947"/>
                <a:ext cx="764381" cy="369332"/>
              </a:xfrm>
              <a:prstGeom prst="rect">
                <a:avLst/>
              </a:prstGeom>
              <a:blipFill>
                <a:blip r:embed="rId5"/>
                <a:stretch>
                  <a:fillRect l="-14286" t="-24590" r="-1507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7F1FD8-3C92-42AC-B242-F6FA0B4442E7}"/>
                  </a:ext>
                </a:extLst>
              </p:cNvPr>
              <p:cNvSpPr txBox="1"/>
              <p:nvPr/>
            </p:nvSpPr>
            <p:spPr>
              <a:xfrm>
                <a:off x="3235473" y="2037249"/>
                <a:ext cx="1052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7F1FD8-3C92-42AC-B242-F6FA0B444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73" y="2037249"/>
                <a:ext cx="105278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765B65-A2E2-457D-9400-76CA0797683D}"/>
                  </a:ext>
                </a:extLst>
              </p:cNvPr>
              <p:cNvSpPr txBox="1"/>
              <p:nvPr/>
            </p:nvSpPr>
            <p:spPr>
              <a:xfrm>
                <a:off x="4670452" y="2071502"/>
                <a:ext cx="151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</m:nary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765B65-A2E2-457D-9400-76CA0797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452" y="2071502"/>
                <a:ext cx="151118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074CBD-896F-4BF1-8789-595EF6BACCFA}"/>
                  </a:ext>
                </a:extLst>
              </p:cNvPr>
              <p:cNvSpPr txBox="1"/>
              <p:nvPr/>
            </p:nvSpPr>
            <p:spPr>
              <a:xfrm>
                <a:off x="1190715" y="2718554"/>
                <a:ext cx="6195093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074CBD-896F-4BF1-8789-595EF6BA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15" y="2718554"/>
                <a:ext cx="6195093" cy="875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19595E4-7795-4E5B-B40F-BCD485564994}"/>
                  </a:ext>
                </a:extLst>
              </p:cNvPr>
              <p:cNvSpPr txBox="1"/>
              <p:nvPr/>
            </p:nvSpPr>
            <p:spPr>
              <a:xfrm>
                <a:off x="1358267" y="3862961"/>
                <a:ext cx="864394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19595E4-7795-4E5B-B40F-BCD485564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67" y="3862961"/>
                <a:ext cx="864394" cy="610680"/>
              </a:xfrm>
              <a:prstGeom prst="rect">
                <a:avLst/>
              </a:prstGeom>
              <a:blipFill>
                <a:blip r:embed="rId9"/>
                <a:stretch>
                  <a:fillRect t="-2000" b="-2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8D1C34-71B4-46D0-BDD7-CD1AB31F5FCC}"/>
                  </a:ext>
                </a:extLst>
              </p:cNvPr>
              <p:cNvSpPr txBox="1"/>
              <p:nvPr/>
            </p:nvSpPr>
            <p:spPr>
              <a:xfrm>
                <a:off x="2222661" y="3664188"/>
                <a:ext cx="993477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8D1C34-71B4-46D0-BDD7-CD1AB31F5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61" y="3664188"/>
                <a:ext cx="993477" cy="1008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6E7DE9-2D95-4241-B536-C63B4B2338ED}"/>
                  </a:ext>
                </a:extLst>
              </p:cNvPr>
              <p:cNvSpPr txBox="1"/>
              <p:nvPr/>
            </p:nvSpPr>
            <p:spPr>
              <a:xfrm>
                <a:off x="4061503" y="4001652"/>
                <a:ext cx="596125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6E7DE9-2D95-4241-B536-C63B4B23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503" y="4001652"/>
                <a:ext cx="596125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BE8FC8-32CA-4538-B694-34D5495468F6}"/>
                  </a:ext>
                </a:extLst>
              </p:cNvPr>
              <p:cNvSpPr txBox="1"/>
              <p:nvPr/>
            </p:nvSpPr>
            <p:spPr>
              <a:xfrm>
                <a:off x="4681071" y="3770272"/>
                <a:ext cx="1068932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BE8FC8-32CA-4538-B694-34D54954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71" y="3770272"/>
                <a:ext cx="1068932" cy="10082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BC80A35-C2B2-4FE7-AFC9-7D34CAD1D4E3}"/>
                  </a:ext>
                </a:extLst>
              </p:cNvPr>
              <p:cNvSpPr/>
              <p:nvPr/>
            </p:nvSpPr>
            <p:spPr>
              <a:xfrm>
                <a:off x="5635166" y="4001652"/>
                <a:ext cx="3251659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BC80A35-C2B2-4FE7-AFC9-7D34CAD1D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166" y="4001652"/>
                <a:ext cx="3251659" cy="5522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8A420D83-EDA5-4559-B1EB-105E794820B2}"/>
              </a:ext>
            </a:extLst>
          </p:cNvPr>
          <p:cNvSpPr/>
          <p:nvPr/>
        </p:nvSpPr>
        <p:spPr>
          <a:xfrm>
            <a:off x="856132" y="4974927"/>
            <a:ext cx="52272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Multivariate Gaussian distribution:</a:t>
            </a:r>
          </a:p>
          <a:p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3A1DC5-6221-41CE-94FB-D8E708BB96B0}"/>
                  </a:ext>
                </a:extLst>
              </p:cNvPr>
              <p:cNvSpPr txBox="1"/>
              <p:nvPr/>
            </p:nvSpPr>
            <p:spPr>
              <a:xfrm>
                <a:off x="1321902" y="5573448"/>
                <a:ext cx="7708106" cy="812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exp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3A1DC5-6221-41CE-94FB-D8E708BB9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02" y="5573448"/>
                <a:ext cx="7708106" cy="812530"/>
              </a:xfrm>
              <a:prstGeom prst="rect">
                <a:avLst/>
              </a:prstGeom>
              <a:blipFill>
                <a:blip r:embed="rId1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6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B5E9DA-3792-4AA1-983B-03A0539FD078}"/>
              </a:ext>
            </a:extLst>
          </p:cNvPr>
          <p:cNvSpPr txBox="1"/>
          <p:nvPr/>
        </p:nvSpPr>
        <p:spPr>
          <a:xfrm>
            <a:off x="271462" y="142875"/>
            <a:ext cx="738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(normal) examples</a:t>
            </a:r>
            <a:endParaRPr lang="zh-CN" altLang="en-US" sz="3200" b="1" dirty="0"/>
          </a:p>
        </p:txBody>
      </p:sp>
      <p:pic>
        <p:nvPicPr>
          <p:cNvPr id="218" name="Picture 2461">
            <a:extLst>
              <a:ext uri="{FF2B5EF4-FFF2-40B4-BE49-F238E27FC236}">
                <a16:creationId xmlns:a16="http://schemas.microsoft.com/office/drawing/2014/main" id="{B51610F9-6DA7-4C14-BC63-304B5D0BD8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5897" y="1467422"/>
            <a:ext cx="1612940" cy="457136"/>
          </a:xfrm>
          <a:prstGeom prst="rect">
            <a:avLst/>
          </a:prstGeom>
        </p:spPr>
      </p:pic>
      <p:pic>
        <p:nvPicPr>
          <p:cNvPr id="219" name="Picture 2465">
            <a:extLst>
              <a:ext uri="{FF2B5EF4-FFF2-40B4-BE49-F238E27FC236}">
                <a16:creationId xmlns:a16="http://schemas.microsoft.com/office/drawing/2014/main" id="{4B20745E-56D3-49B0-BCD8-9503B8CC43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53656" y="1467422"/>
            <a:ext cx="1908669" cy="457136"/>
          </a:xfrm>
          <a:prstGeom prst="rect">
            <a:avLst/>
          </a:prstGeom>
        </p:spPr>
      </p:pic>
      <p:pic>
        <p:nvPicPr>
          <p:cNvPr id="220" name="Picture 2463">
            <a:extLst>
              <a:ext uri="{FF2B5EF4-FFF2-40B4-BE49-F238E27FC236}">
                <a16:creationId xmlns:a16="http://schemas.microsoft.com/office/drawing/2014/main" id="{4CE0D89A-BE43-4738-85D7-9096354A85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84779" y="1506062"/>
            <a:ext cx="1612940" cy="457136"/>
          </a:xfrm>
          <a:prstGeom prst="rect">
            <a:avLst/>
          </a:prstGeom>
        </p:spPr>
      </p:pic>
      <p:pic>
        <p:nvPicPr>
          <p:cNvPr id="221" name="Picture 2451">
            <a:extLst>
              <a:ext uri="{FF2B5EF4-FFF2-40B4-BE49-F238E27FC236}">
                <a16:creationId xmlns:a16="http://schemas.microsoft.com/office/drawing/2014/main" id="{22AFB972-7456-48C5-AFF4-1E9AC1B2E26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24480" y="1963198"/>
            <a:ext cx="2438219" cy="1828545"/>
          </a:xfrm>
          <a:prstGeom prst="rect">
            <a:avLst/>
          </a:prstGeom>
        </p:spPr>
      </p:pic>
      <p:pic>
        <p:nvPicPr>
          <p:cNvPr id="222" name="Picture 2449">
            <a:extLst>
              <a:ext uri="{FF2B5EF4-FFF2-40B4-BE49-F238E27FC236}">
                <a16:creationId xmlns:a16="http://schemas.microsoft.com/office/drawing/2014/main" id="{BDFD1E04-EAAC-4B63-B2C7-84E1887B1F2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251947" y="4022029"/>
            <a:ext cx="1828665" cy="1828545"/>
          </a:xfrm>
          <a:prstGeom prst="rect">
            <a:avLst/>
          </a:prstGeom>
        </p:spPr>
      </p:pic>
      <p:pic>
        <p:nvPicPr>
          <p:cNvPr id="223" name="Picture 2455">
            <a:extLst>
              <a:ext uri="{FF2B5EF4-FFF2-40B4-BE49-F238E27FC236}">
                <a16:creationId xmlns:a16="http://schemas.microsoft.com/office/drawing/2014/main" id="{8D4689E5-30F4-4C27-8261-2FA788B13C4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030040" y="1970901"/>
            <a:ext cx="2438220" cy="1828545"/>
          </a:xfrm>
          <a:prstGeom prst="rect">
            <a:avLst/>
          </a:prstGeom>
        </p:spPr>
      </p:pic>
      <p:pic>
        <p:nvPicPr>
          <p:cNvPr id="224" name="Picture 2453">
            <a:extLst>
              <a:ext uri="{FF2B5EF4-FFF2-40B4-BE49-F238E27FC236}">
                <a16:creationId xmlns:a16="http://schemas.microsoft.com/office/drawing/2014/main" id="{70603E9E-209F-4D73-AF1C-1831C170F46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334817" y="4022029"/>
            <a:ext cx="1828665" cy="1828545"/>
          </a:xfrm>
          <a:prstGeom prst="rect">
            <a:avLst/>
          </a:prstGeom>
        </p:spPr>
      </p:pic>
      <p:pic>
        <p:nvPicPr>
          <p:cNvPr id="225" name="Picture 2459">
            <a:extLst>
              <a:ext uri="{FF2B5EF4-FFF2-40B4-BE49-F238E27FC236}">
                <a16:creationId xmlns:a16="http://schemas.microsoft.com/office/drawing/2014/main" id="{C3F57FAD-86AC-47D3-9E3A-1762E8F42E1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658100" y="1970901"/>
            <a:ext cx="2438220" cy="1828545"/>
          </a:xfrm>
          <a:prstGeom prst="rect">
            <a:avLst/>
          </a:prstGeom>
        </p:spPr>
      </p:pic>
      <p:pic>
        <p:nvPicPr>
          <p:cNvPr id="226" name="Picture 2457">
            <a:extLst>
              <a:ext uri="{FF2B5EF4-FFF2-40B4-BE49-F238E27FC236}">
                <a16:creationId xmlns:a16="http://schemas.microsoft.com/office/drawing/2014/main" id="{88A1A30A-0557-4FAA-82A5-02ECE226D3B5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962877" y="4022029"/>
            <a:ext cx="1828665" cy="1828545"/>
          </a:xfrm>
          <a:prstGeom prst="rect">
            <a:avLst/>
          </a:prstGeom>
        </p:spPr>
      </p:pic>
      <p:sp>
        <p:nvSpPr>
          <p:cNvPr id="3" name="爆炸形: 14 pt  2">
            <a:extLst>
              <a:ext uri="{FF2B5EF4-FFF2-40B4-BE49-F238E27FC236}">
                <a16:creationId xmlns:a16="http://schemas.microsoft.com/office/drawing/2014/main" id="{6ECECF6D-F689-4444-B05A-2F815590CB17}"/>
              </a:ext>
            </a:extLst>
          </p:cNvPr>
          <p:cNvSpPr/>
          <p:nvPr/>
        </p:nvSpPr>
        <p:spPr>
          <a:xfrm>
            <a:off x="9996616" y="727650"/>
            <a:ext cx="1717589" cy="1780772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FF9EC4-191F-46B4-82F5-63A06C3B3DE0}"/>
              </a:ext>
            </a:extLst>
          </p:cNvPr>
          <p:cNvSpPr txBox="1"/>
          <p:nvPr/>
        </p:nvSpPr>
        <p:spPr>
          <a:xfrm>
            <a:off x="10437950" y="1434380"/>
            <a:ext cx="83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552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63">
            <a:extLst>
              <a:ext uri="{FF2B5EF4-FFF2-40B4-BE49-F238E27FC236}">
                <a16:creationId xmlns:a16="http://schemas.microsoft.com/office/drawing/2014/main" id="{C7FB7E16-2BBB-48E3-82F4-5C9AF41FC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2600" y="1392793"/>
            <a:ext cx="1613031" cy="4571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991568-A835-4439-99DB-81E42D32C09A}"/>
              </a:ext>
            </a:extLst>
          </p:cNvPr>
          <p:cNvSpPr txBox="1"/>
          <p:nvPr/>
        </p:nvSpPr>
        <p:spPr>
          <a:xfrm>
            <a:off x="271462" y="142875"/>
            <a:ext cx="738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(normal) examples</a:t>
            </a:r>
            <a:endParaRPr lang="zh-CN" altLang="en-US" sz="3200" b="1" dirty="0"/>
          </a:p>
        </p:txBody>
      </p:sp>
      <p:pic>
        <p:nvPicPr>
          <p:cNvPr id="4" name="Picture 2561">
            <a:extLst>
              <a:ext uri="{FF2B5EF4-FFF2-40B4-BE49-F238E27FC236}">
                <a16:creationId xmlns:a16="http://schemas.microsoft.com/office/drawing/2014/main" id="{66B77BB4-98B5-42EE-B6CA-A9CAC7C117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9195" y="1449943"/>
            <a:ext cx="1761618" cy="457190"/>
          </a:xfrm>
          <a:prstGeom prst="rect">
            <a:avLst/>
          </a:prstGeom>
        </p:spPr>
      </p:pic>
      <p:pic>
        <p:nvPicPr>
          <p:cNvPr id="5" name="Picture 2559">
            <a:extLst>
              <a:ext uri="{FF2B5EF4-FFF2-40B4-BE49-F238E27FC236}">
                <a16:creationId xmlns:a16="http://schemas.microsoft.com/office/drawing/2014/main" id="{CFD0045C-1F75-452E-845E-F7F99A1CD0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58100" y="1456843"/>
            <a:ext cx="1613031" cy="457190"/>
          </a:xfrm>
          <a:prstGeom prst="rect">
            <a:avLst/>
          </a:prstGeom>
        </p:spPr>
      </p:pic>
      <p:pic>
        <p:nvPicPr>
          <p:cNvPr id="6" name="Picture 2549">
            <a:extLst>
              <a:ext uri="{FF2B5EF4-FFF2-40B4-BE49-F238E27FC236}">
                <a16:creationId xmlns:a16="http://schemas.microsoft.com/office/drawing/2014/main" id="{B8306AE5-3E26-447A-9183-00D9672A416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32292" y="2096356"/>
            <a:ext cx="2438356" cy="1828762"/>
          </a:xfrm>
          <a:prstGeom prst="rect">
            <a:avLst/>
          </a:prstGeom>
        </p:spPr>
      </p:pic>
      <p:pic>
        <p:nvPicPr>
          <p:cNvPr id="8" name="Picture 2546">
            <a:extLst>
              <a:ext uri="{FF2B5EF4-FFF2-40B4-BE49-F238E27FC236}">
                <a16:creationId xmlns:a16="http://schemas.microsoft.com/office/drawing/2014/main" id="{A00915F0-726A-4301-9BC3-89A3F58E53F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136013" y="4171491"/>
            <a:ext cx="1828768" cy="1828762"/>
          </a:xfrm>
          <a:prstGeom prst="rect">
            <a:avLst/>
          </a:prstGeom>
        </p:spPr>
      </p:pic>
      <p:pic>
        <p:nvPicPr>
          <p:cNvPr id="9" name="Picture 2553">
            <a:extLst>
              <a:ext uri="{FF2B5EF4-FFF2-40B4-BE49-F238E27FC236}">
                <a16:creationId xmlns:a16="http://schemas.microsoft.com/office/drawing/2014/main" id="{A5275E99-3127-4C00-B62E-2B7DF9098DF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44029" y="1953481"/>
            <a:ext cx="2438357" cy="1828762"/>
          </a:xfrm>
          <a:prstGeom prst="rect">
            <a:avLst/>
          </a:prstGeom>
        </p:spPr>
      </p:pic>
      <p:pic>
        <p:nvPicPr>
          <p:cNvPr id="10" name="Picture 2551">
            <a:extLst>
              <a:ext uri="{FF2B5EF4-FFF2-40B4-BE49-F238E27FC236}">
                <a16:creationId xmlns:a16="http://schemas.microsoft.com/office/drawing/2014/main" id="{E29252C4-5639-47AC-995F-9C8CBDC5B93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248823" y="4093693"/>
            <a:ext cx="1828768" cy="1828762"/>
          </a:xfrm>
          <a:prstGeom prst="rect">
            <a:avLst/>
          </a:prstGeom>
        </p:spPr>
      </p:pic>
      <p:pic>
        <p:nvPicPr>
          <p:cNvPr id="11" name="Picture 2557">
            <a:extLst>
              <a:ext uri="{FF2B5EF4-FFF2-40B4-BE49-F238E27FC236}">
                <a16:creationId xmlns:a16="http://schemas.microsoft.com/office/drawing/2014/main" id="{C0074D55-5642-4C01-89CF-DC6618BB9003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578449" y="1883063"/>
            <a:ext cx="2438357" cy="1828762"/>
          </a:xfrm>
          <a:prstGeom prst="rect">
            <a:avLst/>
          </a:prstGeom>
        </p:spPr>
      </p:pic>
      <p:pic>
        <p:nvPicPr>
          <p:cNvPr id="12" name="Picture 2555">
            <a:extLst>
              <a:ext uri="{FF2B5EF4-FFF2-40B4-BE49-F238E27FC236}">
                <a16:creationId xmlns:a16="http://schemas.microsoft.com/office/drawing/2014/main" id="{295BC78A-C470-4620-9691-2364E09ED49D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883243" y="4093693"/>
            <a:ext cx="1828768" cy="1828762"/>
          </a:xfrm>
          <a:prstGeom prst="rect">
            <a:avLst/>
          </a:prstGeom>
        </p:spPr>
      </p:pic>
      <p:sp>
        <p:nvSpPr>
          <p:cNvPr id="7" name="爆炸形: 14 pt  6">
            <a:extLst>
              <a:ext uri="{FF2B5EF4-FFF2-40B4-BE49-F238E27FC236}">
                <a16:creationId xmlns:a16="http://schemas.microsoft.com/office/drawing/2014/main" id="{D6A6F92F-1D48-465C-9F60-5F6FE9C4692C}"/>
              </a:ext>
            </a:extLst>
          </p:cNvPr>
          <p:cNvSpPr/>
          <p:nvPr/>
        </p:nvSpPr>
        <p:spPr>
          <a:xfrm>
            <a:off x="10016806" y="660935"/>
            <a:ext cx="2175194" cy="2025115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p67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42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BFF8ED-16B1-4746-8F17-DA8D35D39644}"/>
              </a:ext>
            </a:extLst>
          </p:cNvPr>
          <p:cNvSpPr txBox="1"/>
          <p:nvPr/>
        </p:nvSpPr>
        <p:spPr>
          <a:xfrm>
            <a:off x="271462" y="142875"/>
            <a:ext cx="738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(normal) examples</a:t>
            </a:r>
            <a:endParaRPr lang="zh-CN" altLang="en-US" sz="3200" b="1" dirty="0"/>
          </a:p>
        </p:txBody>
      </p:sp>
      <p:pic>
        <p:nvPicPr>
          <p:cNvPr id="3" name="Picture 2634">
            <a:extLst>
              <a:ext uri="{FF2B5EF4-FFF2-40B4-BE49-F238E27FC236}">
                <a16:creationId xmlns:a16="http://schemas.microsoft.com/office/drawing/2014/main" id="{7920C6A8-1AEA-4284-ADF6-21CF3383ED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1150" y="1401444"/>
            <a:ext cx="1613031" cy="457197"/>
          </a:xfrm>
          <a:prstGeom prst="rect">
            <a:avLst/>
          </a:prstGeom>
        </p:spPr>
      </p:pic>
      <p:pic>
        <p:nvPicPr>
          <p:cNvPr id="4" name="Picture 2628">
            <a:extLst>
              <a:ext uri="{FF2B5EF4-FFF2-40B4-BE49-F238E27FC236}">
                <a16:creationId xmlns:a16="http://schemas.microsoft.com/office/drawing/2014/main" id="{D7FF02DE-209F-47A6-AF3A-13E655F36D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15282" y="1345562"/>
            <a:ext cx="1761618" cy="457197"/>
          </a:xfrm>
          <a:prstGeom prst="rect">
            <a:avLst/>
          </a:prstGeom>
        </p:spPr>
      </p:pic>
      <p:pic>
        <p:nvPicPr>
          <p:cNvPr id="5" name="Picture 2626">
            <a:extLst>
              <a:ext uri="{FF2B5EF4-FFF2-40B4-BE49-F238E27FC236}">
                <a16:creationId xmlns:a16="http://schemas.microsoft.com/office/drawing/2014/main" id="{267E8298-C3EA-482C-967A-A9568EBF34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28001" y="1346829"/>
            <a:ext cx="1613031" cy="457197"/>
          </a:xfrm>
          <a:prstGeom prst="rect">
            <a:avLst/>
          </a:prstGeom>
        </p:spPr>
      </p:pic>
      <p:pic>
        <p:nvPicPr>
          <p:cNvPr id="6" name="Picture 2632">
            <a:extLst>
              <a:ext uri="{FF2B5EF4-FFF2-40B4-BE49-F238E27FC236}">
                <a16:creationId xmlns:a16="http://schemas.microsoft.com/office/drawing/2014/main" id="{21DE470A-BA53-4C95-940C-DA88ECF0CEA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26425" y="2146388"/>
            <a:ext cx="2438356" cy="1828789"/>
          </a:xfrm>
          <a:prstGeom prst="rect">
            <a:avLst/>
          </a:prstGeom>
        </p:spPr>
      </p:pic>
      <p:pic>
        <p:nvPicPr>
          <p:cNvPr id="7" name="Picture 2630">
            <a:extLst>
              <a:ext uri="{FF2B5EF4-FFF2-40B4-BE49-F238E27FC236}">
                <a16:creationId xmlns:a16="http://schemas.microsoft.com/office/drawing/2014/main" id="{043BD16E-98C2-4EED-9E12-3485A50936B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43281" y="4282004"/>
            <a:ext cx="1828768" cy="1828789"/>
          </a:xfrm>
          <a:prstGeom prst="rect">
            <a:avLst/>
          </a:prstGeom>
        </p:spPr>
      </p:pic>
      <p:pic>
        <p:nvPicPr>
          <p:cNvPr id="8" name="Picture 2620">
            <a:extLst>
              <a:ext uri="{FF2B5EF4-FFF2-40B4-BE49-F238E27FC236}">
                <a16:creationId xmlns:a16="http://schemas.microsoft.com/office/drawing/2014/main" id="{40DC04E5-5C8A-4A7E-99E8-3661FBEB208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15282" y="2146387"/>
            <a:ext cx="2438357" cy="1828789"/>
          </a:xfrm>
          <a:prstGeom prst="rect">
            <a:avLst/>
          </a:prstGeom>
        </p:spPr>
      </p:pic>
      <p:pic>
        <p:nvPicPr>
          <p:cNvPr id="9" name="Picture 2618">
            <a:extLst>
              <a:ext uri="{FF2B5EF4-FFF2-40B4-BE49-F238E27FC236}">
                <a16:creationId xmlns:a16="http://schemas.microsoft.com/office/drawing/2014/main" id="{C8C1ECBC-86A5-42DE-9778-F283830023CB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913430" y="4282004"/>
            <a:ext cx="1828768" cy="1828789"/>
          </a:xfrm>
          <a:prstGeom prst="rect">
            <a:avLst/>
          </a:prstGeom>
        </p:spPr>
      </p:pic>
      <p:pic>
        <p:nvPicPr>
          <p:cNvPr id="10" name="Picture 2624">
            <a:extLst>
              <a:ext uri="{FF2B5EF4-FFF2-40B4-BE49-F238E27FC236}">
                <a16:creationId xmlns:a16="http://schemas.microsoft.com/office/drawing/2014/main" id="{6989152C-3BBC-4E9C-A017-D80A0026AF43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658100" y="2146386"/>
            <a:ext cx="2438357" cy="1828789"/>
          </a:xfrm>
          <a:prstGeom prst="rect">
            <a:avLst/>
          </a:prstGeom>
        </p:spPr>
      </p:pic>
      <p:pic>
        <p:nvPicPr>
          <p:cNvPr id="11" name="Picture 2622">
            <a:extLst>
              <a:ext uri="{FF2B5EF4-FFF2-40B4-BE49-F238E27FC236}">
                <a16:creationId xmlns:a16="http://schemas.microsoft.com/office/drawing/2014/main" id="{75B82B98-22DB-4594-9ECB-943C6F26D3EA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962894" y="4282003"/>
            <a:ext cx="1828768" cy="1828789"/>
          </a:xfrm>
          <a:prstGeom prst="rect">
            <a:avLst/>
          </a:prstGeom>
        </p:spPr>
      </p:pic>
      <p:sp>
        <p:nvSpPr>
          <p:cNvPr id="12" name="爆炸形: 14 pt  11">
            <a:extLst>
              <a:ext uri="{FF2B5EF4-FFF2-40B4-BE49-F238E27FC236}">
                <a16:creationId xmlns:a16="http://schemas.microsoft.com/office/drawing/2014/main" id="{5AB5EB3F-469D-47D9-BA9D-B39DC9E43512}"/>
              </a:ext>
            </a:extLst>
          </p:cNvPr>
          <p:cNvSpPr/>
          <p:nvPr/>
        </p:nvSpPr>
        <p:spPr>
          <a:xfrm>
            <a:off x="10096457" y="585788"/>
            <a:ext cx="2095543" cy="2443162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p67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01FC0A-C8E5-4B59-AACC-CE8FF9974FC2}"/>
              </a:ext>
            </a:extLst>
          </p:cNvPr>
          <p:cNvSpPr txBox="1"/>
          <p:nvPr/>
        </p:nvSpPr>
        <p:spPr>
          <a:xfrm>
            <a:off x="271462" y="142875"/>
            <a:ext cx="738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(normal) examples</a:t>
            </a:r>
            <a:endParaRPr lang="zh-CN" altLang="en-US" sz="3200" b="1" dirty="0"/>
          </a:p>
        </p:txBody>
      </p:sp>
      <p:pic>
        <p:nvPicPr>
          <p:cNvPr id="3" name="Picture 2697">
            <a:extLst>
              <a:ext uri="{FF2B5EF4-FFF2-40B4-BE49-F238E27FC236}">
                <a16:creationId xmlns:a16="http://schemas.microsoft.com/office/drawing/2014/main" id="{FDA1F327-1191-486E-99C9-89153EB36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2377" y="1297546"/>
            <a:ext cx="1613002" cy="457196"/>
          </a:xfrm>
          <a:prstGeom prst="rect">
            <a:avLst/>
          </a:prstGeom>
        </p:spPr>
      </p:pic>
      <p:pic>
        <p:nvPicPr>
          <p:cNvPr id="4" name="Picture 2691">
            <a:extLst>
              <a:ext uri="{FF2B5EF4-FFF2-40B4-BE49-F238E27FC236}">
                <a16:creationId xmlns:a16="http://schemas.microsoft.com/office/drawing/2014/main" id="{39ED365B-1151-4BC1-976F-4475348207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85082" y="1297546"/>
            <a:ext cx="1908743" cy="457196"/>
          </a:xfrm>
          <a:prstGeom prst="rect">
            <a:avLst/>
          </a:prstGeom>
        </p:spPr>
      </p:pic>
      <p:pic>
        <p:nvPicPr>
          <p:cNvPr id="5" name="Picture 2689">
            <a:extLst>
              <a:ext uri="{FF2B5EF4-FFF2-40B4-BE49-F238E27FC236}">
                <a16:creationId xmlns:a16="http://schemas.microsoft.com/office/drawing/2014/main" id="{28E571FD-B475-47B7-BE73-423AE8DE07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13528" y="1297546"/>
            <a:ext cx="1908743" cy="457196"/>
          </a:xfrm>
          <a:prstGeom prst="rect">
            <a:avLst/>
          </a:prstGeom>
        </p:spPr>
      </p:pic>
      <p:pic>
        <p:nvPicPr>
          <p:cNvPr id="6" name="Picture 2695">
            <a:extLst>
              <a:ext uri="{FF2B5EF4-FFF2-40B4-BE49-F238E27FC236}">
                <a16:creationId xmlns:a16="http://schemas.microsoft.com/office/drawing/2014/main" id="{44034C7C-5E35-40EC-9C55-3624D9B0A4B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33462" y="1943967"/>
            <a:ext cx="2438313" cy="1828783"/>
          </a:xfrm>
          <a:prstGeom prst="rect">
            <a:avLst/>
          </a:prstGeom>
        </p:spPr>
      </p:pic>
      <p:pic>
        <p:nvPicPr>
          <p:cNvPr id="7" name="Picture 2693">
            <a:extLst>
              <a:ext uri="{FF2B5EF4-FFF2-40B4-BE49-F238E27FC236}">
                <a16:creationId xmlns:a16="http://schemas.microsoft.com/office/drawing/2014/main" id="{5774A8F1-0DAB-48C8-B53A-6CB1D971F90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444510" y="4074675"/>
            <a:ext cx="1828735" cy="1828783"/>
          </a:xfrm>
          <a:prstGeom prst="rect">
            <a:avLst/>
          </a:prstGeom>
        </p:spPr>
      </p:pic>
      <p:pic>
        <p:nvPicPr>
          <p:cNvPr id="8" name="Picture 2680">
            <a:extLst>
              <a:ext uri="{FF2B5EF4-FFF2-40B4-BE49-F238E27FC236}">
                <a16:creationId xmlns:a16="http://schemas.microsoft.com/office/drawing/2014/main" id="{06AD9E8D-07CE-463C-A228-33BE809BC60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485082" y="1943967"/>
            <a:ext cx="2438314" cy="1828783"/>
          </a:xfrm>
          <a:prstGeom prst="rect">
            <a:avLst/>
          </a:prstGeom>
        </p:spPr>
      </p:pic>
      <p:pic>
        <p:nvPicPr>
          <p:cNvPr id="9" name="Picture 2715">
            <a:extLst>
              <a:ext uri="{FF2B5EF4-FFF2-40B4-BE49-F238E27FC236}">
                <a16:creationId xmlns:a16="http://schemas.microsoft.com/office/drawing/2014/main" id="{23C2994F-61B5-4F78-BE18-52759D5920F9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789871" y="4074675"/>
            <a:ext cx="1828735" cy="1828783"/>
          </a:xfrm>
          <a:prstGeom prst="rect">
            <a:avLst/>
          </a:prstGeom>
        </p:spPr>
      </p:pic>
      <p:pic>
        <p:nvPicPr>
          <p:cNvPr id="10" name="Picture 2687">
            <a:extLst>
              <a:ext uri="{FF2B5EF4-FFF2-40B4-BE49-F238E27FC236}">
                <a16:creationId xmlns:a16="http://schemas.microsoft.com/office/drawing/2014/main" id="{828E2DA1-D28F-436C-A07A-602741FC69E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448742" y="1943966"/>
            <a:ext cx="2438314" cy="1828783"/>
          </a:xfrm>
          <a:prstGeom prst="rect">
            <a:avLst/>
          </a:prstGeom>
        </p:spPr>
      </p:pic>
      <p:pic>
        <p:nvPicPr>
          <p:cNvPr id="11" name="Picture 2685">
            <a:extLst>
              <a:ext uri="{FF2B5EF4-FFF2-40B4-BE49-F238E27FC236}">
                <a16:creationId xmlns:a16="http://schemas.microsoft.com/office/drawing/2014/main" id="{E53E2547-14EE-4CC4-A05F-D689AD97E33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793536" y="4074673"/>
            <a:ext cx="1828735" cy="1828783"/>
          </a:xfrm>
          <a:prstGeom prst="rect">
            <a:avLst/>
          </a:prstGeom>
        </p:spPr>
      </p:pic>
      <p:sp>
        <p:nvSpPr>
          <p:cNvPr id="12" name="爆炸形: 14 pt  11">
            <a:extLst>
              <a:ext uri="{FF2B5EF4-FFF2-40B4-BE49-F238E27FC236}">
                <a16:creationId xmlns:a16="http://schemas.microsoft.com/office/drawing/2014/main" id="{F2D57F15-BB46-4A43-9785-6125B1E9D055}"/>
              </a:ext>
            </a:extLst>
          </p:cNvPr>
          <p:cNvSpPr/>
          <p:nvPr/>
        </p:nvSpPr>
        <p:spPr>
          <a:xfrm>
            <a:off x="10229850" y="914400"/>
            <a:ext cx="1743075" cy="24003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p67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46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514367-3924-4235-81EB-318576B4AE59}"/>
              </a:ext>
            </a:extLst>
          </p:cNvPr>
          <p:cNvSpPr txBox="1"/>
          <p:nvPr/>
        </p:nvSpPr>
        <p:spPr>
          <a:xfrm>
            <a:off x="271462" y="142875"/>
            <a:ext cx="738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(normal) examples</a:t>
            </a:r>
            <a:endParaRPr lang="zh-CN" altLang="en-US" sz="3200" b="1" dirty="0"/>
          </a:p>
        </p:txBody>
      </p:sp>
      <p:pic>
        <p:nvPicPr>
          <p:cNvPr id="3" name="Picture 2771">
            <a:extLst>
              <a:ext uri="{FF2B5EF4-FFF2-40B4-BE49-F238E27FC236}">
                <a16:creationId xmlns:a16="http://schemas.microsoft.com/office/drawing/2014/main" id="{23278867-99AA-468C-A221-A3E733AB2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6098" y="1537853"/>
            <a:ext cx="1612975" cy="457142"/>
          </a:xfrm>
          <a:prstGeom prst="rect">
            <a:avLst/>
          </a:prstGeom>
        </p:spPr>
      </p:pic>
      <p:pic>
        <p:nvPicPr>
          <p:cNvPr id="4" name="Picture 2765">
            <a:extLst>
              <a:ext uri="{FF2B5EF4-FFF2-40B4-BE49-F238E27FC236}">
                <a16:creationId xmlns:a16="http://schemas.microsoft.com/office/drawing/2014/main" id="{79C98BF9-723B-42F4-B278-65E6ACF254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1589" y="1408735"/>
            <a:ext cx="2204448" cy="457142"/>
          </a:xfrm>
          <a:prstGeom prst="rect">
            <a:avLst/>
          </a:prstGeom>
        </p:spPr>
      </p:pic>
      <p:pic>
        <p:nvPicPr>
          <p:cNvPr id="5" name="Picture 2763">
            <a:extLst>
              <a:ext uri="{FF2B5EF4-FFF2-40B4-BE49-F238E27FC236}">
                <a16:creationId xmlns:a16="http://schemas.microsoft.com/office/drawing/2014/main" id="{D015CA32-1AC1-4F2B-BB69-66F51C4F88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75012" y="1408735"/>
            <a:ext cx="2204448" cy="457142"/>
          </a:xfrm>
          <a:prstGeom prst="rect">
            <a:avLst/>
          </a:prstGeom>
        </p:spPr>
      </p:pic>
      <p:pic>
        <p:nvPicPr>
          <p:cNvPr id="6" name="Picture 2769">
            <a:extLst>
              <a:ext uri="{FF2B5EF4-FFF2-40B4-BE49-F238E27FC236}">
                <a16:creationId xmlns:a16="http://schemas.microsoft.com/office/drawing/2014/main" id="{5BB353C9-03BF-4482-BED7-0CE9D6A075F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3451" y="2124112"/>
            <a:ext cx="2438272" cy="1828568"/>
          </a:xfrm>
          <a:prstGeom prst="rect">
            <a:avLst/>
          </a:prstGeom>
        </p:spPr>
      </p:pic>
      <p:pic>
        <p:nvPicPr>
          <p:cNvPr id="7" name="Picture 2767">
            <a:extLst>
              <a:ext uri="{FF2B5EF4-FFF2-40B4-BE49-F238E27FC236}">
                <a16:creationId xmlns:a16="http://schemas.microsoft.com/office/drawing/2014/main" id="{C9CA8EBE-C387-4256-880A-34D85D948B2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238234" y="4210915"/>
            <a:ext cx="1828705" cy="1828568"/>
          </a:xfrm>
          <a:prstGeom prst="rect">
            <a:avLst/>
          </a:prstGeom>
        </p:spPr>
      </p:pic>
      <p:pic>
        <p:nvPicPr>
          <p:cNvPr id="8" name="Picture 2757">
            <a:extLst>
              <a:ext uri="{FF2B5EF4-FFF2-40B4-BE49-F238E27FC236}">
                <a16:creationId xmlns:a16="http://schemas.microsoft.com/office/drawing/2014/main" id="{EBFFBB6B-82C4-4510-BFA8-9044A81B122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401589" y="2097958"/>
            <a:ext cx="2438273" cy="1828568"/>
          </a:xfrm>
          <a:prstGeom prst="rect">
            <a:avLst/>
          </a:prstGeom>
        </p:spPr>
      </p:pic>
      <p:pic>
        <p:nvPicPr>
          <p:cNvPr id="9" name="Picture 2755">
            <a:extLst>
              <a:ext uri="{FF2B5EF4-FFF2-40B4-BE49-F238E27FC236}">
                <a16:creationId xmlns:a16="http://schemas.microsoft.com/office/drawing/2014/main" id="{E108B1BE-AB49-4395-AF01-0BF0F1A75D5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706372" y="4158607"/>
            <a:ext cx="1828705" cy="1828568"/>
          </a:xfrm>
          <a:prstGeom prst="rect">
            <a:avLst/>
          </a:prstGeom>
        </p:spPr>
      </p:pic>
      <p:pic>
        <p:nvPicPr>
          <p:cNvPr id="10" name="Picture 2761">
            <a:extLst>
              <a:ext uri="{FF2B5EF4-FFF2-40B4-BE49-F238E27FC236}">
                <a16:creationId xmlns:a16="http://schemas.microsoft.com/office/drawing/2014/main" id="{40E2A9F7-A88A-4B66-93AF-36535625298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658100" y="2097958"/>
            <a:ext cx="2438273" cy="1828568"/>
          </a:xfrm>
          <a:prstGeom prst="rect">
            <a:avLst/>
          </a:prstGeom>
        </p:spPr>
      </p:pic>
      <p:pic>
        <p:nvPicPr>
          <p:cNvPr id="11" name="Picture 2759">
            <a:extLst>
              <a:ext uri="{FF2B5EF4-FFF2-40B4-BE49-F238E27FC236}">
                <a16:creationId xmlns:a16="http://schemas.microsoft.com/office/drawing/2014/main" id="{26F894F9-3E4F-492F-B4F0-A05B42C0E04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962883" y="4210915"/>
            <a:ext cx="1828705" cy="1828568"/>
          </a:xfrm>
          <a:prstGeom prst="rect">
            <a:avLst/>
          </a:prstGeom>
        </p:spPr>
      </p:pic>
      <p:sp>
        <p:nvSpPr>
          <p:cNvPr id="12" name="爆炸形: 14 pt  11">
            <a:extLst>
              <a:ext uri="{FF2B5EF4-FFF2-40B4-BE49-F238E27FC236}">
                <a16:creationId xmlns:a16="http://schemas.microsoft.com/office/drawing/2014/main" id="{6AB5BE52-3296-4D3F-B30E-0E2375AECBD0}"/>
              </a:ext>
            </a:extLst>
          </p:cNvPr>
          <p:cNvSpPr/>
          <p:nvPr/>
        </p:nvSpPr>
        <p:spPr>
          <a:xfrm>
            <a:off x="10329864" y="1085850"/>
            <a:ext cx="1757362" cy="22860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p67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25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28">
            <a:extLst>
              <a:ext uri="{FF2B5EF4-FFF2-40B4-BE49-F238E27FC236}">
                <a16:creationId xmlns:a16="http://schemas.microsoft.com/office/drawing/2014/main" id="{6B37BD26-B84A-4094-AD24-18ACD8E7EB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534" y="2051958"/>
            <a:ext cx="2438356" cy="1828639"/>
          </a:xfrm>
          <a:prstGeom prst="rect">
            <a:avLst/>
          </a:prstGeom>
        </p:spPr>
      </p:pic>
      <p:pic>
        <p:nvPicPr>
          <p:cNvPr id="3" name="Picture 2826">
            <a:extLst>
              <a:ext uri="{FF2B5EF4-FFF2-40B4-BE49-F238E27FC236}">
                <a16:creationId xmlns:a16="http://schemas.microsoft.com/office/drawing/2014/main" id="{2A2055EE-D1E7-433F-9B9B-AAF84AEDE8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328" y="4371682"/>
            <a:ext cx="1828768" cy="1828639"/>
          </a:xfrm>
          <a:prstGeom prst="rect">
            <a:avLst/>
          </a:prstGeom>
        </p:spPr>
      </p:pic>
      <p:pic>
        <p:nvPicPr>
          <p:cNvPr id="4" name="Picture 2816">
            <a:extLst>
              <a:ext uri="{FF2B5EF4-FFF2-40B4-BE49-F238E27FC236}">
                <a16:creationId xmlns:a16="http://schemas.microsoft.com/office/drawing/2014/main" id="{50D7CD83-161E-4780-AA8A-4B4423B274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16225" y="2051957"/>
            <a:ext cx="2438357" cy="1828639"/>
          </a:xfrm>
          <a:prstGeom prst="rect">
            <a:avLst/>
          </a:prstGeom>
        </p:spPr>
      </p:pic>
      <p:pic>
        <p:nvPicPr>
          <p:cNvPr id="5" name="Picture 2814">
            <a:extLst>
              <a:ext uri="{FF2B5EF4-FFF2-40B4-BE49-F238E27FC236}">
                <a16:creationId xmlns:a16="http://schemas.microsoft.com/office/drawing/2014/main" id="{F642EF7C-A90F-43E7-9F22-E999B7424C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21019" y="4371680"/>
            <a:ext cx="1828768" cy="1828639"/>
          </a:xfrm>
          <a:prstGeom prst="rect">
            <a:avLst/>
          </a:prstGeom>
        </p:spPr>
      </p:pic>
      <p:pic>
        <p:nvPicPr>
          <p:cNvPr id="6" name="Picture 2820">
            <a:extLst>
              <a:ext uri="{FF2B5EF4-FFF2-40B4-BE49-F238E27FC236}">
                <a16:creationId xmlns:a16="http://schemas.microsoft.com/office/drawing/2014/main" id="{4EBAA935-0CDF-49F2-A22E-22C1C1ADB52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807970" y="2051957"/>
            <a:ext cx="2438357" cy="1828639"/>
          </a:xfrm>
          <a:prstGeom prst="rect">
            <a:avLst/>
          </a:prstGeom>
        </p:spPr>
      </p:pic>
      <p:pic>
        <p:nvPicPr>
          <p:cNvPr id="7" name="Picture 2818">
            <a:extLst>
              <a:ext uri="{FF2B5EF4-FFF2-40B4-BE49-F238E27FC236}">
                <a16:creationId xmlns:a16="http://schemas.microsoft.com/office/drawing/2014/main" id="{6A1C7622-5BC3-441E-919D-46D623AE742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912740" y="4371385"/>
            <a:ext cx="1828768" cy="1828639"/>
          </a:xfrm>
          <a:prstGeom prst="rect">
            <a:avLst/>
          </a:prstGeom>
        </p:spPr>
      </p:pic>
      <p:pic>
        <p:nvPicPr>
          <p:cNvPr id="8" name="Picture 2830">
            <a:extLst>
              <a:ext uri="{FF2B5EF4-FFF2-40B4-BE49-F238E27FC236}">
                <a16:creationId xmlns:a16="http://schemas.microsoft.com/office/drawing/2014/main" id="{A02E69A0-B272-4716-BCE8-2B9369632E28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936197" y="1332293"/>
            <a:ext cx="1613030" cy="457160"/>
          </a:xfrm>
          <a:prstGeom prst="rect">
            <a:avLst/>
          </a:prstGeom>
        </p:spPr>
      </p:pic>
      <p:pic>
        <p:nvPicPr>
          <p:cNvPr id="9" name="Picture 2822">
            <a:extLst>
              <a:ext uri="{FF2B5EF4-FFF2-40B4-BE49-F238E27FC236}">
                <a16:creationId xmlns:a16="http://schemas.microsoft.com/office/drawing/2014/main" id="{6A6FFCFB-2023-488C-AE2F-3E1F0842B3B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4554302" y="1332291"/>
            <a:ext cx="1761618" cy="457160"/>
          </a:xfrm>
          <a:prstGeom prst="rect">
            <a:avLst/>
          </a:prstGeom>
        </p:spPr>
      </p:pic>
      <p:pic>
        <p:nvPicPr>
          <p:cNvPr id="10" name="Picture 2824">
            <a:extLst>
              <a:ext uri="{FF2B5EF4-FFF2-40B4-BE49-F238E27FC236}">
                <a16:creationId xmlns:a16="http://schemas.microsoft.com/office/drawing/2014/main" id="{9B7A2CD5-1D0F-4A2E-B2D6-D9FFE5A35E8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658100" y="1270594"/>
            <a:ext cx="1908776" cy="4571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234FD8-AAFC-4789-8F81-1279E66797A2}"/>
              </a:ext>
            </a:extLst>
          </p:cNvPr>
          <p:cNvSpPr txBox="1"/>
          <p:nvPr/>
        </p:nvSpPr>
        <p:spPr>
          <a:xfrm>
            <a:off x="271462" y="142875"/>
            <a:ext cx="738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(normal) examples</a:t>
            </a:r>
            <a:endParaRPr lang="zh-CN" altLang="en-US" sz="3200" b="1" dirty="0"/>
          </a:p>
        </p:txBody>
      </p:sp>
      <p:sp>
        <p:nvSpPr>
          <p:cNvPr id="12" name="爆炸形: 14 pt  11">
            <a:extLst>
              <a:ext uri="{FF2B5EF4-FFF2-40B4-BE49-F238E27FC236}">
                <a16:creationId xmlns:a16="http://schemas.microsoft.com/office/drawing/2014/main" id="{0D9C329F-C291-43F8-A570-8EA7E7FEC28A}"/>
              </a:ext>
            </a:extLst>
          </p:cNvPr>
          <p:cNvSpPr/>
          <p:nvPr/>
        </p:nvSpPr>
        <p:spPr>
          <a:xfrm>
            <a:off x="10246327" y="727650"/>
            <a:ext cx="1755173" cy="235845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p67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09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EEC3B4-AAA0-4495-8A67-4C880A9AF493}"/>
              </a:ext>
            </a:extLst>
          </p:cNvPr>
          <p:cNvSpPr txBox="1"/>
          <p:nvPr/>
        </p:nvSpPr>
        <p:spPr>
          <a:xfrm>
            <a:off x="271462" y="142875"/>
            <a:ext cx="738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(normal) examples</a:t>
            </a:r>
            <a:endParaRPr lang="zh-CN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26B879-1AB9-4492-B506-0A226E2828DD}"/>
              </a:ext>
            </a:extLst>
          </p:cNvPr>
          <p:cNvSpPr/>
          <p:nvPr/>
        </p:nvSpPr>
        <p:spPr>
          <a:xfrm>
            <a:off x="1204912" y="126248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mu      = [0, 0];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= 1;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= 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rho     = 0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sigmaxy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rho;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Sigma   = [sigmax^2,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sigmaxy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sigmaxy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   sigmay^2];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x = -4 : 0.01 : 4;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 = x;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[pMat, xMat, yMat] = gaussian2d(mu, Sigma, x, y);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fprintf(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'The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integration of p with respect to x and y is %.4f\n'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s-E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trapz(y, trapz(x,pMat)));</a:t>
            </a:r>
          </a:p>
        </p:txBody>
      </p:sp>
      <p:sp>
        <p:nvSpPr>
          <p:cNvPr id="4" name="爆炸形: 14 pt  3">
            <a:extLst>
              <a:ext uri="{FF2B5EF4-FFF2-40B4-BE49-F238E27FC236}">
                <a16:creationId xmlns:a16="http://schemas.microsoft.com/office/drawing/2014/main" id="{229303DF-739C-4575-B658-F86194A0E157}"/>
              </a:ext>
            </a:extLst>
          </p:cNvPr>
          <p:cNvSpPr/>
          <p:nvPr/>
        </p:nvSpPr>
        <p:spPr>
          <a:xfrm>
            <a:off x="8929688" y="942975"/>
            <a:ext cx="2514600" cy="278606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p67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56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9CCEE2-6B66-408D-9CA3-6E823F3F029A}"/>
              </a:ext>
            </a:extLst>
          </p:cNvPr>
          <p:cNvSpPr txBox="1"/>
          <p:nvPr/>
        </p:nvSpPr>
        <p:spPr>
          <a:xfrm>
            <a:off x="100013" y="642937"/>
            <a:ext cx="115300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Anomaly detection </a:t>
            </a:r>
          </a:p>
          <a:p>
            <a:pPr algn="ctr"/>
            <a:r>
              <a:rPr lang="en-US" altLang="zh-CN" sz="8000" b="1" dirty="0"/>
              <a:t>using </a:t>
            </a:r>
          </a:p>
          <a:p>
            <a:pPr algn="ctr"/>
            <a:r>
              <a:rPr lang="en-US" altLang="zh-CN" sz="8000" b="1" dirty="0"/>
              <a:t>the multivariate Gaussian distribution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04258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15889">
            <a:extLst>
              <a:ext uri="{FF2B5EF4-FFF2-40B4-BE49-F238E27FC236}">
                <a16:creationId xmlns:a16="http://schemas.microsoft.com/office/drawing/2014/main" id="{6F5FABC7-F3FD-4CD9-A5B4-73961A57AC90}"/>
              </a:ext>
            </a:extLst>
          </p:cNvPr>
          <p:cNvGrpSpPr/>
          <p:nvPr/>
        </p:nvGrpSpPr>
        <p:grpSpPr>
          <a:xfrm>
            <a:off x="1100138" y="1788351"/>
            <a:ext cx="6891849" cy="5080846"/>
            <a:chOff x="902569" y="415905"/>
            <a:chExt cx="4793707" cy="3882789"/>
          </a:xfrm>
        </p:grpSpPr>
        <p:sp>
          <p:nvSpPr>
            <p:cNvPr id="309" name="Rectangle 25">
              <a:extLst>
                <a:ext uri="{FF2B5EF4-FFF2-40B4-BE49-F238E27FC236}">
                  <a16:creationId xmlns:a16="http://schemas.microsoft.com/office/drawing/2014/main" id="{2E2340FC-ADF8-4A87-9F01-1878BA4B72E1}"/>
                </a:ext>
              </a:extLst>
            </p:cNvPr>
            <p:cNvSpPr/>
            <p:nvPr/>
          </p:nvSpPr>
          <p:spPr>
            <a:xfrm>
              <a:off x="902569" y="784205"/>
              <a:ext cx="91617" cy="4948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Shape 28">
              <a:extLst>
                <a:ext uri="{FF2B5EF4-FFF2-40B4-BE49-F238E27FC236}">
                  <a16:creationId xmlns:a16="http://schemas.microsoft.com/office/drawing/2014/main" id="{B6EE21FE-249C-45BD-A70D-D711811EDF32}"/>
                </a:ext>
              </a:extLst>
            </p:cNvPr>
            <p:cNvSpPr/>
            <p:nvPr/>
          </p:nvSpPr>
          <p:spPr>
            <a:xfrm>
              <a:off x="2688389" y="1650926"/>
              <a:ext cx="9486" cy="2377809"/>
            </a:xfrm>
            <a:custGeom>
              <a:avLst/>
              <a:gdLst/>
              <a:ahLst/>
              <a:cxnLst/>
              <a:rect l="0" t="0" r="0" b="0"/>
              <a:pathLst>
                <a:path w="9486" h="2377809">
                  <a:moveTo>
                    <a:pt x="9486" y="2377809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3" name="Shape 29">
              <a:extLst>
                <a:ext uri="{FF2B5EF4-FFF2-40B4-BE49-F238E27FC236}">
                  <a16:creationId xmlns:a16="http://schemas.microsoft.com/office/drawing/2014/main" id="{B70C3A4D-26E9-4ADC-9B5D-83D33CC78A21}"/>
                </a:ext>
              </a:extLst>
            </p:cNvPr>
            <p:cNvSpPr/>
            <p:nvPr/>
          </p:nvSpPr>
          <p:spPr>
            <a:xfrm>
              <a:off x="2629737" y="1625721"/>
              <a:ext cx="117908" cy="116087"/>
            </a:xfrm>
            <a:custGeom>
              <a:avLst/>
              <a:gdLst/>
              <a:ahLst/>
              <a:cxnLst/>
              <a:rect l="0" t="0" r="0" b="0"/>
              <a:pathLst>
                <a:path w="117908" h="116087">
                  <a:moveTo>
                    <a:pt x="58551" y="0"/>
                  </a:moveTo>
                  <a:lnTo>
                    <a:pt x="114350" y="94784"/>
                  </a:lnTo>
                  <a:cubicBezTo>
                    <a:pt x="117908" y="100828"/>
                    <a:pt x="115893" y="108613"/>
                    <a:pt x="109847" y="112171"/>
                  </a:cubicBezTo>
                  <a:cubicBezTo>
                    <a:pt x="103804" y="115730"/>
                    <a:pt x="96018" y="113715"/>
                    <a:pt x="92460" y="107669"/>
                  </a:cubicBezTo>
                  <a:lnTo>
                    <a:pt x="58751" y="50409"/>
                  </a:lnTo>
                  <a:lnTo>
                    <a:pt x="25502" y="107937"/>
                  </a:lnTo>
                  <a:cubicBezTo>
                    <a:pt x="21991" y="114009"/>
                    <a:pt x="14223" y="116087"/>
                    <a:pt x="8151" y="112577"/>
                  </a:cubicBezTo>
                  <a:cubicBezTo>
                    <a:pt x="2078" y="109066"/>
                    <a:pt x="0" y="101299"/>
                    <a:pt x="3510" y="95226"/>
                  </a:cubicBezTo>
                  <a:lnTo>
                    <a:pt x="5855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4" name="Shape 30">
              <a:extLst>
                <a:ext uri="{FF2B5EF4-FFF2-40B4-BE49-F238E27FC236}">
                  <a16:creationId xmlns:a16="http://schemas.microsoft.com/office/drawing/2014/main" id="{12D501DB-287D-4B9B-B667-4E40ABE7BEFC}"/>
                </a:ext>
              </a:extLst>
            </p:cNvPr>
            <p:cNvSpPr/>
            <p:nvPr/>
          </p:nvSpPr>
          <p:spPr>
            <a:xfrm>
              <a:off x="2526871" y="3863415"/>
              <a:ext cx="2879921" cy="0"/>
            </a:xfrm>
            <a:custGeom>
              <a:avLst/>
              <a:gdLst/>
              <a:ahLst/>
              <a:cxnLst/>
              <a:rect l="0" t="0" r="0" b="0"/>
              <a:pathLst>
                <a:path w="2879921">
                  <a:moveTo>
                    <a:pt x="0" y="0"/>
                  </a:moveTo>
                  <a:lnTo>
                    <a:pt x="2879921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5" name="Shape 31">
              <a:extLst>
                <a:ext uri="{FF2B5EF4-FFF2-40B4-BE49-F238E27FC236}">
                  <a16:creationId xmlns:a16="http://schemas.microsoft.com/office/drawing/2014/main" id="{7EA99CD3-30F2-4AEF-8B1D-A2F46D2D1F6E}"/>
                </a:ext>
              </a:extLst>
            </p:cNvPr>
            <p:cNvSpPr/>
            <p:nvPr/>
          </p:nvSpPr>
          <p:spPr>
            <a:xfrm>
              <a:off x="5316087" y="3805857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5" y="116513"/>
                    <a:pt x="7069" y="114467"/>
                    <a:pt x="3534" y="108408"/>
                  </a:cubicBezTo>
                  <a:cubicBezTo>
                    <a:pt x="0" y="102349"/>
                    <a:pt x="2046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4"/>
                    <a:pt x="0" y="12768"/>
                    <a:pt x="3534" y="6710"/>
                  </a:cubicBezTo>
                  <a:cubicBezTo>
                    <a:pt x="5302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6" name="Shape 32">
              <a:extLst>
                <a:ext uri="{FF2B5EF4-FFF2-40B4-BE49-F238E27FC236}">
                  <a16:creationId xmlns:a16="http://schemas.microsoft.com/office/drawing/2014/main" id="{1368C23D-1AF0-4BB9-86C3-85418FD37C5A}"/>
                </a:ext>
              </a:extLst>
            </p:cNvPr>
            <p:cNvSpPr/>
            <p:nvPr/>
          </p:nvSpPr>
          <p:spPr>
            <a:xfrm>
              <a:off x="3988849" y="2802279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7" name="Shape 33">
              <a:extLst>
                <a:ext uri="{FF2B5EF4-FFF2-40B4-BE49-F238E27FC236}">
                  <a16:creationId xmlns:a16="http://schemas.microsoft.com/office/drawing/2014/main" id="{2438CBAB-1591-46E1-939D-C112F45AEE2D}"/>
                </a:ext>
              </a:extLst>
            </p:cNvPr>
            <p:cNvSpPr/>
            <p:nvPr/>
          </p:nvSpPr>
          <p:spPr>
            <a:xfrm>
              <a:off x="3988849" y="2802279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318" name="Picture 35">
              <a:extLst>
                <a:ext uri="{FF2B5EF4-FFF2-40B4-BE49-F238E27FC236}">
                  <a16:creationId xmlns:a16="http://schemas.microsoft.com/office/drawing/2014/main" id="{778383C9-A6CF-4D9F-B4A6-931718E0B3B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05673" y="4028734"/>
              <a:ext cx="193121" cy="130398"/>
            </a:xfrm>
            <a:prstGeom prst="rect">
              <a:avLst/>
            </a:prstGeom>
          </p:spPr>
        </p:pic>
        <p:sp>
          <p:nvSpPr>
            <p:cNvPr id="319" name="Shape 36">
              <a:extLst>
                <a:ext uri="{FF2B5EF4-FFF2-40B4-BE49-F238E27FC236}">
                  <a16:creationId xmlns:a16="http://schemas.microsoft.com/office/drawing/2014/main" id="{48725D45-4EE3-4D62-BC3D-7311F2CB0469}"/>
                </a:ext>
              </a:extLst>
            </p:cNvPr>
            <p:cNvSpPr/>
            <p:nvPr/>
          </p:nvSpPr>
          <p:spPr>
            <a:xfrm>
              <a:off x="4912139" y="1974731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0" name="Shape 37">
              <a:extLst>
                <a:ext uri="{FF2B5EF4-FFF2-40B4-BE49-F238E27FC236}">
                  <a16:creationId xmlns:a16="http://schemas.microsoft.com/office/drawing/2014/main" id="{920D3CB1-920E-42AD-B332-5957E5C833A4}"/>
                </a:ext>
              </a:extLst>
            </p:cNvPr>
            <p:cNvSpPr/>
            <p:nvPr/>
          </p:nvSpPr>
          <p:spPr>
            <a:xfrm>
              <a:off x="4912140" y="1974731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1" name="Shape 38">
              <a:extLst>
                <a:ext uri="{FF2B5EF4-FFF2-40B4-BE49-F238E27FC236}">
                  <a16:creationId xmlns:a16="http://schemas.microsoft.com/office/drawing/2014/main" id="{76D17950-73B7-4ACD-8A28-2C543D7BDB7B}"/>
                </a:ext>
              </a:extLst>
            </p:cNvPr>
            <p:cNvSpPr/>
            <p:nvPr/>
          </p:nvSpPr>
          <p:spPr>
            <a:xfrm>
              <a:off x="3882155" y="3165354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2" name="Shape 39">
              <a:extLst>
                <a:ext uri="{FF2B5EF4-FFF2-40B4-BE49-F238E27FC236}">
                  <a16:creationId xmlns:a16="http://schemas.microsoft.com/office/drawing/2014/main" id="{EDD3049A-E218-4BD0-8659-191D6E5BCDCC}"/>
                </a:ext>
              </a:extLst>
            </p:cNvPr>
            <p:cNvSpPr/>
            <p:nvPr/>
          </p:nvSpPr>
          <p:spPr>
            <a:xfrm>
              <a:off x="3882155" y="3165354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3" name="Shape 40">
              <a:extLst>
                <a:ext uri="{FF2B5EF4-FFF2-40B4-BE49-F238E27FC236}">
                  <a16:creationId xmlns:a16="http://schemas.microsoft.com/office/drawing/2014/main" id="{B6BA3E5C-0A60-48CF-8543-757A763CC810}"/>
                </a:ext>
              </a:extLst>
            </p:cNvPr>
            <p:cNvSpPr/>
            <p:nvPr/>
          </p:nvSpPr>
          <p:spPr>
            <a:xfrm>
              <a:off x="3511512" y="2900487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4" name="Shape 41">
              <a:extLst>
                <a:ext uri="{FF2B5EF4-FFF2-40B4-BE49-F238E27FC236}">
                  <a16:creationId xmlns:a16="http://schemas.microsoft.com/office/drawing/2014/main" id="{4594448D-F964-476F-950B-EE5769D18AAD}"/>
                </a:ext>
              </a:extLst>
            </p:cNvPr>
            <p:cNvSpPr/>
            <p:nvPr/>
          </p:nvSpPr>
          <p:spPr>
            <a:xfrm>
              <a:off x="3511512" y="2900487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5" name="Shape 42">
              <a:extLst>
                <a:ext uri="{FF2B5EF4-FFF2-40B4-BE49-F238E27FC236}">
                  <a16:creationId xmlns:a16="http://schemas.microsoft.com/office/drawing/2014/main" id="{1437DDAB-36A0-4675-8B83-D5E7CF1E6EE7}"/>
                </a:ext>
              </a:extLst>
            </p:cNvPr>
            <p:cNvSpPr/>
            <p:nvPr/>
          </p:nvSpPr>
          <p:spPr>
            <a:xfrm>
              <a:off x="3908428" y="2635619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6" name="Shape 43">
              <a:extLst>
                <a:ext uri="{FF2B5EF4-FFF2-40B4-BE49-F238E27FC236}">
                  <a16:creationId xmlns:a16="http://schemas.microsoft.com/office/drawing/2014/main" id="{D610017A-1A90-4D3F-97E0-6F6CB0B8EF56}"/>
                </a:ext>
              </a:extLst>
            </p:cNvPr>
            <p:cNvSpPr/>
            <p:nvPr/>
          </p:nvSpPr>
          <p:spPr>
            <a:xfrm>
              <a:off x="3908428" y="263562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2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7" name="Shape 44">
              <a:extLst>
                <a:ext uri="{FF2B5EF4-FFF2-40B4-BE49-F238E27FC236}">
                  <a16:creationId xmlns:a16="http://schemas.microsoft.com/office/drawing/2014/main" id="{FD5434AF-997B-4229-937F-57BD00B3CBEC}"/>
                </a:ext>
              </a:extLst>
            </p:cNvPr>
            <p:cNvSpPr/>
            <p:nvPr/>
          </p:nvSpPr>
          <p:spPr>
            <a:xfrm>
              <a:off x="4121283" y="2601838"/>
              <a:ext cx="142725" cy="142725"/>
            </a:xfrm>
            <a:custGeom>
              <a:avLst/>
              <a:gdLst/>
              <a:ahLst/>
              <a:cxnLst/>
              <a:rect l="0" t="0" r="0" b="0"/>
              <a:pathLst>
                <a:path w="142725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8" name="Shape 45">
              <a:extLst>
                <a:ext uri="{FF2B5EF4-FFF2-40B4-BE49-F238E27FC236}">
                  <a16:creationId xmlns:a16="http://schemas.microsoft.com/office/drawing/2014/main" id="{2B6E6530-5562-47A0-A2C5-FDD774D36BA2}"/>
                </a:ext>
              </a:extLst>
            </p:cNvPr>
            <p:cNvSpPr/>
            <p:nvPr/>
          </p:nvSpPr>
          <p:spPr>
            <a:xfrm>
              <a:off x="4121284" y="2601838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9" name="Shape 46">
              <a:extLst>
                <a:ext uri="{FF2B5EF4-FFF2-40B4-BE49-F238E27FC236}">
                  <a16:creationId xmlns:a16="http://schemas.microsoft.com/office/drawing/2014/main" id="{0E6C54C8-692F-4441-AB2B-79E8262ADE23}"/>
                </a:ext>
              </a:extLst>
            </p:cNvPr>
            <p:cNvSpPr/>
            <p:nvPr/>
          </p:nvSpPr>
          <p:spPr>
            <a:xfrm>
              <a:off x="4033647" y="244521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3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2"/>
                  </a:lnTo>
                  <a:lnTo>
                    <a:pt x="141493" y="133755"/>
                  </a:lnTo>
                  <a:lnTo>
                    <a:pt x="132343" y="142724"/>
                  </a:lnTo>
                  <a:lnTo>
                    <a:pt x="71271" y="80422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3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0" name="Shape 47">
              <a:extLst>
                <a:ext uri="{FF2B5EF4-FFF2-40B4-BE49-F238E27FC236}">
                  <a16:creationId xmlns:a16="http://schemas.microsoft.com/office/drawing/2014/main" id="{72C87796-2A5B-4C92-AEA3-03FB96E2A212}"/>
                </a:ext>
              </a:extLst>
            </p:cNvPr>
            <p:cNvSpPr/>
            <p:nvPr/>
          </p:nvSpPr>
          <p:spPr>
            <a:xfrm>
              <a:off x="4033647" y="244521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1" name="Shape 48">
              <a:extLst>
                <a:ext uri="{FF2B5EF4-FFF2-40B4-BE49-F238E27FC236}">
                  <a16:creationId xmlns:a16="http://schemas.microsoft.com/office/drawing/2014/main" id="{18DE7762-5BAE-4933-AB8A-F25BF31FFC39}"/>
                </a:ext>
              </a:extLst>
            </p:cNvPr>
            <p:cNvSpPr/>
            <p:nvPr/>
          </p:nvSpPr>
          <p:spPr>
            <a:xfrm>
              <a:off x="4129445" y="2900747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1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1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2" name="Shape 49">
              <a:extLst>
                <a:ext uri="{FF2B5EF4-FFF2-40B4-BE49-F238E27FC236}">
                  <a16:creationId xmlns:a16="http://schemas.microsoft.com/office/drawing/2014/main" id="{D5ECD378-84C0-4A4F-8B87-347AE661F4C2}"/>
                </a:ext>
              </a:extLst>
            </p:cNvPr>
            <p:cNvSpPr/>
            <p:nvPr/>
          </p:nvSpPr>
          <p:spPr>
            <a:xfrm>
              <a:off x="4129445" y="2900748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2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2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333" name="Picture 51">
              <a:extLst>
                <a:ext uri="{FF2B5EF4-FFF2-40B4-BE49-F238E27FC236}">
                  <a16:creationId xmlns:a16="http://schemas.microsoft.com/office/drawing/2014/main" id="{A83C39EC-6697-4C8C-9453-3314B8F4271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-5399999">
              <a:off x="2292417" y="2740434"/>
              <a:ext cx="198073" cy="130398"/>
            </a:xfrm>
            <a:prstGeom prst="rect">
              <a:avLst/>
            </a:prstGeom>
          </p:spPr>
        </p:pic>
        <p:sp>
          <p:nvSpPr>
            <p:cNvPr id="334" name="Rectangle 15778">
              <a:extLst>
                <a:ext uri="{FF2B5EF4-FFF2-40B4-BE49-F238E27FC236}">
                  <a16:creationId xmlns:a16="http://schemas.microsoft.com/office/drawing/2014/main" id="{EEA62815-6F6C-4FCD-9B84-6656D0E59ACD}"/>
                </a:ext>
              </a:extLst>
            </p:cNvPr>
            <p:cNvSpPr/>
            <p:nvPr/>
          </p:nvSpPr>
          <p:spPr>
            <a:xfrm rot="-5399999">
              <a:off x="2237025" y="2299821"/>
              <a:ext cx="1209774" cy="3299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5" name="Rectangle 15779">
              <a:extLst>
                <a:ext uri="{FF2B5EF4-FFF2-40B4-BE49-F238E27FC236}">
                  <a16:creationId xmlns:a16="http://schemas.microsoft.com/office/drawing/2014/main" id="{AE44E364-23BE-4B88-94CC-8EDB483BD758}"/>
                </a:ext>
              </a:extLst>
            </p:cNvPr>
            <p:cNvSpPr/>
            <p:nvPr/>
          </p:nvSpPr>
          <p:spPr>
            <a:xfrm rot="-5399999">
              <a:off x="1782203" y="1844998"/>
              <a:ext cx="1209774" cy="3299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vibra</a:t>
              </a:r>
              <a:r>
                <a:rPr lang="en-US" sz="1600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on)	  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6" name="Rectangle 15781">
              <a:extLst>
                <a:ext uri="{FF2B5EF4-FFF2-40B4-BE49-F238E27FC236}">
                  <a16:creationId xmlns:a16="http://schemas.microsoft.com/office/drawing/2014/main" id="{B82CCEF9-5AF7-4C84-8669-0DB8F5C85E11}"/>
                </a:ext>
              </a:extLst>
            </p:cNvPr>
            <p:cNvSpPr/>
            <p:nvPr/>
          </p:nvSpPr>
          <p:spPr>
            <a:xfrm>
              <a:off x="5056796" y="3968792"/>
              <a:ext cx="639480" cy="3299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heat)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7" name="Rectangle 15780">
              <a:extLst>
                <a:ext uri="{FF2B5EF4-FFF2-40B4-BE49-F238E27FC236}">
                  <a16:creationId xmlns:a16="http://schemas.microsoft.com/office/drawing/2014/main" id="{7A71B83F-2E31-4D55-B4B1-BABA5198067A}"/>
                </a:ext>
              </a:extLst>
            </p:cNvPr>
            <p:cNvSpPr/>
            <p:nvPr/>
          </p:nvSpPr>
          <p:spPr>
            <a:xfrm>
              <a:off x="4995186" y="3968792"/>
              <a:ext cx="81887" cy="3299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8" name="Shape 54">
              <a:extLst>
                <a:ext uri="{FF2B5EF4-FFF2-40B4-BE49-F238E27FC236}">
                  <a16:creationId xmlns:a16="http://schemas.microsoft.com/office/drawing/2014/main" id="{94011312-E9C1-4C44-A37D-2184A890CE7F}"/>
                </a:ext>
              </a:extLst>
            </p:cNvPr>
            <p:cNvSpPr/>
            <p:nvPr/>
          </p:nvSpPr>
          <p:spPr>
            <a:xfrm>
              <a:off x="3819914" y="2452278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1" y="0"/>
                  </a:moveTo>
                  <a:lnTo>
                    <a:pt x="71451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1" y="80423"/>
                  </a:lnTo>
                  <a:lnTo>
                    <a:pt x="8970" y="141495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9" name="Shape 55">
              <a:extLst>
                <a:ext uri="{FF2B5EF4-FFF2-40B4-BE49-F238E27FC236}">
                  <a16:creationId xmlns:a16="http://schemas.microsoft.com/office/drawing/2014/main" id="{B142DFBD-4B70-4FBF-AEB1-2A9E8081313B}"/>
                </a:ext>
              </a:extLst>
            </p:cNvPr>
            <p:cNvSpPr/>
            <p:nvPr/>
          </p:nvSpPr>
          <p:spPr>
            <a:xfrm>
              <a:off x="3819914" y="2452278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2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2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0" name="Shape 56">
              <a:extLst>
                <a:ext uri="{FF2B5EF4-FFF2-40B4-BE49-F238E27FC236}">
                  <a16:creationId xmlns:a16="http://schemas.microsoft.com/office/drawing/2014/main" id="{FA2E2BD8-19F5-4CD3-ABAB-8545E2E9BE07}"/>
                </a:ext>
              </a:extLst>
            </p:cNvPr>
            <p:cNvSpPr/>
            <p:nvPr/>
          </p:nvSpPr>
          <p:spPr>
            <a:xfrm>
              <a:off x="4458580" y="260201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1" name="Shape 57">
              <a:extLst>
                <a:ext uri="{FF2B5EF4-FFF2-40B4-BE49-F238E27FC236}">
                  <a16:creationId xmlns:a16="http://schemas.microsoft.com/office/drawing/2014/main" id="{1F3878CD-1D90-47E9-8FB1-0DE72AA5EFC1}"/>
                </a:ext>
              </a:extLst>
            </p:cNvPr>
            <p:cNvSpPr/>
            <p:nvPr/>
          </p:nvSpPr>
          <p:spPr>
            <a:xfrm>
              <a:off x="4458581" y="2602013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2" name="Shape 58">
              <a:extLst>
                <a:ext uri="{FF2B5EF4-FFF2-40B4-BE49-F238E27FC236}">
                  <a16:creationId xmlns:a16="http://schemas.microsoft.com/office/drawing/2014/main" id="{78970546-9654-4500-966D-5008D5DC7791}"/>
                </a:ext>
              </a:extLst>
            </p:cNvPr>
            <p:cNvSpPr/>
            <p:nvPr/>
          </p:nvSpPr>
          <p:spPr>
            <a:xfrm>
              <a:off x="4246727" y="2488525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3" name="Shape 59">
              <a:extLst>
                <a:ext uri="{FF2B5EF4-FFF2-40B4-BE49-F238E27FC236}">
                  <a16:creationId xmlns:a16="http://schemas.microsoft.com/office/drawing/2014/main" id="{97E4C54D-8BCA-40AD-904A-8B4298A735E3}"/>
                </a:ext>
              </a:extLst>
            </p:cNvPr>
            <p:cNvSpPr/>
            <p:nvPr/>
          </p:nvSpPr>
          <p:spPr>
            <a:xfrm>
              <a:off x="4246727" y="2488523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4" name="Shape 60">
              <a:extLst>
                <a:ext uri="{FF2B5EF4-FFF2-40B4-BE49-F238E27FC236}">
                  <a16:creationId xmlns:a16="http://schemas.microsoft.com/office/drawing/2014/main" id="{1E649225-40A8-4368-B959-92745A60CE6A}"/>
                </a:ext>
              </a:extLst>
            </p:cNvPr>
            <p:cNvSpPr/>
            <p:nvPr/>
          </p:nvSpPr>
          <p:spPr>
            <a:xfrm>
              <a:off x="3981859" y="2251888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5" name="Shape 61">
              <a:extLst>
                <a:ext uri="{FF2B5EF4-FFF2-40B4-BE49-F238E27FC236}">
                  <a16:creationId xmlns:a16="http://schemas.microsoft.com/office/drawing/2014/main" id="{C0C3E706-AE0D-485C-A636-839154524A27}"/>
                </a:ext>
              </a:extLst>
            </p:cNvPr>
            <p:cNvSpPr/>
            <p:nvPr/>
          </p:nvSpPr>
          <p:spPr>
            <a:xfrm>
              <a:off x="3981859" y="2251888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6" name="Shape 62">
              <a:extLst>
                <a:ext uri="{FF2B5EF4-FFF2-40B4-BE49-F238E27FC236}">
                  <a16:creationId xmlns:a16="http://schemas.microsoft.com/office/drawing/2014/main" id="{8DE21A77-2359-456A-A732-CC8C24D12B4E}"/>
                </a:ext>
              </a:extLst>
            </p:cNvPr>
            <p:cNvSpPr/>
            <p:nvPr/>
          </p:nvSpPr>
          <p:spPr>
            <a:xfrm>
              <a:off x="3645987" y="2496790"/>
              <a:ext cx="142725" cy="142725"/>
            </a:xfrm>
            <a:custGeom>
              <a:avLst/>
              <a:gdLst/>
              <a:ahLst/>
              <a:cxnLst/>
              <a:rect l="0" t="0" r="0" b="0"/>
              <a:pathLst>
                <a:path w="142725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5" y="1230"/>
                  </a:lnTo>
                  <a:lnTo>
                    <a:pt x="142725" y="10382"/>
                  </a:lnTo>
                  <a:lnTo>
                    <a:pt x="80423" y="71452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2" y="80422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7" name="Shape 63">
              <a:extLst>
                <a:ext uri="{FF2B5EF4-FFF2-40B4-BE49-F238E27FC236}">
                  <a16:creationId xmlns:a16="http://schemas.microsoft.com/office/drawing/2014/main" id="{0FDD7A44-6D26-4215-A775-2944EA6053E0}"/>
                </a:ext>
              </a:extLst>
            </p:cNvPr>
            <p:cNvSpPr/>
            <p:nvPr/>
          </p:nvSpPr>
          <p:spPr>
            <a:xfrm>
              <a:off x="3645988" y="249679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8" name="Shape 64">
              <a:extLst>
                <a:ext uri="{FF2B5EF4-FFF2-40B4-BE49-F238E27FC236}">
                  <a16:creationId xmlns:a16="http://schemas.microsoft.com/office/drawing/2014/main" id="{FF750C1B-ECBF-42D6-80C9-1CBC9FFF3FA2}"/>
                </a:ext>
              </a:extLst>
            </p:cNvPr>
            <p:cNvSpPr/>
            <p:nvPr/>
          </p:nvSpPr>
          <p:spPr>
            <a:xfrm>
              <a:off x="4255363" y="2370754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1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1"/>
                  </a:lnTo>
                  <a:lnTo>
                    <a:pt x="8970" y="141493"/>
                  </a:lnTo>
                  <a:lnTo>
                    <a:pt x="0" y="132341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9" name="Shape 65">
              <a:extLst>
                <a:ext uri="{FF2B5EF4-FFF2-40B4-BE49-F238E27FC236}">
                  <a16:creationId xmlns:a16="http://schemas.microsoft.com/office/drawing/2014/main" id="{C62F8766-B85D-41EA-8749-7796AE368507}"/>
                </a:ext>
              </a:extLst>
            </p:cNvPr>
            <p:cNvSpPr/>
            <p:nvPr/>
          </p:nvSpPr>
          <p:spPr>
            <a:xfrm>
              <a:off x="4255363" y="237075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0" name="Shape 66">
              <a:extLst>
                <a:ext uri="{FF2B5EF4-FFF2-40B4-BE49-F238E27FC236}">
                  <a16:creationId xmlns:a16="http://schemas.microsoft.com/office/drawing/2014/main" id="{F68C9AC7-FDFC-4C02-8A0D-4C6296D5F26F}"/>
                </a:ext>
              </a:extLst>
            </p:cNvPr>
            <p:cNvSpPr/>
            <p:nvPr/>
          </p:nvSpPr>
          <p:spPr>
            <a:xfrm>
              <a:off x="4275413" y="3234548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1" name="Shape 67">
              <a:extLst>
                <a:ext uri="{FF2B5EF4-FFF2-40B4-BE49-F238E27FC236}">
                  <a16:creationId xmlns:a16="http://schemas.microsoft.com/office/drawing/2014/main" id="{17294C9F-FF47-4079-BC52-1404B08D2A2E}"/>
                </a:ext>
              </a:extLst>
            </p:cNvPr>
            <p:cNvSpPr/>
            <p:nvPr/>
          </p:nvSpPr>
          <p:spPr>
            <a:xfrm>
              <a:off x="4275414" y="3234548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2" name="Shape 68">
              <a:extLst>
                <a:ext uri="{FF2B5EF4-FFF2-40B4-BE49-F238E27FC236}">
                  <a16:creationId xmlns:a16="http://schemas.microsoft.com/office/drawing/2014/main" id="{BC6BED54-5A43-448D-8FB1-C57E07E4B9A2}"/>
                </a:ext>
              </a:extLst>
            </p:cNvPr>
            <p:cNvSpPr/>
            <p:nvPr/>
          </p:nvSpPr>
          <p:spPr>
            <a:xfrm>
              <a:off x="4903334" y="2737161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3" name="Shape 69">
              <a:extLst>
                <a:ext uri="{FF2B5EF4-FFF2-40B4-BE49-F238E27FC236}">
                  <a16:creationId xmlns:a16="http://schemas.microsoft.com/office/drawing/2014/main" id="{DBBC0C4A-DEEE-40B9-AFFC-2C7A222A0FF4}"/>
                </a:ext>
              </a:extLst>
            </p:cNvPr>
            <p:cNvSpPr/>
            <p:nvPr/>
          </p:nvSpPr>
          <p:spPr>
            <a:xfrm>
              <a:off x="4903335" y="2737161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4" name="Shape 70">
              <a:extLst>
                <a:ext uri="{FF2B5EF4-FFF2-40B4-BE49-F238E27FC236}">
                  <a16:creationId xmlns:a16="http://schemas.microsoft.com/office/drawing/2014/main" id="{62A58A7F-41A8-40EA-9E2E-00F1FC7CF903}"/>
                </a:ext>
              </a:extLst>
            </p:cNvPr>
            <p:cNvSpPr/>
            <p:nvPr/>
          </p:nvSpPr>
          <p:spPr>
            <a:xfrm>
              <a:off x="4655843" y="3049302"/>
              <a:ext cx="142725" cy="142725"/>
            </a:xfrm>
            <a:custGeom>
              <a:avLst/>
              <a:gdLst/>
              <a:ahLst/>
              <a:cxnLst/>
              <a:rect l="0" t="0" r="0" b="0"/>
              <a:pathLst>
                <a:path w="142725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5" name="Shape 71">
              <a:extLst>
                <a:ext uri="{FF2B5EF4-FFF2-40B4-BE49-F238E27FC236}">
                  <a16:creationId xmlns:a16="http://schemas.microsoft.com/office/drawing/2014/main" id="{DD6C94D5-7A70-495C-B7DB-69C04E9D0E90}"/>
                </a:ext>
              </a:extLst>
            </p:cNvPr>
            <p:cNvSpPr/>
            <p:nvPr/>
          </p:nvSpPr>
          <p:spPr>
            <a:xfrm>
              <a:off x="4655844" y="304930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6" name="Shape 72">
              <a:extLst>
                <a:ext uri="{FF2B5EF4-FFF2-40B4-BE49-F238E27FC236}">
                  <a16:creationId xmlns:a16="http://schemas.microsoft.com/office/drawing/2014/main" id="{E53AAEB6-19BA-4016-9D8F-12EECAB2FA38}"/>
                </a:ext>
              </a:extLst>
            </p:cNvPr>
            <p:cNvSpPr/>
            <p:nvPr/>
          </p:nvSpPr>
          <p:spPr>
            <a:xfrm>
              <a:off x="3719611" y="2740539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7" name="Shape 73">
              <a:extLst>
                <a:ext uri="{FF2B5EF4-FFF2-40B4-BE49-F238E27FC236}">
                  <a16:creationId xmlns:a16="http://schemas.microsoft.com/office/drawing/2014/main" id="{6F73B9D6-EE17-4E10-9496-52EA2AAEC8FA}"/>
                </a:ext>
              </a:extLst>
            </p:cNvPr>
            <p:cNvSpPr/>
            <p:nvPr/>
          </p:nvSpPr>
          <p:spPr>
            <a:xfrm>
              <a:off x="3719611" y="2740539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8" name="Shape 74">
              <a:extLst>
                <a:ext uri="{FF2B5EF4-FFF2-40B4-BE49-F238E27FC236}">
                  <a16:creationId xmlns:a16="http://schemas.microsoft.com/office/drawing/2014/main" id="{F9B0133B-181F-4D1D-993A-70FC70A2EDA1}"/>
                </a:ext>
              </a:extLst>
            </p:cNvPr>
            <p:cNvSpPr/>
            <p:nvPr/>
          </p:nvSpPr>
          <p:spPr>
            <a:xfrm>
              <a:off x="4326146" y="2689050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1" y="0"/>
                  </a:moveTo>
                  <a:lnTo>
                    <a:pt x="71451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1" y="71453"/>
                  </a:lnTo>
                  <a:lnTo>
                    <a:pt x="141493" y="133755"/>
                  </a:lnTo>
                  <a:lnTo>
                    <a:pt x="132342" y="142725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29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9" name="Shape 75">
              <a:extLst>
                <a:ext uri="{FF2B5EF4-FFF2-40B4-BE49-F238E27FC236}">
                  <a16:creationId xmlns:a16="http://schemas.microsoft.com/office/drawing/2014/main" id="{4F551C24-2120-443F-97AF-7848FDBA3F40}"/>
                </a:ext>
              </a:extLst>
            </p:cNvPr>
            <p:cNvSpPr/>
            <p:nvPr/>
          </p:nvSpPr>
          <p:spPr>
            <a:xfrm>
              <a:off x="4326145" y="268905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0" name="Shape 76">
              <a:extLst>
                <a:ext uri="{FF2B5EF4-FFF2-40B4-BE49-F238E27FC236}">
                  <a16:creationId xmlns:a16="http://schemas.microsoft.com/office/drawing/2014/main" id="{B879E8B0-6304-4034-A53D-97AEC6CC7595}"/>
                </a:ext>
              </a:extLst>
            </p:cNvPr>
            <p:cNvSpPr/>
            <p:nvPr/>
          </p:nvSpPr>
          <p:spPr>
            <a:xfrm>
              <a:off x="4655844" y="2533285"/>
              <a:ext cx="142725" cy="142725"/>
            </a:xfrm>
            <a:custGeom>
              <a:avLst/>
              <a:gdLst/>
              <a:ahLst/>
              <a:cxnLst/>
              <a:rect l="0" t="0" r="0" b="0"/>
              <a:pathLst>
                <a:path w="142725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1" name="Shape 77">
              <a:extLst>
                <a:ext uri="{FF2B5EF4-FFF2-40B4-BE49-F238E27FC236}">
                  <a16:creationId xmlns:a16="http://schemas.microsoft.com/office/drawing/2014/main" id="{E350C461-FD7C-4C3D-BDC1-68178A38A763}"/>
                </a:ext>
              </a:extLst>
            </p:cNvPr>
            <p:cNvSpPr/>
            <p:nvPr/>
          </p:nvSpPr>
          <p:spPr>
            <a:xfrm>
              <a:off x="4655845" y="2533286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2" name="Shape 78">
              <a:extLst>
                <a:ext uri="{FF2B5EF4-FFF2-40B4-BE49-F238E27FC236}">
                  <a16:creationId xmlns:a16="http://schemas.microsoft.com/office/drawing/2014/main" id="{67BD8FC0-8EAB-4FAD-9DA6-33882A71A957}"/>
                </a:ext>
              </a:extLst>
            </p:cNvPr>
            <p:cNvSpPr/>
            <p:nvPr/>
          </p:nvSpPr>
          <p:spPr>
            <a:xfrm>
              <a:off x="4451716" y="2187409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3" name="Shape 79">
              <a:extLst>
                <a:ext uri="{FF2B5EF4-FFF2-40B4-BE49-F238E27FC236}">
                  <a16:creationId xmlns:a16="http://schemas.microsoft.com/office/drawing/2014/main" id="{27B76233-EDF7-4E61-88C8-E85038E2F9BF}"/>
                </a:ext>
              </a:extLst>
            </p:cNvPr>
            <p:cNvSpPr/>
            <p:nvPr/>
          </p:nvSpPr>
          <p:spPr>
            <a:xfrm>
              <a:off x="4451716" y="2187409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4" name="Shape 80">
              <a:extLst>
                <a:ext uri="{FF2B5EF4-FFF2-40B4-BE49-F238E27FC236}">
                  <a16:creationId xmlns:a16="http://schemas.microsoft.com/office/drawing/2014/main" id="{9F8CDB57-7EEC-47EA-910F-F29096DD2CCA}"/>
                </a:ext>
              </a:extLst>
            </p:cNvPr>
            <p:cNvSpPr/>
            <p:nvPr/>
          </p:nvSpPr>
          <p:spPr>
            <a:xfrm>
              <a:off x="4119963" y="194638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1" y="62302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5" name="Shape 81">
              <a:extLst>
                <a:ext uri="{FF2B5EF4-FFF2-40B4-BE49-F238E27FC236}">
                  <a16:creationId xmlns:a16="http://schemas.microsoft.com/office/drawing/2014/main" id="{E780EB29-6915-4F99-A43D-4456D6ACF144}"/>
                </a:ext>
              </a:extLst>
            </p:cNvPr>
            <p:cNvSpPr/>
            <p:nvPr/>
          </p:nvSpPr>
          <p:spPr>
            <a:xfrm>
              <a:off x="4119963" y="194638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6" name="Shape 82">
              <a:extLst>
                <a:ext uri="{FF2B5EF4-FFF2-40B4-BE49-F238E27FC236}">
                  <a16:creationId xmlns:a16="http://schemas.microsoft.com/office/drawing/2014/main" id="{30E64686-7F86-40FF-ABAD-E73238B46A6D}"/>
                </a:ext>
              </a:extLst>
            </p:cNvPr>
            <p:cNvSpPr/>
            <p:nvPr/>
          </p:nvSpPr>
          <p:spPr>
            <a:xfrm>
              <a:off x="3298166" y="1813950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7" name="Shape 83">
              <a:extLst>
                <a:ext uri="{FF2B5EF4-FFF2-40B4-BE49-F238E27FC236}">
                  <a16:creationId xmlns:a16="http://schemas.microsoft.com/office/drawing/2014/main" id="{6964CD3F-A8B8-444C-918E-1438EE0FF43A}"/>
                </a:ext>
              </a:extLst>
            </p:cNvPr>
            <p:cNvSpPr/>
            <p:nvPr/>
          </p:nvSpPr>
          <p:spPr>
            <a:xfrm>
              <a:off x="3298166" y="181395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8" name="Shape 84">
              <a:extLst>
                <a:ext uri="{FF2B5EF4-FFF2-40B4-BE49-F238E27FC236}">
                  <a16:creationId xmlns:a16="http://schemas.microsoft.com/office/drawing/2014/main" id="{2AB5B91F-B0E2-4B55-A464-3A4EC87BA8BE}"/>
                </a:ext>
              </a:extLst>
            </p:cNvPr>
            <p:cNvSpPr/>
            <p:nvPr/>
          </p:nvSpPr>
          <p:spPr>
            <a:xfrm>
              <a:off x="2990351" y="2600902"/>
              <a:ext cx="142725" cy="142725"/>
            </a:xfrm>
            <a:custGeom>
              <a:avLst/>
              <a:gdLst/>
              <a:ahLst/>
              <a:cxnLst/>
              <a:rect l="0" t="0" r="0" b="0"/>
              <a:pathLst>
                <a:path w="142725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5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9" name="Shape 85">
              <a:extLst>
                <a:ext uri="{FF2B5EF4-FFF2-40B4-BE49-F238E27FC236}">
                  <a16:creationId xmlns:a16="http://schemas.microsoft.com/office/drawing/2014/main" id="{AED65959-1AE1-4E1D-A2F7-E61AB33DD14F}"/>
                </a:ext>
              </a:extLst>
            </p:cNvPr>
            <p:cNvSpPr/>
            <p:nvPr/>
          </p:nvSpPr>
          <p:spPr>
            <a:xfrm>
              <a:off x="2990351" y="260090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0" name="Shape 86">
              <a:extLst>
                <a:ext uri="{FF2B5EF4-FFF2-40B4-BE49-F238E27FC236}">
                  <a16:creationId xmlns:a16="http://schemas.microsoft.com/office/drawing/2014/main" id="{5C7281EC-99F1-4094-94D1-A2E1933AD1FE}"/>
                </a:ext>
              </a:extLst>
            </p:cNvPr>
            <p:cNvSpPr/>
            <p:nvPr/>
          </p:nvSpPr>
          <p:spPr>
            <a:xfrm>
              <a:off x="3174036" y="2953917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5" y="1231"/>
                  </a:lnTo>
                  <a:lnTo>
                    <a:pt x="142725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1" name="Shape 87">
              <a:extLst>
                <a:ext uri="{FF2B5EF4-FFF2-40B4-BE49-F238E27FC236}">
                  <a16:creationId xmlns:a16="http://schemas.microsoft.com/office/drawing/2014/main" id="{64637F0B-B206-44D7-9938-A9ADF713E460}"/>
                </a:ext>
              </a:extLst>
            </p:cNvPr>
            <p:cNvSpPr/>
            <p:nvPr/>
          </p:nvSpPr>
          <p:spPr>
            <a:xfrm>
              <a:off x="3174037" y="2953917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2" name="Shape 88">
              <a:extLst>
                <a:ext uri="{FF2B5EF4-FFF2-40B4-BE49-F238E27FC236}">
                  <a16:creationId xmlns:a16="http://schemas.microsoft.com/office/drawing/2014/main" id="{6CA027D1-87DB-4278-AA57-845A1DB927E6}"/>
                </a:ext>
              </a:extLst>
            </p:cNvPr>
            <p:cNvSpPr/>
            <p:nvPr/>
          </p:nvSpPr>
          <p:spPr>
            <a:xfrm>
              <a:off x="3542405" y="2251887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1" y="0"/>
                  </a:moveTo>
                  <a:lnTo>
                    <a:pt x="71451" y="62302"/>
                  </a:lnTo>
                  <a:lnTo>
                    <a:pt x="133754" y="1232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1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3" name="Shape 89">
              <a:extLst>
                <a:ext uri="{FF2B5EF4-FFF2-40B4-BE49-F238E27FC236}">
                  <a16:creationId xmlns:a16="http://schemas.microsoft.com/office/drawing/2014/main" id="{F5236894-94E3-48EB-B82F-4FAC41828299}"/>
                </a:ext>
              </a:extLst>
            </p:cNvPr>
            <p:cNvSpPr/>
            <p:nvPr/>
          </p:nvSpPr>
          <p:spPr>
            <a:xfrm>
              <a:off x="3542405" y="2251887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6" name="Rectangle 92">
              <a:extLst>
                <a:ext uri="{FF2B5EF4-FFF2-40B4-BE49-F238E27FC236}">
                  <a16:creationId xmlns:a16="http://schemas.microsoft.com/office/drawing/2014/main" id="{9E817D9A-7E98-4283-858A-DC1CB1F1DDB6}"/>
                </a:ext>
              </a:extLst>
            </p:cNvPr>
            <p:cNvSpPr/>
            <p:nvPr/>
          </p:nvSpPr>
          <p:spPr>
            <a:xfrm>
              <a:off x="4746953" y="415905"/>
              <a:ext cx="91617" cy="4948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文本框 401">
            <a:extLst>
              <a:ext uri="{FF2B5EF4-FFF2-40B4-BE49-F238E27FC236}">
                <a16:creationId xmlns:a16="http://schemas.microsoft.com/office/drawing/2014/main" id="{BD4BD041-30F6-47E5-8D66-3C5E9993A476}"/>
              </a:ext>
            </a:extLst>
          </p:cNvPr>
          <p:cNvSpPr txBox="1"/>
          <p:nvPr/>
        </p:nvSpPr>
        <p:spPr>
          <a:xfrm>
            <a:off x="404721" y="393953"/>
            <a:ext cx="58124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Anomaly detection example</a:t>
            </a:r>
          </a:p>
          <a:p>
            <a:endParaRPr lang="en-US" altLang="zh-CN" sz="2400" dirty="0"/>
          </a:p>
          <a:p>
            <a:r>
              <a:rPr lang="en-US" altLang="zh-CN" sz="2800" dirty="0"/>
              <a:t>Aircraft engine features:</a:t>
            </a:r>
          </a:p>
          <a:p>
            <a:r>
              <a:rPr lang="en-US" altLang="zh-CN" sz="2800" dirty="0"/>
              <a:t>                      =   heat generated</a:t>
            </a:r>
          </a:p>
          <a:p>
            <a:r>
              <a:rPr lang="en-US" altLang="zh-CN" sz="2800" dirty="0"/>
              <a:t>                      =    vibration intensi</a:t>
            </a:r>
            <a:r>
              <a:rPr lang="en-US" altLang="zh-CN" sz="3200" dirty="0"/>
              <a:t>ty</a:t>
            </a:r>
          </a:p>
          <a:p>
            <a:r>
              <a:rPr lang="en-US" altLang="zh-CN" sz="3200" dirty="0"/>
              <a:t>                 …         …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文本框 404">
                <a:extLst>
                  <a:ext uri="{FF2B5EF4-FFF2-40B4-BE49-F238E27FC236}">
                    <a16:creationId xmlns:a16="http://schemas.microsoft.com/office/drawing/2014/main" id="{6EEF881A-40BB-478F-A0E8-16081874BF13}"/>
                  </a:ext>
                </a:extLst>
              </p:cNvPr>
              <p:cNvSpPr txBox="1"/>
              <p:nvPr/>
            </p:nvSpPr>
            <p:spPr>
              <a:xfrm>
                <a:off x="1433979" y="1562842"/>
                <a:ext cx="45300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5" name="文本框 404">
                <a:extLst>
                  <a:ext uri="{FF2B5EF4-FFF2-40B4-BE49-F238E27FC236}">
                    <a16:creationId xmlns:a16="http://schemas.microsoft.com/office/drawing/2014/main" id="{6EEF881A-40BB-478F-A0E8-16081874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79" y="1562842"/>
                <a:ext cx="45300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文本框 406">
                <a:extLst>
                  <a:ext uri="{FF2B5EF4-FFF2-40B4-BE49-F238E27FC236}">
                    <a16:creationId xmlns:a16="http://schemas.microsoft.com/office/drawing/2014/main" id="{3F53E05B-ACA5-41DC-BAFC-8CC8EA3A80F5}"/>
                  </a:ext>
                </a:extLst>
              </p:cNvPr>
              <p:cNvSpPr txBox="1"/>
              <p:nvPr/>
            </p:nvSpPr>
            <p:spPr>
              <a:xfrm>
                <a:off x="1465684" y="2052806"/>
                <a:ext cx="45300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7" name="文本框 406">
                <a:extLst>
                  <a:ext uri="{FF2B5EF4-FFF2-40B4-BE49-F238E27FC236}">
                    <a16:creationId xmlns:a16="http://schemas.microsoft.com/office/drawing/2014/main" id="{3F53E05B-ACA5-41DC-BAFC-8CC8EA3A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84" y="2052806"/>
                <a:ext cx="45300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" name="直接连接符 408">
            <a:extLst>
              <a:ext uri="{FF2B5EF4-FFF2-40B4-BE49-F238E27FC236}">
                <a16:creationId xmlns:a16="http://schemas.microsoft.com/office/drawing/2014/main" id="{CE8BCB05-678D-4909-A6C7-5178F163FA6D}"/>
              </a:ext>
            </a:extLst>
          </p:cNvPr>
          <p:cNvCxnSpPr>
            <a:cxnSpLocks/>
          </p:cNvCxnSpPr>
          <p:nvPr/>
        </p:nvCxnSpPr>
        <p:spPr>
          <a:xfrm flipH="1">
            <a:off x="6373192" y="1263414"/>
            <a:ext cx="10874" cy="16292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452003C7-6717-4B53-BAC6-62397CA787D8}"/>
              </a:ext>
            </a:extLst>
          </p:cNvPr>
          <p:cNvSpPr txBox="1"/>
          <p:nvPr/>
        </p:nvSpPr>
        <p:spPr>
          <a:xfrm>
            <a:off x="6450793" y="1175485"/>
            <a:ext cx="56078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Dataset: {           ,         </a:t>
            </a:r>
            <a:r>
              <a:rPr lang="en-US" altLang="zh-CN" sz="3200" dirty="0"/>
              <a:t>  </a:t>
            </a:r>
            <a:r>
              <a:rPr lang="en-US" altLang="zh-CN" sz="2800" dirty="0"/>
              <a:t>,…..,            }</a:t>
            </a:r>
          </a:p>
          <a:p>
            <a:endParaRPr lang="en-US" altLang="zh-CN" sz="2800" dirty="0"/>
          </a:p>
          <a:p>
            <a:r>
              <a:rPr lang="en-US" altLang="zh-CN" sz="2800" dirty="0"/>
              <a:t>New engine: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93316EF8-7AEC-4177-9C37-1B8E1DEEA93D}"/>
                  </a:ext>
                </a:extLst>
              </p:cNvPr>
              <p:cNvSpPr txBox="1"/>
              <p:nvPr/>
            </p:nvSpPr>
            <p:spPr>
              <a:xfrm>
                <a:off x="8741815" y="2060794"/>
                <a:ext cx="377958" cy="447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93316EF8-7AEC-4177-9C37-1B8E1DEEA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15" y="2060794"/>
                <a:ext cx="377958" cy="447313"/>
              </a:xfrm>
              <a:prstGeom prst="rect">
                <a:avLst/>
              </a:prstGeom>
              <a:blipFill>
                <a:blip r:embed="rId6"/>
                <a:stretch>
                  <a:fillRect r="-7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1FA0A9F0-58D7-4976-9FC5-3957D2E4C8D6}"/>
                  </a:ext>
                </a:extLst>
              </p:cNvPr>
              <p:cNvSpPr txBox="1"/>
              <p:nvPr/>
            </p:nvSpPr>
            <p:spPr>
              <a:xfrm>
                <a:off x="8156424" y="1175485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400" dirty="0"/>
                  <a:t>   </a:t>
                </a:r>
              </a:p>
            </p:txBody>
          </p:sp>
        </mc:Choice>
        <mc:Fallback xmlns="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1FA0A9F0-58D7-4976-9FC5-3957D2E4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424" y="1175485"/>
                <a:ext cx="697240" cy="448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CCBCA218-E07D-4B5D-B37E-992C49D32B98}"/>
                  </a:ext>
                </a:extLst>
              </p:cNvPr>
              <p:cNvSpPr txBox="1"/>
              <p:nvPr/>
            </p:nvSpPr>
            <p:spPr>
              <a:xfrm>
                <a:off x="9126729" y="1263414"/>
                <a:ext cx="677365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CCBCA218-E07D-4B5D-B37E-992C49D3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729" y="1263414"/>
                <a:ext cx="677365" cy="448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75981AE8-8ADA-4592-82D9-2A350F725E3A}"/>
                  </a:ext>
                </a:extLst>
              </p:cNvPr>
              <p:cNvSpPr txBox="1"/>
              <p:nvPr/>
            </p:nvSpPr>
            <p:spPr>
              <a:xfrm>
                <a:off x="10494169" y="1305974"/>
                <a:ext cx="774827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75981AE8-8ADA-4592-82D9-2A350F72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169" y="1305974"/>
                <a:ext cx="774827" cy="448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986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209279-9ACA-4A19-993D-C0D93E7DDB95}"/>
              </a:ext>
            </a:extLst>
          </p:cNvPr>
          <p:cNvSpPr txBox="1"/>
          <p:nvPr/>
        </p:nvSpPr>
        <p:spPr>
          <a:xfrm>
            <a:off x="528638" y="157163"/>
            <a:ext cx="835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( normal ) distribution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FBF94C-9550-463F-8E81-9AFBB2BD8DD4}"/>
                  </a:ext>
                </a:extLst>
              </p:cNvPr>
              <p:cNvSpPr txBox="1"/>
              <p:nvPr/>
            </p:nvSpPr>
            <p:spPr>
              <a:xfrm>
                <a:off x="528638" y="972562"/>
                <a:ext cx="11058524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Parameters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Parameter fitting:</a:t>
                </a:r>
              </a:p>
              <a:p>
                <a:r>
                  <a:rPr lang="en-US" altLang="zh-CN" sz="2800" dirty="0"/>
                  <a:t>Given training set:{           ,         </a:t>
                </a:r>
                <a:r>
                  <a:rPr lang="en-US" altLang="zh-CN" sz="3200" dirty="0"/>
                  <a:t>  </a:t>
                </a:r>
                <a:r>
                  <a:rPr lang="en-US" altLang="zh-CN" sz="2800" dirty="0"/>
                  <a:t>,…..,            }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FBF94C-9550-463F-8E81-9AFBB2BD8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8" y="972562"/>
                <a:ext cx="11058524" cy="4893647"/>
              </a:xfrm>
              <a:prstGeom prst="rect">
                <a:avLst/>
              </a:prstGeom>
              <a:blipFill>
                <a:blip r:embed="rId2"/>
                <a:stretch>
                  <a:fillRect l="-1158" t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38C0CA-7D0E-497E-AA07-ACDA71E07D38}"/>
                  </a:ext>
                </a:extLst>
              </p:cNvPr>
              <p:cNvSpPr txBox="1"/>
              <p:nvPr/>
            </p:nvSpPr>
            <p:spPr>
              <a:xfrm>
                <a:off x="3555849" y="4886033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400" dirty="0"/>
                  <a:t>  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38C0CA-7D0E-497E-AA07-ACDA71E0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49" y="4886033"/>
                <a:ext cx="697240" cy="448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81BE8C-5078-4C46-8AA1-E35C31A6B250}"/>
                  </a:ext>
                </a:extLst>
              </p:cNvPr>
              <p:cNvSpPr txBox="1"/>
              <p:nvPr/>
            </p:nvSpPr>
            <p:spPr>
              <a:xfrm>
                <a:off x="4455960" y="4890467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sz="2400" dirty="0"/>
                  <a:t>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81BE8C-5078-4C46-8AA1-E35C31A6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960" y="4890467"/>
                <a:ext cx="697240" cy="448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4A293A-7EC6-4DF7-B109-B657B42223F2}"/>
                  </a:ext>
                </a:extLst>
              </p:cNvPr>
              <p:cNvSpPr txBox="1"/>
              <p:nvPr/>
            </p:nvSpPr>
            <p:spPr>
              <a:xfrm>
                <a:off x="6057900" y="4950678"/>
                <a:ext cx="69724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4A293A-7EC6-4DF7-B109-B657B422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4950678"/>
                <a:ext cx="697240" cy="448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F998D7-69C4-4FB9-92D8-45AB11258E0F}"/>
                  </a:ext>
                </a:extLst>
              </p:cNvPr>
              <p:cNvSpPr txBox="1"/>
              <p:nvPr/>
            </p:nvSpPr>
            <p:spPr>
              <a:xfrm>
                <a:off x="688357" y="5560869"/>
                <a:ext cx="2507456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F998D7-69C4-4FB9-92D8-45AB11258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7" y="5560869"/>
                <a:ext cx="2507456" cy="610680"/>
              </a:xfrm>
              <a:prstGeom prst="rect">
                <a:avLst/>
              </a:prstGeom>
              <a:blipFill>
                <a:blip r:embed="rId6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90631F-AB39-4634-AACC-1A3EF0A97D44}"/>
                  </a:ext>
                </a:extLst>
              </p:cNvPr>
              <p:cNvSpPr txBox="1"/>
              <p:nvPr/>
            </p:nvSpPr>
            <p:spPr>
              <a:xfrm>
                <a:off x="1624725" y="5405848"/>
                <a:ext cx="993477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90631F-AB39-4634-AACC-1A3EF0A9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5" y="5405848"/>
                <a:ext cx="993477" cy="1008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D165BC-F59E-4BFF-8457-3339F188934C}"/>
                  </a:ext>
                </a:extLst>
              </p:cNvPr>
              <p:cNvSpPr txBox="1"/>
              <p:nvPr/>
            </p:nvSpPr>
            <p:spPr>
              <a:xfrm>
                <a:off x="3710163" y="5713539"/>
                <a:ext cx="1421606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D165BC-F59E-4BFF-8457-3339F1889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63" y="5713539"/>
                <a:ext cx="1421606" cy="610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0EE862-FD5C-4E4E-9E96-1D1A3BB08D84}"/>
                  </a:ext>
                </a:extLst>
              </p:cNvPr>
              <p:cNvSpPr txBox="1"/>
              <p:nvPr/>
            </p:nvSpPr>
            <p:spPr>
              <a:xfrm>
                <a:off x="5929313" y="5788912"/>
                <a:ext cx="2421732" cy="459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dirty="0"/>
                  <a:t>-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0EE862-FD5C-4E4E-9E96-1D1A3BB08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13" y="5788912"/>
                <a:ext cx="2421732" cy="459934"/>
              </a:xfrm>
              <a:prstGeom prst="rect">
                <a:avLst/>
              </a:prstGeom>
              <a:blipFill>
                <a:blip r:embed="rId9"/>
                <a:stretch>
                  <a:fillRect l="-9068" t="-16000" b="-4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567DCA-D47F-45F2-8197-A8A6AB8BEA13}"/>
                  </a:ext>
                </a:extLst>
              </p:cNvPr>
              <p:cNvSpPr txBox="1"/>
              <p:nvPr/>
            </p:nvSpPr>
            <p:spPr>
              <a:xfrm>
                <a:off x="4420966" y="5514767"/>
                <a:ext cx="1835944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567DCA-D47F-45F2-8197-A8A6AB8B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66" y="5514767"/>
                <a:ext cx="1835944" cy="1008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89642E-3D8D-4C97-8CF8-EC101B9FDB9D}"/>
                  </a:ext>
                </a:extLst>
              </p:cNvPr>
              <p:cNvSpPr txBox="1"/>
              <p:nvPr/>
            </p:nvSpPr>
            <p:spPr>
              <a:xfrm>
                <a:off x="2075260" y="1555455"/>
                <a:ext cx="7708106" cy="812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exp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89642E-3D8D-4C97-8CF8-EC101B9FD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260" y="1555455"/>
                <a:ext cx="7708106" cy="812530"/>
              </a:xfrm>
              <a:prstGeom prst="rect">
                <a:avLst/>
              </a:prstGeom>
              <a:blipFill>
                <a:blip r:embed="rId11"/>
                <a:stretch>
                  <a:fillRect t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912">
            <a:extLst>
              <a:ext uri="{FF2B5EF4-FFF2-40B4-BE49-F238E27FC236}">
                <a16:creationId xmlns:a16="http://schemas.microsoft.com/office/drawing/2014/main" id="{380FD212-1F8B-4E91-96CA-EFE0A6DF66BE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842549" y="2523006"/>
            <a:ext cx="1551305" cy="1520357"/>
          </a:xfrm>
          <a:prstGeom prst="rect">
            <a:avLst/>
          </a:prstGeom>
        </p:spPr>
      </p:pic>
      <p:pic>
        <p:nvPicPr>
          <p:cNvPr id="18" name="Picture 2914">
            <a:extLst>
              <a:ext uri="{FF2B5EF4-FFF2-40B4-BE49-F238E27FC236}">
                <a16:creationId xmlns:a16="http://schemas.microsoft.com/office/drawing/2014/main" id="{982A06F0-62EB-47C3-8E46-871F587A1634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4564873" y="2560329"/>
            <a:ext cx="1548130" cy="1502930"/>
          </a:xfrm>
          <a:prstGeom prst="rect">
            <a:avLst/>
          </a:prstGeom>
        </p:spPr>
      </p:pic>
      <p:pic>
        <p:nvPicPr>
          <p:cNvPr id="19" name="Picture 2916">
            <a:extLst>
              <a:ext uri="{FF2B5EF4-FFF2-40B4-BE49-F238E27FC236}">
                <a16:creationId xmlns:a16="http://schemas.microsoft.com/office/drawing/2014/main" id="{EE871177-D05E-4989-B424-D5015B6E6278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7140179" y="2458570"/>
            <a:ext cx="1612265" cy="15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07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5365C-19B8-45B5-8791-EEEF632D4641}"/>
              </a:ext>
            </a:extLst>
          </p:cNvPr>
          <p:cNvSpPr txBox="1"/>
          <p:nvPr/>
        </p:nvSpPr>
        <p:spPr>
          <a:xfrm>
            <a:off x="328612" y="257175"/>
            <a:ext cx="974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Anomaly detection with the multivariate Gaussian 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9CA012-F029-4AD7-A9AF-047C75FB0C03}"/>
                  </a:ext>
                </a:extLst>
              </p:cNvPr>
              <p:cNvSpPr txBox="1"/>
              <p:nvPr/>
            </p:nvSpPr>
            <p:spPr>
              <a:xfrm>
                <a:off x="887135" y="2033053"/>
                <a:ext cx="2507456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9CA012-F029-4AD7-A9AF-047C75FB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35" y="2033053"/>
                <a:ext cx="2507456" cy="610680"/>
              </a:xfrm>
              <a:prstGeom prst="rect">
                <a:avLst/>
              </a:prstGeom>
              <a:blipFill>
                <a:blip r:embed="rId2"/>
                <a:stretch>
                  <a:fillRect l="-243" t="-2000" b="-2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22179D-FCEF-4916-B83E-45E63CD9A550}"/>
                  </a:ext>
                </a:extLst>
              </p:cNvPr>
              <p:cNvSpPr txBox="1"/>
              <p:nvPr/>
            </p:nvSpPr>
            <p:spPr>
              <a:xfrm>
                <a:off x="1812002" y="1845124"/>
                <a:ext cx="993477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22179D-FCEF-4916-B83E-45E63CD9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002" y="1845124"/>
                <a:ext cx="993477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96BC65-01B1-4429-9E03-B2387DF9514F}"/>
                  </a:ext>
                </a:extLst>
              </p:cNvPr>
              <p:cNvSpPr txBox="1"/>
              <p:nvPr/>
            </p:nvSpPr>
            <p:spPr>
              <a:xfrm>
                <a:off x="887135" y="3048459"/>
                <a:ext cx="1421606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96BC65-01B1-4429-9E03-B2387DF9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35" y="3048459"/>
                <a:ext cx="1421606" cy="610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F7C115-A3B0-42BD-B799-12402EC4C7C0}"/>
                  </a:ext>
                </a:extLst>
              </p:cNvPr>
              <p:cNvSpPr txBox="1"/>
              <p:nvPr/>
            </p:nvSpPr>
            <p:spPr>
              <a:xfrm>
                <a:off x="1558647" y="2889204"/>
                <a:ext cx="1835944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F7C115-A3B0-42BD-B799-12402EC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7" y="2889204"/>
                <a:ext cx="1835944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490CA7-57D0-4491-B0C6-F8E6F4199E15}"/>
                  </a:ext>
                </a:extLst>
              </p:cNvPr>
              <p:cNvSpPr txBox="1"/>
              <p:nvPr/>
            </p:nvSpPr>
            <p:spPr>
              <a:xfrm>
                <a:off x="3073148" y="3123831"/>
                <a:ext cx="2421732" cy="459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dirty="0"/>
                  <a:t>-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490CA7-57D0-4491-B0C6-F8E6F4199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48" y="3123831"/>
                <a:ext cx="2421732" cy="459934"/>
              </a:xfrm>
              <a:prstGeom prst="rect">
                <a:avLst/>
              </a:prstGeom>
              <a:blipFill>
                <a:blip r:embed="rId6"/>
                <a:stretch>
                  <a:fillRect l="-8816" t="-15789" b="-4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64C8B62-7124-46F1-B5B8-7E172B954129}"/>
                  </a:ext>
                </a:extLst>
              </p:cNvPr>
              <p:cNvSpPr txBox="1"/>
              <p:nvPr/>
            </p:nvSpPr>
            <p:spPr>
              <a:xfrm>
                <a:off x="595038" y="1198060"/>
                <a:ext cx="77208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1.Fit model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   by setting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64C8B62-7124-46F1-B5B8-7E172B954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8" y="1198060"/>
                <a:ext cx="7720853" cy="523220"/>
              </a:xfrm>
              <a:prstGeom prst="rect">
                <a:avLst/>
              </a:prstGeom>
              <a:blipFill>
                <a:blip r:embed="rId7"/>
                <a:stretch>
                  <a:fillRect l="-1659" t="-11765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EE63C8-613B-4291-85AA-C3BF90FF1356}"/>
                  </a:ext>
                </a:extLst>
              </p:cNvPr>
              <p:cNvSpPr txBox="1"/>
              <p:nvPr/>
            </p:nvSpPr>
            <p:spPr>
              <a:xfrm>
                <a:off x="595038" y="3933284"/>
                <a:ext cx="66566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2.Given a new example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   ,compute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EE63C8-613B-4291-85AA-C3BF90FF1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8" y="3933284"/>
                <a:ext cx="6656665" cy="523220"/>
              </a:xfrm>
              <a:prstGeom prst="rect">
                <a:avLst/>
              </a:prstGeom>
              <a:blipFill>
                <a:blip r:embed="rId8"/>
                <a:stretch>
                  <a:fillRect l="-1923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33ACDC-9E47-4C79-AB3E-F45B75003C31}"/>
                  </a:ext>
                </a:extLst>
              </p:cNvPr>
              <p:cNvSpPr txBox="1"/>
              <p:nvPr/>
            </p:nvSpPr>
            <p:spPr>
              <a:xfrm>
                <a:off x="1346596" y="4542425"/>
                <a:ext cx="7708106" cy="812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exp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33ACDC-9E47-4C79-AB3E-F45B7500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6" y="4542425"/>
                <a:ext cx="7708106" cy="812530"/>
              </a:xfrm>
              <a:prstGeom prst="rect">
                <a:avLst/>
              </a:prstGeom>
              <a:blipFill>
                <a:blip r:embed="rId9"/>
                <a:stretch>
                  <a:fillRect t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4B4593-EEE7-43D6-8491-37B2593C9E16}"/>
                  </a:ext>
                </a:extLst>
              </p:cNvPr>
              <p:cNvSpPr txBox="1"/>
              <p:nvPr/>
            </p:nvSpPr>
            <p:spPr>
              <a:xfrm>
                <a:off x="1014413" y="5795769"/>
                <a:ext cx="67151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Flag an anomaly if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4B4593-EEE7-43D6-8491-37B2593C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13" y="5795769"/>
                <a:ext cx="6715125" cy="954107"/>
              </a:xfrm>
              <a:prstGeom prst="rect">
                <a:avLst/>
              </a:prstGeom>
              <a:blipFill>
                <a:blip r:embed="rId10"/>
                <a:stretch>
                  <a:fillRect l="-1815" t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997">
            <a:extLst>
              <a:ext uri="{FF2B5EF4-FFF2-40B4-BE49-F238E27FC236}">
                <a16:creationId xmlns:a16="http://schemas.microsoft.com/office/drawing/2014/main" id="{CB449B91-55E1-40C4-A6B7-2954728CC756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7251704" y="1103267"/>
            <a:ext cx="4277796" cy="3571874"/>
          </a:xfrm>
          <a:prstGeom prst="rect">
            <a:avLst/>
          </a:prstGeom>
        </p:spPr>
      </p:pic>
      <p:pic>
        <p:nvPicPr>
          <p:cNvPr id="17" name="Picture 2999">
            <a:extLst>
              <a:ext uri="{FF2B5EF4-FFF2-40B4-BE49-F238E27FC236}">
                <a16:creationId xmlns:a16="http://schemas.microsoft.com/office/drawing/2014/main" id="{8117D680-7CCC-4C38-A6D8-D92FEFB68027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7936991" y="1207839"/>
            <a:ext cx="3171825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2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59">
            <a:extLst>
              <a:ext uri="{FF2B5EF4-FFF2-40B4-BE49-F238E27FC236}">
                <a16:creationId xmlns:a16="http://schemas.microsoft.com/office/drawing/2014/main" id="{4E1B7BAA-CF1B-4DE2-B2F8-593988F1DA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325" y="2692083"/>
            <a:ext cx="1802130" cy="1351280"/>
          </a:xfrm>
          <a:prstGeom prst="rect">
            <a:avLst/>
          </a:prstGeom>
        </p:spPr>
      </p:pic>
      <p:pic>
        <p:nvPicPr>
          <p:cNvPr id="3" name="Picture 3065">
            <a:extLst>
              <a:ext uri="{FF2B5EF4-FFF2-40B4-BE49-F238E27FC236}">
                <a16:creationId xmlns:a16="http://schemas.microsoft.com/office/drawing/2014/main" id="{6579DE94-BD8B-4A61-9FE9-6C5AE5F433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58645" y="2224723"/>
            <a:ext cx="933450" cy="934720"/>
          </a:xfrm>
          <a:prstGeom prst="rect">
            <a:avLst/>
          </a:prstGeom>
        </p:spPr>
      </p:pic>
      <p:pic>
        <p:nvPicPr>
          <p:cNvPr id="4" name="Picture 3035">
            <a:extLst>
              <a:ext uri="{FF2B5EF4-FFF2-40B4-BE49-F238E27FC236}">
                <a16:creationId xmlns:a16="http://schemas.microsoft.com/office/drawing/2014/main" id="{5E44EB24-1427-41E4-BC5A-DDBF767E59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19562" y="2967996"/>
            <a:ext cx="1733550" cy="1299845"/>
          </a:xfrm>
          <a:prstGeom prst="rect">
            <a:avLst/>
          </a:prstGeom>
        </p:spPr>
      </p:pic>
      <p:pic>
        <p:nvPicPr>
          <p:cNvPr id="5" name="Picture 3041">
            <a:extLst>
              <a:ext uri="{FF2B5EF4-FFF2-40B4-BE49-F238E27FC236}">
                <a16:creationId xmlns:a16="http://schemas.microsoft.com/office/drawing/2014/main" id="{5466B5E3-7ABF-418D-A9EA-BE17D63B509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98197" y="2291080"/>
            <a:ext cx="919480" cy="918845"/>
          </a:xfrm>
          <a:prstGeom prst="rect">
            <a:avLst/>
          </a:prstGeom>
        </p:spPr>
      </p:pic>
      <p:pic>
        <p:nvPicPr>
          <p:cNvPr id="6" name="Picture 3047">
            <a:extLst>
              <a:ext uri="{FF2B5EF4-FFF2-40B4-BE49-F238E27FC236}">
                <a16:creationId xmlns:a16="http://schemas.microsoft.com/office/drawing/2014/main" id="{0841AAB9-4804-4F7D-BA06-A06AD227F4D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958772" y="2967996"/>
            <a:ext cx="1733550" cy="1299845"/>
          </a:xfrm>
          <a:prstGeom prst="rect">
            <a:avLst/>
          </a:prstGeom>
        </p:spPr>
      </p:pic>
      <p:pic>
        <p:nvPicPr>
          <p:cNvPr id="7" name="Picture 3053">
            <a:extLst>
              <a:ext uri="{FF2B5EF4-FFF2-40B4-BE49-F238E27FC236}">
                <a16:creationId xmlns:a16="http://schemas.microsoft.com/office/drawing/2014/main" id="{73A190CD-A5A0-4BCC-AF0E-0CAFD1B8ECC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692322" y="2248218"/>
            <a:ext cx="922655" cy="9112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A6F7B6-983D-4E7B-A1D3-2E3A98835C15}"/>
              </a:ext>
            </a:extLst>
          </p:cNvPr>
          <p:cNvSpPr txBox="1"/>
          <p:nvPr/>
        </p:nvSpPr>
        <p:spPr>
          <a:xfrm>
            <a:off x="314325" y="77212"/>
            <a:ext cx="604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Relationship to original model</a:t>
            </a:r>
            <a:endParaRPr lang="zh-CN" altLang="en-US" sz="3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08E96B-B14F-42A9-ABAC-97EF06B8CD8B}"/>
              </a:ext>
            </a:extLst>
          </p:cNvPr>
          <p:cNvSpPr txBox="1"/>
          <p:nvPr/>
        </p:nvSpPr>
        <p:spPr>
          <a:xfrm>
            <a:off x="514350" y="892205"/>
            <a:ext cx="658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Original model: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BE5C82-C551-41F9-89FC-7F15F4613CC9}"/>
                  </a:ext>
                </a:extLst>
              </p:cNvPr>
              <p:cNvSpPr txBox="1"/>
              <p:nvPr/>
            </p:nvSpPr>
            <p:spPr>
              <a:xfrm>
                <a:off x="3221831" y="947742"/>
                <a:ext cx="7758113" cy="3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BE5C82-C551-41F9-89FC-7F15F461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831" y="947742"/>
                <a:ext cx="7758113" cy="374333"/>
              </a:xfrm>
              <a:prstGeom prst="rect">
                <a:avLst/>
              </a:prstGeom>
              <a:blipFill>
                <a:blip r:embed="rId8"/>
                <a:stretch>
                  <a:fillRect l="-1415" t="-22581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A2F75C8-AC41-449A-8344-0DB42DC339A5}"/>
              </a:ext>
            </a:extLst>
          </p:cNvPr>
          <p:cNvSpPr txBox="1"/>
          <p:nvPr/>
        </p:nvSpPr>
        <p:spPr>
          <a:xfrm>
            <a:off x="480298" y="4174491"/>
            <a:ext cx="7786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Corresponds to multivariate Gaussian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where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B3C2B0B-13F6-4CB6-BF06-D7F6F7E5557C}"/>
                  </a:ext>
                </a:extLst>
              </p:cNvPr>
              <p:cNvSpPr txBox="1"/>
              <p:nvPr/>
            </p:nvSpPr>
            <p:spPr>
              <a:xfrm>
                <a:off x="1156930" y="4963473"/>
                <a:ext cx="7708106" cy="812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exp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B3C2B0B-13F6-4CB6-BF06-D7F6F7E5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30" y="4963473"/>
                <a:ext cx="7708106" cy="812530"/>
              </a:xfrm>
              <a:prstGeom prst="rect">
                <a:avLst/>
              </a:prstGeom>
              <a:blipFill>
                <a:blip r:embed="rId9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359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99E962-7712-4068-8A8A-C1CA5903C468}"/>
              </a:ext>
            </a:extLst>
          </p:cNvPr>
          <p:cNvSpPr txBox="1"/>
          <p:nvPr/>
        </p:nvSpPr>
        <p:spPr>
          <a:xfrm>
            <a:off x="1471613" y="214313"/>
            <a:ext cx="2786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Original model</a:t>
            </a:r>
            <a:endParaRPr lang="zh-CN" altLang="en-US" sz="3200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735099B-27F3-401F-B80A-F5BACE1AE3F8}"/>
              </a:ext>
            </a:extLst>
          </p:cNvPr>
          <p:cNvCxnSpPr/>
          <p:nvPr/>
        </p:nvCxnSpPr>
        <p:spPr>
          <a:xfrm>
            <a:off x="5915025" y="971551"/>
            <a:ext cx="0" cy="554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D8FD0B9-2E11-4848-A792-65BAFEDDBADC}"/>
              </a:ext>
            </a:extLst>
          </p:cNvPr>
          <p:cNvSpPr txBox="1"/>
          <p:nvPr/>
        </p:nvSpPr>
        <p:spPr>
          <a:xfrm>
            <a:off x="7186612" y="214314"/>
            <a:ext cx="421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Multivariate Gaussian 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F77575-A54E-47F6-9737-A3ABB99AF871}"/>
              </a:ext>
            </a:extLst>
          </p:cNvPr>
          <p:cNvSpPr txBox="1"/>
          <p:nvPr/>
        </p:nvSpPr>
        <p:spPr>
          <a:xfrm>
            <a:off x="5543550" y="214312"/>
            <a:ext cx="11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VS.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71C8C7E-A4B0-4B2E-8FF2-CA023D7DE380}"/>
                  </a:ext>
                </a:extLst>
              </p:cNvPr>
              <p:cNvSpPr/>
              <p:nvPr/>
            </p:nvSpPr>
            <p:spPr>
              <a:xfrm>
                <a:off x="449431" y="971551"/>
                <a:ext cx="4193456" cy="465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71C8C7E-A4B0-4B2E-8FF2-CA023D7DE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1" y="971551"/>
                <a:ext cx="4193456" cy="465961"/>
              </a:xfrm>
              <a:prstGeom prst="rect">
                <a:avLst/>
              </a:prstGeom>
              <a:blipFill>
                <a:blip r:embed="rId2"/>
                <a:stretch>
                  <a:fillRect l="-436" t="-9091" r="-87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D8EB84-A6C8-43F0-B712-AF3008806A71}"/>
                  </a:ext>
                </a:extLst>
              </p:cNvPr>
              <p:cNvSpPr txBox="1"/>
              <p:nvPr/>
            </p:nvSpPr>
            <p:spPr>
              <a:xfrm>
                <a:off x="5915025" y="971551"/>
                <a:ext cx="7708106" cy="696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exp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D8EB84-A6C8-43F0-B712-AF3008806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971551"/>
                <a:ext cx="7708106" cy="696537"/>
              </a:xfrm>
              <a:prstGeom prst="rect">
                <a:avLst/>
              </a:prstGeom>
              <a:blipFill>
                <a:blip r:embed="rId3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DC84C-9BE9-4447-9A67-5471E9283B64}"/>
                  </a:ext>
                </a:extLst>
              </p:cNvPr>
              <p:cNvSpPr txBox="1"/>
              <p:nvPr/>
            </p:nvSpPr>
            <p:spPr>
              <a:xfrm>
                <a:off x="1" y="1857375"/>
                <a:ext cx="591502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Manually create features to capture anomalies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   take unusual combinations of values.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Computationally cheaper (alternatively ,scales better to large)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OK even if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(training set size ) is small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DC84C-9BE9-4447-9A67-5471E928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857375"/>
                <a:ext cx="5915024" cy="3416320"/>
              </a:xfrm>
              <a:prstGeom prst="rect">
                <a:avLst/>
              </a:prstGeom>
              <a:blipFill>
                <a:blip r:embed="rId4"/>
                <a:stretch>
                  <a:fillRect l="-1546" t="-1429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2108B6-BAB3-4B6B-BDB3-0F55FF147A7B}"/>
                  </a:ext>
                </a:extLst>
              </p:cNvPr>
              <p:cNvSpPr txBox="1"/>
              <p:nvPr/>
            </p:nvSpPr>
            <p:spPr>
              <a:xfrm>
                <a:off x="6099324" y="2071688"/>
                <a:ext cx="614838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Automatically captures correlations between features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Computationally more expensive 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Must have                  or else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sz="2400" dirty="0"/>
                  <a:t>    is non-invertible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2108B6-BAB3-4B6B-BDB3-0F55FF14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4" y="2071688"/>
                <a:ext cx="6148387" cy="3785652"/>
              </a:xfrm>
              <a:prstGeom prst="rect">
                <a:avLst/>
              </a:prstGeom>
              <a:blipFill>
                <a:blip r:embed="rId5"/>
                <a:stretch>
                  <a:fillRect l="-1389" t="-1288" r="-1290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37226B-70D4-4319-8CB0-BB61AE2168BB}"/>
                  </a:ext>
                </a:extLst>
              </p:cNvPr>
              <p:cNvSpPr txBox="1"/>
              <p:nvPr/>
            </p:nvSpPr>
            <p:spPr>
              <a:xfrm>
                <a:off x="7915275" y="5089029"/>
                <a:ext cx="982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37226B-70D4-4319-8CB0-BB61AE21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275" y="5089029"/>
                <a:ext cx="982961" cy="369332"/>
              </a:xfrm>
              <a:prstGeom prst="rect">
                <a:avLst/>
              </a:prstGeom>
              <a:blipFill>
                <a:blip r:embed="rId6"/>
                <a:stretch>
                  <a:fillRect l="-3704" r="-308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49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393345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Machine Perception and Interaction Group (</a:t>
            </a:r>
            <a:r>
              <a:rPr lang="en-US" altLang="zh-CN" sz="2400" b="1" dirty="0">
                <a:solidFill>
                  <a:srgbClr val="7030A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MPIG</a:t>
            </a:r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ctr"/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www.mpig.com.cn</a:t>
            </a:r>
            <a:endParaRPr lang="zh-CN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2302" y="4764450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B050"/>
                </a:solidFill>
              </a:rPr>
              <a:t>yhh@mpig.com.cn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8" y="1098603"/>
            <a:ext cx="1211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7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13675" y="6244413"/>
            <a:ext cx="920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公众号</a:t>
            </a:r>
            <a:r>
              <a:rPr lang="en-US" altLang="zh-CN" sz="1200" dirty="0"/>
              <a:t>:</a:t>
            </a:r>
          </a:p>
          <a:p>
            <a:pPr algn="r"/>
            <a:r>
              <a:rPr lang="en-US" altLang="zh-CN" sz="1400" dirty="0" err="1">
                <a:latin typeface="Arial Narrow" panose="020B0606020202030204" pitchFamily="34" charset="0"/>
              </a:rPr>
              <a:t>mpig_robot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63" y="1770301"/>
            <a:ext cx="2651674" cy="24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6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5916">
            <a:extLst>
              <a:ext uri="{FF2B5EF4-FFF2-40B4-BE49-F238E27FC236}">
                <a16:creationId xmlns:a16="http://schemas.microsoft.com/office/drawing/2014/main" id="{6F262345-2AEA-4817-9518-AC454D7F2419}"/>
              </a:ext>
            </a:extLst>
          </p:cNvPr>
          <p:cNvGrpSpPr/>
          <p:nvPr/>
        </p:nvGrpSpPr>
        <p:grpSpPr>
          <a:xfrm>
            <a:off x="842471" y="3100389"/>
            <a:ext cx="5141885" cy="3487668"/>
            <a:chOff x="110836" y="1657266"/>
            <a:chExt cx="3474138" cy="3036360"/>
          </a:xfrm>
        </p:grpSpPr>
        <p:sp>
          <p:nvSpPr>
            <p:cNvPr id="148" name="Shape 148">
              <a:extLst>
                <a:ext uri="{FF2B5EF4-FFF2-40B4-BE49-F238E27FC236}">
                  <a16:creationId xmlns:a16="http://schemas.microsoft.com/office/drawing/2014/main" id="{C5FE2B1B-B939-4B66-AFCE-987A3624D793}"/>
                </a:ext>
              </a:extLst>
            </p:cNvPr>
            <p:cNvSpPr/>
            <p:nvPr/>
          </p:nvSpPr>
          <p:spPr>
            <a:xfrm>
              <a:off x="577087" y="2045858"/>
              <a:ext cx="9486" cy="2377809"/>
            </a:xfrm>
            <a:custGeom>
              <a:avLst/>
              <a:gdLst/>
              <a:ahLst/>
              <a:cxnLst/>
              <a:rect l="0" t="0" r="0" b="0"/>
              <a:pathLst>
                <a:path w="9486" h="2377809">
                  <a:moveTo>
                    <a:pt x="9486" y="2377809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9" name="Shape 149">
              <a:extLst>
                <a:ext uri="{FF2B5EF4-FFF2-40B4-BE49-F238E27FC236}">
                  <a16:creationId xmlns:a16="http://schemas.microsoft.com/office/drawing/2014/main" id="{B49D6D44-4C6E-433C-916C-0DD88615FB9A}"/>
                </a:ext>
              </a:extLst>
            </p:cNvPr>
            <p:cNvSpPr/>
            <p:nvPr/>
          </p:nvSpPr>
          <p:spPr>
            <a:xfrm>
              <a:off x="518436" y="2020652"/>
              <a:ext cx="117907" cy="116087"/>
            </a:xfrm>
            <a:custGeom>
              <a:avLst/>
              <a:gdLst/>
              <a:ahLst/>
              <a:cxnLst/>
              <a:rect l="0" t="0" r="0" b="0"/>
              <a:pathLst>
                <a:path w="117907" h="116087">
                  <a:moveTo>
                    <a:pt x="58550" y="0"/>
                  </a:moveTo>
                  <a:lnTo>
                    <a:pt x="114349" y="94784"/>
                  </a:lnTo>
                  <a:cubicBezTo>
                    <a:pt x="117907" y="100829"/>
                    <a:pt x="115892" y="108613"/>
                    <a:pt x="109848" y="112171"/>
                  </a:cubicBezTo>
                  <a:cubicBezTo>
                    <a:pt x="103803" y="115730"/>
                    <a:pt x="96019" y="113715"/>
                    <a:pt x="92460" y="107671"/>
                  </a:cubicBezTo>
                  <a:lnTo>
                    <a:pt x="58752" y="50410"/>
                  </a:lnTo>
                  <a:lnTo>
                    <a:pt x="25501" y="107937"/>
                  </a:lnTo>
                  <a:cubicBezTo>
                    <a:pt x="21991" y="114010"/>
                    <a:pt x="14223" y="116087"/>
                    <a:pt x="8150" y="112578"/>
                  </a:cubicBezTo>
                  <a:cubicBezTo>
                    <a:pt x="2077" y="109068"/>
                    <a:pt x="0" y="101299"/>
                    <a:pt x="3510" y="95227"/>
                  </a:cubicBezTo>
                  <a:lnTo>
                    <a:pt x="5855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0" name="Shape 150">
              <a:extLst>
                <a:ext uri="{FF2B5EF4-FFF2-40B4-BE49-F238E27FC236}">
                  <a16:creationId xmlns:a16="http://schemas.microsoft.com/office/drawing/2014/main" id="{32B7BA83-DC10-41D4-9883-8785EBAF3FDA}"/>
                </a:ext>
              </a:extLst>
            </p:cNvPr>
            <p:cNvSpPr/>
            <p:nvPr/>
          </p:nvSpPr>
          <p:spPr>
            <a:xfrm>
              <a:off x="415569" y="4258348"/>
              <a:ext cx="2879920" cy="0"/>
            </a:xfrm>
            <a:custGeom>
              <a:avLst/>
              <a:gdLst/>
              <a:ahLst/>
              <a:cxnLst/>
              <a:rect l="0" t="0" r="0" b="0"/>
              <a:pathLst>
                <a:path w="2879920">
                  <a:moveTo>
                    <a:pt x="0" y="0"/>
                  </a:moveTo>
                  <a:lnTo>
                    <a:pt x="287992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1" name="Shape 151">
              <a:extLst>
                <a:ext uri="{FF2B5EF4-FFF2-40B4-BE49-F238E27FC236}">
                  <a16:creationId xmlns:a16="http://schemas.microsoft.com/office/drawing/2014/main" id="{D78B2B1E-E8D6-4FA9-933C-D27A16D78C6F}"/>
                </a:ext>
              </a:extLst>
            </p:cNvPr>
            <p:cNvSpPr/>
            <p:nvPr/>
          </p:nvSpPr>
          <p:spPr>
            <a:xfrm>
              <a:off x="3204786" y="4200789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5"/>
                    <a:pt x="0" y="12768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2" name="Shape 152">
              <a:extLst>
                <a:ext uri="{FF2B5EF4-FFF2-40B4-BE49-F238E27FC236}">
                  <a16:creationId xmlns:a16="http://schemas.microsoft.com/office/drawing/2014/main" id="{DAB6F749-98DC-49F1-9C37-FFCC79917660}"/>
                </a:ext>
              </a:extLst>
            </p:cNvPr>
            <p:cNvSpPr/>
            <p:nvPr/>
          </p:nvSpPr>
          <p:spPr>
            <a:xfrm>
              <a:off x="1877548" y="319721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1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1"/>
                  </a:lnTo>
                  <a:lnTo>
                    <a:pt x="8970" y="141493"/>
                  </a:lnTo>
                  <a:lnTo>
                    <a:pt x="0" y="132342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" name="Shape 153">
              <a:extLst>
                <a:ext uri="{FF2B5EF4-FFF2-40B4-BE49-F238E27FC236}">
                  <a16:creationId xmlns:a16="http://schemas.microsoft.com/office/drawing/2014/main" id="{F57F4990-BE98-4381-B44D-3FAB4D9D0EF6}"/>
                </a:ext>
              </a:extLst>
            </p:cNvPr>
            <p:cNvSpPr/>
            <p:nvPr/>
          </p:nvSpPr>
          <p:spPr>
            <a:xfrm>
              <a:off x="1877548" y="319721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2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54" name="Picture 155">
              <a:extLst>
                <a:ext uri="{FF2B5EF4-FFF2-40B4-BE49-F238E27FC236}">
                  <a16:creationId xmlns:a16="http://schemas.microsoft.com/office/drawing/2014/main" id="{CEB31506-6CBD-4DB3-95FF-CC06F1EA4D1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94372" y="4423667"/>
              <a:ext cx="193121" cy="130398"/>
            </a:xfrm>
            <a:prstGeom prst="rect">
              <a:avLst/>
            </a:prstGeom>
          </p:spPr>
        </p:pic>
        <p:sp>
          <p:nvSpPr>
            <p:cNvPr id="155" name="Shape 156">
              <a:extLst>
                <a:ext uri="{FF2B5EF4-FFF2-40B4-BE49-F238E27FC236}">
                  <a16:creationId xmlns:a16="http://schemas.microsoft.com/office/drawing/2014/main" id="{A1755F06-0175-4B79-BAC9-95E5A7117635}"/>
                </a:ext>
              </a:extLst>
            </p:cNvPr>
            <p:cNvSpPr/>
            <p:nvPr/>
          </p:nvSpPr>
          <p:spPr>
            <a:xfrm>
              <a:off x="2800838" y="2369664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6" name="Shape 157">
              <a:extLst>
                <a:ext uri="{FF2B5EF4-FFF2-40B4-BE49-F238E27FC236}">
                  <a16:creationId xmlns:a16="http://schemas.microsoft.com/office/drawing/2014/main" id="{FB91B375-1143-422E-B63F-0316FFE5444A}"/>
                </a:ext>
              </a:extLst>
            </p:cNvPr>
            <p:cNvSpPr/>
            <p:nvPr/>
          </p:nvSpPr>
          <p:spPr>
            <a:xfrm>
              <a:off x="2800838" y="2369664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7" name="Shape 158">
              <a:extLst>
                <a:ext uri="{FF2B5EF4-FFF2-40B4-BE49-F238E27FC236}">
                  <a16:creationId xmlns:a16="http://schemas.microsoft.com/office/drawing/2014/main" id="{0A057117-5707-4B9F-B6D5-D63C82E30B58}"/>
                </a:ext>
              </a:extLst>
            </p:cNvPr>
            <p:cNvSpPr/>
            <p:nvPr/>
          </p:nvSpPr>
          <p:spPr>
            <a:xfrm>
              <a:off x="1770854" y="3560287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2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2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8" name="Shape 159">
              <a:extLst>
                <a:ext uri="{FF2B5EF4-FFF2-40B4-BE49-F238E27FC236}">
                  <a16:creationId xmlns:a16="http://schemas.microsoft.com/office/drawing/2014/main" id="{51603644-5455-41AF-A675-F1C71DDEDDFA}"/>
                </a:ext>
              </a:extLst>
            </p:cNvPr>
            <p:cNvSpPr/>
            <p:nvPr/>
          </p:nvSpPr>
          <p:spPr>
            <a:xfrm>
              <a:off x="1770854" y="3560286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9" name="Shape 160">
              <a:extLst>
                <a:ext uri="{FF2B5EF4-FFF2-40B4-BE49-F238E27FC236}">
                  <a16:creationId xmlns:a16="http://schemas.microsoft.com/office/drawing/2014/main" id="{D7BDA835-9099-419D-8BBF-3E2E8785EA44}"/>
                </a:ext>
              </a:extLst>
            </p:cNvPr>
            <p:cNvSpPr/>
            <p:nvPr/>
          </p:nvSpPr>
          <p:spPr>
            <a:xfrm>
              <a:off x="1400211" y="329542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0" name="Shape 161">
              <a:extLst>
                <a:ext uri="{FF2B5EF4-FFF2-40B4-BE49-F238E27FC236}">
                  <a16:creationId xmlns:a16="http://schemas.microsoft.com/office/drawing/2014/main" id="{A1A69DEC-6B60-4C0E-B3C3-536B9439B369}"/>
                </a:ext>
              </a:extLst>
            </p:cNvPr>
            <p:cNvSpPr/>
            <p:nvPr/>
          </p:nvSpPr>
          <p:spPr>
            <a:xfrm>
              <a:off x="1400211" y="3295419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1" name="Shape 162">
              <a:extLst>
                <a:ext uri="{FF2B5EF4-FFF2-40B4-BE49-F238E27FC236}">
                  <a16:creationId xmlns:a16="http://schemas.microsoft.com/office/drawing/2014/main" id="{A9F8BF14-0538-4436-864B-83AFDF12B0C1}"/>
                </a:ext>
              </a:extLst>
            </p:cNvPr>
            <p:cNvSpPr/>
            <p:nvPr/>
          </p:nvSpPr>
          <p:spPr>
            <a:xfrm>
              <a:off x="1797126" y="3030552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2" name="Shape 163">
              <a:extLst>
                <a:ext uri="{FF2B5EF4-FFF2-40B4-BE49-F238E27FC236}">
                  <a16:creationId xmlns:a16="http://schemas.microsoft.com/office/drawing/2014/main" id="{F4C98091-B789-4D1B-95CB-6A3F93F16A28}"/>
                </a:ext>
              </a:extLst>
            </p:cNvPr>
            <p:cNvSpPr/>
            <p:nvPr/>
          </p:nvSpPr>
          <p:spPr>
            <a:xfrm>
              <a:off x="1797126" y="303055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3" name="Shape 164">
              <a:extLst>
                <a:ext uri="{FF2B5EF4-FFF2-40B4-BE49-F238E27FC236}">
                  <a16:creationId xmlns:a16="http://schemas.microsoft.com/office/drawing/2014/main" id="{07BCF18D-A8DF-4C2A-B46F-D83EAEE1A710}"/>
                </a:ext>
              </a:extLst>
            </p:cNvPr>
            <p:cNvSpPr/>
            <p:nvPr/>
          </p:nvSpPr>
          <p:spPr>
            <a:xfrm>
              <a:off x="2009982" y="2996771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2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4" name="Shape 165">
              <a:extLst>
                <a:ext uri="{FF2B5EF4-FFF2-40B4-BE49-F238E27FC236}">
                  <a16:creationId xmlns:a16="http://schemas.microsoft.com/office/drawing/2014/main" id="{2EE24773-1B54-4D05-9C52-001189D5D967}"/>
                </a:ext>
              </a:extLst>
            </p:cNvPr>
            <p:cNvSpPr/>
            <p:nvPr/>
          </p:nvSpPr>
          <p:spPr>
            <a:xfrm>
              <a:off x="2009982" y="2996771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5" name="Shape 166">
              <a:extLst>
                <a:ext uri="{FF2B5EF4-FFF2-40B4-BE49-F238E27FC236}">
                  <a16:creationId xmlns:a16="http://schemas.microsoft.com/office/drawing/2014/main" id="{0D62F7D4-8400-418D-A79F-FC6074878D4E}"/>
                </a:ext>
              </a:extLst>
            </p:cNvPr>
            <p:cNvSpPr/>
            <p:nvPr/>
          </p:nvSpPr>
          <p:spPr>
            <a:xfrm>
              <a:off x="1922346" y="284014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7" name="Shape 168">
              <a:extLst>
                <a:ext uri="{FF2B5EF4-FFF2-40B4-BE49-F238E27FC236}">
                  <a16:creationId xmlns:a16="http://schemas.microsoft.com/office/drawing/2014/main" id="{E489F896-8021-4F51-A8F6-317248E8C927}"/>
                </a:ext>
              </a:extLst>
            </p:cNvPr>
            <p:cNvSpPr/>
            <p:nvPr/>
          </p:nvSpPr>
          <p:spPr>
            <a:xfrm>
              <a:off x="2018142" y="3295680"/>
              <a:ext cx="142725" cy="142725"/>
            </a:xfrm>
            <a:custGeom>
              <a:avLst/>
              <a:gdLst/>
              <a:ahLst/>
              <a:cxnLst/>
              <a:rect l="0" t="0" r="0" b="0"/>
              <a:pathLst>
                <a:path w="142725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5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1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2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8" name="Shape 169">
              <a:extLst>
                <a:ext uri="{FF2B5EF4-FFF2-40B4-BE49-F238E27FC236}">
                  <a16:creationId xmlns:a16="http://schemas.microsoft.com/office/drawing/2014/main" id="{442136E0-B945-48B7-B044-AEA04C032A46}"/>
                </a:ext>
              </a:extLst>
            </p:cNvPr>
            <p:cNvSpPr/>
            <p:nvPr/>
          </p:nvSpPr>
          <p:spPr>
            <a:xfrm>
              <a:off x="2018142" y="329568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69" name="Picture 171">
              <a:extLst>
                <a:ext uri="{FF2B5EF4-FFF2-40B4-BE49-F238E27FC236}">
                  <a16:creationId xmlns:a16="http://schemas.microsoft.com/office/drawing/2014/main" id="{D8CD4DAA-F090-4BEF-920B-59A45B606DD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-5399999">
              <a:off x="181115" y="3135366"/>
              <a:ext cx="198073" cy="130398"/>
            </a:xfrm>
            <a:prstGeom prst="rect">
              <a:avLst/>
            </a:prstGeom>
          </p:spPr>
        </p:pic>
        <p:sp>
          <p:nvSpPr>
            <p:cNvPr id="170" name="Rectangle 15771">
              <a:extLst>
                <a:ext uri="{FF2B5EF4-FFF2-40B4-BE49-F238E27FC236}">
                  <a16:creationId xmlns:a16="http://schemas.microsoft.com/office/drawing/2014/main" id="{7C243DC1-2869-445E-AF93-5CE70B0A4AFE}"/>
                </a:ext>
              </a:extLst>
            </p:cNvPr>
            <p:cNvSpPr/>
            <p:nvPr/>
          </p:nvSpPr>
          <p:spPr>
            <a:xfrm rot="-5399999">
              <a:off x="-329099" y="2239931"/>
              <a:ext cx="1209774" cy="3299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vibra</a:t>
              </a:r>
              <a:r>
                <a:rPr lang="en-US" sz="1600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on)	  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5770">
              <a:extLst>
                <a:ext uri="{FF2B5EF4-FFF2-40B4-BE49-F238E27FC236}">
                  <a16:creationId xmlns:a16="http://schemas.microsoft.com/office/drawing/2014/main" id="{7BE04FFB-5E95-4D55-9CE3-7381BF1BCBAB}"/>
                </a:ext>
              </a:extLst>
            </p:cNvPr>
            <p:cNvSpPr/>
            <p:nvPr/>
          </p:nvSpPr>
          <p:spPr>
            <a:xfrm rot="-5399999">
              <a:off x="125723" y="2694753"/>
              <a:ext cx="1209774" cy="3299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5773">
              <a:extLst>
                <a:ext uri="{FF2B5EF4-FFF2-40B4-BE49-F238E27FC236}">
                  <a16:creationId xmlns:a16="http://schemas.microsoft.com/office/drawing/2014/main" id="{B738401B-61DF-47EC-AD07-ED3D6DACC94C}"/>
                </a:ext>
              </a:extLst>
            </p:cNvPr>
            <p:cNvSpPr/>
            <p:nvPr/>
          </p:nvSpPr>
          <p:spPr>
            <a:xfrm>
              <a:off x="2945494" y="4363724"/>
              <a:ext cx="639480" cy="3299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heat)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5772">
              <a:extLst>
                <a:ext uri="{FF2B5EF4-FFF2-40B4-BE49-F238E27FC236}">
                  <a16:creationId xmlns:a16="http://schemas.microsoft.com/office/drawing/2014/main" id="{DC8CFEE8-F0CA-411C-8F44-587ED6B4A32E}"/>
                </a:ext>
              </a:extLst>
            </p:cNvPr>
            <p:cNvSpPr/>
            <p:nvPr/>
          </p:nvSpPr>
          <p:spPr>
            <a:xfrm>
              <a:off x="2883883" y="4363724"/>
              <a:ext cx="81887" cy="3299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Shape 174">
              <a:extLst>
                <a:ext uri="{FF2B5EF4-FFF2-40B4-BE49-F238E27FC236}">
                  <a16:creationId xmlns:a16="http://schemas.microsoft.com/office/drawing/2014/main" id="{2A613035-A5AB-4E9B-903E-81C845B4AE56}"/>
                </a:ext>
              </a:extLst>
            </p:cNvPr>
            <p:cNvSpPr/>
            <p:nvPr/>
          </p:nvSpPr>
          <p:spPr>
            <a:xfrm>
              <a:off x="1708611" y="2847210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1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2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5" name="Shape 175">
              <a:extLst>
                <a:ext uri="{FF2B5EF4-FFF2-40B4-BE49-F238E27FC236}">
                  <a16:creationId xmlns:a16="http://schemas.microsoft.com/office/drawing/2014/main" id="{C89D2BFF-B518-4A7C-BB18-31925EADEDDC}"/>
                </a:ext>
              </a:extLst>
            </p:cNvPr>
            <p:cNvSpPr/>
            <p:nvPr/>
          </p:nvSpPr>
          <p:spPr>
            <a:xfrm>
              <a:off x="1708611" y="284721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6" name="Shape 176">
              <a:extLst>
                <a:ext uri="{FF2B5EF4-FFF2-40B4-BE49-F238E27FC236}">
                  <a16:creationId xmlns:a16="http://schemas.microsoft.com/office/drawing/2014/main" id="{65962376-A875-4E22-BDDF-612C0A9C0DA8}"/>
                </a:ext>
              </a:extLst>
            </p:cNvPr>
            <p:cNvSpPr/>
            <p:nvPr/>
          </p:nvSpPr>
          <p:spPr>
            <a:xfrm>
              <a:off x="2347279" y="2996946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7" name="Shape 177">
              <a:extLst>
                <a:ext uri="{FF2B5EF4-FFF2-40B4-BE49-F238E27FC236}">
                  <a16:creationId xmlns:a16="http://schemas.microsoft.com/office/drawing/2014/main" id="{1F60346E-9D55-4C73-A801-C42735127D3A}"/>
                </a:ext>
              </a:extLst>
            </p:cNvPr>
            <p:cNvSpPr/>
            <p:nvPr/>
          </p:nvSpPr>
          <p:spPr>
            <a:xfrm>
              <a:off x="2347279" y="2996946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8" name="Shape 178">
              <a:extLst>
                <a:ext uri="{FF2B5EF4-FFF2-40B4-BE49-F238E27FC236}">
                  <a16:creationId xmlns:a16="http://schemas.microsoft.com/office/drawing/2014/main" id="{7D6D19F1-0725-4568-9A59-C5621C59107C}"/>
                </a:ext>
              </a:extLst>
            </p:cNvPr>
            <p:cNvSpPr/>
            <p:nvPr/>
          </p:nvSpPr>
          <p:spPr>
            <a:xfrm>
              <a:off x="2135425" y="2883456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1" y="0"/>
                  </a:moveTo>
                  <a:lnTo>
                    <a:pt x="71451" y="62302"/>
                  </a:lnTo>
                  <a:lnTo>
                    <a:pt x="133754" y="1232"/>
                  </a:lnTo>
                  <a:lnTo>
                    <a:pt x="142724" y="10382"/>
                  </a:lnTo>
                  <a:lnTo>
                    <a:pt x="80421" y="71453"/>
                  </a:lnTo>
                  <a:lnTo>
                    <a:pt x="141493" y="133755"/>
                  </a:lnTo>
                  <a:lnTo>
                    <a:pt x="132342" y="142725"/>
                  </a:lnTo>
                  <a:lnTo>
                    <a:pt x="71271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9" name="Shape 179">
              <a:extLst>
                <a:ext uri="{FF2B5EF4-FFF2-40B4-BE49-F238E27FC236}">
                  <a16:creationId xmlns:a16="http://schemas.microsoft.com/office/drawing/2014/main" id="{34EE56AB-6D67-445E-B018-D8B08F9C599C}"/>
                </a:ext>
              </a:extLst>
            </p:cNvPr>
            <p:cNvSpPr/>
            <p:nvPr/>
          </p:nvSpPr>
          <p:spPr>
            <a:xfrm>
              <a:off x="2135425" y="2883456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2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2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0" name="Shape 180">
              <a:extLst>
                <a:ext uri="{FF2B5EF4-FFF2-40B4-BE49-F238E27FC236}">
                  <a16:creationId xmlns:a16="http://schemas.microsoft.com/office/drawing/2014/main" id="{EFF2DE8B-7FC7-48D5-934D-44412C5224DB}"/>
                </a:ext>
              </a:extLst>
            </p:cNvPr>
            <p:cNvSpPr/>
            <p:nvPr/>
          </p:nvSpPr>
          <p:spPr>
            <a:xfrm>
              <a:off x="1870558" y="2646821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1" name="Shape 181">
              <a:extLst>
                <a:ext uri="{FF2B5EF4-FFF2-40B4-BE49-F238E27FC236}">
                  <a16:creationId xmlns:a16="http://schemas.microsoft.com/office/drawing/2014/main" id="{6439CA7B-6C8D-4EA3-BB65-38E3FC051F19}"/>
                </a:ext>
              </a:extLst>
            </p:cNvPr>
            <p:cNvSpPr/>
            <p:nvPr/>
          </p:nvSpPr>
          <p:spPr>
            <a:xfrm>
              <a:off x="1870558" y="2646821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2" name="Shape 182">
              <a:extLst>
                <a:ext uri="{FF2B5EF4-FFF2-40B4-BE49-F238E27FC236}">
                  <a16:creationId xmlns:a16="http://schemas.microsoft.com/office/drawing/2014/main" id="{BB389ED4-217C-4DB2-9065-8A72469E110C}"/>
                </a:ext>
              </a:extLst>
            </p:cNvPr>
            <p:cNvSpPr/>
            <p:nvPr/>
          </p:nvSpPr>
          <p:spPr>
            <a:xfrm>
              <a:off x="1534686" y="289172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3" name="Shape 183">
              <a:extLst>
                <a:ext uri="{FF2B5EF4-FFF2-40B4-BE49-F238E27FC236}">
                  <a16:creationId xmlns:a16="http://schemas.microsoft.com/office/drawing/2014/main" id="{9692BFCB-A7AF-496E-90B7-AA47E6F11A4E}"/>
                </a:ext>
              </a:extLst>
            </p:cNvPr>
            <p:cNvSpPr/>
            <p:nvPr/>
          </p:nvSpPr>
          <p:spPr>
            <a:xfrm>
              <a:off x="1534686" y="289172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2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" name="Shape 184">
              <a:extLst>
                <a:ext uri="{FF2B5EF4-FFF2-40B4-BE49-F238E27FC236}">
                  <a16:creationId xmlns:a16="http://schemas.microsoft.com/office/drawing/2014/main" id="{25EE587B-2AC1-4387-BE62-7F15CE32E038}"/>
                </a:ext>
              </a:extLst>
            </p:cNvPr>
            <p:cNvSpPr/>
            <p:nvPr/>
          </p:nvSpPr>
          <p:spPr>
            <a:xfrm>
              <a:off x="2144061" y="2765685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1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1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5" name="Shape 185">
              <a:extLst>
                <a:ext uri="{FF2B5EF4-FFF2-40B4-BE49-F238E27FC236}">
                  <a16:creationId xmlns:a16="http://schemas.microsoft.com/office/drawing/2014/main" id="{B7192881-6A33-4571-A1A9-F8972FE908EC}"/>
                </a:ext>
              </a:extLst>
            </p:cNvPr>
            <p:cNvSpPr/>
            <p:nvPr/>
          </p:nvSpPr>
          <p:spPr>
            <a:xfrm>
              <a:off x="2144061" y="2765685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6" name="Shape 186">
              <a:extLst>
                <a:ext uri="{FF2B5EF4-FFF2-40B4-BE49-F238E27FC236}">
                  <a16:creationId xmlns:a16="http://schemas.microsoft.com/office/drawing/2014/main" id="{FD86C165-4DEB-4704-A189-EA187EC23582}"/>
                </a:ext>
              </a:extLst>
            </p:cNvPr>
            <p:cNvSpPr/>
            <p:nvPr/>
          </p:nvSpPr>
          <p:spPr>
            <a:xfrm>
              <a:off x="2164112" y="3629481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7" name="Shape 187">
              <a:extLst>
                <a:ext uri="{FF2B5EF4-FFF2-40B4-BE49-F238E27FC236}">
                  <a16:creationId xmlns:a16="http://schemas.microsoft.com/office/drawing/2014/main" id="{09B5E694-90E7-4541-BA82-8DE063A44A26}"/>
                </a:ext>
              </a:extLst>
            </p:cNvPr>
            <p:cNvSpPr/>
            <p:nvPr/>
          </p:nvSpPr>
          <p:spPr>
            <a:xfrm>
              <a:off x="2164112" y="362948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8" name="Shape 188">
              <a:extLst>
                <a:ext uri="{FF2B5EF4-FFF2-40B4-BE49-F238E27FC236}">
                  <a16:creationId xmlns:a16="http://schemas.microsoft.com/office/drawing/2014/main" id="{5F0A2CB9-F429-496A-B0D2-F9B701CD9EDF}"/>
                </a:ext>
              </a:extLst>
            </p:cNvPr>
            <p:cNvSpPr/>
            <p:nvPr/>
          </p:nvSpPr>
          <p:spPr>
            <a:xfrm>
              <a:off x="2792033" y="3132094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1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1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9" name="Shape 189">
              <a:extLst>
                <a:ext uri="{FF2B5EF4-FFF2-40B4-BE49-F238E27FC236}">
                  <a16:creationId xmlns:a16="http://schemas.microsoft.com/office/drawing/2014/main" id="{7261B284-1BE5-4C0B-96D5-2E98C8A13E8A}"/>
                </a:ext>
              </a:extLst>
            </p:cNvPr>
            <p:cNvSpPr/>
            <p:nvPr/>
          </p:nvSpPr>
          <p:spPr>
            <a:xfrm>
              <a:off x="2792033" y="3132093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0" name="Shape 190">
              <a:extLst>
                <a:ext uri="{FF2B5EF4-FFF2-40B4-BE49-F238E27FC236}">
                  <a16:creationId xmlns:a16="http://schemas.microsoft.com/office/drawing/2014/main" id="{F6442CFA-32D7-423E-AF96-A7B6E8B01FC6}"/>
                </a:ext>
              </a:extLst>
            </p:cNvPr>
            <p:cNvSpPr/>
            <p:nvPr/>
          </p:nvSpPr>
          <p:spPr>
            <a:xfrm>
              <a:off x="2544542" y="3444235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2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1" name="Shape 191">
              <a:extLst>
                <a:ext uri="{FF2B5EF4-FFF2-40B4-BE49-F238E27FC236}">
                  <a16:creationId xmlns:a16="http://schemas.microsoft.com/office/drawing/2014/main" id="{4B503FE7-670D-4E4E-8DE3-81B822242BFB}"/>
                </a:ext>
              </a:extLst>
            </p:cNvPr>
            <p:cNvSpPr/>
            <p:nvPr/>
          </p:nvSpPr>
          <p:spPr>
            <a:xfrm>
              <a:off x="2544542" y="3444235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2" name="Shape 192">
              <a:extLst>
                <a:ext uri="{FF2B5EF4-FFF2-40B4-BE49-F238E27FC236}">
                  <a16:creationId xmlns:a16="http://schemas.microsoft.com/office/drawing/2014/main" id="{54AF211A-ED06-4BCB-8A5F-A1BF95B9E5F5}"/>
                </a:ext>
              </a:extLst>
            </p:cNvPr>
            <p:cNvSpPr/>
            <p:nvPr/>
          </p:nvSpPr>
          <p:spPr>
            <a:xfrm>
              <a:off x="1608309" y="313547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3" name="Shape 193">
              <a:extLst>
                <a:ext uri="{FF2B5EF4-FFF2-40B4-BE49-F238E27FC236}">
                  <a16:creationId xmlns:a16="http://schemas.microsoft.com/office/drawing/2014/main" id="{36BEB390-3C52-4CEA-A307-BAD9B9FCA783}"/>
                </a:ext>
              </a:extLst>
            </p:cNvPr>
            <p:cNvSpPr/>
            <p:nvPr/>
          </p:nvSpPr>
          <p:spPr>
            <a:xfrm>
              <a:off x="1608309" y="3135472"/>
              <a:ext cx="142724" cy="142725"/>
            </a:xfrm>
            <a:custGeom>
              <a:avLst/>
              <a:gdLst/>
              <a:ahLst/>
              <a:cxnLst/>
              <a:rect l="0" t="0" r="0" b="0"/>
              <a:pathLst>
                <a:path w="142724" h="142725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5"/>
                  </a:lnTo>
                  <a:lnTo>
                    <a:pt x="132343" y="142725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4" name="Shape 194">
              <a:extLst>
                <a:ext uri="{FF2B5EF4-FFF2-40B4-BE49-F238E27FC236}">
                  <a16:creationId xmlns:a16="http://schemas.microsoft.com/office/drawing/2014/main" id="{F0F95504-96CA-4BAF-A48D-4DEAADD7D2BE}"/>
                </a:ext>
              </a:extLst>
            </p:cNvPr>
            <p:cNvSpPr/>
            <p:nvPr/>
          </p:nvSpPr>
          <p:spPr>
            <a:xfrm>
              <a:off x="2214844" y="3083983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5" y="1231"/>
                  </a:lnTo>
                  <a:lnTo>
                    <a:pt x="142725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5" name="Shape 195">
              <a:extLst>
                <a:ext uri="{FF2B5EF4-FFF2-40B4-BE49-F238E27FC236}">
                  <a16:creationId xmlns:a16="http://schemas.microsoft.com/office/drawing/2014/main" id="{EAF4B1E9-7A9B-49F3-A638-7C4BEB4D4175}"/>
                </a:ext>
              </a:extLst>
            </p:cNvPr>
            <p:cNvSpPr/>
            <p:nvPr/>
          </p:nvSpPr>
          <p:spPr>
            <a:xfrm>
              <a:off x="2214844" y="308398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6" name="Shape 196">
              <a:extLst>
                <a:ext uri="{FF2B5EF4-FFF2-40B4-BE49-F238E27FC236}">
                  <a16:creationId xmlns:a16="http://schemas.microsoft.com/office/drawing/2014/main" id="{AFBA7CF2-96D1-4E68-ADA8-17B0321A4F34}"/>
                </a:ext>
              </a:extLst>
            </p:cNvPr>
            <p:cNvSpPr/>
            <p:nvPr/>
          </p:nvSpPr>
          <p:spPr>
            <a:xfrm>
              <a:off x="2544543" y="2928218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2" y="142724"/>
                  </a:lnTo>
                  <a:lnTo>
                    <a:pt x="71271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1" y="71272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7" name="Shape 197">
              <a:extLst>
                <a:ext uri="{FF2B5EF4-FFF2-40B4-BE49-F238E27FC236}">
                  <a16:creationId xmlns:a16="http://schemas.microsoft.com/office/drawing/2014/main" id="{B6AF21CB-B54B-4A2F-8C8A-184AAA751663}"/>
                </a:ext>
              </a:extLst>
            </p:cNvPr>
            <p:cNvSpPr/>
            <p:nvPr/>
          </p:nvSpPr>
          <p:spPr>
            <a:xfrm>
              <a:off x="2544543" y="2928219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8" name="Shape 198">
              <a:extLst>
                <a:ext uri="{FF2B5EF4-FFF2-40B4-BE49-F238E27FC236}">
                  <a16:creationId xmlns:a16="http://schemas.microsoft.com/office/drawing/2014/main" id="{60E6047E-8E8F-4751-8098-A88172CEC88E}"/>
                </a:ext>
              </a:extLst>
            </p:cNvPr>
            <p:cNvSpPr/>
            <p:nvPr/>
          </p:nvSpPr>
          <p:spPr>
            <a:xfrm>
              <a:off x="2340415" y="258234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9" name="Shape 199">
              <a:extLst>
                <a:ext uri="{FF2B5EF4-FFF2-40B4-BE49-F238E27FC236}">
                  <a16:creationId xmlns:a16="http://schemas.microsoft.com/office/drawing/2014/main" id="{348940DC-6EE2-4FBF-A662-8C2C73800ECD}"/>
                </a:ext>
              </a:extLst>
            </p:cNvPr>
            <p:cNvSpPr/>
            <p:nvPr/>
          </p:nvSpPr>
          <p:spPr>
            <a:xfrm>
              <a:off x="2340415" y="2582342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0" name="Shape 200">
              <a:extLst>
                <a:ext uri="{FF2B5EF4-FFF2-40B4-BE49-F238E27FC236}">
                  <a16:creationId xmlns:a16="http://schemas.microsoft.com/office/drawing/2014/main" id="{B975C94C-A0E4-4C79-9A25-19C918CDACDD}"/>
                </a:ext>
              </a:extLst>
            </p:cNvPr>
            <p:cNvSpPr/>
            <p:nvPr/>
          </p:nvSpPr>
          <p:spPr>
            <a:xfrm>
              <a:off x="2008660" y="2341316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5" y="1231"/>
                  </a:lnTo>
                  <a:lnTo>
                    <a:pt x="142725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1"/>
                  </a:lnTo>
                  <a:lnTo>
                    <a:pt x="1232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1" name="Shape 201">
              <a:extLst>
                <a:ext uri="{FF2B5EF4-FFF2-40B4-BE49-F238E27FC236}">
                  <a16:creationId xmlns:a16="http://schemas.microsoft.com/office/drawing/2014/main" id="{A980F9A8-D79B-4EAE-B72A-5C7786A27CC2}"/>
                </a:ext>
              </a:extLst>
            </p:cNvPr>
            <p:cNvSpPr/>
            <p:nvPr/>
          </p:nvSpPr>
          <p:spPr>
            <a:xfrm>
              <a:off x="2008660" y="2341315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2" name="Shape 202">
              <a:extLst>
                <a:ext uri="{FF2B5EF4-FFF2-40B4-BE49-F238E27FC236}">
                  <a16:creationId xmlns:a16="http://schemas.microsoft.com/office/drawing/2014/main" id="{238076AA-1536-4380-A85E-D68F3C5F7444}"/>
                </a:ext>
              </a:extLst>
            </p:cNvPr>
            <p:cNvSpPr/>
            <p:nvPr/>
          </p:nvSpPr>
          <p:spPr>
            <a:xfrm>
              <a:off x="1186865" y="220888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1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3" name="Shape 203">
              <a:extLst>
                <a:ext uri="{FF2B5EF4-FFF2-40B4-BE49-F238E27FC236}">
                  <a16:creationId xmlns:a16="http://schemas.microsoft.com/office/drawing/2014/main" id="{BB6B6FF3-4E6C-4840-B015-140E387AA5DD}"/>
                </a:ext>
              </a:extLst>
            </p:cNvPr>
            <p:cNvSpPr/>
            <p:nvPr/>
          </p:nvSpPr>
          <p:spPr>
            <a:xfrm>
              <a:off x="1186865" y="2208883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2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4" name="Shape 204">
              <a:extLst>
                <a:ext uri="{FF2B5EF4-FFF2-40B4-BE49-F238E27FC236}">
                  <a16:creationId xmlns:a16="http://schemas.microsoft.com/office/drawing/2014/main" id="{E21C758E-5410-4DB5-84CA-3A50F3CA5FE9}"/>
                </a:ext>
              </a:extLst>
            </p:cNvPr>
            <p:cNvSpPr/>
            <p:nvPr/>
          </p:nvSpPr>
          <p:spPr>
            <a:xfrm>
              <a:off x="879050" y="2995834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" name="Shape 205">
              <a:extLst>
                <a:ext uri="{FF2B5EF4-FFF2-40B4-BE49-F238E27FC236}">
                  <a16:creationId xmlns:a16="http://schemas.microsoft.com/office/drawing/2014/main" id="{39758ED2-C812-4181-87A8-AB0D8D7CB6EE}"/>
                </a:ext>
              </a:extLst>
            </p:cNvPr>
            <p:cNvSpPr/>
            <p:nvPr/>
          </p:nvSpPr>
          <p:spPr>
            <a:xfrm>
              <a:off x="879050" y="2995835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6" name="Shape 206">
              <a:extLst>
                <a:ext uri="{FF2B5EF4-FFF2-40B4-BE49-F238E27FC236}">
                  <a16:creationId xmlns:a16="http://schemas.microsoft.com/office/drawing/2014/main" id="{80D90A43-D76A-4B38-956D-2C58793C00FE}"/>
                </a:ext>
              </a:extLst>
            </p:cNvPr>
            <p:cNvSpPr/>
            <p:nvPr/>
          </p:nvSpPr>
          <p:spPr>
            <a:xfrm>
              <a:off x="1062735" y="334885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3" y="62301"/>
                  </a:lnTo>
                  <a:lnTo>
                    <a:pt x="133754" y="1231"/>
                  </a:lnTo>
                  <a:lnTo>
                    <a:pt x="142724" y="10381"/>
                  </a:lnTo>
                  <a:lnTo>
                    <a:pt x="80423" y="71451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1" y="80421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1" y="71271"/>
                  </a:lnTo>
                  <a:lnTo>
                    <a:pt x="1231" y="8970"/>
                  </a:lnTo>
                  <a:lnTo>
                    <a:pt x="1038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7" name="Shape 207">
              <a:extLst>
                <a:ext uri="{FF2B5EF4-FFF2-40B4-BE49-F238E27FC236}">
                  <a16:creationId xmlns:a16="http://schemas.microsoft.com/office/drawing/2014/main" id="{C45862FA-5F89-40F5-AC85-71D2D975D195}"/>
                </a:ext>
              </a:extLst>
            </p:cNvPr>
            <p:cNvSpPr/>
            <p:nvPr/>
          </p:nvSpPr>
          <p:spPr>
            <a:xfrm>
              <a:off x="1062735" y="334885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1" y="0"/>
                  </a:moveTo>
                  <a:lnTo>
                    <a:pt x="71452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3" y="133754"/>
                  </a:lnTo>
                  <a:lnTo>
                    <a:pt x="132343" y="142724"/>
                  </a:lnTo>
                  <a:lnTo>
                    <a:pt x="71272" y="80422"/>
                  </a:lnTo>
                  <a:lnTo>
                    <a:pt x="8970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" name="Shape 208">
              <a:extLst>
                <a:ext uri="{FF2B5EF4-FFF2-40B4-BE49-F238E27FC236}">
                  <a16:creationId xmlns:a16="http://schemas.microsoft.com/office/drawing/2014/main" id="{26D42D13-ABD2-42FC-97C9-B71759DDA693}"/>
                </a:ext>
              </a:extLst>
            </p:cNvPr>
            <p:cNvSpPr/>
            <p:nvPr/>
          </p:nvSpPr>
          <p:spPr>
            <a:xfrm>
              <a:off x="1431102" y="2646820"/>
              <a:ext cx="142725" cy="142724"/>
            </a:xfrm>
            <a:custGeom>
              <a:avLst/>
              <a:gdLst/>
              <a:ahLst/>
              <a:cxnLst/>
              <a:rect l="0" t="0" r="0" b="0"/>
              <a:pathLst>
                <a:path w="142725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5" y="1231"/>
                  </a:lnTo>
                  <a:lnTo>
                    <a:pt x="142725" y="10382"/>
                  </a:lnTo>
                  <a:lnTo>
                    <a:pt x="80423" y="71453"/>
                  </a:lnTo>
                  <a:lnTo>
                    <a:pt x="141495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1" y="141493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2" y="8970"/>
                  </a:lnTo>
                  <a:lnTo>
                    <a:pt x="103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9" name="Shape 209">
              <a:extLst>
                <a:ext uri="{FF2B5EF4-FFF2-40B4-BE49-F238E27FC236}">
                  <a16:creationId xmlns:a16="http://schemas.microsoft.com/office/drawing/2014/main" id="{02E9E2AA-09D2-48A8-8C52-E9536B8864D0}"/>
                </a:ext>
              </a:extLst>
            </p:cNvPr>
            <p:cNvSpPr/>
            <p:nvPr/>
          </p:nvSpPr>
          <p:spPr>
            <a:xfrm>
              <a:off x="1431102" y="2646820"/>
              <a:ext cx="142724" cy="142724"/>
            </a:xfrm>
            <a:custGeom>
              <a:avLst/>
              <a:gdLst/>
              <a:ahLst/>
              <a:cxnLst/>
              <a:rect l="0" t="0" r="0" b="0"/>
              <a:pathLst>
                <a:path w="142724" h="142724">
                  <a:moveTo>
                    <a:pt x="10382" y="0"/>
                  </a:moveTo>
                  <a:lnTo>
                    <a:pt x="71453" y="62302"/>
                  </a:lnTo>
                  <a:lnTo>
                    <a:pt x="133754" y="1231"/>
                  </a:lnTo>
                  <a:lnTo>
                    <a:pt x="142724" y="10382"/>
                  </a:lnTo>
                  <a:lnTo>
                    <a:pt x="80423" y="71453"/>
                  </a:lnTo>
                  <a:lnTo>
                    <a:pt x="141494" y="133754"/>
                  </a:lnTo>
                  <a:lnTo>
                    <a:pt x="132343" y="142724"/>
                  </a:lnTo>
                  <a:lnTo>
                    <a:pt x="71272" y="80423"/>
                  </a:lnTo>
                  <a:lnTo>
                    <a:pt x="8970" y="141494"/>
                  </a:lnTo>
                  <a:lnTo>
                    <a:pt x="0" y="132343"/>
                  </a:lnTo>
                  <a:lnTo>
                    <a:pt x="62302" y="71272"/>
                  </a:lnTo>
                  <a:lnTo>
                    <a:pt x="1231" y="897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0" name="Shape 224">
              <a:extLst>
                <a:ext uri="{FF2B5EF4-FFF2-40B4-BE49-F238E27FC236}">
                  <a16:creationId xmlns:a16="http://schemas.microsoft.com/office/drawing/2014/main" id="{0D8A66A2-4259-42E9-9C87-689E7EEE5FB1}"/>
                </a:ext>
              </a:extLst>
            </p:cNvPr>
            <p:cNvSpPr/>
            <p:nvPr/>
          </p:nvSpPr>
          <p:spPr>
            <a:xfrm>
              <a:off x="2578920" y="1657266"/>
              <a:ext cx="0" cy="14400"/>
            </a:xfrm>
            <a:custGeom>
              <a:avLst/>
              <a:gdLst/>
              <a:ahLst/>
              <a:cxnLst/>
              <a:rect l="0" t="0" r="0" b="0"/>
              <a:pathLst>
                <a:path h="14400">
                  <a:moveTo>
                    <a:pt x="0" y="0"/>
                  </a:moveTo>
                  <a:lnTo>
                    <a:pt x="0" y="7200"/>
                  </a:lnTo>
                  <a:lnTo>
                    <a:pt x="0" y="7200"/>
                  </a:lnTo>
                  <a:lnTo>
                    <a:pt x="0" y="14400"/>
                  </a:lnTo>
                  <a:lnTo>
                    <a:pt x="0" y="14400"/>
                  </a:lnTo>
                  <a:lnTo>
                    <a:pt x="0" y="1440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4" name="文本框 283">
            <a:extLst>
              <a:ext uri="{FF2B5EF4-FFF2-40B4-BE49-F238E27FC236}">
                <a16:creationId xmlns:a16="http://schemas.microsoft.com/office/drawing/2014/main" id="{7ED1B432-508B-4813-9731-B4FC7E065BB8}"/>
              </a:ext>
            </a:extLst>
          </p:cNvPr>
          <p:cNvSpPr txBox="1"/>
          <p:nvPr/>
        </p:nvSpPr>
        <p:spPr>
          <a:xfrm>
            <a:off x="469324" y="174354"/>
            <a:ext cx="55150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Density estimation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      </a:t>
            </a:r>
          </a:p>
          <a:p>
            <a:r>
              <a:rPr lang="en-US" altLang="zh-CN" sz="3200" dirty="0"/>
              <a:t>          Is                    anomalous ?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117B3CA8-AB29-4056-85BC-D866F82A9251}"/>
                  </a:ext>
                </a:extLst>
              </p:cNvPr>
              <p:cNvSpPr txBox="1"/>
              <p:nvPr/>
            </p:nvSpPr>
            <p:spPr>
              <a:xfrm>
                <a:off x="2312439" y="1904150"/>
                <a:ext cx="9144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117B3CA8-AB29-4056-85BC-D866F82A9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39" y="1904150"/>
                <a:ext cx="9144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文本框 285">
            <a:extLst>
              <a:ext uri="{FF2B5EF4-FFF2-40B4-BE49-F238E27FC236}">
                <a16:creationId xmlns:a16="http://schemas.microsoft.com/office/drawing/2014/main" id="{4C49070E-D655-46E5-AE80-7F319EAECFF9}"/>
              </a:ext>
            </a:extLst>
          </p:cNvPr>
          <p:cNvSpPr txBox="1"/>
          <p:nvPr/>
        </p:nvSpPr>
        <p:spPr>
          <a:xfrm>
            <a:off x="1036352" y="1090869"/>
            <a:ext cx="7421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Dataset: {           ,             ,…..,             }</a:t>
            </a:r>
          </a:p>
          <a:p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28D4F384-26E3-48CB-B7A2-B77BF74E7277}"/>
                  </a:ext>
                </a:extLst>
              </p:cNvPr>
              <p:cNvSpPr txBox="1"/>
              <p:nvPr/>
            </p:nvSpPr>
            <p:spPr>
              <a:xfrm>
                <a:off x="2913736" y="1168439"/>
                <a:ext cx="697240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3200" dirty="0"/>
                  <a:t>   </a:t>
                </a:r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28D4F384-26E3-48CB-B7A2-B77BF74E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36" y="1168439"/>
                <a:ext cx="697240" cy="5129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5DFC1347-E1B4-49D5-AE75-53CB9DAA01A8}"/>
                  </a:ext>
                </a:extLst>
              </p:cNvPr>
              <p:cNvSpPr txBox="1"/>
              <p:nvPr/>
            </p:nvSpPr>
            <p:spPr>
              <a:xfrm>
                <a:off x="4173563" y="1168439"/>
                <a:ext cx="773673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5DFC1347-E1B4-49D5-AE75-53CB9DAA0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63" y="1168439"/>
                <a:ext cx="773673" cy="5129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03E298-3DF0-4E29-98A0-1F693C65FDE8}"/>
                  </a:ext>
                </a:extLst>
              </p:cNvPr>
              <p:cNvSpPr txBox="1"/>
              <p:nvPr/>
            </p:nvSpPr>
            <p:spPr>
              <a:xfrm>
                <a:off x="5891496" y="1236712"/>
                <a:ext cx="886205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03E298-3DF0-4E29-98A0-1F693C65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96" y="1236712"/>
                <a:ext cx="886205" cy="5129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18301218-B9C2-485D-8845-79E7FB97CAE6}"/>
                  </a:ext>
                </a:extLst>
              </p:cNvPr>
              <p:cNvSpPr txBox="1"/>
              <p:nvPr/>
            </p:nvSpPr>
            <p:spPr>
              <a:xfrm>
                <a:off x="6682472" y="3620849"/>
                <a:ext cx="3467488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&lt;  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800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18301218-B9C2-485D-8845-79E7FB97C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72" y="3620849"/>
                <a:ext cx="346748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A72B00F1-6812-4658-8D1D-4EB2D1E0782A}"/>
                  </a:ext>
                </a:extLst>
              </p:cNvPr>
              <p:cNvSpPr/>
              <p:nvPr/>
            </p:nvSpPr>
            <p:spPr>
              <a:xfrm>
                <a:off x="6774494" y="5080167"/>
                <a:ext cx="36932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A72B00F1-6812-4658-8D1D-4EB2D1E07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94" y="5080167"/>
                <a:ext cx="36932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0277F5F1-CDAB-4B4B-98AC-9C2D509614AE}"/>
                  </a:ext>
                </a:extLst>
              </p:cNvPr>
              <p:cNvSpPr txBox="1"/>
              <p:nvPr/>
            </p:nvSpPr>
            <p:spPr>
              <a:xfrm>
                <a:off x="9033312" y="5094718"/>
                <a:ext cx="3510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0277F5F1-CDAB-4B4B-98AC-9C2D50961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312" y="5094718"/>
                <a:ext cx="35105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75F7ACEB-373C-46EE-B78A-027A9993D46D}"/>
                  </a:ext>
                </a:extLst>
              </p:cNvPr>
              <p:cNvSpPr txBox="1"/>
              <p:nvPr/>
            </p:nvSpPr>
            <p:spPr>
              <a:xfrm rot="10800000" flipH="1" flipV="1">
                <a:off x="7094588" y="3535136"/>
                <a:ext cx="143152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75F7ACEB-373C-46EE-B78A-027A9993D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094588" y="3535136"/>
                <a:ext cx="1431527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27291F19-64FA-4FB7-8B0E-514D569606AE}"/>
                  </a:ext>
                </a:extLst>
              </p:cNvPr>
              <p:cNvSpPr txBox="1"/>
              <p:nvPr/>
            </p:nvSpPr>
            <p:spPr>
              <a:xfrm>
                <a:off x="7543685" y="5033162"/>
                <a:ext cx="9144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27291F19-64FA-4FB7-8B0E-514D5696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685" y="5033162"/>
                <a:ext cx="91440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箭头: 右 297">
            <a:extLst>
              <a:ext uri="{FF2B5EF4-FFF2-40B4-BE49-F238E27FC236}">
                <a16:creationId xmlns:a16="http://schemas.microsoft.com/office/drawing/2014/main" id="{89D2D5C7-2378-4FCB-8076-6532421E48A6}"/>
              </a:ext>
            </a:extLst>
          </p:cNvPr>
          <p:cNvSpPr/>
          <p:nvPr/>
        </p:nvSpPr>
        <p:spPr>
          <a:xfrm>
            <a:off x="6682472" y="4524653"/>
            <a:ext cx="769191" cy="258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414FE050-305A-4FA2-AC86-C58C9EA2D158}"/>
              </a:ext>
            </a:extLst>
          </p:cNvPr>
          <p:cNvSpPr/>
          <p:nvPr/>
        </p:nvSpPr>
        <p:spPr>
          <a:xfrm>
            <a:off x="6774494" y="6079851"/>
            <a:ext cx="769191" cy="258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8234DEB3-C643-4849-A8FE-069323B186E2}"/>
              </a:ext>
            </a:extLst>
          </p:cNvPr>
          <p:cNvSpPr txBox="1"/>
          <p:nvPr/>
        </p:nvSpPr>
        <p:spPr>
          <a:xfrm>
            <a:off x="7739951" y="4379883"/>
            <a:ext cx="164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anomaly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615F8617-B51A-42EE-8FD0-BC5DB5BD6748}"/>
              </a:ext>
            </a:extLst>
          </p:cNvPr>
          <p:cNvSpPr txBox="1"/>
          <p:nvPr/>
        </p:nvSpPr>
        <p:spPr>
          <a:xfrm>
            <a:off x="8055387" y="5968422"/>
            <a:ext cx="99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OK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8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90A5FB-931A-414B-889D-7270723E0235}"/>
              </a:ext>
            </a:extLst>
          </p:cNvPr>
          <p:cNvSpPr txBox="1"/>
          <p:nvPr/>
        </p:nvSpPr>
        <p:spPr>
          <a:xfrm>
            <a:off x="307180" y="236308"/>
            <a:ext cx="557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Anomaly detection example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615F30-97CE-4CC9-B9DD-2E9B69571C12}"/>
                  </a:ext>
                </a:extLst>
              </p:cNvPr>
              <p:cNvSpPr txBox="1"/>
              <p:nvPr/>
            </p:nvSpPr>
            <p:spPr>
              <a:xfrm>
                <a:off x="371474" y="1128712"/>
                <a:ext cx="11015663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Fraud detection</a:t>
                </a:r>
                <a:r>
                  <a:rPr lang="zh-CN" altLang="en-US" sz="2800" dirty="0"/>
                  <a:t>；</a:t>
                </a:r>
                <a:endParaRPr lang="en-US" altLang="zh-CN" sz="2800" dirty="0"/>
              </a:p>
              <a:p>
                <a:r>
                  <a:rPr lang="en-US" altLang="zh-CN" sz="2800" dirty="0"/>
                  <a:t>                    = features of user     ‘s activities</a:t>
                </a:r>
              </a:p>
              <a:p>
                <a:r>
                  <a:rPr lang="en-US" altLang="zh-CN" sz="2800" dirty="0"/>
                  <a:t>           Model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    from data</a:t>
                </a:r>
              </a:p>
              <a:p>
                <a:r>
                  <a:rPr lang="en-US" altLang="zh-CN" sz="2800" dirty="0"/>
                  <a:t>            identify unusual users by checking which have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Manufacturing 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Monitoring computers  in a data center</a:t>
                </a:r>
              </a:p>
              <a:p>
                <a:r>
                  <a:rPr lang="en-US" altLang="zh-CN" sz="2800" dirty="0"/>
                  <a:t>                     = features of machine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                    = memory use,                     = number of disk accesses / sec ,</a:t>
                </a:r>
              </a:p>
              <a:p>
                <a:r>
                  <a:rPr lang="en-US" altLang="zh-CN" sz="2800" dirty="0"/>
                  <a:t>                     = CPU load,                           = CPU load / network traffic.</a:t>
                </a:r>
              </a:p>
              <a:p>
                <a:r>
                  <a:rPr lang="en-US" altLang="zh-CN" sz="2800" dirty="0"/>
                  <a:t>                  </a:t>
                </a:r>
              </a:p>
              <a:p>
                <a:r>
                  <a:rPr lang="en-US" altLang="zh-CN" sz="2800" dirty="0"/>
                  <a:t>                       …  …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615F30-97CE-4CC9-B9DD-2E9B6957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4" y="1128712"/>
                <a:ext cx="11015663" cy="5262979"/>
              </a:xfrm>
              <a:prstGeom prst="rect">
                <a:avLst/>
              </a:prstGeom>
              <a:blipFill>
                <a:blip r:embed="rId2"/>
                <a:stretch>
                  <a:fillRect l="-1162" t="-1620" b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A6E76F-62EB-40A7-965F-E638EC07C42E}"/>
                  </a:ext>
                </a:extLst>
              </p:cNvPr>
              <p:cNvSpPr txBox="1"/>
              <p:nvPr/>
            </p:nvSpPr>
            <p:spPr>
              <a:xfrm>
                <a:off x="1500886" y="4574725"/>
                <a:ext cx="45300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A6E76F-62EB-40A7-965F-E638EC07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86" y="4574725"/>
                <a:ext cx="45300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AFD2A7-2342-487A-9D96-9DF4607F222C}"/>
                  </a:ext>
                </a:extLst>
              </p:cNvPr>
              <p:cNvSpPr txBox="1"/>
              <p:nvPr/>
            </p:nvSpPr>
            <p:spPr>
              <a:xfrm>
                <a:off x="5426304" y="4544242"/>
                <a:ext cx="45300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AFD2A7-2342-487A-9D96-9DF4607F2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304" y="4544242"/>
                <a:ext cx="45300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4BFBC6-8C67-4D7F-B2E5-649B2BCD1010}"/>
                  </a:ext>
                </a:extLst>
              </p:cNvPr>
              <p:cNvSpPr txBox="1"/>
              <p:nvPr/>
            </p:nvSpPr>
            <p:spPr>
              <a:xfrm>
                <a:off x="1481370" y="4975129"/>
                <a:ext cx="47251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4BFBC6-8C67-4D7F-B2E5-649B2BCD1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70" y="4975129"/>
                <a:ext cx="4725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0183AC-E477-4A7B-9EA8-56E370E677C2}"/>
                  </a:ext>
                </a:extLst>
              </p:cNvPr>
              <p:cNvSpPr txBox="1"/>
              <p:nvPr/>
            </p:nvSpPr>
            <p:spPr>
              <a:xfrm>
                <a:off x="5426305" y="5005612"/>
                <a:ext cx="45300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0183AC-E477-4A7B-9EA8-56E370E67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305" y="5005612"/>
                <a:ext cx="45300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988D79-1BDA-444B-B386-0738C67421E2}"/>
                  </a:ext>
                </a:extLst>
              </p:cNvPr>
              <p:cNvSpPr txBox="1"/>
              <p:nvPr/>
            </p:nvSpPr>
            <p:spPr>
              <a:xfrm>
                <a:off x="1415859" y="1582458"/>
                <a:ext cx="6972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988D79-1BDA-444B-B386-0738C674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859" y="1582458"/>
                <a:ext cx="697240" cy="384657"/>
              </a:xfrm>
              <a:prstGeom prst="rect">
                <a:avLst/>
              </a:prstGeom>
              <a:blipFill>
                <a:blip r:embed="rId7"/>
                <a:stretch>
                  <a:fillRect l="-10435"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EA9FCC-B874-4322-8D31-029C215F63DC}"/>
                  </a:ext>
                </a:extLst>
              </p:cNvPr>
              <p:cNvSpPr txBox="1"/>
              <p:nvPr/>
            </p:nvSpPr>
            <p:spPr>
              <a:xfrm>
                <a:off x="1500886" y="4190068"/>
                <a:ext cx="6972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EA9FCC-B874-4322-8D31-029C215F6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86" y="4190068"/>
                <a:ext cx="697240" cy="384657"/>
              </a:xfrm>
              <a:prstGeom prst="rect">
                <a:avLst/>
              </a:prstGeom>
              <a:blipFill>
                <a:blip r:embed="rId8"/>
                <a:stretch>
                  <a:fillRect l="-10435"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0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7358D4-8159-4EE9-9CA9-871B163DD6EB}"/>
              </a:ext>
            </a:extLst>
          </p:cNvPr>
          <p:cNvSpPr/>
          <p:nvPr/>
        </p:nvSpPr>
        <p:spPr>
          <a:xfrm>
            <a:off x="1050849" y="2352973"/>
            <a:ext cx="1014745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Gaussian distribution</a:t>
            </a:r>
            <a:endParaRPr lang="zh-CN" altLang="en-US" sz="8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9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D7532A-249B-4D91-A346-CF31AF19212D}"/>
              </a:ext>
            </a:extLst>
          </p:cNvPr>
          <p:cNvSpPr txBox="1"/>
          <p:nvPr/>
        </p:nvSpPr>
        <p:spPr>
          <a:xfrm>
            <a:off x="157164" y="257176"/>
            <a:ext cx="574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Gaussian (normal) distribution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BEEB5E-947C-4503-93C5-5B1D401596D0}"/>
                  </a:ext>
                </a:extLst>
              </p:cNvPr>
              <p:cNvSpPr txBox="1"/>
              <p:nvPr/>
            </p:nvSpPr>
            <p:spPr>
              <a:xfrm>
                <a:off x="314325" y="1214437"/>
                <a:ext cx="1174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Say              . If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 is a distributed Gaussian with mean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 , variance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 . 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BEEB5E-947C-4503-93C5-5B1D40159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1214437"/>
                <a:ext cx="11749087" cy="523220"/>
              </a:xfrm>
              <a:prstGeom prst="rect">
                <a:avLst/>
              </a:prstGeom>
              <a:blipFill>
                <a:blip r:embed="rId2"/>
                <a:stretch>
                  <a:fillRect l="-1090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5A7158-E77F-452C-AD9A-D5BC1EF119CC}"/>
                  </a:ext>
                </a:extLst>
              </p:cNvPr>
              <p:cNvSpPr txBox="1"/>
              <p:nvPr/>
            </p:nvSpPr>
            <p:spPr>
              <a:xfrm>
                <a:off x="1050131" y="1306770"/>
                <a:ext cx="947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5A7158-E77F-452C-AD9A-D5BC1EF11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31" y="1306770"/>
                <a:ext cx="94711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2484D7F-F658-49AB-8DF2-97DA0935C976}"/>
              </a:ext>
            </a:extLst>
          </p:cNvPr>
          <p:cNvCxnSpPr/>
          <p:nvPr/>
        </p:nvCxnSpPr>
        <p:spPr>
          <a:xfrm>
            <a:off x="4872038" y="54122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94A8B9F-9BE9-4A0D-A17D-5D6C2EC3CB78}"/>
              </a:ext>
            </a:extLst>
          </p:cNvPr>
          <p:cNvSpPr/>
          <p:nvPr/>
        </p:nvSpPr>
        <p:spPr>
          <a:xfrm>
            <a:off x="5570935" y="29216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 = gaussian1d(mu, sigma, x)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p = 1 / (sigma * sqrt(2 * pi)) *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exp(-(x - mu).^2 / (2 * sigma^2));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8" name="爆炸形: 14 pt  7">
            <a:extLst>
              <a:ext uri="{FF2B5EF4-FFF2-40B4-BE49-F238E27FC236}">
                <a16:creationId xmlns:a16="http://schemas.microsoft.com/office/drawing/2014/main" id="{2C7E380F-20CA-4087-A03A-B86F6BE9AAEE}"/>
              </a:ext>
            </a:extLst>
          </p:cNvPr>
          <p:cNvSpPr/>
          <p:nvPr/>
        </p:nvSpPr>
        <p:spPr>
          <a:xfrm>
            <a:off x="8658225" y="4772025"/>
            <a:ext cx="3405187" cy="184308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E5665F-F65E-47EA-83F5-04F74405D8B8}"/>
              </a:ext>
            </a:extLst>
          </p:cNvPr>
          <p:cNvSpPr txBox="1"/>
          <p:nvPr/>
        </p:nvSpPr>
        <p:spPr>
          <a:xfrm>
            <a:off x="9839324" y="5441810"/>
            <a:ext cx="104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P66</a:t>
            </a:r>
            <a:endParaRPr lang="zh-CN" altLang="en-US" sz="2800" dirty="0"/>
          </a:p>
        </p:txBody>
      </p:sp>
      <p:pic>
        <p:nvPicPr>
          <p:cNvPr id="12" name="Picture 536">
            <a:extLst>
              <a:ext uri="{FF2B5EF4-FFF2-40B4-BE49-F238E27FC236}">
                <a16:creationId xmlns:a16="http://schemas.microsoft.com/office/drawing/2014/main" id="{B9251ADE-2F34-44D8-B4BF-2B7DD85A1C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3261" y="2387460"/>
            <a:ext cx="4102238" cy="35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1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056">
            <a:extLst>
              <a:ext uri="{FF2B5EF4-FFF2-40B4-BE49-F238E27FC236}">
                <a16:creationId xmlns:a16="http://schemas.microsoft.com/office/drawing/2014/main" id="{D7730236-2BFE-4D4E-818A-7A108E0A06FD}"/>
              </a:ext>
            </a:extLst>
          </p:cNvPr>
          <p:cNvGrpSpPr/>
          <p:nvPr/>
        </p:nvGrpSpPr>
        <p:grpSpPr>
          <a:xfrm>
            <a:off x="5172377" y="1490619"/>
            <a:ext cx="6521988" cy="5017445"/>
            <a:chOff x="0" y="0"/>
            <a:chExt cx="3979987" cy="4371728"/>
          </a:xfrm>
        </p:grpSpPr>
        <p:sp>
          <p:nvSpPr>
            <p:cNvPr id="3" name="Rectangle 533">
              <a:extLst>
                <a:ext uri="{FF2B5EF4-FFF2-40B4-BE49-F238E27FC236}">
                  <a16:creationId xmlns:a16="http://schemas.microsoft.com/office/drawing/2014/main" id="{5939C578-5F00-4120-AD82-8181F661310E}"/>
                </a:ext>
              </a:extLst>
            </p:cNvPr>
            <p:cNvSpPr/>
            <p:nvPr/>
          </p:nvSpPr>
          <p:spPr>
            <a:xfrm>
              <a:off x="3176077" y="4165539"/>
              <a:ext cx="803910" cy="2061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Andrew	   Ng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" name="Picture 540">
              <a:extLst>
                <a:ext uri="{FF2B5EF4-FFF2-40B4-BE49-F238E27FC236}">
                  <a16:creationId xmlns:a16="http://schemas.microsoft.com/office/drawing/2014/main" id="{123C23E5-BF5C-4670-BEA6-1D1CDC49042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600"/>
              <a:ext cx="2438401" cy="1828800"/>
            </a:xfrm>
            <a:prstGeom prst="rect">
              <a:avLst/>
            </a:prstGeom>
          </p:spPr>
        </p:pic>
        <p:pic>
          <p:nvPicPr>
            <p:cNvPr id="5" name="Picture 542">
              <a:extLst>
                <a:ext uri="{FF2B5EF4-FFF2-40B4-BE49-F238E27FC236}">
                  <a16:creationId xmlns:a16="http://schemas.microsoft.com/office/drawing/2014/main" id="{86B2B179-DD40-422E-ACB9-1593B022848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" y="2362200"/>
              <a:ext cx="2438400" cy="1828800"/>
            </a:xfrm>
            <a:prstGeom prst="rect">
              <a:avLst/>
            </a:prstGeom>
          </p:spPr>
        </p:pic>
        <p:pic>
          <p:nvPicPr>
            <p:cNvPr id="6" name="Picture 546">
              <a:extLst>
                <a:ext uri="{FF2B5EF4-FFF2-40B4-BE49-F238E27FC236}">
                  <a16:creationId xmlns:a16="http://schemas.microsoft.com/office/drawing/2014/main" id="{5CB6C6AB-13E7-48B7-8F66-4D4BD8F2490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03683" y="0"/>
              <a:ext cx="1678496" cy="247269"/>
            </a:xfrm>
            <a:prstGeom prst="rect">
              <a:avLst/>
            </a:prstGeom>
          </p:spPr>
        </p:pic>
        <p:pic>
          <p:nvPicPr>
            <p:cNvPr id="7" name="Picture 550">
              <a:extLst>
                <a:ext uri="{FF2B5EF4-FFF2-40B4-BE49-F238E27FC236}">
                  <a16:creationId xmlns:a16="http://schemas.microsoft.com/office/drawing/2014/main" id="{B35F1820-D3FB-45EE-8AC7-BACD05629200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18468" y="2143647"/>
              <a:ext cx="1678496" cy="247269"/>
            </a:xfrm>
            <a:prstGeom prst="rect">
              <a:avLst/>
            </a:prstGeom>
          </p:spPr>
        </p:pic>
        <p:sp>
          <p:nvSpPr>
            <p:cNvPr id="34" name="Shape 585">
              <a:extLst>
                <a:ext uri="{FF2B5EF4-FFF2-40B4-BE49-F238E27FC236}">
                  <a16:creationId xmlns:a16="http://schemas.microsoft.com/office/drawing/2014/main" id="{74B31FC4-690C-4C8D-9A2F-F5FC677E9170}"/>
                </a:ext>
              </a:extLst>
            </p:cNvPr>
            <p:cNvSpPr/>
            <p:nvPr/>
          </p:nvSpPr>
          <p:spPr>
            <a:xfrm>
              <a:off x="1467643" y="1813171"/>
              <a:ext cx="7200" cy="21600"/>
            </a:xfrm>
            <a:custGeom>
              <a:avLst/>
              <a:gdLst/>
              <a:ahLst/>
              <a:cxnLst/>
              <a:rect l="0" t="0" r="0" b="0"/>
              <a:pathLst>
                <a:path w="7200" h="21600">
                  <a:moveTo>
                    <a:pt x="7200" y="0"/>
                  </a:moveTo>
                  <a:lnTo>
                    <a:pt x="7200" y="14400"/>
                  </a:lnTo>
                  <a:lnTo>
                    <a:pt x="0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Group 16054">
            <a:extLst>
              <a:ext uri="{FF2B5EF4-FFF2-40B4-BE49-F238E27FC236}">
                <a16:creationId xmlns:a16="http://schemas.microsoft.com/office/drawing/2014/main" id="{8DC239BE-BF32-488E-AC2B-8ED9F02E3A6E}"/>
              </a:ext>
            </a:extLst>
          </p:cNvPr>
          <p:cNvGrpSpPr/>
          <p:nvPr/>
        </p:nvGrpSpPr>
        <p:grpSpPr>
          <a:xfrm>
            <a:off x="485775" y="1380377"/>
            <a:ext cx="4143375" cy="4872037"/>
            <a:chOff x="0" y="0"/>
            <a:chExt cx="2462852" cy="4173473"/>
          </a:xfrm>
        </p:grpSpPr>
        <p:pic>
          <p:nvPicPr>
            <p:cNvPr id="53" name="Picture 536">
              <a:extLst>
                <a:ext uri="{FF2B5EF4-FFF2-40B4-BE49-F238E27FC236}">
                  <a16:creationId xmlns:a16="http://schemas.microsoft.com/office/drawing/2014/main" id="{E5408C64-7782-4575-8942-AFC1863597F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4452" y="211073"/>
              <a:ext cx="2438400" cy="1828800"/>
            </a:xfrm>
            <a:prstGeom prst="rect">
              <a:avLst/>
            </a:prstGeom>
          </p:spPr>
        </p:pic>
        <p:pic>
          <p:nvPicPr>
            <p:cNvPr id="54" name="Picture 538">
              <a:extLst>
                <a:ext uri="{FF2B5EF4-FFF2-40B4-BE49-F238E27FC236}">
                  <a16:creationId xmlns:a16="http://schemas.microsoft.com/office/drawing/2014/main" id="{87E85A1D-061C-41F1-8EF3-49A076D10D27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2344673"/>
              <a:ext cx="2438400" cy="1828800"/>
            </a:xfrm>
            <a:prstGeom prst="rect">
              <a:avLst/>
            </a:prstGeom>
          </p:spPr>
        </p:pic>
        <p:pic>
          <p:nvPicPr>
            <p:cNvPr id="55" name="Picture 544">
              <a:extLst>
                <a:ext uri="{FF2B5EF4-FFF2-40B4-BE49-F238E27FC236}">
                  <a16:creationId xmlns:a16="http://schemas.microsoft.com/office/drawing/2014/main" id="{44D09E5E-B473-4649-9736-971A829AA745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80298" y="0"/>
              <a:ext cx="1454277" cy="247269"/>
            </a:xfrm>
            <a:prstGeom prst="rect">
              <a:avLst/>
            </a:prstGeom>
          </p:spPr>
        </p:pic>
        <p:pic>
          <p:nvPicPr>
            <p:cNvPr id="56" name="Picture 548">
              <a:extLst>
                <a:ext uri="{FF2B5EF4-FFF2-40B4-BE49-F238E27FC236}">
                  <a16:creationId xmlns:a16="http://schemas.microsoft.com/office/drawing/2014/main" id="{A038FAD9-C5D3-4597-B83F-B6E6D053DE00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80298" y="2126120"/>
              <a:ext cx="1462659" cy="24936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29A116C-9EB9-4CFA-98E8-E135999CB3A8}"/>
              </a:ext>
            </a:extLst>
          </p:cNvPr>
          <p:cNvSpPr txBox="1"/>
          <p:nvPr/>
        </p:nvSpPr>
        <p:spPr>
          <a:xfrm>
            <a:off x="485775" y="214313"/>
            <a:ext cx="532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Gaussian distribution example </a:t>
            </a:r>
            <a:endParaRPr lang="zh-CN" altLang="en-US" sz="3200" b="1" dirty="0"/>
          </a:p>
        </p:txBody>
      </p:sp>
      <p:sp>
        <p:nvSpPr>
          <p:cNvPr id="8" name="爆炸形: 14 pt  7">
            <a:extLst>
              <a:ext uri="{FF2B5EF4-FFF2-40B4-BE49-F238E27FC236}">
                <a16:creationId xmlns:a16="http://schemas.microsoft.com/office/drawing/2014/main" id="{37CB2E8B-2AE1-4DF7-80CD-FA83E2808E71}"/>
              </a:ext>
            </a:extLst>
          </p:cNvPr>
          <p:cNvSpPr/>
          <p:nvPr/>
        </p:nvSpPr>
        <p:spPr>
          <a:xfrm>
            <a:off x="9711401" y="346976"/>
            <a:ext cx="1794993" cy="3414712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150C10-4BB0-49ED-93DA-644DA8DCB36F}"/>
              </a:ext>
            </a:extLst>
          </p:cNvPr>
          <p:cNvSpPr txBox="1"/>
          <p:nvPr/>
        </p:nvSpPr>
        <p:spPr>
          <a:xfrm>
            <a:off x="10131271" y="179272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841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1 = 5, \sigma_1 = 2&#10;$&#10;&#10;\end{document}"/>
  <p:tag name="IGUANATEXSIZE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2 = 3, \sigma_2 = 1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varepsilon = 0.02&#10;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_{test}^{(1)}) = 0.0426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_{test}^{(2)}) = 0.0021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_1; \mu_1, \sigma_1^2)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x_2; \mu_2, \sigma_2^2)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1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2042</Words>
  <Application>Microsoft Office PowerPoint</Application>
  <PresentationFormat>宽屏</PresentationFormat>
  <Paragraphs>421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3" baseType="lpstr">
      <vt:lpstr>Dotum</vt:lpstr>
      <vt:lpstr>Gulim</vt:lpstr>
      <vt:lpstr>Microsoft JhengHei</vt:lpstr>
      <vt:lpstr>Microsoft JhengHei UI</vt:lpstr>
      <vt:lpstr>等线</vt:lpstr>
      <vt:lpstr>方正姚体</vt:lpstr>
      <vt:lpstr>华文行楷</vt:lpstr>
      <vt:lpstr>宋体</vt:lpstr>
      <vt:lpstr>Arial</vt:lpstr>
      <vt:lpstr>Arial Narrow</vt:lpstr>
      <vt:lpstr>Berlin Sans FB Demi</vt:lpstr>
      <vt:lpstr>Calibri</vt:lpstr>
      <vt:lpstr>Cambria Math</vt:lpstr>
      <vt:lpstr>Candara</vt:lpstr>
      <vt:lpstr>Courier New</vt:lpstr>
      <vt:lpstr>Segoe UI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Samuel</dc:creator>
  <cp:lastModifiedBy>Administrator</cp:lastModifiedBy>
  <cp:revision>126</cp:revision>
  <dcterms:created xsi:type="dcterms:W3CDTF">2016-10-28T02:55:12Z</dcterms:created>
  <dcterms:modified xsi:type="dcterms:W3CDTF">2017-09-22T08:56:32Z</dcterms:modified>
</cp:coreProperties>
</file>