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2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3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4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7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8.xml" ContentType="application/vnd.openxmlformats-officedocument.drawingml.chart+xml"/>
  <Override PartName="/ppt/ink/ink5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ink/ink6.xml" ContentType="application/inkml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7.xml" ContentType="application/inkml+xml"/>
  <Override PartName="/ppt/notesSlides/notesSlide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ink/ink8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ink/ink9.xml" ContentType="application/inkml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10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48"/>
  </p:notesMasterIdLst>
  <p:sldIdLst>
    <p:sldId id="421" r:id="rId5"/>
    <p:sldId id="367" r:id="rId6"/>
    <p:sldId id="368" r:id="rId7"/>
    <p:sldId id="423" r:id="rId8"/>
    <p:sldId id="400" r:id="rId9"/>
    <p:sldId id="401" r:id="rId10"/>
    <p:sldId id="402" r:id="rId11"/>
    <p:sldId id="403" r:id="rId12"/>
    <p:sldId id="404" r:id="rId13"/>
    <p:sldId id="405" r:id="rId14"/>
    <p:sldId id="407" r:id="rId15"/>
    <p:sldId id="408" r:id="rId16"/>
    <p:sldId id="409" r:id="rId17"/>
    <p:sldId id="410" r:id="rId18"/>
    <p:sldId id="419" r:id="rId19"/>
    <p:sldId id="413" r:id="rId20"/>
    <p:sldId id="424" r:id="rId21"/>
    <p:sldId id="425" r:id="rId22"/>
    <p:sldId id="426" r:id="rId23"/>
    <p:sldId id="374" r:id="rId24"/>
    <p:sldId id="414" r:id="rId25"/>
    <p:sldId id="415" r:id="rId26"/>
    <p:sldId id="416" r:id="rId27"/>
    <p:sldId id="427" r:id="rId28"/>
    <p:sldId id="428" r:id="rId29"/>
    <p:sldId id="429" r:id="rId30"/>
    <p:sldId id="430" r:id="rId31"/>
    <p:sldId id="434" r:id="rId32"/>
    <p:sldId id="432" r:id="rId33"/>
    <p:sldId id="431" r:id="rId34"/>
    <p:sldId id="435" r:id="rId35"/>
    <p:sldId id="442" r:id="rId36"/>
    <p:sldId id="436" r:id="rId37"/>
    <p:sldId id="437" r:id="rId38"/>
    <p:sldId id="438" r:id="rId39"/>
    <p:sldId id="420" r:id="rId40"/>
    <p:sldId id="418" r:id="rId41"/>
    <p:sldId id="439" r:id="rId42"/>
    <p:sldId id="440" r:id="rId43"/>
    <p:sldId id="441" r:id="rId44"/>
    <p:sldId id="443" r:id="rId45"/>
    <p:sldId id="399" r:id="rId46"/>
    <p:sldId id="422" r:id="rId47"/>
  </p:sldIdLst>
  <p:sldSz cx="9144000" cy="5143500" type="screen16x9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>
        <p:scale>
          <a:sx n="75" d="100"/>
          <a:sy n="75" d="100"/>
        </p:scale>
        <p:origin x="1109" y="883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16832"/>
        <c:axId val="210917216"/>
      </c:scatterChart>
      <c:valAx>
        <c:axId val="21091683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0917216"/>
        <c:crosses val="autoZero"/>
        <c:crossBetween val="midCat"/>
      </c:valAx>
      <c:valAx>
        <c:axId val="210917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91683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270280"/>
        <c:axId val="210270664"/>
      </c:scatterChart>
      <c:valAx>
        <c:axId val="21027028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0270664"/>
        <c:crosses val="autoZero"/>
        <c:crossBetween val="midCat"/>
      </c:valAx>
      <c:valAx>
        <c:axId val="210270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27028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21648"/>
        <c:axId val="209622040"/>
      </c:scatterChart>
      <c:valAx>
        <c:axId val="20962164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9622040"/>
        <c:crosses val="autoZero"/>
        <c:crossBetween val="midCat"/>
      </c:valAx>
      <c:valAx>
        <c:axId val="209622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962164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22824"/>
        <c:axId val="209618512"/>
      </c:scatterChart>
      <c:valAx>
        <c:axId val="2096228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9618512"/>
        <c:crosses val="autoZero"/>
        <c:crossBetween val="midCat"/>
      </c:valAx>
      <c:valAx>
        <c:axId val="20961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962282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338960"/>
        <c:axId val="210339352"/>
      </c:scatterChart>
      <c:valAx>
        <c:axId val="21033896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0339352"/>
        <c:crosses val="autoZero"/>
        <c:crossBetween val="midCat"/>
      </c:valAx>
      <c:valAx>
        <c:axId val="210339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33896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340136"/>
        <c:axId val="210340528"/>
      </c:scatterChart>
      <c:valAx>
        <c:axId val="21034013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0340528"/>
        <c:crosses val="autoZero"/>
        <c:crossBetween val="midCat"/>
      </c:valAx>
      <c:valAx>
        <c:axId val="21034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34013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341704"/>
        <c:axId val="210342096"/>
      </c:scatterChart>
      <c:valAx>
        <c:axId val="2103417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0342096"/>
        <c:crosses val="autoZero"/>
        <c:crossBetween val="midCat"/>
      </c:valAx>
      <c:valAx>
        <c:axId val="21034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341704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342488"/>
        <c:axId val="287063184"/>
      </c:scatterChart>
      <c:valAx>
        <c:axId val="2103424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87063184"/>
        <c:crosses val="autoZero"/>
        <c:crossBetween val="midCat"/>
      </c:valAx>
      <c:valAx>
        <c:axId val="287063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3424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9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3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1">2797 11386 11306,'-19'-20'641,"19"0"192,0 20 288,0 0-545,19 20-95,-19-20-97,20 20-288,0 19-96,0-18-64,0 19-416,1-21-641,-3 21-1058,22-40-1952</inkml:trace>
  <inkml:trace contextRef="#ctx0" brushRef="#br0" timeOffset="39681.2693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2">5617 11704 14381,'20'40'833,"-20"-40"32,0 20-385,19 19-63,-19-19-321,20 0-769,-20-20-961,20 0-2209,-20 0-5830</inkml:trace>
  <inkml:trace contextRef="#ctx0" brushRef="#br0" timeOffset="42506.4309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2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7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7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6">18261 11902 17104,'0'21'320,"0"-2"-256,0 21 128,0-20-32,21 0-192,-1 20 64,0-1-544,19-19-673,-19 0-769,0-20-1601,20 0-3236</inkml:trace>
  <inkml:trace contextRef="#ctx0" brushRef="#br0" timeOffset="103403.9141">18500 11961 14381,'-20'21'673,"20"-1"-385,0 0-224,20 20-64,-20-21-897,20 21-1985,19 0-3813</inkml:trace>
  <inkml:trace contextRef="#ctx0" brushRef="#br0" timeOffset="103734.9331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3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7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1">21458 11764 15566,'0'19'1121,"-20"1"-1409,20 20-865,-20 0-1922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9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8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1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8">14390 9180 12011,'20'20'2530,"-20"-20"-2273,0 20 671,0 0-191,0 0-224,0-1-321,21 1-128,-21 20-192,0-20-705,20 0-544,-20-1-833,20 1-2467</inkml:trace>
  <inkml:trace contextRef="#ctx0" brushRef="#br0" timeOffset="15406.881">14789 9240 12908,'0'0'544,"18"0"-672,-18 0 192,0 0-256,0 0-1025,20 0-2082</inkml:trace>
  <inkml:trace contextRef="#ctx0" brushRef="#br0" timeOffset="15535.8884">15026 9240 9288,'20'0'481,"-20"-20"-449,0 20 448,20 0-1184,-20 0-5062</inkml:trace>
  <inkml:trace contextRef="#ctx0" brushRef="#br0" timeOffset="15666.8958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5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2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6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9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1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2">20486 11048 17616,'0'21'-32,"39"-21"833,1 0 64,-1 0-865,1-21-2435,19 21-12555</inkml:trace>
  <inkml:trace contextRef="#ctx0" brushRef="#br0" timeOffset="47310.7057">22392 10154 17136,'-21'0'128,"1"20"-288,20-1 224,0 22 96,0 18-32,0 1-64,0 39-64,0-19-448,20-1-705,-20 21-257,21-41-1056,-21 1-1794,20-1-3363</inkml:trace>
  <inkml:trace contextRef="#ctx0" brushRef="#br0" timeOffset="47505.7169">21657 10909 16207,'-100'0'1505,"100"0"-896,21 20-193,38-20 97,40 20-161,40-20-32,40 0-159,19 20 127,21-20 256,19 0 97,0 0-321,-20 0-288,-58 0-448,-81 0-1794,-20 0-2050</inkml:trace>
  <inkml:trace contextRef="#ctx0" brushRef="#br0" timeOffset="47852.7368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2">21995 11565 14862,'-20'40'864,"20"-20"-607,0 19 1088,0 1-544,0 20-257,0-1-576,0-19-897,20 20-1153,-20-41-1249,20 0-4196</inkml:trace>
  <inkml:trace contextRef="#ctx0" brushRef="#br0" timeOffset="48674.783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2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">23643 6736 15662,'-81'0'641,"62"0"-257,-1 20 449,20-20 352,20 0 0,19 20-128,40-20-576,2 0-225,18 20-96,19-20 64,21-20-31,-19 20-225,-1-20-225,1 20-768,-41 0-672,-20 0-1250,-39 0-4388</inkml:trace>
  <inkml:trace contextRef="#ctx0" brushRef="#br0" timeOffset="55652.1829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7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7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3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2">11869 10293 15406,'61'0'1666,"-22"20"-1026,21 0 1186,19 40-128,0-21-33,0 21-800,-18 19-449,-2 1-287,-19-1-162,-1 21-127,-19-21 256,-20 0-384,0 2-96,-20-2-65,-19 0-1216,-1-19-225,-19-1-2082</inkml:trace>
  <inkml:trace contextRef="#ctx0" brushRef="#br0" timeOffset="80117.5821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8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8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2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5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8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2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2">11632 4212 480,'-60'20'1890,"21"-20"-193,39 0-832,-20 20-833,20-20 224,20 20 385,-20-1 96,39 2 96,1-2-385,-1 2-160,21-2-192,-1 1-32,20 0-128,-38 0-224,17 0-321,-17 0-928,-1-20-2947</inkml:trace>
  <inkml:trace contextRef="#ctx0" brushRef="#br1" timeOffset="46118.6375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19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1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1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3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3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09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6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09">13459 13214 16751,'0'20'769,"18"-20"-673,-18 19 673,0 1 416,-18 1-1025,-3-2-768,1 1-1058,0 0-1825,0-1-7015</inkml:trace>
  <inkml:trace contextRef="#ctx0" brushRef="#br0" timeOffset="191063.9279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5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3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6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5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3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5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19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4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1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1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8">21418 7789 12011,'0'0'705,"20"0"-321,20 0 609,-1 0-128,1 0-385,19 0-448,22 0-256,-22 0-192,0 0-641,1 0-3396</inkml:trace>
  <inkml:trace contextRef="#ctx0" brushRef="#br0" timeOffset="33630.9232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6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1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5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8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8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09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8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3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3">5755 13750 19154,'-79'80'1121,"59"-61"-1410,20-19 418,0 0-33,40-19 64,0-21 0,-1 0 64,40-19-64,-18-1 417,38-19-225,-20-1-224,0 1-224,2-1-673,-23 20-672,1 1-1410,-18 19-3330</inkml:trace>
  <inkml:trace contextRef="#ctx0" brushRef="#br0" timeOffset="45894.6248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09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1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6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6">8932 9697 18705,'0'20'321,"0"0"-418,0 0 33,0-1-320,20 21-289,-20-20-608,20 0-1602,19 0-2177</inkml:trace>
  <inkml:trace contextRef="#ctx0" brushRef="#br0" timeOffset="63034.605">9091 9697 16687,'0'0'801,"-20"20"-929,20 0 128,0 0-416,0 19-802,0 1-1760</inkml:trace>
  <inkml:trace contextRef="#ctx0" brushRef="#br0" timeOffset="63445.6286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3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3">11393 10094 14637,'21'0'2595,"-1"21"-1410,-2-21 737,23 0-385,-21 0-736,19 0-128,1 0-673,0-21-129,-21 21-831,1 0-1026,-20 0-1602,0-20-4035</inkml:trace>
  <inkml:trace contextRef="#ctx0" brushRef="#br0" timeOffset="65321.7358">11533 9916 14029,'0'79'1057,"-20"-19"640,20 0 930,0-1-994,20-19-1216,-1-1-417,1-19-192,0 0-417,20 0-736,-21-20-2307,21 0-8359</inkml:trace>
  <inkml:trace contextRef="#ctx0" brushRef="#br0" timeOffset="65488.7455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2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1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7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6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6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5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6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2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2">17111 8941 17456,'-40'-19'1249,"20"-1"-608,20 20 288,0 0 288,0 0-128,20 0-577,0 0-95,39 0-129,-19 0-224,19 0-64,-19 0 32,19 0-128,-18 0-384,18 0-802,-19 0-383,0-20-385,-21 0-2370</inkml:trace>
  <inkml:trace contextRef="#ctx0" brushRef="#br1" timeOffset="38319.1915">17727 8544 15534,'18'0'1794,"-18"20"-1538,0 0 1057,0 0 161,0 20-257,0 0-641,20 19-319,-20 1-225,21 19-417,-21-20-800,20 1-1057,-20 0-2530</inkml:trace>
  <inkml:trace contextRef="#ctx0" brushRef="#br1" timeOffset="38940.227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6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7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1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5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3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5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8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6">12128 7650 15086,'59'80'512,"-18"-41"-127,-21 1 800,-20 19-288,0-19-289,0 0-320,0-1-448,-20-18 320,-1-1 353,-19-1-161,21-19-352,-21 0-736,20-19-802,-19-22-640,19 22-1954</inkml:trace>
  <inkml:trace contextRef="#ctx0" brushRef="#br2" timeOffset="63601.6376">12049 7530 13388,'59'0'4260,"-19"0"-4292,-21-20 96,1 20-416,0 0-1346,-20 0-4355</inkml:trace>
  <inkml:trace contextRef="#ctx0" brushRef="#br2" timeOffset="64035.6625">13001 6637 11210,'-20'-19'1858,"20"19"-513,0 0-160,20 0-384,0-21 224,21 21-384,-3-20-225,23 20-224,-2-20-128,-19 20-96,-1-20-416,1 20-1282,-20 0-2754</inkml:trace>
  <inkml:trace contextRef="#ctx0" brushRef="#br2" timeOffset="64257.6752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4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8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4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4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19">15125 10651 13708,'0'19'2275,"0"-19"-1667,0 0 1442,0 0-1345,0 0-993,0 0-577,0 0-673,20 0-4003</inkml:trace>
  <inkml:trace contextRef="#ctx0" brushRef="#br2" timeOffset="95017.4344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7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2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4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2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7">3671 12161 13612,'20'-20'161,"-1"0"-962,1 20-1057,20-20-512,-19 0 960,-1 1-5572</inkml:trace>
  <inkml:trace contextRef="#ctx0" brushRef="#br2" timeOffset="109235.2477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7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7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8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6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4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7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8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5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9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5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6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4">8932 5783 11594,'0'-41'705,"0"41"-417,0 0 449,0-19-769,0 19-1826,0 19-2946</inkml:trace>
  <inkml:trace contextRef="#ctx0" brushRef="#br0" timeOffset="32006.8304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6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2">11948 5684 9705,'-18'-41'2690,"-2"41"-3330,20 0-2756</inkml:trace>
  <inkml:trace contextRef="#ctx0" brushRef="#br0" timeOffset="35100.0073">12088 5941 5445,'0'20'897,"0"-20"2818,0-20-2178,0 0-1088,20 20-449,-20-19-32,0-1-545,0-1-416,20 21 353,-20 0 480,0 0 192,0 21 160,0-1-96,20-1-320,-20 1-2275</inkml:trace>
  <inkml:trace contextRef="#ctx0" brushRef="#br0" timeOffset="35484.0293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7">16376 4968 15246,'20'0'192,"-20"19"-224,0-19 64,0 20 64,0 0-32,0 0-32,0 0-96,21 0-640,-21 0-1154,0-20-801,18 0-1216</inkml:trace>
  <inkml:trace contextRef="#ctx0" brushRef="#br0" timeOffset="48444.7706">16417 4749 13548,'-21'0'128,"21"-20"-256,0 20-1185,0 20-1313,21-20-1442</inkml:trace>
  <inkml:trace contextRef="#ctx0" brushRef="#br0" timeOffset="48705.7856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2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1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6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8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4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4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5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9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79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1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2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1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5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2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2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8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6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">17905 12479 13676,'-20'20'2563,"0"-1"-2435,20 2 0,0-2 865,-19 1-480,19 0-513,0 0-353,19 19-287,-19-19-642,20 0-1857,0 0-6277</inkml:trace>
  <inkml:trace contextRef="#ctx0" brushRef="#br0" timeOffset="56425.2271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6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2">19592 12638 12716,'0'0'1249,"0"0"-929,0 19 1185,-19-19-640,-1 20-833,0 0-864,0 0-1315,20-20-2817</inkml:trace>
  <inkml:trace contextRef="#ctx0" brushRef="#br0" timeOffset="57543.291">19851 12598 14990,'38'0'1633,"-38"20"-1953,0-20 0,20 0 320,-20 0-2467,0 0-7782</inkml:trace>
  <inkml:trace contextRef="#ctx0" brushRef="#br0" timeOffset="57673.2986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5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1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7">18123 6577 12523,'0'0'1250,"-20"20"-578,0 20 673,0 0 97,1 19-65,-1-19-544,20 20-449,0-1-95,0 1-161,20-21 0,19 1-128,-19 0-545,21 0-223,-3-40-161,3 19-321,-3-19-1408,3-19-4100</inkml:trace>
  <inkml:trace contextRef="#ctx0" brushRef="#br0" timeOffset="2891.1654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1">18599 6577 13228,'80'0'1089,"-40"20"993,19 20-448,1-21-193,-1 21-192,2 0-544,-3 20-417,-37-20-224,-1-1-64,-20 1 0,-20 0-256,-21-1 128,3-19-64,-3 20-353,21-20-384,0-20-480,1 0-865,19 0-2595</inkml:trace>
  <inkml:trace contextRef="#ctx0" brushRef="#br0" timeOffset="3512.2009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8">19573 6994 14990,'19'20'897,"-38"0"384,-1-20 384,-20 20-672,-19 0-160,18-1-705,-18 2-352,19-2-609,20 2-608,0-2-1634,20-19-9513</inkml:trace>
  <inkml:trace contextRef="#ctx0" brushRef="#br0" timeOffset="4009.2293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6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8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4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8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3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9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8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9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1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4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1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6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89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4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6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2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3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8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2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5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6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6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oschina.net/samuel/ml.git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sunzuolei/ml.git" TargetMode="External"/><Relationship Id="rId2" Type="http://schemas.openxmlformats.org/officeDocument/2006/relationships/hyperlink" Target="https://www.coursera.org/course/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.oschina.net/samuel/ml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github.com/sunzuolei/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4.emf"/><Relationship Id="rId3" Type="http://schemas.openxmlformats.org/officeDocument/2006/relationships/tags" Target="../tags/tag29.xml"/><Relationship Id="rId7" Type="http://schemas.openxmlformats.org/officeDocument/2006/relationships/image" Target="../media/image34.png"/><Relationship Id="rId12" Type="http://schemas.openxmlformats.org/officeDocument/2006/relationships/customXml" Target="../ink/ink4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8.png"/><Relationship Id="rId5" Type="http://schemas.openxmlformats.org/officeDocument/2006/relationships/tags" Target="../tags/tag31.xml"/><Relationship Id="rId10" Type="http://schemas.openxmlformats.org/officeDocument/2006/relationships/image" Target="../media/image37.png"/><Relationship Id="rId4" Type="http://schemas.openxmlformats.org/officeDocument/2006/relationships/tags" Target="../tags/tag30.xml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chart" Target="../charts/char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5.xml"/><Relationship Id="rId3" Type="http://schemas.openxmlformats.org/officeDocument/2006/relationships/tags" Target="../tags/tag36.xml"/><Relationship Id="rId7" Type="http://schemas.openxmlformats.org/officeDocument/2006/relationships/image" Target="../media/image41.png"/><Relationship Id="rId12" Type="http://schemas.openxmlformats.org/officeDocument/2006/relationships/image" Target="../media/image1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38.xml"/><Relationship Id="rId10" Type="http://schemas.openxmlformats.org/officeDocument/2006/relationships/image" Target="../media/image43.png"/><Relationship Id="rId4" Type="http://schemas.openxmlformats.org/officeDocument/2006/relationships/tags" Target="../tags/tag37.xml"/><Relationship Id="rId9" Type="http://schemas.openxmlformats.org/officeDocument/2006/relationships/image" Target="../media/image42.png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1.xml"/><Relationship Id="rId7" Type="http://schemas.openxmlformats.org/officeDocument/2006/relationships/image" Target="../media/image4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43.xml"/><Relationship Id="rId10" Type="http://schemas.openxmlformats.org/officeDocument/2006/relationships/image" Target="../media/image40.png"/><Relationship Id="rId4" Type="http://schemas.openxmlformats.org/officeDocument/2006/relationships/tags" Target="../tags/tag42.xml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47.xml"/><Relationship Id="rId16" Type="http://schemas.openxmlformats.org/officeDocument/2006/relationships/image" Target="../media/image49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4.png"/><Relationship Id="rId5" Type="http://schemas.openxmlformats.org/officeDocument/2006/relationships/tags" Target="../tags/tag50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52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png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9.png"/><Relationship Id="rId5" Type="http://schemas.openxmlformats.org/officeDocument/2006/relationships/tags" Target="../tags/tag59.xml"/><Relationship Id="rId10" Type="http://schemas.openxmlformats.org/officeDocument/2006/relationships/image" Target="../media/image48.png"/><Relationship Id="rId4" Type="http://schemas.openxmlformats.org/officeDocument/2006/relationships/tags" Target="../tags/tag58.xml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62.xml"/><Relationship Id="rId16" Type="http://schemas.openxmlformats.org/officeDocument/2006/relationships/image" Target="../media/image59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54.png"/><Relationship Id="rId5" Type="http://schemas.openxmlformats.org/officeDocument/2006/relationships/tags" Target="../tags/tag65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62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72.xml"/><Relationship Id="rId7" Type="http://schemas.openxmlformats.org/officeDocument/2006/relationships/image" Target="../media/image39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75.xml"/><Relationship Id="rId7" Type="http://schemas.openxmlformats.org/officeDocument/2006/relationships/image" Target="../media/image66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5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7.xml"/><Relationship Id="rId4" Type="http://schemas.openxmlformats.org/officeDocument/2006/relationships/tags" Target="../tags/tag76.xml"/><Relationship Id="rId9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ustomXml" Target="../ink/ink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0" Type="http://schemas.openxmlformats.org/officeDocument/2006/relationships/image" Target="../media/image71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80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79.png"/><Relationship Id="rId17" Type="http://schemas.openxmlformats.org/officeDocument/2006/relationships/image" Target="../media/image83.emf"/><Relationship Id="rId2" Type="http://schemas.openxmlformats.org/officeDocument/2006/relationships/tags" Target="../tags/tag81.xml"/><Relationship Id="rId16" Type="http://schemas.openxmlformats.org/officeDocument/2006/relationships/customXml" Target="../ink/ink9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78.png"/><Relationship Id="rId5" Type="http://schemas.openxmlformats.org/officeDocument/2006/relationships/tags" Target="../tags/tag84.xml"/><Relationship Id="rId15" Type="http://schemas.openxmlformats.org/officeDocument/2006/relationships/image" Target="../media/image82.png"/><Relationship Id="rId10" Type="http://schemas.openxmlformats.org/officeDocument/2006/relationships/image" Target="../media/image72.png"/><Relationship Id="rId4" Type="http://schemas.openxmlformats.org/officeDocument/2006/relationships/tags" Target="../tags/tag83.xml"/><Relationship Id="rId9" Type="http://schemas.openxmlformats.org/officeDocument/2006/relationships/image" Target="../media/image77.png"/><Relationship Id="rId1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7.png"/><Relationship Id="rId3" Type="http://schemas.openxmlformats.org/officeDocument/2006/relationships/tags" Target="../tags/tag89.xml"/><Relationship Id="rId7" Type="http://schemas.openxmlformats.org/officeDocument/2006/relationships/image" Target="../media/image84.png"/><Relationship Id="rId12" Type="http://schemas.openxmlformats.org/officeDocument/2006/relationships/image" Target="../media/image86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85.png"/><Relationship Id="rId5" Type="http://schemas.openxmlformats.org/officeDocument/2006/relationships/tags" Target="../tags/tag91.xml"/><Relationship Id="rId10" Type="http://schemas.openxmlformats.org/officeDocument/2006/relationships/image" Target="../media/image77.png"/><Relationship Id="rId4" Type="http://schemas.openxmlformats.org/officeDocument/2006/relationships/tags" Target="../tags/tag90.xml"/><Relationship Id="rId9" Type="http://schemas.openxmlformats.org/officeDocument/2006/relationships/image" Target="../media/image72.png"/><Relationship Id="rId1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8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47.png"/><Relationship Id="rId5" Type="http://schemas.openxmlformats.org/officeDocument/2006/relationships/tags" Target="../tags/tag96.xml"/><Relationship Id="rId15" Type="http://schemas.openxmlformats.org/officeDocument/2006/relationships/image" Target="../media/image63.emf"/><Relationship Id="rId10" Type="http://schemas.openxmlformats.org/officeDocument/2006/relationships/image" Target="../media/image46.png"/><Relationship Id="rId4" Type="http://schemas.openxmlformats.org/officeDocument/2006/relationships/tags" Target="../tags/tag95.xml"/><Relationship Id="rId9" Type="http://schemas.openxmlformats.org/officeDocument/2006/relationships/image" Target="../media/image45.png"/><Relationship Id="rId14" Type="http://schemas.openxmlformats.org/officeDocument/2006/relationships/customXml" Target="../ink/ink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tags" Target="../tags/tag100.xml"/><Relationship Id="rId21" Type="http://schemas.openxmlformats.org/officeDocument/2006/relationships/image" Target="../media/image102.png"/><Relationship Id="rId7" Type="http://schemas.openxmlformats.org/officeDocument/2006/relationships/tags" Target="../tags/tag104.xml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tags" Target="../tags/tag99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102.xml"/><Relationship Id="rId15" Type="http://schemas.openxmlformats.org/officeDocument/2006/relationships/image" Target="../media/image96.png"/><Relationship Id="rId10" Type="http://schemas.openxmlformats.org/officeDocument/2006/relationships/tags" Target="../tags/tag107.xml"/><Relationship Id="rId19" Type="http://schemas.openxmlformats.org/officeDocument/2006/relationships/image" Target="../media/image100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9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107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8.xml"/><Relationship Id="rId7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.xml"/><Relationship Id="rId4" Type="http://schemas.openxmlformats.org/officeDocument/2006/relationships/tags" Target="../tags/tag9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21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0.png"/><Relationship Id="rId17" Type="http://schemas.openxmlformats.org/officeDocument/2006/relationships/customXml" Target="../ink/ink2.xml"/><Relationship Id="rId2" Type="http://schemas.openxmlformats.org/officeDocument/2006/relationships/tags" Target="../tags/tag11.xml"/><Relationship Id="rId16" Type="http://schemas.openxmlformats.org/officeDocument/2006/relationships/image" Target="../media/image24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9.png"/><Relationship Id="rId5" Type="http://schemas.openxmlformats.org/officeDocument/2006/relationships/tags" Target="../tags/tag14.xml"/><Relationship Id="rId15" Type="http://schemas.openxmlformats.org/officeDocument/2006/relationships/image" Target="../media/image23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chart" Target="../charts/chart6.xml"/><Relationship Id="rId18" Type="http://schemas.openxmlformats.org/officeDocument/2006/relationships/image" Target="../media/image27.emf"/><Relationship Id="rId3" Type="http://schemas.openxmlformats.org/officeDocument/2006/relationships/tags" Target="../tags/tag21.xml"/><Relationship Id="rId21" Type="http://schemas.openxmlformats.org/officeDocument/2006/relationships/image" Target="../media/image32.png"/><Relationship Id="rId7" Type="http://schemas.openxmlformats.org/officeDocument/2006/relationships/tags" Target="../tags/tag25.xml"/><Relationship Id="rId12" Type="http://schemas.openxmlformats.org/officeDocument/2006/relationships/chart" Target="../charts/chart5.xml"/><Relationship Id="rId17" Type="http://schemas.openxmlformats.org/officeDocument/2006/relationships/customXml" Target="../ink/ink3.xml"/><Relationship Id="rId2" Type="http://schemas.openxmlformats.org/officeDocument/2006/relationships/tags" Target="../tags/tag20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1.png"/><Relationship Id="rId5" Type="http://schemas.openxmlformats.org/officeDocument/2006/relationships/tags" Target="../tags/tag23.xml"/><Relationship Id="rId15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02280" y="742950"/>
            <a:ext cx="5976937" cy="774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course notes are partly based on the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course presented by 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Andrew 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Stanford University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the original can be found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www.coursera.org/course/ml</a:t>
            </a:r>
            <a:r>
              <a:rPr lang="en-US" sz="1600" dirty="0" smtClean="0"/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https://coursera_assets.s3.amazonaws.com/about/overview/about_the_coursera_exper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24857"/>
            <a:ext cx="2895600" cy="14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33560" y="1631623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zh-CN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without annotations or marks are copyrighted by their copyright owner</a:t>
            </a:r>
            <a:r>
              <a:rPr lang="en-US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pic>
        <p:nvPicPr>
          <p:cNvPr id="2053" name="Picture 5" descr="http://upload.wikimedia.org/wikipedia/commons/thumb/b/b0/Copyright.svg/197px-Copyrigh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7" y="1654691"/>
            <a:ext cx="292417" cy="2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37616" y="1967120"/>
            <a:ext cx="7992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 the codes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modified slides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OSChina</a:t>
            </a:r>
            <a:endParaRPr lang="zh-CN" alt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17285" y="2974109"/>
            <a:ext cx="310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5"/>
              </a:rPr>
              <a:t>https</a:t>
            </a:r>
            <a:r>
              <a:rPr lang="en-US" altLang="zh-CN" sz="1600" dirty="0">
                <a:hlinkClick r:id="rId5"/>
              </a:rPr>
              <a:t>://</a:t>
            </a:r>
            <a:r>
              <a:rPr lang="en-US" altLang="zh-CN" sz="1600" dirty="0" smtClean="0">
                <a:hlinkClick r:id="rId5"/>
              </a:rPr>
              <a:t>github.com/sunzuolei/ml</a:t>
            </a:r>
            <a:endParaRPr lang="en-US" altLang="zh-CN" sz="1600" dirty="0" smtClean="0"/>
          </a:p>
          <a:p>
            <a:r>
              <a:rPr lang="en-US" altLang="zh-CN" sz="1600" dirty="0">
                <a:hlinkClick r:id="rId6"/>
              </a:rPr>
              <a:t>https://</a:t>
            </a:r>
            <a:r>
              <a:rPr lang="en-US" altLang="zh-CN" sz="1600" dirty="0" smtClean="0">
                <a:hlinkClick r:id="rId6"/>
              </a:rPr>
              <a:t>git.oschina.net/samuel/ml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2970455" y="251135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project homepage: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5695" y="4202679"/>
            <a:ext cx="4156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7"/>
              </a:rPr>
              <a:t>https</a:t>
            </a:r>
            <a:r>
              <a:rPr lang="en-US" altLang="zh-CN" sz="1600" dirty="0">
                <a:hlinkClick r:id="rId7"/>
              </a:rPr>
              <a:t>://</a:t>
            </a:r>
            <a:r>
              <a:rPr lang="en-US" altLang="zh-CN" sz="1600" dirty="0" smtClean="0">
                <a:hlinkClick r:id="rId7"/>
              </a:rPr>
              <a:t>github.com/sunzuolei/ml.git</a:t>
            </a:r>
            <a:endParaRPr lang="en-US" altLang="zh-CN" sz="1600" dirty="0" smtClean="0"/>
          </a:p>
          <a:p>
            <a:r>
              <a:rPr lang="en-US" altLang="zh-CN" sz="1600" dirty="0">
                <a:hlinkClick r:id="rId8"/>
              </a:rPr>
              <a:t>https://</a:t>
            </a:r>
            <a:r>
              <a:rPr lang="en-US" altLang="zh-CN" sz="1600" dirty="0" smtClean="0">
                <a:hlinkClick r:id="rId8"/>
              </a:rPr>
              <a:t>git.oschina.net/samuel/ml.git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2867814" y="3722832"/>
            <a:ext cx="20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3" descr="C:\Users\samuel\Downloads\github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1978" y="-1314450"/>
            <a:ext cx="2308498" cy="230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6" y="2426117"/>
            <a:ext cx="2571750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42611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矩形 10"/>
          <p:cNvSpPr/>
          <p:nvPr/>
        </p:nvSpPr>
        <p:spPr>
          <a:xfrm>
            <a:off x="223526" y="3285175"/>
            <a:ext cx="8768074" cy="185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57800" y="971550"/>
            <a:ext cx="3048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38200" y="2417360"/>
            <a:ext cx="2971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Regularization parameter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矩形 12"/>
          <p:cNvSpPr/>
          <p:nvPr/>
        </p:nvSpPr>
        <p:spPr>
          <a:xfrm>
            <a:off x="76362" y="2407920"/>
            <a:ext cx="8915238" cy="2640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</a:t>
            </a:r>
            <a:r>
              <a:rPr lang="en-US" sz="2400" dirty="0" smtClean="0"/>
              <a:t>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28800" y="3028950"/>
            <a:ext cx="5791200" cy="1676400"/>
          </a:xfrm>
          <a:prstGeom prst="roundRect">
            <a:avLst>
              <a:gd name="adj" fmla="val 340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133600" y="3181350"/>
            <a:ext cx="533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 = computeCostReg(X, y, Theta, lambda)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 = length(y);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= ((X * Theta - y)' * (X * Theta - y) + </a:t>
            </a:r>
            <a:r>
              <a:rPr lang="es-E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lambda * (Theta' * Theta) ) / (2 * m); </a:t>
            </a:r>
          </a:p>
        </p:txBody>
      </p:sp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98097"/>
            <a:ext cx="928116" cy="7334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935813" y="1992938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34656" y="1931572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5460" y="3649144"/>
            <a:ext cx="1272540" cy="4466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6" y="4343392"/>
            <a:ext cx="669607" cy="3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17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8887" y="4316580"/>
            <a:ext cx="8941446" cy="675860"/>
          </a:xfrm>
          <a:prstGeom prst="roundRect">
            <a:avLst>
              <a:gd name="adj" fmla="val 3407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圆角矩形 18"/>
          <p:cNvSpPr/>
          <p:nvPr/>
        </p:nvSpPr>
        <p:spPr>
          <a:xfrm>
            <a:off x="533400" y="209549"/>
            <a:ext cx="8229600" cy="932111"/>
          </a:xfrm>
          <a:prstGeom prst="roundRect">
            <a:avLst>
              <a:gd name="adj" fmla="val 3407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98097"/>
            <a:ext cx="928116" cy="7334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935813" y="1992938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34656" y="1931572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480" y="330173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(1, i-1) - </a:t>
            </a:r>
            <a:r>
              <a:rPr lang="es-E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s-E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m * (X(:, 1)' * (X * thetaSeq(:, i-1) - y</a:t>
            </a:r>
            <a:r>
              <a:rPr lang="es-E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s-E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1133" y="431658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(2:end,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(2:end, i-1) * (1 - alpha * lambda / m)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-alpha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m * (X(:, 2:end)' * (X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(:, i-1) - y));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593" r="7778" b="7037"/>
          <a:stretch/>
        </p:blipFill>
        <p:spPr>
          <a:xfrm>
            <a:off x="1143000" y="21589"/>
            <a:ext cx="6096000" cy="5025081"/>
          </a:xfrm>
          <a:prstGeom prst="rect">
            <a:avLst/>
          </a:prstGeom>
        </p:spPr>
      </p:pic>
      <p:sp>
        <p:nvSpPr>
          <p:cNvPr id="4" name="三十二角星 3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548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6536"/>
            <a:ext cx="6789420" cy="29546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2747"/>
              </p:ext>
            </p:extLst>
          </p:nvPr>
        </p:nvGraphicFramePr>
        <p:xfrm>
          <a:off x="1219200" y="1047750"/>
          <a:ext cx="60960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362200"/>
                <a:gridCol w="2286000"/>
              </a:tblGrid>
              <a:tr h="533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Over Fitting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Regularized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3.65280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3.65280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2.78289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0.68800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1.53874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0.42981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0.54920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0.21871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-0.21487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0.05621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-0.79653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-0.06382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-1.23695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-0.15009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-1.56965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-0.21101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1657350"/>
            <a:ext cx="220027" cy="2451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32" y="2017395"/>
            <a:ext cx="211645" cy="2409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8" y="2419350"/>
            <a:ext cx="217932" cy="240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2780379"/>
            <a:ext cx="220027" cy="2451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45" y="3145599"/>
            <a:ext cx="224218" cy="2409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8" y="3506628"/>
            <a:ext cx="217932" cy="2451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3867657"/>
            <a:ext cx="220027" cy="2451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97" y="4228686"/>
            <a:ext cx="226314" cy="245173"/>
          </a:xfrm>
          <a:prstGeom prst="rect">
            <a:avLst/>
          </a:prstGeom>
        </p:spPr>
      </p:pic>
      <p:sp>
        <p:nvSpPr>
          <p:cNvPr id="23" name="三十二角星 22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32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矩形 6"/>
          <p:cNvSpPr/>
          <p:nvPr/>
        </p:nvSpPr>
        <p:spPr>
          <a:xfrm>
            <a:off x="1066800" y="4095750"/>
            <a:ext cx="2895599" cy="100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5334000" y="209549"/>
            <a:ext cx="2895600" cy="87006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  <p:pic>
        <p:nvPicPr>
          <p:cNvPr id="83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77" y="378015"/>
            <a:ext cx="2248159" cy="5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三十二角星 5"/>
          <p:cNvSpPr/>
          <p:nvPr/>
        </p:nvSpPr>
        <p:spPr>
          <a:xfrm>
            <a:off x="152400" y="3409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P14</a:t>
            </a:r>
            <a:endParaRPr lang="zh-CN" altLang="en-US" sz="4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7038" r="6667" b="5555"/>
          <a:stretch/>
        </p:blipFill>
        <p:spPr>
          <a:xfrm>
            <a:off x="2400300" y="11430"/>
            <a:ext cx="6705600" cy="5007979"/>
          </a:xfrm>
          <a:prstGeom prst="rect">
            <a:avLst/>
          </a:prstGeom>
        </p:spPr>
      </p:pic>
      <p:sp>
        <p:nvSpPr>
          <p:cNvPr id="6" name="三十二角星 5"/>
          <p:cNvSpPr/>
          <p:nvPr/>
        </p:nvSpPr>
        <p:spPr>
          <a:xfrm>
            <a:off x="152400" y="3409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P14</a:t>
            </a:r>
            <a:endParaRPr lang="zh-CN" altLang="en-US" sz="4400" b="1" dirty="0"/>
          </a:p>
        </p:txBody>
      </p:sp>
      <p:pic>
        <p:nvPicPr>
          <p:cNvPr id="5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8" name="三十二角星 7"/>
          <p:cNvSpPr/>
          <p:nvPr/>
        </p:nvSpPr>
        <p:spPr>
          <a:xfrm>
            <a:off x="66944" y="23431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P24</a:t>
            </a:r>
            <a:endParaRPr lang="zh-CN" altLang="en-US" sz="4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504159" y="3945417"/>
            <a:ext cx="5219019" cy="767612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Re-generate the features</a:t>
              </a:r>
              <a:endParaRPr 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83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18112" y="1678006"/>
            <a:ext cx="393056" cy="6403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pic>
        <p:nvPicPr>
          <p:cNvPr id="12" name="Picture 2" descr="C:\Users\samuel\Downloads\1363416427_face-uncert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3038887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"/>
          <p:cNvSpPr txBox="1"/>
          <p:nvPr/>
        </p:nvSpPr>
        <p:spPr>
          <a:xfrm>
            <a:off x="1905000" y="3759009"/>
            <a:ext cx="4031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calculate the number of \theta?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86740" y="508454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178365" y="973632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690098" y="1303789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7140" y="173355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3805" y="206972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0657" y="245411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12" y="16965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37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18112" y="1678006"/>
            <a:ext cx="393056" cy="6403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14" name="TextBox 1"/>
          <p:cNvSpPr txBox="1"/>
          <p:nvPr/>
        </p:nvSpPr>
        <p:spPr>
          <a:xfrm>
            <a:off x="586740" y="508454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178365" y="973632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3805" y="206972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0657" y="245411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12" y="16965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8175" y="2893823"/>
            <a:ext cx="4798582" cy="2138667"/>
          </a:xfrm>
          <a:prstGeom prst="roundRect">
            <a:avLst>
              <a:gd name="adj" fmla="val 340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193965" y="2930828"/>
            <a:ext cx="47574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numFeat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=sum(1:(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degree + 1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numSamp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=length(x1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feats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=ones(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numSamp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numFeat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        = 2;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degree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 = 0 :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feats(:, c) = ( x1.^(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-j) ) .* ( x2.^j 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c = c + 1;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27" name="矩形 26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5287140" y="173355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690098" y="1303789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54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85800" y="929260"/>
            <a:ext cx="2743200" cy="1254614"/>
          </a:xfrm>
          <a:prstGeom prst="roundRect">
            <a:avLst>
              <a:gd name="adj" fmla="val 55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9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5" b="61141"/>
          <a:stretch/>
        </p:blipFill>
        <p:spPr>
          <a:xfrm>
            <a:off x="609599" y="806017"/>
            <a:ext cx="7467601" cy="16133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0400" y="747415"/>
            <a:ext cx="2590800" cy="220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947244" y="604543"/>
            <a:ext cx="3106764" cy="220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8154" y="2881520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fit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23235" y="2881428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fit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8153" y="3261515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bias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1800" y="3288409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variance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33799" y="2917140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RIGHT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0" grpId="0" animBg="1"/>
      <p:bldP spid="5" grpId="0"/>
      <p:bldP spid="31" grpId="0"/>
      <p:bldP spid="32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602962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plot the decision boundary?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228600" y="1581150"/>
            <a:ext cx="4343400" cy="3486150"/>
            <a:chOff x="1143000" y="0"/>
            <a:chExt cx="6858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0"/>
              <a:ext cx="6858000" cy="514350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895600" y="133350"/>
              <a:ext cx="3784434" cy="4434674"/>
              <a:chOff x="2895600" y="133350"/>
              <a:chExt cx="3784434" cy="4434674"/>
            </a:xfrm>
          </p:grpSpPr>
          <p:cxnSp>
            <p:nvCxnSpPr>
              <p:cNvPr id="13" name="Straight Connector 25"/>
              <p:cNvCxnSpPr/>
              <p:nvPr/>
            </p:nvCxnSpPr>
            <p:spPr>
              <a:xfrm flipV="1">
                <a:off x="4698834" y="133350"/>
                <a:ext cx="0" cy="4434674"/>
              </a:xfrm>
              <a:prstGeom prst="line">
                <a:avLst/>
              </a:prstGeom>
              <a:ln w="38100">
                <a:tailEnd type="arrow" w="lg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26"/>
              <p:cNvCxnSpPr/>
              <p:nvPr/>
            </p:nvCxnSpPr>
            <p:spPr>
              <a:xfrm>
                <a:off x="2895600" y="4568024"/>
                <a:ext cx="3784434" cy="0"/>
              </a:xfrm>
              <a:prstGeom prst="line">
                <a:avLst/>
              </a:prstGeom>
              <a:ln w="38100">
                <a:tailEnd type="arrow" w="lg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30"/>
              <p:cNvCxnSpPr/>
              <p:nvPr/>
            </p:nvCxnSpPr>
            <p:spPr>
              <a:xfrm>
                <a:off x="4578693" y="388125"/>
                <a:ext cx="228600" cy="0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31"/>
              <p:cNvSpPr txBox="1"/>
              <p:nvPr/>
            </p:nvSpPr>
            <p:spPr>
              <a:xfrm>
                <a:off x="3980969" y="20345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cxnSp>
            <p:nvCxnSpPr>
              <p:cNvPr id="17" name="Straight Connector 32"/>
              <p:cNvCxnSpPr/>
              <p:nvPr/>
            </p:nvCxnSpPr>
            <p:spPr>
              <a:xfrm>
                <a:off x="4586313" y="2480260"/>
                <a:ext cx="228600" cy="0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33"/>
              <p:cNvSpPr txBox="1"/>
              <p:nvPr/>
            </p:nvSpPr>
            <p:spPr>
              <a:xfrm>
                <a:off x="3789947" y="2266949"/>
                <a:ext cx="856437" cy="544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</p:grpSp>
      </p:grpSp>
      <p:pic>
        <p:nvPicPr>
          <p:cNvPr id="20" name="Picture 2" descr="C:\Users\samuel\Downloads\1363416427_face-uncerta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1524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82" y="1198222"/>
            <a:ext cx="2322589" cy="537665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-76200" y="3262215"/>
            <a:ext cx="39297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90" y="1355359"/>
            <a:ext cx="1602362" cy="26491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57" y="2038350"/>
            <a:ext cx="1883569" cy="66913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63377"/>
            <a:ext cx="719138" cy="2190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98" y="3125558"/>
            <a:ext cx="1226820" cy="30403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54" y="2163142"/>
            <a:ext cx="843117" cy="41954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217241" y="3753925"/>
            <a:ext cx="2866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Contour</a:t>
            </a:r>
            <a:endParaRPr lang="zh-CN" alt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650719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5555" r="7778" b="4074"/>
          <a:stretch/>
        </p:blipFill>
        <p:spPr>
          <a:xfrm>
            <a:off x="1371600" y="0"/>
            <a:ext cx="6400800" cy="5137485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4800600" y="438150"/>
            <a:ext cx="1990456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P25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3048000" y="3473557"/>
            <a:ext cx="42814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 </a:t>
            </a:r>
            <a:r>
              <a:rPr lang="zh-CN" altLang="en-US" sz="5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Vectorization</a:t>
            </a:r>
            <a:r>
              <a:rPr lang="zh-CN" alt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715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52400" y="1200150"/>
            <a:ext cx="8884920" cy="2209800"/>
          </a:xfrm>
          <a:prstGeom prst="roundRect">
            <a:avLst>
              <a:gd name="adj" fmla="val 8391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2550"/>
            <a:ext cx="87136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1481" r="6667" b="10000"/>
          <a:stretch/>
        </p:blipFill>
        <p:spPr>
          <a:xfrm>
            <a:off x="762000" y="57150"/>
            <a:ext cx="7467600" cy="50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  <p:sp>
        <p:nvSpPr>
          <p:cNvPr id="5" name="三十二角星 4"/>
          <p:cNvSpPr/>
          <p:nvPr/>
        </p:nvSpPr>
        <p:spPr>
          <a:xfrm>
            <a:off x="4191000" y="74666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P26</a:t>
            </a:r>
            <a:endParaRPr lang="zh-CN" altLang="en-US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838790" y="2647950"/>
            <a:ext cx="5219019" cy="1232317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Classify the QA status </a:t>
              </a:r>
              <a:r>
                <a:rPr lang="en-US" altLang="zh-CN" sz="3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without regularization</a:t>
              </a:r>
              <a:endParaRPr lang="zh-CN" sz="32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70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5555" r="16667" b="4075"/>
          <a:stretch/>
        </p:blipFill>
        <p:spPr>
          <a:xfrm>
            <a:off x="2667000" y="-21167"/>
            <a:ext cx="5334000" cy="5164667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76200" y="2857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P26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05200" y="188595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fitting!</a:t>
            </a:r>
            <a:endParaRPr lang="zh-CN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2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  <p:sp>
        <p:nvSpPr>
          <p:cNvPr id="5" name="三十二角星 4"/>
          <p:cNvSpPr/>
          <p:nvPr/>
        </p:nvSpPr>
        <p:spPr>
          <a:xfrm>
            <a:off x="4191000" y="74666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838790" y="2647950"/>
            <a:ext cx="5219019" cy="1232317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Classify the QA status </a:t>
              </a:r>
              <a:r>
                <a:rPr lang="en-US" altLang="zh-CN" sz="3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regularization</a:t>
              </a:r>
              <a:endParaRPr lang="zh-CN" sz="32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40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592" r="16667" b="4074"/>
          <a:stretch/>
        </p:blipFill>
        <p:spPr>
          <a:xfrm>
            <a:off x="2057400" y="133350"/>
            <a:ext cx="4800600" cy="4800600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228600" y="361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590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4346" r="7778" b="6765"/>
          <a:stretch/>
        </p:blipFill>
        <p:spPr>
          <a:xfrm>
            <a:off x="990600" y="0"/>
            <a:ext cx="6429375" cy="5143500"/>
          </a:xfrm>
          <a:prstGeom prst="rect">
            <a:avLst/>
          </a:prstGeom>
        </p:spPr>
      </p:pic>
      <p:sp>
        <p:nvSpPr>
          <p:cNvPr id="7" name="三十二角星 6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1837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7000" y="348615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fitting!</a:t>
            </a:r>
            <a:endParaRPr lang="zh-CN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三十二角星 4"/>
          <p:cNvSpPr/>
          <p:nvPr/>
        </p:nvSpPr>
        <p:spPr>
          <a:xfrm>
            <a:off x="228600" y="361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085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1209" y="133350"/>
            <a:ext cx="762000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0.03824 </a:t>
            </a:r>
          </a:p>
          <a:p>
            <a:r>
              <a:rPr lang="zh-CN" altLang="en-US" sz="1100" dirty="0"/>
              <a:t> -0.13920 </a:t>
            </a:r>
          </a:p>
          <a:p>
            <a:r>
              <a:rPr lang="zh-CN" altLang="en-US" sz="1100" dirty="0"/>
              <a:t> 0.06450 </a:t>
            </a:r>
          </a:p>
          <a:p>
            <a:r>
              <a:rPr lang="zh-CN" altLang="en-US" sz="1100" dirty="0"/>
              <a:t> -0.30357 </a:t>
            </a:r>
          </a:p>
          <a:p>
            <a:r>
              <a:rPr lang="zh-CN" altLang="en-US" sz="1100" dirty="0"/>
              <a:t> -0.03183 </a:t>
            </a:r>
          </a:p>
          <a:p>
            <a:r>
              <a:rPr lang="zh-CN" altLang="en-US" sz="1100" dirty="0"/>
              <a:t> -0.18522 </a:t>
            </a:r>
          </a:p>
          <a:p>
            <a:r>
              <a:rPr lang="zh-CN" altLang="en-US" sz="1100" dirty="0"/>
              <a:t> -0.07943 </a:t>
            </a:r>
          </a:p>
          <a:p>
            <a:r>
              <a:rPr lang="zh-CN" altLang="en-US" sz="1100" dirty="0"/>
              <a:t> 0.00455 </a:t>
            </a:r>
          </a:p>
          <a:p>
            <a:r>
              <a:rPr lang="zh-CN" altLang="en-US" sz="1100" dirty="0"/>
              <a:t> -0.00235 </a:t>
            </a:r>
          </a:p>
          <a:p>
            <a:r>
              <a:rPr lang="zh-CN" altLang="en-US" sz="1100" dirty="0"/>
              <a:t> -0.10519 </a:t>
            </a:r>
          </a:p>
          <a:p>
            <a:r>
              <a:rPr lang="zh-CN" altLang="en-US" sz="1100" dirty="0"/>
              <a:t> -0.22633 </a:t>
            </a:r>
          </a:p>
          <a:p>
            <a:r>
              <a:rPr lang="zh-CN" altLang="en-US" sz="1100" dirty="0"/>
              <a:t> 0.03980 </a:t>
            </a:r>
          </a:p>
          <a:p>
            <a:r>
              <a:rPr lang="zh-CN" altLang="en-US" sz="1100" dirty="0"/>
              <a:t> -0.03246 </a:t>
            </a:r>
          </a:p>
          <a:p>
            <a:r>
              <a:rPr lang="zh-CN" altLang="en-US" sz="1100" dirty="0"/>
              <a:t> 0.03345 </a:t>
            </a:r>
          </a:p>
          <a:p>
            <a:r>
              <a:rPr lang="zh-CN" altLang="en-US" sz="1100" dirty="0"/>
              <a:t> -0.21326 </a:t>
            </a:r>
          </a:p>
          <a:p>
            <a:r>
              <a:rPr lang="zh-CN" altLang="en-US" sz="1100" dirty="0"/>
              <a:t> -0.08762 </a:t>
            </a:r>
          </a:p>
          <a:p>
            <a:r>
              <a:rPr lang="zh-CN" altLang="en-US" sz="1100" dirty="0"/>
              <a:t> 0.02558 </a:t>
            </a:r>
          </a:p>
          <a:p>
            <a:r>
              <a:rPr lang="zh-CN" altLang="en-US" sz="1100" dirty="0"/>
              <a:t> 0.03229 </a:t>
            </a:r>
          </a:p>
          <a:p>
            <a:r>
              <a:rPr lang="zh-CN" altLang="en-US" sz="1100" dirty="0"/>
              <a:t> 0.01551 </a:t>
            </a:r>
          </a:p>
          <a:p>
            <a:r>
              <a:rPr lang="zh-CN" altLang="en-US" sz="1100" dirty="0"/>
              <a:t> 0.02413 </a:t>
            </a:r>
          </a:p>
          <a:p>
            <a:r>
              <a:rPr lang="zh-CN" altLang="en-US" sz="1100" dirty="0"/>
              <a:t> -0.16229 </a:t>
            </a:r>
          </a:p>
          <a:p>
            <a:r>
              <a:rPr lang="zh-CN" altLang="en-US" sz="1100" dirty="0"/>
              <a:t> -0.16665 </a:t>
            </a:r>
          </a:p>
          <a:p>
            <a:r>
              <a:rPr lang="zh-CN" altLang="en-US" sz="1100" dirty="0"/>
              <a:t> 0.04783 </a:t>
            </a:r>
          </a:p>
          <a:p>
            <a:r>
              <a:rPr lang="zh-CN" altLang="en-US" sz="1100" dirty="0"/>
              <a:t> 0.01216 </a:t>
            </a:r>
          </a:p>
          <a:p>
            <a:r>
              <a:rPr lang="zh-CN" altLang="en-US" sz="1100" dirty="0"/>
              <a:t> 0.05248 </a:t>
            </a:r>
          </a:p>
          <a:p>
            <a:r>
              <a:rPr lang="zh-CN" altLang="en-US" sz="1100" dirty="0"/>
              <a:t> 0.00578 </a:t>
            </a:r>
          </a:p>
          <a:p>
            <a:r>
              <a:rPr lang="zh-CN" altLang="en-US" sz="1100" dirty="0"/>
              <a:t> 0.04562 </a:t>
            </a:r>
          </a:p>
          <a:p>
            <a:r>
              <a:rPr lang="zh-CN" altLang="en-US" sz="1100" dirty="0"/>
              <a:t> -0.22062 </a:t>
            </a:r>
          </a:p>
        </p:txBody>
      </p:sp>
      <p:sp>
        <p:nvSpPr>
          <p:cNvPr id="4" name="矩形 3"/>
          <p:cNvSpPr/>
          <p:nvPr/>
        </p:nvSpPr>
        <p:spPr>
          <a:xfrm>
            <a:off x="4624209" y="133350"/>
            <a:ext cx="740283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0.54630 </a:t>
            </a:r>
          </a:p>
          <a:p>
            <a:r>
              <a:rPr lang="zh-CN" altLang="en-US" sz="1100" dirty="0"/>
              <a:t> 0.40384 </a:t>
            </a:r>
          </a:p>
          <a:p>
            <a:r>
              <a:rPr lang="zh-CN" altLang="en-US" sz="1100" dirty="0"/>
              <a:t> 0.65669 </a:t>
            </a:r>
          </a:p>
          <a:p>
            <a:r>
              <a:rPr lang="zh-CN" altLang="en-US" sz="1100" dirty="0"/>
              <a:t> -0.78839 </a:t>
            </a:r>
          </a:p>
          <a:p>
            <a:r>
              <a:rPr lang="zh-CN" altLang="en-US" sz="1100" dirty="0"/>
              <a:t> -1.07195 </a:t>
            </a:r>
          </a:p>
          <a:p>
            <a:r>
              <a:rPr lang="zh-CN" altLang="en-US" sz="1100" dirty="0"/>
              <a:t> -0.35409 </a:t>
            </a:r>
          </a:p>
          <a:p>
            <a:r>
              <a:rPr lang="zh-CN" altLang="en-US" sz="1100" dirty="0"/>
              <a:t> 0.09679 </a:t>
            </a:r>
          </a:p>
          <a:p>
            <a:r>
              <a:rPr lang="zh-CN" altLang="en-US" sz="1100" dirty="0"/>
              <a:t> -0.27704 </a:t>
            </a:r>
          </a:p>
          <a:p>
            <a:r>
              <a:rPr lang="zh-CN" altLang="en-US" sz="1100" dirty="0"/>
              <a:t> -0.40909 </a:t>
            </a:r>
          </a:p>
          <a:p>
            <a:r>
              <a:rPr lang="zh-CN" altLang="en-US" sz="1100" dirty="0"/>
              <a:t> -0.10963 </a:t>
            </a:r>
          </a:p>
          <a:p>
            <a:r>
              <a:rPr lang="zh-CN" altLang="en-US" sz="1100" dirty="0"/>
              <a:t> -1.12204 </a:t>
            </a:r>
          </a:p>
          <a:p>
            <a:r>
              <a:rPr lang="zh-CN" altLang="en-US" sz="1100" dirty="0"/>
              <a:t> -0.00126 </a:t>
            </a:r>
          </a:p>
          <a:p>
            <a:r>
              <a:rPr lang="zh-CN" altLang="en-US" sz="1100" dirty="0"/>
              <a:t> -0.97455 </a:t>
            </a:r>
          </a:p>
          <a:p>
            <a:r>
              <a:rPr lang="zh-CN" altLang="en-US" sz="1100" dirty="0"/>
              <a:t> -0.21536 </a:t>
            </a:r>
          </a:p>
          <a:p>
            <a:r>
              <a:rPr lang="zh-CN" altLang="en-US" sz="1100" dirty="0"/>
              <a:t> -0.66967 </a:t>
            </a:r>
          </a:p>
          <a:p>
            <a:r>
              <a:rPr lang="zh-CN" altLang="en-US" sz="1100" dirty="0"/>
              <a:t> -0.30870 </a:t>
            </a:r>
          </a:p>
          <a:p>
            <a:r>
              <a:rPr lang="zh-CN" altLang="en-US" sz="1100" dirty="0"/>
              <a:t> -0.43428 </a:t>
            </a:r>
          </a:p>
          <a:p>
            <a:r>
              <a:rPr lang="zh-CN" altLang="en-US" sz="1100" dirty="0"/>
              <a:t> -0.23313 </a:t>
            </a:r>
          </a:p>
          <a:p>
            <a:r>
              <a:rPr lang="zh-CN" altLang="en-US" sz="1100" dirty="0"/>
              <a:t> -0.58429 </a:t>
            </a:r>
          </a:p>
          <a:p>
            <a:r>
              <a:rPr lang="zh-CN" altLang="en-US" sz="1100" dirty="0"/>
              <a:t> -0.48315 </a:t>
            </a:r>
          </a:p>
          <a:p>
            <a:r>
              <a:rPr lang="zh-CN" altLang="en-US" sz="1100" dirty="0"/>
              <a:t> -0.47675 </a:t>
            </a:r>
          </a:p>
          <a:p>
            <a:r>
              <a:rPr lang="zh-CN" altLang="en-US" sz="1100" dirty="0"/>
              <a:t> -1.15488 </a:t>
            </a:r>
          </a:p>
          <a:p>
            <a:r>
              <a:rPr lang="zh-CN" altLang="en-US" sz="1100" dirty="0"/>
              <a:t> 0.05049 </a:t>
            </a:r>
          </a:p>
          <a:p>
            <a:r>
              <a:rPr lang="zh-CN" altLang="en-US" sz="1100" dirty="0"/>
              <a:t> -0.84438 </a:t>
            </a:r>
          </a:p>
          <a:p>
            <a:r>
              <a:rPr lang="zh-CN" altLang="en-US" sz="1100" dirty="0"/>
              <a:t> 0.03765 </a:t>
            </a:r>
          </a:p>
          <a:p>
            <a:r>
              <a:rPr lang="zh-CN" altLang="en-US" sz="1100" dirty="0"/>
              <a:t> -0.86431 </a:t>
            </a:r>
          </a:p>
          <a:p>
            <a:r>
              <a:rPr lang="zh-CN" altLang="en-US" sz="1100" dirty="0"/>
              <a:t> -0.06307 </a:t>
            </a:r>
          </a:p>
          <a:p>
            <a:r>
              <a:rPr lang="zh-CN" altLang="en-US" sz="1100" dirty="0"/>
              <a:t> -0.78314</a:t>
            </a:r>
          </a:p>
        </p:txBody>
      </p:sp>
      <p:sp>
        <p:nvSpPr>
          <p:cNvPr id="5" name="矩形 4"/>
          <p:cNvSpPr/>
          <p:nvPr/>
        </p:nvSpPr>
        <p:spPr>
          <a:xfrm>
            <a:off x="3691128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83</a:t>
            </a:r>
            <a:r>
              <a:rPr lang="zh-CN" altLang="en-US" dirty="0"/>
              <a:t>.05%</a:t>
            </a:r>
          </a:p>
        </p:txBody>
      </p:sp>
      <p:sp>
        <p:nvSpPr>
          <p:cNvPr id="6" name="矩形 5"/>
          <p:cNvSpPr/>
          <p:nvPr/>
        </p:nvSpPr>
        <p:spPr>
          <a:xfrm>
            <a:off x="1828800" y="133350"/>
            <a:ext cx="868692" cy="4832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3.02391 </a:t>
            </a:r>
          </a:p>
          <a:p>
            <a:r>
              <a:rPr lang="zh-CN" altLang="en-US" sz="1100" dirty="0"/>
              <a:t> -1.25490 </a:t>
            </a:r>
          </a:p>
          <a:p>
            <a:r>
              <a:rPr lang="zh-CN" altLang="en-US" sz="1100" dirty="0"/>
              <a:t> 1.71460 </a:t>
            </a:r>
          </a:p>
          <a:p>
            <a:r>
              <a:rPr lang="zh-CN" altLang="en-US" sz="1100" dirty="0"/>
              <a:t> -15.03121 </a:t>
            </a:r>
          </a:p>
          <a:p>
            <a:r>
              <a:rPr lang="zh-CN" altLang="en-US" sz="1100" dirty="0"/>
              <a:t> -9.61134 </a:t>
            </a:r>
          </a:p>
          <a:p>
            <a:r>
              <a:rPr lang="zh-CN" altLang="en-US" sz="1100" dirty="0"/>
              <a:t> 3.00983 </a:t>
            </a:r>
          </a:p>
          <a:p>
            <a:r>
              <a:rPr lang="zh-CN" altLang="en-US" sz="1100" dirty="0"/>
              <a:t> 0.72627 </a:t>
            </a:r>
          </a:p>
          <a:p>
            <a:r>
              <a:rPr lang="zh-CN" altLang="en-US" sz="1100" dirty="0"/>
              <a:t> 20.45605 </a:t>
            </a:r>
          </a:p>
          <a:p>
            <a:r>
              <a:rPr lang="zh-CN" altLang="en-US" sz="1100" dirty="0"/>
              <a:t> 35.51947 </a:t>
            </a:r>
          </a:p>
          <a:p>
            <a:r>
              <a:rPr lang="zh-CN" altLang="en-US" sz="1100" dirty="0"/>
              <a:t> 6.12234 </a:t>
            </a:r>
          </a:p>
          <a:p>
            <a:r>
              <a:rPr lang="zh-CN" altLang="en-US" sz="1100" dirty="0"/>
              <a:t> 57.43873 </a:t>
            </a:r>
          </a:p>
          <a:p>
            <a:r>
              <a:rPr lang="zh-CN" altLang="en-US" sz="1100" dirty="0"/>
              <a:t> 17.80647 </a:t>
            </a:r>
          </a:p>
          <a:p>
            <a:r>
              <a:rPr lang="zh-CN" altLang="en-US" sz="1100" dirty="0"/>
              <a:t> 12.94114 </a:t>
            </a:r>
          </a:p>
          <a:p>
            <a:r>
              <a:rPr lang="zh-CN" altLang="en-US" sz="1100" dirty="0"/>
              <a:t> -0.85655 </a:t>
            </a:r>
          </a:p>
          <a:p>
            <a:r>
              <a:rPr lang="zh-CN" altLang="en-US" sz="1100" dirty="0"/>
              <a:t> -26.12140 </a:t>
            </a:r>
          </a:p>
          <a:p>
            <a:r>
              <a:rPr lang="zh-CN" altLang="en-US" sz="1100" dirty="0"/>
              <a:t> 18.30078 </a:t>
            </a:r>
          </a:p>
          <a:p>
            <a:r>
              <a:rPr lang="zh-CN" altLang="en-US" sz="1100" dirty="0"/>
              <a:t> -10.36969 </a:t>
            </a:r>
          </a:p>
          <a:p>
            <a:r>
              <a:rPr lang="zh-CN" altLang="en-US" sz="1100" dirty="0"/>
              <a:t> -22.54489 </a:t>
            </a:r>
          </a:p>
          <a:p>
            <a:r>
              <a:rPr lang="zh-CN" altLang="en-US" sz="1100" dirty="0"/>
              <a:t> -22.80018 </a:t>
            </a:r>
          </a:p>
          <a:p>
            <a:r>
              <a:rPr lang="zh-CN" altLang="en-US" sz="1100" dirty="0"/>
              <a:t> -22.53768 </a:t>
            </a:r>
          </a:p>
          <a:p>
            <a:r>
              <a:rPr lang="zh-CN" altLang="en-US" sz="1100" dirty="0"/>
              <a:t> 12.19995 </a:t>
            </a:r>
          </a:p>
          <a:p>
            <a:r>
              <a:rPr lang="zh-CN" altLang="en-US" sz="1100" dirty="0"/>
              <a:t> -93.55721 </a:t>
            </a:r>
          </a:p>
          <a:p>
            <a:r>
              <a:rPr lang="zh-CN" altLang="en-US" sz="1100" dirty="0"/>
              <a:t> -52.53922 </a:t>
            </a:r>
          </a:p>
          <a:p>
            <a:r>
              <a:rPr lang="zh-CN" altLang="en-US" sz="1100" dirty="0"/>
              <a:t> -20.24529 </a:t>
            </a:r>
          </a:p>
          <a:p>
            <a:r>
              <a:rPr lang="zh-CN" altLang="en-US" sz="1100" dirty="0"/>
              <a:t> 35.39649 </a:t>
            </a:r>
          </a:p>
          <a:p>
            <a:r>
              <a:rPr lang="zh-CN" altLang="en-US" sz="1100" dirty="0"/>
              <a:t> -90.70366 </a:t>
            </a:r>
          </a:p>
          <a:p>
            <a:r>
              <a:rPr lang="zh-CN" altLang="en-US" sz="1100" dirty="0"/>
              <a:t> -52.48432 </a:t>
            </a:r>
          </a:p>
          <a:p>
            <a:r>
              <a:rPr lang="zh-CN" altLang="en-US" sz="1100" dirty="0"/>
              <a:t> -6.12112</a:t>
            </a:r>
          </a:p>
        </p:txBody>
      </p:sp>
      <p:sp>
        <p:nvSpPr>
          <p:cNvPr id="8" name="矩形 7"/>
          <p:cNvSpPr/>
          <p:nvPr/>
        </p:nvSpPr>
        <p:spPr>
          <a:xfrm>
            <a:off x="820841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86.44%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19150"/>
            <a:ext cx="649605" cy="2011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09" y="819150"/>
            <a:ext cx="859155" cy="20116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74107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61.86%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10" y="819150"/>
            <a:ext cx="783717" cy="20116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37414" y="3018129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400" y="301813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5249" y="3018129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7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isisitaly-panorama.com/wp-content/uploads/2013/03/silicon_valley_4251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0"/>
            <a:ext cx="9174480" cy="51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5800" y="50331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I live here in Silicon Valley, there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are a </a:t>
            </a:r>
            <a:r>
              <a:rPr lang="zh-CN" altLang="en-US" sz="2400" b="1" dirty="0">
                <a:solidFill>
                  <a:srgbClr val="FF0000"/>
                </a:solidFill>
              </a:rPr>
              <a:t>lot of engineers that are frankly,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making a </a:t>
            </a:r>
            <a:r>
              <a:rPr lang="zh-CN" altLang="en-US" sz="2400" b="1" dirty="0">
                <a:solidFill>
                  <a:srgbClr val="FF0000"/>
                </a:solidFill>
              </a:rPr>
              <a:t>ton of money for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their companies </a:t>
            </a:r>
            <a:r>
              <a:rPr lang="zh-CN" altLang="en-US" sz="2400" b="1" dirty="0">
                <a:solidFill>
                  <a:srgbClr val="FF0000"/>
                </a:solidFill>
              </a:rPr>
              <a:t>using machine learning algorithms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. if </a:t>
            </a:r>
            <a:r>
              <a:rPr lang="zh-CN" altLang="en-US" sz="2400" b="1" dirty="0">
                <a:solidFill>
                  <a:srgbClr val="FF0000"/>
                </a:solidFill>
              </a:rPr>
              <a:t>you understand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linear regression</a:t>
            </a:r>
            <a:r>
              <a:rPr lang="zh-CN" altLang="en-US" sz="2400" b="1" dirty="0">
                <a:solidFill>
                  <a:srgbClr val="FF0000"/>
                </a:solidFill>
              </a:rPr>
              <a:t>, the advanced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optimization algorithms </a:t>
            </a:r>
            <a:r>
              <a:rPr lang="zh-CN" altLang="en-US" sz="2400" b="1" dirty="0">
                <a:solidFill>
                  <a:srgbClr val="FF0000"/>
                </a:solidFill>
              </a:rPr>
              <a:t>and regularization,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by now</a:t>
            </a:r>
            <a:r>
              <a:rPr lang="zh-CN" altLang="en-US" sz="2400" b="1" dirty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you </a:t>
            </a:r>
            <a:r>
              <a:rPr lang="zh-CN" altLang="en-US" sz="2400" b="1" dirty="0">
                <a:solidFill>
                  <a:srgbClr val="FF0000"/>
                </a:solidFill>
              </a:rPr>
              <a:t>probably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know quite </a:t>
            </a:r>
            <a:r>
              <a:rPr lang="zh-CN" altLang="en-US" sz="2400" b="1" dirty="0">
                <a:solidFill>
                  <a:srgbClr val="FF0000"/>
                </a:solidFill>
              </a:rPr>
              <a:t>a lot more machine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learning than many </a:t>
            </a:r>
            <a:r>
              <a:rPr lang="zh-CN" altLang="en-US" sz="2400" b="1" dirty="0">
                <a:solidFill>
                  <a:srgbClr val="FF0000"/>
                </a:solidFill>
              </a:rPr>
              <a:t>of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the Silicon </a:t>
            </a:r>
            <a:r>
              <a:rPr lang="zh-CN" altLang="en-US" sz="2400" b="1" dirty="0">
                <a:solidFill>
                  <a:srgbClr val="FF0000"/>
                </a:solidFill>
              </a:rPr>
              <a:t>Valley engineers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having </a:t>
            </a:r>
            <a:r>
              <a:rPr lang="zh-CN" altLang="en-US" sz="2400" b="1" dirty="0">
                <a:solidFill>
                  <a:srgbClr val="FF0000"/>
                </a:solidFill>
              </a:rPr>
              <a:t>very successful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careers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making </a:t>
            </a:r>
            <a:r>
              <a:rPr lang="zh-CN" altLang="en-US" sz="2400" b="1" dirty="0">
                <a:solidFill>
                  <a:srgbClr val="FF0000"/>
                </a:solidFill>
              </a:rPr>
              <a:t>tons of money for the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companies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,or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building </a:t>
            </a:r>
            <a:r>
              <a:rPr lang="zh-CN" altLang="en-US" sz="2400" b="1" dirty="0">
                <a:solidFill>
                  <a:srgbClr val="FF0000"/>
                </a:solidFill>
              </a:rPr>
              <a:t>products using machine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learning.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		---- Andrew 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9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oxygenaccelerator.com/wp-content/uploads/2012/07/siliconval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" y="-43815"/>
            <a:ext cx="5334000" cy="51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181600" y="209550"/>
            <a:ext cx="4008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>C</a:t>
            </a:r>
            <a:r>
              <a:rPr lang="zh-CN" altLang="en-US" sz="4000" dirty="0" smtClean="0">
                <a:solidFill>
                  <a:srgbClr val="FFFF00"/>
                </a:solidFill>
              </a:rPr>
              <a:t>ongratulations</a:t>
            </a:r>
            <a:r>
              <a:rPr lang="en-US" altLang="zh-CN" sz="4000" dirty="0" smtClean="0">
                <a:solidFill>
                  <a:srgbClr val="FFFF00"/>
                </a:solidFill>
              </a:rPr>
              <a:t>!</a:t>
            </a:r>
          </a:p>
          <a:p>
            <a:endParaRPr lang="zh-CN" altLang="en-US" sz="4000" dirty="0">
              <a:solidFill>
                <a:srgbClr val="FFFF00"/>
              </a:solidFill>
            </a:endParaRPr>
          </a:p>
          <a:p>
            <a:r>
              <a:rPr lang="zh-CN" altLang="en-US" sz="4000" dirty="0">
                <a:solidFill>
                  <a:srgbClr val="FFFF00"/>
                </a:solidFill>
              </a:rPr>
              <a:t>You've actually come a long </a:t>
            </a:r>
            <a:r>
              <a:rPr lang="en-US" altLang="zh-CN" sz="4000" dirty="0" smtClean="0">
                <a:solidFill>
                  <a:srgbClr val="FFFF00"/>
                </a:solidFill>
              </a:rPr>
              <a:t>w</a:t>
            </a:r>
            <a:r>
              <a:rPr lang="zh-CN" altLang="en-US" sz="4000" dirty="0" smtClean="0">
                <a:solidFill>
                  <a:srgbClr val="FFFF00"/>
                </a:solidFill>
              </a:rPr>
              <a:t>ay.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7460"/>
            <a:ext cx="1676248" cy="1676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401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  <p:sp>
        <p:nvSpPr>
          <p:cNvPr id="123" name="矩形 122"/>
          <p:cNvSpPr/>
          <p:nvPr/>
        </p:nvSpPr>
        <p:spPr>
          <a:xfrm>
            <a:off x="3327018" y="650838"/>
            <a:ext cx="2590474" cy="364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989908" y="564380"/>
            <a:ext cx="3041394" cy="3988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文本框 19"/>
          <p:cNvSpPr txBox="1"/>
          <p:nvPr/>
        </p:nvSpPr>
        <p:spPr>
          <a:xfrm>
            <a:off x="2133600" y="3103798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many features, but too less training examples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62000" y="2419350"/>
            <a:ext cx="7848600" cy="1981200"/>
          </a:xfrm>
          <a:prstGeom prst="roundRect">
            <a:avLst>
              <a:gd name="adj" fmla="val 55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744041" y="4426679"/>
            <a:ext cx="3123359" cy="5072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92" y="2687701"/>
            <a:ext cx="392815" cy="3928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687701"/>
            <a:ext cx="392815" cy="392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44" y="3723270"/>
            <a:ext cx="2744343" cy="4053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41355"/>
            <a:ext cx="949452" cy="3120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80" y="4535166"/>
            <a:ext cx="949452" cy="3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0&#10;\]&#10;\end{document}"/>
  <p:tag name="IGUANATEXSIZE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.5&#10;\]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5&#10;\]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1000\theta_3^2 + 1000 \theta_4^2&#10;\]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3=0&#10;\]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4=0&#10;\]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 \frac{\lambda}{m}\theta_j&#10;\]&#10;\end{document}"/>
  <p:tag name="IGUANATEXSIZE" val="2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&lt; 1&#10;\]&#10;\end{document}"/>
  <p:tag name="IGUANATEXSIZE" val="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 \frac{\lambda}{m}\theta_j&#10;\]&#10;\end{document}"/>
  <p:tag name="IGUANATEXSIZE" val="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h=\theta_0+\theta_1x+\theta_2 x^2+\theta_3 x^3+\theta_4 x^4+\theta_5 x^5+\theta_6 x^6+\theta_7 x^7&#10;\]&#10;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0&#10;\]&#10;\end{document}"/>
  <p:tag name="IGUANATEXSIZE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1&#10;\]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2&#10;\]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3&#10;\]&#10;\end{document}"/>
  <p:tag name="IGUANATEXSIZE" val="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4&#10;\]&#10;\end{document}"/>
  <p:tag name="IGUANATEXSIZE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5&#10;\]&#10;\end{document}"/>
  <p:tag name="IGUANATEXSIZE" val="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6&#10;\]&#10;\end{document}"/>
  <p:tag name="IGUANATEXSIZE" val="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7&#10;\]&#10;\end{document}"/>
  <p:tag name="IGUANATEXSIZE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frac{1}{1+e^{-z}} = 0.5&#10;\]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z = 0&#10;\]&#10;\end{document}"/>
  <p:tag name="IGUANATEXSIZE" val="2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T x = 0&#10;$&#10;&#10;\end{document}"/>
  <p:tag name="IGUANATEXSIZE" val="2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4902</TotalTime>
  <Words>1966</Words>
  <Application>Microsoft Office PowerPoint</Application>
  <PresentationFormat>全屏显示(16:9)</PresentationFormat>
  <Paragraphs>552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宋体</vt:lpstr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PowerPoint 演示文稿</vt:lpstr>
      <vt:lpstr>The problem of overfitting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logistic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Samuel</cp:lastModifiedBy>
  <cp:revision>312</cp:revision>
  <dcterms:created xsi:type="dcterms:W3CDTF">2010-07-08T21:59:02Z</dcterms:created>
  <dcterms:modified xsi:type="dcterms:W3CDTF">2014-04-04T23:27:52Z</dcterms:modified>
</cp:coreProperties>
</file>