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2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3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8.xml" ContentType="application/vnd.openxmlformats-officedocument.drawingml.chart+xml"/>
  <Override PartName="/ppt/ink/ink5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6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7.xml" ContentType="application/inkml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8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ink/ink9.xml" ContentType="application/inkml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0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</p:sldMasterIdLst>
  <p:notesMasterIdLst>
    <p:notesMasterId r:id="rId51"/>
  </p:notesMasterIdLst>
  <p:sldIdLst>
    <p:sldId id="421" r:id="rId6"/>
    <p:sldId id="367" r:id="rId7"/>
    <p:sldId id="368" r:id="rId8"/>
    <p:sldId id="423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9" r:id="rId20"/>
    <p:sldId id="413" r:id="rId21"/>
    <p:sldId id="424" r:id="rId22"/>
    <p:sldId id="425" r:id="rId23"/>
    <p:sldId id="426" r:id="rId24"/>
    <p:sldId id="374" r:id="rId25"/>
    <p:sldId id="414" r:id="rId26"/>
    <p:sldId id="415" r:id="rId27"/>
    <p:sldId id="416" r:id="rId28"/>
    <p:sldId id="427" r:id="rId29"/>
    <p:sldId id="428" r:id="rId30"/>
    <p:sldId id="429" r:id="rId31"/>
    <p:sldId id="430" r:id="rId32"/>
    <p:sldId id="434" r:id="rId33"/>
    <p:sldId id="432" r:id="rId34"/>
    <p:sldId id="431" r:id="rId35"/>
    <p:sldId id="435" r:id="rId36"/>
    <p:sldId id="442" r:id="rId37"/>
    <p:sldId id="436" r:id="rId38"/>
    <p:sldId id="437" r:id="rId39"/>
    <p:sldId id="438" r:id="rId40"/>
    <p:sldId id="420" r:id="rId41"/>
    <p:sldId id="418" r:id="rId42"/>
    <p:sldId id="439" r:id="rId43"/>
    <p:sldId id="440" r:id="rId44"/>
    <p:sldId id="441" r:id="rId45"/>
    <p:sldId id="443" r:id="rId46"/>
    <p:sldId id="444" r:id="rId47"/>
    <p:sldId id="446" r:id="rId48"/>
    <p:sldId id="399" r:id="rId49"/>
    <p:sldId id="422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24" d="100"/>
          <a:sy n="124" d="100"/>
        </p:scale>
        <p:origin x="139" y="72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869792"/>
        <c:axId val="287869400"/>
      </c:scatterChart>
      <c:valAx>
        <c:axId val="2878697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87869400"/>
        <c:crosses val="autoZero"/>
        <c:crossBetween val="midCat"/>
      </c:valAx>
      <c:valAx>
        <c:axId val="287869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878697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870184"/>
        <c:axId val="287870576"/>
      </c:scatterChart>
      <c:valAx>
        <c:axId val="2878701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87870576"/>
        <c:crosses val="autoZero"/>
        <c:crossBetween val="midCat"/>
      </c:valAx>
      <c:valAx>
        <c:axId val="28787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878701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871360"/>
        <c:axId val="287871752"/>
      </c:scatterChart>
      <c:valAx>
        <c:axId val="2878713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87871752"/>
        <c:crosses val="autoZero"/>
        <c:crossBetween val="midCat"/>
      </c:valAx>
      <c:valAx>
        <c:axId val="287871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878713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872928"/>
        <c:axId val="287873320"/>
      </c:scatterChart>
      <c:valAx>
        <c:axId val="2878729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87873320"/>
        <c:crosses val="autoZero"/>
        <c:crossBetween val="midCat"/>
      </c:valAx>
      <c:valAx>
        <c:axId val="287873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878729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158984"/>
        <c:axId val="351159376"/>
      </c:scatterChart>
      <c:valAx>
        <c:axId val="351158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1159376"/>
        <c:crosses val="autoZero"/>
        <c:crossBetween val="midCat"/>
      </c:valAx>
      <c:valAx>
        <c:axId val="35115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51158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160160"/>
        <c:axId val="351160552"/>
      </c:scatterChart>
      <c:valAx>
        <c:axId val="3511601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1160552"/>
        <c:crosses val="autoZero"/>
        <c:crossBetween val="midCat"/>
      </c:valAx>
      <c:valAx>
        <c:axId val="35116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511601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161728"/>
        <c:axId val="351162120"/>
      </c:scatterChart>
      <c:valAx>
        <c:axId val="3511617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1162120"/>
        <c:crosses val="autoZero"/>
        <c:crossBetween val="midCat"/>
      </c:valAx>
      <c:valAx>
        <c:axId val="351162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51161728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162904"/>
        <c:axId val="351163296"/>
      </c:scatterChart>
      <c:valAx>
        <c:axId val="3511629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1163296"/>
        <c:crosses val="autoZero"/>
        <c:crossBetween val="midCat"/>
      </c:valAx>
      <c:valAx>
        <c:axId val="35116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511629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">2797 11386 11306,'-19'-20'641,"19"0"192,0 20 288,0 0-545,19 20-95,-19-20-97,20 20-288,0 19-96,0-18-64,0 19-416,1-21-641,-3 21-1058,22-40-1952</inkml:trace>
  <inkml:trace contextRef="#ctx0" brushRef="#br0" timeOffset="39681.2692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6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5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2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7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5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6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6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6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2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19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8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5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4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4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4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8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5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09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7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2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8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5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5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2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1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5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4">17727 8544 15534,'18'0'1794,"-18"20"-1538,0 0 1057,0 0 161,0 20-257,0 0-641,20 19-319,-20 1-225,21 19-417,-21-20-800,20 1-1057,-20 0-2530</inkml:trace>
  <inkml:trace contextRef="#ctx0" brushRef="#br1" timeOffset="38940.2269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6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09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29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3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7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3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39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1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1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7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4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5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6">16376 4968 15246,'20'0'192,"-20"19"-224,0-19 64,0 20 64,0 0-32,0 0-32,0 0-96,21 0-640,-21 0-1154,0-20-801,18 0-1216</inkml:trace>
  <inkml:trace contextRef="#ctx0" brushRef="#br0" timeOffset="48444.7705">16417 4749 13548,'-21'0'128,"21"-20"-256,0 20-1185,0 20-1313,21-20-1442</inkml:trace>
  <inkml:trace contextRef="#ctx0" brushRef="#br0" timeOffset="48705.7855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1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5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7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4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09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1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5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09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74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98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8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8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0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36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525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93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943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52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oschina.net/samuel/ml.git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sunzuolei/ml.git" TargetMode="External"/><Relationship Id="rId2" Type="http://schemas.openxmlformats.org/officeDocument/2006/relationships/hyperlink" Target="https://www.coursera.org/course/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.oschina.net/samuel/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sunzuolei/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.emf"/><Relationship Id="rId3" Type="http://schemas.openxmlformats.org/officeDocument/2006/relationships/tags" Target="../tags/tag29.xml"/><Relationship Id="rId7" Type="http://schemas.openxmlformats.org/officeDocument/2006/relationships/image" Target="../media/image34.png"/><Relationship Id="rId12" Type="http://schemas.openxmlformats.org/officeDocument/2006/relationships/customXml" Target="../ink/ink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8.png"/><Relationship Id="rId5" Type="http://schemas.openxmlformats.org/officeDocument/2006/relationships/tags" Target="../tags/tag31.xml"/><Relationship Id="rId10" Type="http://schemas.openxmlformats.org/officeDocument/2006/relationships/image" Target="../media/image37.png"/><Relationship Id="rId4" Type="http://schemas.openxmlformats.org/officeDocument/2006/relationships/tags" Target="../tags/tag30.xml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5.xml"/><Relationship Id="rId3" Type="http://schemas.openxmlformats.org/officeDocument/2006/relationships/tags" Target="../tags/tag36.xml"/><Relationship Id="rId7" Type="http://schemas.openxmlformats.org/officeDocument/2006/relationships/image" Target="../media/image41.png"/><Relationship Id="rId12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38.xml"/><Relationship Id="rId10" Type="http://schemas.openxmlformats.org/officeDocument/2006/relationships/image" Target="../media/image43.png"/><Relationship Id="rId4" Type="http://schemas.openxmlformats.org/officeDocument/2006/relationships/tags" Target="../tags/tag37.xml"/><Relationship Id="rId9" Type="http://schemas.openxmlformats.org/officeDocument/2006/relationships/image" Target="../media/image42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1.xml"/><Relationship Id="rId7" Type="http://schemas.openxmlformats.org/officeDocument/2006/relationships/image" Target="../media/image4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43.xml"/><Relationship Id="rId10" Type="http://schemas.openxmlformats.org/officeDocument/2006/relationships/image" Target="../media/image40.png"/><Relationship Id="rId4" Type="http://schemas.openxmlformats.org/officeDocument/2006/relationships/tags" Target="../tags/tag42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47.xml"/><Relationship Id="rId16" Type="http://schemas.openxmlformats.org/officeDocument/2006/relationships/image" Target="../media/image4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4.png"/><Relationship Id="rId5" Type="http://schemas.openxmlformats.org/officeDocument/2006/relationships/tags" Target="../tags/tag50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52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9.png"/><Relationship Id="rId5" Type="http://schemas.openxmlformats.org/officeDocument/2006/relationships/tags" Target="../tags/tag59.xml"/><Relationship Id="rId10" Type="http://schemas.openxmlformats.org/officeDocument/2006/relationships/image" Target="../media/image48.png"/><Relationship Id="rId4" Type="http://schemas.openxmlformats.org/officeDocument/2006/relationships/tags" Target="../tags/tag58.xml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2.xml"/><Relationship Id="rId16" Type="http://schemas.openxmlformats.org/officeDocument/2006/relationships/image" Target="../media/image5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54.png"/><Relationship Id="rId5" Type="http://schemas.openxmlformats.org/officeDocument/2006/relationships/tags" Target="../tags/tag65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2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72.xml"/><Relationship Id="rId7" Type="http://schemas.openxmlformats.org/officeDocument/2006/relationships/image" Target="../media/image3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5.xml"/><Relationship Id="rId7" Type="http://schemas.openxmlformats.org/officeDocument/2006/relationships/image" Target="../media/image6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5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7.xml"/><Relationship Id="rId4" Type="http://schemas.openxmlformats.org/officeDocument/2006/relationships/tags" Target="../tags/tag76.xml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ustomXml" Target="../ink/ink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80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79.png"/><Relationship Id="rId17" Type="http://schemas.openxmlformats.org/officeDocument/2006/relationships/image" Target="../media/image83.emf"/><Relationship Id="rId2" Type="http://schemas.openxmlformats.org/officeDocument/2006/relationships/tags" Target="../tags/tag81.xml"/><Relationship Id="rId16" Type="http://schemas.openxmlformats.org/officeDocument/2006/relationships/customXml" Target="../ink/ink9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8.png"/><Relationship Id="rId5" Type="http://schemas.openxmlformats.org/officeDocument/2006/relationships/tags" Target="../tags/tag84.xml"/><Relationship Id="rId15" Type="http://schemas.openxmlformats.org/officeDocument/2006/relationships/image" Target="../media/image82.png"/><Relationship Id="rId10" Type="http://schemas.openxmlformats.org/officeDocument/2006/relationships/image" Target="../media/image72.png"/><Relationship Id="rId4" Type="http://schemas.openxmlformats.org/officeDocument/2006/relationships/tags" Target="../tags/tag83.xml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3" Type="http://schemas.openxmlformats.org/officeDocument/2006/relationships/tags" Target="../tags/tag89.xml"/><Relationship Id="rId7" Type="http://schemas.openxmlformats.org/officeDocument/2006/relationships/image" Target="../media/image83.png"/><Relationship Id="rId12" Type="http://schemas.openxmlformats.org/officeDocument/2006/relationships/image" Target="../media/image8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4.png"/><Relationship Id="rId5" Type="http://schemas.openxmlformats.org/officeDocument/2006/relationships/tags" Target="../tags/tag91.xml"/><Relationship Id="rId10" Type="http://schemas.openxmlformats.org/officeDocument/2006/relationships/image" Target="../media/image77.png"/><Relationship Id="rId4" Type="http://schemas.openxmlformats.org/officeDocument/2006/relationships/tags" Target="../tags/tag90.xml"/><Relationship Id="rId9" Type="http://schemas.openxmlformats.org/officeDocument/2006/relationships/image" Target="../media/image72.png"/><Relationship Id="rId1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47.png"/><Relationship Id="rId5" Type="http://schemas.openxmlformats.org/officeDocument/2006/relationships/tags" Target="../tags/tag96.xml"/><Relationship Id="rId15" Type="http://schemas.openxmlformats.org/officeDocument/2006/relationships/image" Target="../media/image63.emf"/><Relationship Id="rId10" Type="http://schemas.openxmlformats.org/officeDocument/2006/relationships/image" Target="../media/image46.png"/><Relationship Id="rId4" Type="http://schemas.openxmlformats.org/officeDocument/2006/relationships/tags" Target="../tags/tag95.xml"/><Relationship Id="rId9" Type="http://schemas.openxmlformats.org/officeDocument/2006/relationships/image" Target="../media/image45.png"/><Relationship Id="rId1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100.xml"/><Relationship Id="rId21" Type="http://schemas.openxmlformats.org/officeDocument/2006/relationships/image" Target="../media/image101.png"/><Relationship Id="rId7" Type="http://schemas.openxmlformats.org/officeDocument/2006/relationships/tags" Target="../tags/tag104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99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2.xml"/><Relationship Id="rId15" Type="http://schemas.openxmlformats.org/officeDocument/2006/relationships/image" Target="../media/image95.png"/><Relationship Id="rId10" Type="http://schemas.openxmlformats.org/officeDocument/2006/relationships/tags" Target="../tags/tag107.xml"/><Relationship Id="rId19" Type="http://schemas.openxmlformats.org/officeDocument/2006/relationships/image" Target="../media/image99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06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" TargetMode="External"/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59.xml"/><Relationship Id="rId5" Type="http://schemas.openxmlformats.org/officeDocument/2006/relationships/hyperlink" Target="http://research.microsoft.com/en-us/people/cburges/" TargetMode="External"/><Relationship Id="rId4" Type="http://schemas.openxmlformats.org/officeDocument/2006/relationships/hyperlink" Target="http://homepage.mac.com/corinnacorte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1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tags" Target="../tags/tag11.xml"/><Relationship Id="rId16" Type="http://schemas.openxmlformats.org/officeDocument/2006/relationships/image" Target="../media/image24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9.png"/><Relationship Id="rId5" Type="http://schemas.openxmlformats.org/officeDocument/2006/relationships/tags" Target="../tags/tag14.xml"/><Relationship Id="rId15" Type="http://schemas.openxmlformats.org/officeDocument/2006/relationships/image" Target="../media/image23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chart" Target="../charts/chart6.xml"/><Relationship Id="rId18" Type="http://schemas.openxmlformats.org/officeDocument/2006/relationships/image" Target="../media/image27.emf"/><Relationship Id="rId3" Type="http://schemas.openxmlformats.org/officeDocument/2006/relationships/tags" Target="../tags/tag21.xml"/><Relationship Id="rId21" Type="http://schemas.openxmlformats.org/officeDocument/2006/relationships/image" Target="../media/image32.png"/><Relationship Id="rId7" Type="http://schemas.openxmlformats.org/officeDocument/2006/relationships/tags" Target="../tags/tag25.xml"/><Relationship Id="rId12" Type="http://schemas.openxmlformats.org/officeDocument/2006/relationships/chart" Target="../charts/chart5.xml"/><Relationship Id="rId17" Type="http://schemas.openxmlformats.org/officeDocument/2006/relationships/customXml" Target="../ink/ink3.xml"/><Relationship Id="rId2" Type="http://schemas.openxmlformats.org/officeDocument/2006/relationships/tags" Target="../tags/tag2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1.png"/><Relationship Id="rId5" Type="http://schemas.openxmlformats.org/officeDocument/2006/relationships/tags" Target="../tags/tag23.xml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02280" y="742950"/>
            <a:ext cx="5976937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course notes are partly based on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course presented by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Andrew 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Stanford University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original can be found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www.coursera.org/course/ml</a:t>
            </a:r>
            <a:r>
              <a:rPr lang="en-US" sz="1600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ttps://coursera_assets.s3.amazonaws.com/about/overview/about_the_coursera_exper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4857"/>
            <a:ext cx="2895600" cy="14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3560" y="1631623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zh-CN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annotations or marks are copyrighted by their copyright owner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2053" name="Picture 5" descr="http://upload.wikimedia.org/wikipedia/commons/thumb/b/b0/Copyright.svg/197px-Copyrigh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7" y="1654691"/>
            <a:ext cx="292417" cy="2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7616" y="1967120"/>
            <a:ext cx="7992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the codes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modified slides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OSChina</a:t>
            </a:r>
            <a:endParaRPr lang="zh-CN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17285" y="2974109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2970455" y="25113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5695" y="4202679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7"/>
              </a:rPr>
              <a:t>https</a:t>
            </a:r>
            <a:r>
              <a:rPr lang="en-US" altLang="zh-CN" sz="1600" dirty="0">
                <a:hlinkClick r:id="rId7"/>
              </a:rPr>
              <a:t>://</a:t>
            </a:r>
            <a:r>
              <a:rPr lang="en-US" altLang="zh-CN" sz="1600" dirty="0" smtClean="0">
                <a:hlinkClick r:id="rId7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8"/>
              </a:rPr>
              <a:t>https://</a:t>
            </a:r>
            <a:r>
              <a:rPr lang="en-US" altLang="zh-CN" sz="1600" dirty="0" smtClean="0">
                <a:hlinkClick r:id="rId8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2867814" y="3722832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3" descr="C:\Users\samuel\Downloads\github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1978" y="-1314450"/>
            <a:ext cx="2308498" cy="23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426117"/>
            <a:ext cx="2571750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42611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223526" y="3285175"/>
            <a:ext cx="8768074" cy="185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57800" y="971550"/>
            <a:ext cx="304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8200" y="2417360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parameter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矩形 12"/>
          <p:cNvSpPr/>
          <p:nvPr/>
        </p:nvSpPr>
        <p:spPr>
          <a:xfrm>
            <a:off x="76362" y="2407920"/>
            <a:ext cx="8915238" cy="2640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8800" y="3028950"/>
            <a:ext cx="5791200" cy="1676400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133600" y="3181350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= computeCostReg(X, y, Theta, lambda)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 = length(y);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= ((X * Theta - y)' * (X * Theta - y) + </a:t>
            </a:r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lambda * (Theta' * Theta) ) / (2 * m); </a:t>
            </a:r>
          </a:p>
        </p:txBody>
      </p:sp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460" y="3649144"/>
            <a:ext cx="1272540" cy="44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6" y="4343392"/>
            <a:ext cx="669607" cy="3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7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8887" y="4316580"/>
            <a:ext cx="8941446" cy="675860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>
            <a:off x="533400" y="209549"/>
            <a:ext cx="8229600" cy="932111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480" y="33017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i-1) - 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s-E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1)' * (X * thetaSeq(:, i-1) - y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s-E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133" y="431658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i-1) * (1 - alpha * lambda / m)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-alpha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2:end)' * (X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(:, i-1) - y));</a:t>
            </a:r>
          </a:p>
        </p:txBody>
      </p:sp>
    </p:spTree>
    <p:extLst>
      <p:ext uri="{BB962C8B-B14F-4D97-AF65-F5344CB8AC3E}">
        <p14:creationId xmlns:p14="http://schemas.microsoft.com/office/powerpoint/2010/main" val="2537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593" r="7778" b="7037"/>
          <a:stretch/>
        </p:blipFill>
        <p:spPr>
          <a:xfrm>
            <a:off x="1143000" y="21589"/>
            <a:ext cx="6096000" cy="5025081"/>
          </a:xfrm>
          <a:prstGeom prst="rect">
            <a:avLst/>
          </a:prstGeom>
        </p:spPr>
      </p:pic>
      <p:sp>
        <p:nvSpPr>
          <p:cNvPr id="4" name="三十二角星 3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54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6536"/>
            <a:ext cx="6789420" cy="295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2747"/>
              </p:ext>
            </p:extLst>
          </p:nvPr>
        </p:nvGraphicFramePr>
        <p:xfrm>
          <a:off x="1219200" y="1047750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362200"/>
                <a:gridCol w="22860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Over Fitting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Regularized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2.78289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0.68800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1.53874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0.42981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0.54920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0.21871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0.05621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-0.79653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-0.06382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-1.23695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-0.15009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-1.56965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-0.21101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1657350"/>
            <a:ext cx="220027" cy="24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32" y="2017395"/>
            <a:ext cx="211645" cy="2409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2419350"/>
            <a:ext cx="217932" cy="240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2780379"/>
            <a:ext cx="220027" cy="2451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5" y="3145599"/>
            <a:ext cx="224218" cy="2409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3506628"/>
            <a:ext cx="217932" cy="2451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3867657"/>
            <a:ext cx="220027" cy="2451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7" y="4228686"/>
            <a:ext cx="226314" cy="245173"/>
          </a:xfrm>
          <a:prstGeom prst="rect">
            <a:avLst/>
          </a:prstGeom>
        </p:spPr>
      </p:pic>
      <p:sp>
        <p:nvSpPr>
          <p:cNvPr id="23" name="三十二角星 22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/>
          <p:cNvSpPr/>
          <p:nvPr/>
        </p:nvSpPr>
        <p:spPr>
          <a:xfrm>
            <a:off x="1066800" y="4095750"/>
            <a:ext cx="2895599" cy="100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5334000" y="209549"/>
            <a:ext cx="2895600" cy="87006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p:pic>
        <p:nvPicPr>
          <p:cNvPr id="83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7" y="378015"/>
            <a:ext cx="2248159" cy="5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7038" r="6667" b="5555"/>
          <a:stretch/>
        </p:blipFill>
        <p:spPr>
          <a:xfrm>
            <a:off x="2400300" y="11430"/>
            <a:ext cx="6705600" cy="5007979"/>
          </a:xfrm>
          <a:prstGeom prst="rect">
            <a:avLst/>
          </a:prstGeom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5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8" name="三十二角星 7"/>
          <p:cNvSpPr/>
          <p:nvPr/>
        </p:nvSpPr>
        <p:spPr>
          <a:xfrm>
            <a:off x="66944" y="23431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P24</a:t>
            </a:r>
            <a:endParaRPr lang="zh-CN" altLang="en-US" sz="4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04159" y="3945417"/>
            <a:ext cx="5219019" cy="767612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Re-generate the features</a:t>
              </a:r>
              <a:endParaRPr 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pic>
        <p:nvPicPr>
          <p:cNvPr id="12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3888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1905000" y="3759009"/>
            <a:ext cx="4031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calculate the number of \theta?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3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175" y="2893823"/>
            <a:ext cx="4798582" cy="2138667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193965" y="2930828"/>
            <a:ext cx="4757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=sum(1:(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degree + 1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=length(x1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feats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=ones(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        = 2;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degree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0 :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feats(:, c) = ( x1.^(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-j) ) .* ( x2.^j 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 = c + 1;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7" name="矩形 26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28" name="矩形 2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5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5800" y="929260"/>
            <a:ext cx="2743200" cy="1254614"/>
          </a:xfrm>
          <a:prstGeom prst="roundRect">
            <a:avLst>
              <a:gd name="adj" fmla="val 5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5" b="61141"/>
          <a:stretch/>
        </p:blipFill>
        <p:spPr>
          <a:xfrm>
            <a:off x="609599" y="806017"/>
            <a:ext cx="7467601" cy="161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0400" y="747415"/>
            <a:ext cx="2590800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47244" y="604543"/>
            <a:ext cx="3106764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8154" y="288152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23235" y="2881428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8153" y="3261515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bias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800" y="3288409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variance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3799" y="291714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RIGHT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0" grpId="0" animBg="1"/>
      <p:bldP spid="5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602962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plot the decision boundary?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28600" y="1581150"/>
            <a:ext cx="4343400" cy="3486150"/>
            <a:chOff x="1143000" y="0"/>
            <a:chExt cx="6858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51435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895600" y="133350"/>
              <a:ext cx="3784434" cy="4434674"/>
              <a:chOff x="2895600" y="133350"/>
              <a:chExt cx="3784434" cy="4434674"/>
            </a:xfrm>
          </p:grpSpPr>
          <p:cxnSp>
            <p:nvCxnSpPr>
              <p:cNvPr id="13" name="Straight Connector 25"/>
              <p:cNvCxnSpPr/>
              <p:nvPr/>
            </p:nvCxnSpPr>
            <p:spPr>
              <a:xfrm flipV="1">
                <a:off x="4698834" y="133350"/>
                <a:ext cx="0" cy="4434674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6"/>
              <p:cNvCxnSpPr/>
              <p:nvPr/>
            </p:nvCxnSpPr>
            <p:spPr>
              <a:xfrm>
                <a:off x="2895600" y="4568024"/>
                <a:ext cx="3784434" cy="0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0"/>
              <p:cNvCxnSpPr/>
              <p:nvPr/>
            </p:nvCxnSpPr>
            <p:spPr>
              <a:xfrm>
                <a:off x="4578693" y="388125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31"/>
              <p:cNvSpPr txBox="1"/>
              <p:nvPr/>
            </p:nvSpPr>
            <p:spPr>
              <a:xfrm>
                <a:off x="3980969" y="2034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7" name="Straight Connector 32"/>
              <p:cNvCxnSpPr/>
              <p:nvPr/>
            </p:nvCxnSpPr>
            <p:spPr>
              <a:xfrm>
                <a:off x="4586313" y="2480260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33"/>
              <p:cNvSpPr txBox="1"/>
              <p:nvPr/>
            </p:nvSpPr>
            <p:spPr>
              <a:xfrm>
                <a:off x="3789947" y="2266949"/>
                <a:ext cx="856437" cy="54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</p:grpSp>
      </p:grpSp>
      <p:pic>
        <p:nvPicPr>
          <p:cNvPr id="20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152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198222"/>
            <a:ext cx="2322589" cy="53766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-76200" y="3262215"/>
            <a:ext cx="3929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1355359"/>
            <a:ext cx="1602362" cy="26491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7" y="2038350"/>
            <a:ext cx="1883569" cy="6691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63377"/>
            <a:ext cx="719138" cy="2190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98" y="3125558"/>
            <a:ext cx="1226820" cy="30403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54" y="2163142"/>
            <a:ext cx="843117" cy="41954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17241" y="3753925"/>
            <a:ext cx="2866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65071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5555" r="7778" b="4074"/>
          <a:stretch/>
        </p:blipFill>
        <p:spPr>
          <a:xfrm>
            <a:off x="1371600" y="0"/>
            <a:ext cx="6400800" cy="5137485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4800600" y="438150"/>
            <a:ext cx="1990456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P25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48000" y="3473557"/>
            <a:ext cx="3482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 </a:t>
            </a:r>
            <a:r>
              <a:rPr lang="zh-CN" altLang="en-US" sz="5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Vectoriz</a:t>
            </a:r>
            <a:r>
              <a:rPr lang="en-US" altLang="zh-CN" sz="5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</a:t>
            </a:r>
            <a:r>
              <a:rPr lang="zh-CN" altLang="en-US" sz="5400" dirty="0" smtClean="0"/>
              <a:t>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0715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2400" y="1200150"/>
            <a:ext cx="8884920" cy="2209800"/>
          </a:xfrm>
          <a:prstGeom prst="roundRect">
            <a:avLst>
              <a:gd name="adj" fmla="val 8391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0"/>
            <a:ext cx="87136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1481" r="6667" b="10000"/>
          <a:stretch/>
        </p:blipFill>
        <p:spPr>
          <a:xfrm>
            <a:off x="762000" y="57150"/>
            <a:ext cx="7467600" cy="5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without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5555" r="16667" b="4075"/>
          <a:stretch/>
        </p:blipFill>
        <p:spPr>
          <a:xfrm>
            <a:off x="2667000" y="-21167"/>
            <a:ext cx="5334000" cy="5164667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76200" y="2857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05200" y="188595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5252" y="2891385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64215" y="3742794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4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592" r="16667" b="4074"/>
          <a:stretch/>
        </p:blipFill>
        <p:spPr>
          <a:xfrm>
            <a:off x="2057400" y="133350"/>
            <a:ext cx="4800600" cy="4800600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590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346" r="7778" b="6765"/>
          <a:stretch/>
        </p:blipFill>
        <p:spPr>
          <a:xfrm>
            <a:off x="990600" y="0"/>
            <a:ext cx="6429375" cy="5143500"/>
          </a:xfrm>
          <a:prstGeom prst="rect">
            <a:avLst/>
          </a:prstGeom>
        </p:spPr>
      </p:pic>
      <p:sp>
        <p:nvSpPr>
          <p:cNvPr id="7" name="三十二角星 6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83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000" y="348615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三十二角星 4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085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1209" y="133350"/>
            <a:ext cx="76200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0.03824 </a:t>
            </a:r>
          </a:p>
          <a:p>
            <a:r>
              <a:rPr lang="zh-CN" altLang="en-US" sz="1100" dirty="0"/>
              <a:t> -0.13920 </a:t>
            </a:r>
          </a:p>
          <a:p>
            <a:r>
              <a:rPr lang="zh-CN" altLang="en-US" sz="1100" dirty="0"/>
              <a:t> 0.06450 </a:t>
            </a:r>
          </a:p>
          <a:p>
            <a:r>
              <a:rPr lang="zh-CN" altLang="en-US" sz="1100" dirty="0"/>
              <a:t> -0.30357 </a:t>
            </a:r>
          </a:p>
          <a:p>
            <a:r>
              <a:rPr lang="zh-CN" altLang="en-US" sz="1100" dirty="0"/>
              <a:t> -0.03183 </a:t>
            </a:r>
          </a:p>
          <a:p>
            <a:r>
              <a:rPr lang="zh-CN" altLang="en-US" sz="1100" dirty="0"/>
              <a:t> -0.18522 </a:t>
            </a:r>
          </a:p>
          <a:p>
            <a:r>
              <a:rPr lang="zh-CN" altLang="en-US" sz="1100" dirty="0"/>
              <a:t> -0.07943 </a:t>
            </a:r>
          </a:p>
          <a:p>
            <a:r>
              <a:rPr lang="zh-CN" altLang="en-US" sz="1100" dirty="0"/>
              <a:t> 0.00455 </a:t>
            </a:r>
          </a:p>
          <a:p>
            <a:r>
              <a:rPr lang="zh-CN" altLang="en-US" sz="1100" dirty="0"/>
              <a:t> -0.00235 </a:t>
            </a:r>
          </a:p>
          <a:p>
            <a:r>
              <a:rPr lang="zh-CN" altLang="en-US" sz="1100" dirty="0"/>
              <a:t> -0.10519 </a:t>
            </a:r>
          </a:p>
          <a:p>
            <a:r>
              <a:rPr lang="zh-CN" altLang="en-US" sz="1100" dirty="0"/>
              <a:t> -0.22633 </a:t>
            </a:r>
          </a:p>
          <a:p>
            <a:r>
              <a:rPr lang="zh-CN" altLang="en-US" sz="1100" dirty="0"/>
              <a:t> 0.03980 </a:t>
            </a:r>
          </a:p>
          <a:p>
            <a:r>
              <a:rPr lang="zh-CN" altLang="en-US" sz="1100" dirty="0"/>
              <a:t> -0.03246 </a:t>
            </a:r>
          </a:p>
          <a:p>
            <a:r>
              <a:rPr lang="zh-CN" altLang="en-US" sz="1100" dirty="0"/>
              <a:t> 0.03345 </a:t>
            </a:r>
          </a:p>
          <a:p>
            <a:r>
              <a:rPr lang="zh-CN" altLang="en-US" sz="1100" dirty="0"/>
              <a:t> -0.21326 </a:t>
            </a:r>
          </a:p>
          <a:p>
            <a:r>
              <a:rPr lang="zh-CN" altLang="en-US" sz="1100" dirty="0"/>
              <a:t> -0.08762 </a:t>
            </a:r>
          </a:p>
          <a:p>
            <a:r>
              <a:rPr lang="zh-CN" altLang="en-US" sz="1100" dirty="0"/>
              <a:t> 0.02558 </a:t>
            </a:r>
          </a:p>
          <a:p>
            <a:r>
              <a:rPr lang="zh-CN" altLang="en-US" sz="1100" dirty="0"/>
              <a:t> 0.03229 </a:t>
            </a:r>
          </a:p>
          <a:p>
            <a:r>
              <a:rPr lang="zh-CN" altLang="en-US" sz="1100" dirty="0"/>
              <a:t> 0.01551 </a:t>
            </a:r>
          </a:p>
          <a:p>
            <a:r>
              <a:rPr lang="zh-CN" altLang="en-US" sz="1100" dirty="0"/>
              <a:t> 0.02413 </a:t>
            </a:r>
          </a:p>
          <a:p>
            <a:r>
              <a:rPr lang="zh-CN" altLang="en-US" sz="1100" dirty="0"/>
              <a:t> -0.16229 </a:t>
            </a:r>
          </a:p>
          <a:p>
            <a:r>
              <a:rPr lang="zh-CN" altLang="en-US" sz="1100" dirty="0"/>
              <a:t> -0.16665 </a:t>
            </a:r>
          </a:p>
          <a:p>
            <a:r>
              <a:rPr lang="zh-CN" altLang="en-US" sz="1100" dirty="0"/>
              <a:t> 0.04783 </a:t>
            </a:r>
          </a:p>
          <a:p>
            <a:r>
              <a:rPr lang="zh-CN" altLang="en-US" sz="1100" dirty="0"/>
              <a:t> 0.01216 </a:t>
            </a:r>
          </a:p>
          <a:p>
            <a:r>
              <a:rPr lang="zh-CN" altLang="en-US" sz="1100" dirty="0"/>
              <a:t> 0.05248 </a:t>
            </a:r>
          </a:p>
          <a:p>
            <a:r>
              <a:rPr lang="zh-CN" altLang="en-US" sz="1100" dirty="0"/>
              <a:t> 0.00578 </a:t>
            </a:r>
          </a:p>
          <a:p>
            <a:r>
              <a:rPr lang="zh-CN" altLang="en-US" sz="1100" dirty="0"/>
              <a:t> 0.04562 </a:t>
            </a:r>
          </a:p>
          <a:p>
            <a:r>
              <a:rPr lang="zh-CN" altLang="en-US" sz="1100" dirty="0"/>
              <a:t> -0.22062 </a:t>
            </a:r>
          </a:p>
        </p:txBody>
      </p:sp>
      <p:sp>
        <p:nvSpPr>
          <p:cNvPr id="4" name="矩形 3"/>
          <p:cNvSpPr/>
          <p:nvPr/>
        </p:nvSpPr>
        <p:spPr>
          <a:xfrm>
            <a:off x="4624209" y="133350"/>
            <a:ext cx="740283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0.54630 </a:t>
            </a:r>
          </a:p>
          <a:p>
            <a:r>
              <a:rPr lang="zh-CN" altLang="en-US" sz="1100" dirty="0"/>
              <a:t> 0.40384 </a:t>
            </a:r>
          </a:p>
          <a:p>
            <a:r>
              <a:rPr lang="zh-CN" altLang="en-US" sz="1100" dirty="0"/>
              <a:t> 0.65669 </a:t>
            </a:r>
          </a:p>
          <a:p>
            <a:r>
              <a:rPr lang="zh-CN" altLang="en-US" sz="1100" dirty="0"/>
              <a:t> -0.78839 </a:t>
            </a:r>
          </a:p>
          <a:p>
            <a:r>
              <a:rPr lang="zh-CN" altLang="en-US" sz="1100" dirty="0"/>
              <a:t> -1.07195 </a:t>
            </a:r>
          </a:p>
          <a:p>
            <a:r>
              <a:rPr lang="zh-CN" altLang="en-US" sz="1100" dirty="0"/>
              <a:t> -0.35409 </a:t>
            </a:r>
          </a:p>
          <a:p>
            <a:r>
              <a:rPr lang="zh-CN" altLang="en-US" sz="1100" dirty="0"/>
              <a:t> 0.09679 </a:t>
            </a:r>
          </a:p>
          <a:p>
            <a:r>
              <a:rPr lang="zh-CN" altLang="en-US" sz="1100" dirty="0"/>
              <a:t> -0.27704 </a:t>
            </a:r>
          </a:p>
          <a:p>
            <a:r>
              <a:rPr lang="zh-CN" altLang="en-US" sz="1100" dirty="0"/>
              <a:t> -0.40909 </a:t>
            </a:r>
          </a:p>
          <a:p>
            <a:r>
              <a:rPr lang="zh-CN" altLang="en-US" sz="1100" dirty="0"/>
              <a:t> -0.10963 </a:t>
            </a:r>
          </a:p>
          <a:p>
            <a:r>
              <a:rPr lang="zh-CN" altLang="en-US" sz="1100" dirty="0"/>
              <a:t> -1.12204 </a:t>
            </a:r>
          </a:p>
          <a:p>
            <a:r>
              <a:rPr lang="zh-CN" altLang="en-US" sz="1100" dirty="0"/>
              <a:t> -0.00126 </a:t>
            </a:r>
          </a:p>
          <a:p>
            <a:r>
              <a:rPr lang="zh-CN" altLang="en-US" sz="1100" dirty="0"/>
              <a:t> -0.97455 </a:t>
            </a:r>
          </a:p>
          <a:p>
            <a:r>
              <a:rPr lang="zh-CN" altLang="en-US" sz="1100" dirty="0"/>
              <a:t> -0.21536 </a:t>
            </a:r>
          </a:p>
          <a:p>
            <a:r>
              <a:rPr lang="zh-CN" altLang="en-US" sz="1100" dirty="0"/>
              <a:t> -0.66967 </a:t>
            </a:r>
          </a:p>
          <a:p>
            <a:r>
              <a:rPr lang="zh-CN" altLang="en-US" sz="1100" dirty="0"/>
              <a:t> -0.30870 </a:t>
            </a:r>
          </a:p>
          <a:p>
            <a:r>
              <a:rPr lang="zh-CN" altLang="en-US" sz="1100" dirty="0"/>
              <a:t> -0.43428 </a:t>
            </a:r>
          </a:p>
          <a:p>
            <a:r>
              <a:rPr lang="zh-CN" altLang="en-US" sz="1100" dirty="0"/>
              <a:t> -0.23313 </a:t>
            </a:r>
          </a:p>
          <a:p>
            <a:r>
              <a:rPr lang="zh-CN" altLang="en-US" sz="1100" dirty="0"/>
              <a:t> -0.58429 </a:t>
            </a:r>
          </a:p>
          <a:p>
            <a:r>
              <a:rPr lang="zh-CN" altLang="en-US" sz="1100" dirty="0"/>
              <a:t> -0.48315 </a:t>
            </a:r>
          </a:p>
          <a:p>
            <a:r>
              <a:rPr lang="zh-CN" altLang="en-US" sz="1100" dirty="0"/>
              <a:t> -0.47675 </a:t>
            </a:r>
          </a:p>
          <a:p>
            <a:r>
              <a:rPr lang="zh-CN" altLang="en-US" sz="1100" dirty="0"/>
              <a:t> -1.15488 </a:t>
            </a:r>
          </a:p>
          <a:p>
            <a:r>
              <a:rPr lang="zh-CN" altLang="en-US" sz="1100" dirty="0"/>
              <a:t> 0.05049 </a:t>
            </a:r>
          </a:p>
          <a:p>
            <a:r>
              <a:rPr lang="zh-CN" altLang="en-US" sz="1100" dirty="0"/>
              <a:t> -0.84438 </a:t>
            </a:r>
          </a:p>
          <a:p>
            <a:r>
              <a:rPr lang="zh-CN" altLang="en-US" sz="1100" dirty="0"/>
              <a:t> 0.03765 </a:t>
            </a:r>
          </a:p>
          <a:p>
            <a:r>
              <a:rPr lang="zh-CN" altLang="en-US" sz="1100" dirty="0"/>
              <a:t> -0.86431 </a:t>
            </a:r>
          </a:p>
          <a:p>
            <a:r>
              <a:rPr lang="zh-CN" altLang="en-US" sz="1100" dirty="0"/>
              <a:t> -0.06307 </a:t>
            </a:r>
          </a:p>
          <a:p>
            <a:r>
              <a:rPr lang="zh-CN" altLang="en-US" sz="1100" dirty="0"/>
              <a:t> -0.78314</a:t>
            </a:r>
          </a:p>
        </p:txBody>
      </p:sp>
      <p:sp>
        <p:nvSpPr>
          <p:cNvPr id="5" name="矩形 4"/>
          <p:cNvSpPr/>
          <p:nvPr/>
        </p:nvSpPr>
        <p:spPr>
          <a:xfrm>
            <a:off x="3691128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83</a:t>
            </a:r>
            <a:r>
              <a:rPr lang="zh-CN" altLang="en-US" dirty="0"/>
              <a:t>.05%</a:t>
            </a:r>
          </a:p>
        </p:txBody>
      </p:sp>
      <p:sp>
        <p:nvSpPr>
          <p:cNvPr id="6" name="矩形 5"/>
          <p:cNvSpPr/>
          <p:nvPr/>
        </p:nvSpPr>
        <p:spPr>
          <a:xfrm>
            <a:off x="1828800" y="133350"/>
            <a:ext cx="868692" cy="483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3.02391 </a:t>
            </a:r>
          </a:p>
          <a:p>
            <a:r>
              <a:rPr lang="zh-CN" altLang="en-US" sz="1100" dirty="0"/>
              <a:t> -1.25490 </a:t>
            </a:r>
          </a:p>
          <a:p>
            <a:r>
              <a:rPr lang="zh-CN" altLang="en-US" sz="1100" dirty="0"/>
              <a:t> 1.71460 </a:t>
            </a:r>
          </a:p>
          <a:p>
            <a:r>
              <a:rPr lang="zh-CN" altLang="en-US" sz="1100" dirty="0"/>
              <a:t> -15.03121 </a:t>
            </a:r>
          </a:p>
          <a:p>
            <a:r>
              <a:rPr lang="zh-CN" altLang="en-US" sz="1100" dirty="0"/>
              <a:t> -9.61134 </a:t>
            </a:r>
          </a:p>
          <a:p>
            <a:r>
              <a:rPr lang="zh-CN" altLang="en-US" sz="1100" dirty="0"/>
              <a:t> 3.00983 </a:t>
            </a:r>
          </a:p>
          <a:p>
            <a:r>
              <a:rPr lang="zh-CN" altLang="en-US" sz="1100" dirty="0"/>
              <a:t> 0.72627 </a:t>
            </a:r>
          </a:p>
          <a:p>
            <a:r>
              <a:rPr lang="zh-CN" altLang="en-US" sz="1100" dirty="0"/>
              <a:t> 20.45605 </a:t>
            </a:r>
          </a:p>
          <a:p>
            <a:r>
              <a:rPr lang="zh-CN" altLang="en-US" sz="1100" dirty="0"/>
              <a:t> 35.51947 </a:t>
            </a:r>
          </a:p>
          <a:p>
            <a:r>
              <a:rPr lang="zh-CN" altLang="en-US" sz="1100" dirty="0"/>
              <a:t> 6.12234 </a:t>
            </a:r>
          </a:p>
          <a:p>
            <a:r>
              <a:rPr lang="zh-CN" altLang="en-US" sz="1100" dirty="0"/>
              <a:t> 57.43873 </a:t>
            </a:r>
          </a:p>
          <a:p>
            <a:r>
              <a:rPr lang="zh-CN" altLang="en-US" sz="1100" dirty="0"/>
              <a:t> 17.80647 </a:t>
            </a:r>
          </a:p>
          <a:p>
            <a:r>
              <a:rPr lang="zh-CN" altLang="en-US" sz="1100" dirty="0"/>
              <a:t> 12.94114 </a:t>
            </a:r>
          </a:p>
          <a:p>
            <a:r>
              <a:rPr lang="zh-CN" altLang="en-US" sz="1100" dirty="0"/>
              <a:t> -0.85655 </a:t>
            </a:r>
          </a:p>
          <a:p>
            <a:r>
              <a:rPr lang="zh-CN" altLang="en-US" sz="1100" dirty="0"/>
              <a:t> -26.12140 </a:t>
            </a:r>
          </a:p>
          <a:p>
            <a:r>
              <a:rPr lang="zh-CN" altLang="en-US" sz="1100" dirty="0"/>
              <a:t> 18.30078 </a:t>
            </a:r>
          </a:p>
          <a:p>
            <a:r>
              <a:rPr lang="zh-CN" altLang="en-US" sz="1100" dirty="0"/>
              <a:t> -10.36969 </a:t>
            </a:r>
          </a:p>
          <a:p>
            <a:r>
              <a:rPr lang="zh-CN" altLang="en-US" sz="1100" dirty="0"/>
              <a:t> -22.54489 </a:t>
            </a:r>
          </a:p>
          <a:p>
            <a:r>
              <a:rPr lang="zh-CN" altLang="en-US" sz="1100" dirty="0"/>
              <a:t> -22.80018 </a:t>
            </a:r>
          </a:p>
          <a:p>
            <a:r>
              <a:rPr lang="zh-CN" altLang="en-US" sz="1100" dirty="0"/>
              <a:t> -22.53768 </a:t>
            </a:r>
          </a:p>
          <a:p>
            <a:r>
              <a:rPr lang="zh-CN" altLang="en-US" sz="1100" dirty="0"/>
              <a:t> 12.19995 </a:t>
            </a:r>
          </a:p>
          <a:p>
            <a:r>
              <a:rPr lang="zh-CN" altLang="en-US" sz="1100" dirty="0"/>
              <a:t> -93.55721 </a:t>
            </a:r>
          </a:p>
          <a:p>
            <a:r>
              <a:rPr lang="zh-CN" altLang="en-US" sz="1100" dirty="0"/>
              <a:t> -52.53922 </a:t>
            </a:r>
          </a:p>
          <a:p>
            <a:r>
              <a:rPr lang="zh-CN" altLang="en-US" sz="1100" dirty="0"/>
              <a:t> -20.24529 </a:t>
            </a:r>
          </a:p>
          <a:p>
            <a:r>
              <a:rPr lang="zh-CN" altLang="en-US" sz="1100" dirty="0"/>
              <a:t> 35.39649 </a:t>
            </a:r>
          </a:p>
          <a:p>
            <a:r>
              <a:rPr lang="zh-CN" altLang="en-US" sz="1100" dirty="0"/>
              <a:t> -90.70366 </a:t>
            </a:r>
          </a:p>
          <a:p>
            <a:r>
              <a:rPr lang="zh-CN" altLang="en-US" sz="1100" dirty="0"/>
              <a:t> -52.48432 </a:t>
            </a:r>
          </a:p>
          <a:p>
            <a:r>
              <a:rPr lang="zh-CN" altLang="en-US" sz="1100" dirty="0"/>
              <a:t> -6.12112</a:t>
            </a:r>
          </a:p>
        </p:txBody>
      </p:sp>
      <p:sp>
        <p:nvSpPr>
          <p:cNvPr id="8" name="矩形 7"/>
          <p:cNvSpPr/>
          <p:nvPr/>
        </p:nvSpPr>
        <p:spPr>
          <a:xfrm>
            <a:off x="820841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86.44%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50"/>
            <a:ext cx="649605" cy="201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9" y="819150"/>
            <a:ext cx="859155" cy="2011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74107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61.86%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10" y="819150"/>
            <a:ext cx="783717" cy="2011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37414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400" y="301813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5249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6" t="8055" r="23652" b="12306"/>
          <a:stretch/>
        </p:blipFill>
        <p:spPr>
          <a:xfrm>
            <a:off x="3853203" y="133350"/>
            <a:ext cx="4953000" cy="4859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0"/>
            <a:ext cx="289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Recognize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handwritten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digits</a:t>
            </a:r>
            <a:endParaRPr lang="zh-CN" altLang="en-US" sz="6000" dirty="0">
              <a:solidFill>
                <a:srgbClr val="FFFF00"/>
              </a:solidFill>
              <a:latin typeface="Chiller" panose="040204040310070206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596" y="2800350"/>
            <a:ext cx="3410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white"/>
                </a:solidFill>
              </a:rPr>
              <a:t>It is </a:t>
            </a:r>
            <a:r>
              <a:rPr lang="en-US" altLang="zh-CN" sz="1100" dirty="0">
                <a:solidFill>
                  <a:prstClr val="white"/>
                </a:solidFill>
              </a:rPr>
              <a:t>a subset of the MNIST handwritten digit dataset (http://</a:t>
            </a:r>
            <a:r>
              <a:rPr lang="en-US" altLang="zh-CN" sz="1100" dirty="0" smtClean="0">
                <a:solidFill>
                  <a:prstClr val="white"/>
                </a:solidFill>
              </a:rPr>
              <a:t>yann.lecun.com/exdb/mnist</a:t>
            </a:r>
            <a:r>
              <a:rPr lang="en-US" altLang="zh-CN" sz="1100" dirty="0">
                <a:solidFill>
                  <a:prstClr val="white"/>
                </a:solidFill>
              </a:rPr>
              <a:t>/)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8505" y="3301485"/>
            <a:ext cx="314861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3"/>
              </a:rPr>
              <a:t>Yann LeCun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Courant Institute, NYU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4"/>
              </a:rPr>
              <a:t>Corinna Cortes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Google Labs, New York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5"/>
              </a:rPr>
              <a:t>Christopher J.C. Burges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Microsoft Research, Redmond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3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600" y="590550"/>
            <a:ext cx="315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9.709350 seconds.</a:t>
            </a:r>
          </a:p>
          <a:p>
            <a:r>
              <a:rPr lang="zh-CN" altLang="en-US" sz="1200" dirty="0"/>
              <a:t>Train Accuracy (based on training data): 96.37%</a:t>
            </a:r>
          </a:p>
          <a:p>
            <a:r>
              <a:rPr lang="zh-CN" altLang="en-US" sz="1200" dirty="0"/>
              <a:t>Train Accuracy (based on test data): 91.00%</a:t>
            </a:r>
          </a:p>
        </p:txBody>
      </p:sp>
      <p:sp>
        <p:nvSpPr>
          <p:cNvPr id="3" name="矩形 2"/>
          <p:cNvSpPr/>
          <p:nvPr/>
        </p:nvSpPr>
        <p:spPr>
          <a:xfrm>
            <a:off x="316913" y="72734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(666)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2600" y="173355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8.974104 seconds.</a:t>
            </a:r>
          </a:p>
          <a:p>
            <a:r>
              <a:rPr lang="zh-CN" altLang="en-US" sz="1200" dirty="0"/>
              <a:t>Train Accuracy (based on training data): 96.63%</a:t>
            </a:r>
          </a:p>
          <a:p>
            <a:r>
              <a:rPr lang="zh-CN" altLang="en-US" sz="1200" dirty="0"/>
              <a:t>Train Accuracy (based on test data): 88.00%</a:t>
            </a:r>
          </a:p>
        </p:txBody>
      </p:sp>
      <p:sp>
        <p:nvSpPr>
          <p:cNvPr id="5" name="矩形 4"/>
          <p:cNvSpPr/>
          <p:nvPr/>
        </p:nvSpPr>
        <p:spPr>
          <a:xfrm>
            <a:off x="316913" y="18519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(531)</a:t>
            </a:r>
          </a:p>
        </p:txBody>
      </p:sp>
      <p:sp>
        <p:nvSpPr>
          <p:cNvPr id="6" name="矩形 5"/>
          <p:cNvSpPr/>
          <p:nvPr/>
        </p:nvSpPr>
        <p:spPr>
          <a:xfrm>
            <a:off x="1730476" y="3028950"/>
            <a:ext cx="312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8.843744 seconds.</a:t>
            </a:r>
          </a:p>
          <a:p>
            <a:r>
              <a:rPr lang="zh-CN" altLang="en-US" sz="1200" dirty="0"/>
              <a:t>Train Accuracy (based on training data): 96.43%</a:t>
            </a:r>
          </a:p>
          <a:p>
            <a:r>
              <a:rPr lang="zh-CN" altLang="en-US" sz="1200" dirty="0"/>
              <a:t>Train Accuracy (based on test data): 86.00%</a:t>
            </a:r>
          </a:p>
        </p:txBody>
      </p:sp>
      <p:sp>
        <p:nvSpPr>
          <p:cNvPr id="7" name="矩形 6"/>
          <p:cNvSpPr/>
          <p:nvPr/>
        </p:nvSpPr>
        <p:spPr>
          <a:xfrm>
            <a:off x="316913" y="308763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(742)</a:t>
            </a:r>
          </a:p>
        </p:txBody>
      </p:sp>
      <p:sp>
        <p:nvSpPr>
          <p:cNvPr id="8" name="矩形 7"/>
          <p:cNvSpPr/>
          <p:nvPr/>
        </p:nvSpPr>
        <p:spPr>
          <a:xfrm>
            <a:off x="1730476" y="4160274"/>
            <a:ext cx="330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10.552962 seconds.</a:t>
            </a:r>
          </a:p>
          <a:p>
            <a:r>
              <a:rPr lang="zh-CN" altLang="en-US" sz="1200" dirty="0"/>
              <a:t>Train Accuracy (based on training data): 96.47%</a:t>
            </a:r>
          </a:p>
          <a:p>
            <a:r>
              <a:rPr lang="zh-CN" altLang="en-US" sz="1200" dirty="0"/>
              <a:t>Train Accuracy (based on test data): 89.00%</a:t>
            </a:r>
          </a:p>
        </p:txBody>
      </p:sp>
      <p:sp>
        <p:nvSpPr>
          <p:cNvPr id="9" name="矩形 8"/>
          <p:cNvSpPr/>
          <p:nvPr/>
        </p:nvSpPr>
        <p:spPr>
          <a:xfrm>
            <a:off x="316913" y="426873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(38)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6913" y="1428750"/>
            <a:ext cx="80617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1475" y="2647950"/>
            <a:ext cx="8077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1475" y="3896647"/>
            <a:ext cx="8074742" cy="467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14742" y="514350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08176" y="507657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95719" y="4265293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94</a:t>
            </a:r>
            <a:r>
              <a:rPr lang="zh-CN" altLang="en-US" dirty="0"/>
              <a:t>.37%</a:t>
            </a:r>
          </a:p>
          <a:p>
            <a:r>
              <a:rPr lang="zh-CN" altLang="en-US" dirty="0" smtClean="0"/>
              <a:t>92</a:t>
            </a:r>
            <a:r>
              <a:rPr lang="zh-CN" altLang="en-US" dirty="0"/>
              <a:t>.00%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13181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regularization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19" y="219955"/>
            <a:ext cx="723900" cy="2238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39" y="219955"/>
            <a:ext cx="733425" cy="22383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165829" y="4265292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en-US" altLang="zh-CN" dirty="0" smtClean="0"/>
              <a:t>53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  <p:sp>
        <p:nvSpPr>
          <p:cNvPr id="28" name="矩形 27"/>
          <p:cNvSpPr/>
          <p:nvPr/>
        </p:nvSpPr>
        <p:spPr>
          <a:xfrm>
            <a:off x="7125062" y="3107022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93</a:t>
            </a:r>
            <a:r>
              <a:rPr lang="zh-CN" altLang="en-US" dirty="0"/>
              <a:t>.67%</a:t>
            </a:r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29" name="矩形 28"/>
          <p:cNvSpPr/>
          <p:nvPr/>
        </p:nvSpPr>
        <p:spPr>
          <a:xfrm>
            <a:off x="5429032" y="310375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51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0" name="矩形 29"/>
          <p:cNvSpPr/>
          <p:nvPr/>
        </p:nvSpPr>
        <p:spPr>
          <a:xfrm>
            <a:off x="5424913" y="1773719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27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1" name="矩形 30"/>
          <p:cNvSpPr/>
          <p:nvPr/>
        </p:nvSpPr>
        <p:spPr>
          <a:xfrm>
            <a:off x="7089629" y="17752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3.59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2" name="矩形 31"/>
          <p:cNvSpPr/>
          <p:nvPr/>
        </p:nvSpPr>
        <p:spPr>
          <a:xfrm>
            <a:off x="7089629" y="645038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3.39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3" name="矩形 32"/>
          <p:cNvSpPr/>
          <p:nvPr/>
        </p:nvSpPr>
        <p:spPr>
          <a:xfrm>
            <a:off x="5421402" y="6404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4.29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5073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isisitaly-panorama.com/wp-content/uploads/2013/03/silicon_valley_4251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51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50331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I live here in Silicon Valley, there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are a </a:t>
            </a:r>
            <a:r>
              <a:rPr lang="zh-CN" altLang="en-US" sz="2400" b="1" dirty="0">
                <a:solidFill>
                  <a:srgbClr val="FF0000"/>
                </a:solidFill>
              </a:rPr>
              <a:t>lot of engineers that are frankly,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a </a:t>
            </a:r>
            <a:r>
              <a:rPr lang="zh-CN" altLang="en-US" sz="2400" b="1" dirty="0">
                <a:solidFill>
                  <a:srgbClr val="FF0000"/>
                </a:solidFill>
              </a:rPr>
              <a:t>ton of money for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their companies </a:t>
            </a:r>
            <a:r>
              <a:rPr lang="zh-CN" altLang="en-US" sz="2400" b="1" dirty="0">
                <a:solidFill>
                  <a:srgbClr val="FF0000"/>
                </a:solidFill>
              </a:rPr>
              <a:t>using machine learning algorithms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 if </a:t>
            </a:r>
            <a:r>
              <a:rPr lang="zh-CN" altLang="en-US" sz="2400" b="1" dirty="0">
                <a:solidFill>
                  <a:srgbClr val="FF0000"/>
                </a:solidFill>
              </a:rPr>
              <a:t>you understand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linear regression</a:t>
            </a:r>
            <a:r>
              <a:rPr lang="zh-CN" altLang="en-US" sz="2400" b="1" dirty="0">
                <a:solidFill>
                  <a:srgbClr val="FF0000"/>
                </a:solidFill>
              </a:rPr>
              <a:t>, the advanced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optimization algorithms </a:t>
            </a:r>
            <a:r>
              <a:rPr lang="zh-CN" altLang="en-US" sz="2400" b="1" dirty="0">
                <a:solidFill>
                  <a:srgbClr val="FF0000"/>
                </a:solidFill>
              </a:rPr>
              <a:t>and regularization,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by now</a:t>
            </a:r>
            <a:r>
              <a:rPr lang="zh-CN" altLang="en-US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you </a:t>
            </a:r>
            <a:r>
              <a:rPr lang="zh-CN" altLang="en-US" sz="2400" b="1" dirty="0">
                <a:solidFill>
                  <a:srgbClr val="FF0000"/>
                </a:solidFill>
              </a:rPr>
              <a:t>probably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know quite </a:t>
            </a:r>
            <a:r>
              <a:rPr lang="zh-CN" altLang="en-US" sz="2400" b="1" dirty="0">
                <a:solidFill>
                  <a:srgbClr val="FF0000"/>
                </a:solidFill>
              </a:rPr>
              <a:t>a lot more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 than many </a:t>
            </a:r>
            <a:r>
              <a:rPr lang="zh-CN" altLang="en-US" sz="2400" b="1" dirty="0">
                <a:solidFill>
                  <a:srgbClr val="FF0000"/>
                </a:solidFill>
              </a:rPr>
              <a:t>of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 Silicon </a:t>
            </a:r>
            <a:r>
              <a:rPr lang="zh-CN" altLang="en-US" sz="2400" b="1" dirty="0">
                <a:solidFill>
                  <a:srgbClr val="FF0000"/>
                </a:solidFill>
              </a:rPr>
              <a:t>Valley engineers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having </a:t>
            </a:r>
            <a:r>
              <a:rPr lang="zh-CN" altLang="en-US" sz="2400" b="1" dirty="0">
                <a:solidFill>
                  <a:srgbClr val="FF0000"/>
                </a:solidFill>
              </a:rPr>
              <a:t>very successful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careers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</a:t>
            </a:r>
            <a:r>
              <a:rPr lang="zh-CN" altLang="en-US" sz="2400" b="1" dirty="0">
                <a:solidFill>
                  <a:srgbClr val="FF0000"/>
                </a:solidFill>
              </a:rPr>
              <a:t>tons of money for the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companies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building </a:t>
            </a:r>
            <a:r>
              <a:rPr lang="zh-CN" altLang="en-US" sz="2400" b="1" dirty="0">
                <a:solidFill>
                  <a:srgbClr val="FF0000"/>
                </a:solidFill>
              </a:rPr>
              <a:t>products using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		---- Andrew 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xygenaccelerator.com/wp-content/uploads/2012/07/silicon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-43815"/>
            <a:ext cx="5334000" cy="51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181600" y="209550"/>
            <a:ext cx="4008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C</a:t>
            </a:r>
            <a:r>
              <a:rPr lang="zh-CN" altLang="en-US" sz="4000" dirty="0" smtClean="0">
                <a:solidFill>
                  <a:srgbClr val="FFFF00"/>
                </a:solidFill>
              </a:rPr>
              <a:t>ongratulations</a:t>
            </a:r>
            <a:r>
              <a:rPr lang="en-US" altLang="zh-CN" sz="4000" dirty="0" smtClean="0">
                <a:solidFill>
                  <a:srgbClr val="FFFF00"/>
                </a:solidFill>
              </a:rPr>
              <a:t>!</a:t>
            </a:r>
          </a:p>
          <a:p>
            <a:endParaRPr lang="zh-CN" altLang="en-US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You've actually come a long </a:t>
            </a:r>
            <a:r>
              <a:rPr lang="en-US" altLang="zh-CN" sz="4000" dirty="0" smtClean="0">
                <a:solidFill>
                  <a:srgbClr val="FFFF00"/>
                </a:solidFill>
              </a:rPr>
              <a:t>w</a:t>
            </a:r>
            <a:r>
              <a:rPr lang="zh-CN" altLang="en-US" sz="4000" dirty="0" smtClean="0">
                <a:solidFill>
                  <a:srgbClr val="FFFF00"/>
                </a:solidFill>
              </a:rPr>
              <a:t>ay.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7460"/>
            <a:ext cx="1676248" cy="167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40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矩形 122"/>
          <p:cNvSpPr/>
          <p:nvPr/>
        </p:nvSpPr>
        <p:spPr>
          <a:xfrm>
            <a:off x="3327018" y="650838"/>
            <a:ext cx="2590474" cy="364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989908" y="564380"/>
            <a:ext cx="3041394" cy="398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/>
          <p:cNvSpPr txBox="1"/>
          <p:nvPr/>
        </p:nvSpPr>
        <p:spPr>
          <a:xfrm>
            <a:off x="2133600" y="3103798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features, but too less training examples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62000" y="2419350"/>
            <a:ext cx="7848600" cy="1981200"/>
          </a:xfrm>
          <a:prstGeom prst="roundRect">
            <a:avLst>
              <a:gd name="adj" fmla="val 55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744041" y="4426679"/>
            <a:ext cx="3123359" cy="5072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2" y="2687701"/>
            <a:ext cx="392815" cy="392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687701"/>
            <a:ext cx="392815" cy="392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4" y="3723270"/>
            <a:ext cx="2744343" cy="405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41355"/>
            <a:ext cx="949452" cy="3120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80" y="4535166"/>
            <a:ext cx="949452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0&#10;\]&#10;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.5&#10;\]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5&#10;\]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&#10;\]&#10;\end{document}"/>
  <p:tag name="IGUANATEXSIZE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2&#10;\]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1000\theta_3^2 + 1000 \theta_4^2&#10;\]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=0&#10;\]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=0&#10;\]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&lt; 1&#10;\]&#10;\end{document}"/>
  <p:tag name="IGUANATEXSIZE" val="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=\theta_0+\theta_1x+\theta_2 x^2+\theta_3 x^3+\theta_4 x^4+\theta_5 x^5+\theta_6 x^6+\theta_7 x^7&#10;\]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0&#10;\]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1&#10;\]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2&#10;\]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&#10;\]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&#10;\]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5&#10;\]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6&#10;\]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7&#10;\]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frac{1}{1+e^{-z}} = 0.5&#10;\]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z = 0&#10;\]&#10;\end{document}"/>
  <p:tag name="IGUANATEXSIZE" val="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T x = 0&#10;$&#10;&#10;\end{document}"/>
  <p:tag name="IGUANATEXSIZE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5066</TotalTime>
  <Words>2219</Words>
  <Application>Microsoft Office PowerPoint</Application>
  <PresentationFormat>全屏显示(16:9)</PresentationFormat>
  <Paragraphs>597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Simsun</vt:lpstr>
      <vt:lpstr>宋体</vt:lpstr>
      <vt:lpstr>Arial</vt:lpstr>
      <vt:lpstr>Calibri</vt:lpstr>
      <vt:lpstr>Chiller</vt:lpstr>
      <vt:lpstr>Courier New</vt:lpstr>
      <vt:lpstr>1_Lecture</vt:lpstr>
      <vt:lpstr>2_Office Theme</vt:lpstr>
      <vt:lpstr>3_Office Theme</vt:lpstr>
      <vt:lpstr>2_Lecture</vt:lpstr>
      <vt:lpstr>3_Lecture</vt:lpstr>
      <vt:lpstr>PowerPoint 演示文稿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Samuel</cp:lastModifiedBy>
  <cp:revision>320</cp:revision>
  <dcterms:created xsi:type="dcterms:W3CDTF">2010-07-08T21:59:02Z</dcterms:created>
  <dcterms:modified xsi:type="dcterms:W3CDTF">2014-04-11T00:22:46Z</dcterms:modified>
</cp:coreProperties>
</file>