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sldIdLst>
    <p:sldId id="256" r:id="rId5"/>
    <p:sldId id="257" r:id="rId6"/>
    <p:sldId id="258" r:id="rId7"/>
    <p:sldId id="264" r:id="rId8"/>
    <p:sldId id="259" r:id="rId9"/>
    <p:sldId id="266" r:id="rId10"/>
    <p:sldId id="265" r:id="rId11"/>
    <p:sldId id="270" r:id="rId12"/>
    <p:sldId id="269" r:id="rId13"/>
    <p:sldId id="271" r:id="rId14"/>
    <p:sldId id="272" r:id="rId15"/>
    <p:sldId id="276" r:id="rId16"/>
    <p:sldId id="273" r:id="rId17"/>
    <p:sldId id="275" r:id="rId18"/>
    <p:sldId id="274" r:id="rId19"/>
  </p:sldIdLst>
  <p:sldSz cx="12192000" cy="6858000"/>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3" autoAdjust="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362"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8156" y="0"/>
            <a:ext cx="2889362" cy="495300"/>
          </a:xfrm>
          <a:prstGeom prst="rect">
            <a:avLst/>
          </a:prstGeom>
        </p:spPr>
        <p:txBody>
          <a:bodyPr vert="horz" lIns="91440" tIns="45720" rIns="91440" bIns="45720" rtlCol="0"/>
          <a:lstStyle>
            <a:lvl1pPr algn="r">
              <a:defRPr sz="1200"/>
            </a:lvl1pPr>
          </a:lstStyle>
          <a:p>
            <a:fld id="{8897F2F2-963A-466A-8717-1BE8FC5F6458}" type="datetimeFigureOut">
              <a:rPr lang="en-GB" smtClean="0"/>
              <a:t>16/12/2018</a:t>
            </a:fld>
            <a:endParaRPr lang="en-GB"/>
          </a:p>
        </p:txBody>
      </p:sp>
      <p:sp>
        <p:nvSpPr>
          <p:cNvPr id="4" name="Slide Image Placeholder 3"/>
          <p:cNvSpPr>
            <a:spLocks noGrp="1" noRot="1" noChangeAspect="1"/>
          </p:cNvSpPr>
          <p:nvPr>
            <p:ph type="sldImg" idx="2"/>
          </p:nvPr>
        </p:nvSpPr>
        <p:spPr>
          <a:xfrm>
            <a:off x="374650" y="1235075"/>
            <a:ext cx="5919788" cy="3330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7381" y="4751389"/>
            <a:ext cx="5334327" cy="38877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63"/>
            <a:ext cx="2889362"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8156" y="9377363"/>
            <a:ext cx="2889362" cy="495300"/>
          </a:xfrm>
          <a:prstGeom prst="rect">
            <a:avLst/>
          </a:prstGeom>
        </p:spPr>
        <p:txBody>
          <a:bodyPr vert="horz" lIns="91440" tIns="45720" rIns="91440" bIns="45720" rtlCol="0" anchor="b"/>
          <a:lstStyle>
            <a:lvl1pPr algn="r">
              <a:defRPr sz="1200"/>
            </a:lvl1pPr>
          </a:lstStyle>
          <a:p>
            <a:fld id="{66FD8213-4308-4A30-B62E-472104192DE6}" type="slidenum">
              <a:rPr lang="en-GB" smtClean="0"/>
              <a:t>‹#›</a:t>
            </a:fld>
            <a:endParaRPr lang="en-GB"/>
          </a:p>
        </p:txBody>
      </p:sp>
    </p:spTree>
    <p:extLst>
      <p:ext uri="{BB962C8B-B14F-4D97-AF65-F5344CB8AC3E}">
        <p14:creationId xmlns:p14="http://schemas.microsoft.com/office/powerpoint/2010/main" val="345400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6FD8213-4308-4A30-B62E-472104192DE6}" type="slidenum">
              <a:rPr lang="en-GB" smtClean="0"/>
              <a:t>1</a:t>
            </a:fld>
            <a:endParaRPr lang="en-GB"/>
          </a:p>
        </p:txBody>
      </p:sp>
    </p:spTree>
    <p:extLst>
      <p:ext uri="{BB962C8B-B14F-4D97-AF65-F5344CB8AC3E}">
        <p14:creationId xmlns:p14="http://schemas.microsoft.com/office/powerpoint/2010/main" val="530193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10</a:t>
            </a:fld>
            <a:endParaRPr lang="en-GB"/>
          </a:p>
        </p:txBody>
      </p:sp>
    </p:spTree>
    <p:extLst>
      <p:ext uri="{BB962C8B-B14F-4D97-AF65-F5344CB8AC3E}">
        <p14:creationId xmlns:p14="http://schemas.microsoft.com/office/powerpoint/2010/main" val="3387185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11</a:t>
            </a:fld>
            <a:endParaRPr lang="en-GB"/>
          </a:p>
        </p:txBody>
      </p:sp>
    </p:spTree>
    <p:extLst>
      <p:ext uri="{BB962C8B-B14F-4D97-AF65-F5344CB8AC3E}">
        <p14:creationId xmlns:p14="http://schemas.microsoft.com/office/powerpoint/2010/main" val="649119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12</a:t>
            </a:fld>
            <a:endParaRPr lang="en-GB"/>
          </a:p>
        </p:txBody>
      </p:sp>
    </p:spTree>
    <p:extLst>
      <p:ext uri="{BB962C8B-B14F-4D97-AF65-F5344CB8AC3E}">
        <p14:creationId xmlns:p14="http://schemas.microsoft.com/office/powerpoint/2010/main" val="3894293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13</a:t>
            </a:fld>
            <a:endParaRPr lang="en-GB"/>
          </a:p>
        </p:txBody>
      </p:sp>
    </p:spTree>
    <p:extLst>
      <p:ext uri="{BB962C8B-B14F-4D97-AF65-F5344CB8AC3E}">
        <p14:creationId xmlns:p14="http://schemas.microsoft.com/office/powerpoint/2010/main" val="2587180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14</a:t>
            </a:fld>
            <a:endParaRPr lang="en-GB"/>
          </a:p>
        </p:txBody>
      </p:sp>
    </p:spTree>
    <p:extLst>
      <p:ext uri="{BB962C8B-B14F-4D97-AF65-F5344CB8AC3E}">
        <p14:creationId xmlns:p14="http://schemas.microsoft.com/office/powerpoint/2010/main" val="3621080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15</a:t>
            </a:fld>
            <a:endParaRPr lang="en-GB"/>
          </a:p>
        </p:txBody>
      </p:sp>
    </p:spTree>
    <p:extLst>
      <p:ext uri="{BB962C8B-B14F-4D97-AF65-F5344CB8AC3E}">
        <p14:creationId xmlns:p14="http://schemas.microsoft.com/office/powerpoint/2010/main" val="222275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2</a:t>
            </a:fld>
            <a:endParaRPr lang="en-GB"/>
          </a:p>
        </p:txBody>
      </p:sp>
    </p:spTree>
    <p:extLst>
      <p:ext uri="{BB962C8B-B14F-4D97-AF65-F5344CB8AC3E}">
        <p14:creationId xmlns:p14="http://schemas.microsoft.com/office/powerpoint/2010/main" val="389686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3</a:t>
            </a:fld>
            <a:endParaRPr lang="en-GB"/>
          </a:p>
        </p:txBody>
      </p:sp>
    </p:spTree>
    <p:extLst>
      <p:ext uri="{BB962C8B-B14F-4D97-AF65-F5344CB8AC3E}">
        <p14:creationId xmlns:p14="http://schemas.microsoft.com/office/powerpoint/2010/main" val="103541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4</a:t>
            </a:fld>
            <a:endParaRPr lang="en-GB"/>
          </a:p>
        </p:txBody>
      </p:sp>
    </p:spTree>
    <p:extLst>
      <p:ext uri="{BB962C8B-B14F-4D97-AF65-F5344CB8AC3E}">
        <p14:creationId xmlns:p14="http://schemas.microsoft.com/office/powerpoint/2010/main" val="1377847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5</a:t>
            </a:fld>
            <a:endParaRPr lang="en-GB"/>
          </a:p>
        </p:txBody>
      </p:sp>
    </p:spTree>
    <p:extLst>
      <p:ext uri="{BB962C8B-B14F-4D97-AF65-F5344CB8AC3E}">
        <p14:creationId xmlns:p14="http://schemas.microsoft.com/office/powerpoint/2010/main" val="338576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6</a:t>
            </a:fld>
            <a:endParaRPr lang="en-GB"/>
          </a:p>
        </p:txBody>
      </p:sp>
    </p:spTree>
    <p:extLst>
      <p:ext uri="{BB962C8B-B14F-4D97-AF65-F5344CB8AC3E}">
        <p14:creationId xmlns:p14="http://schemas.microsoft.com/office/powerpoint/2010/main" val="2474267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7</a:t>
            </a:fld>
            <a:endParaRPr lang="en-GB"/>
          </a:p>
        </p:txBody>
      </p:sp>
    </p:spTree>
    <p:extLst>
      <p:ext uri="{BB962C8B-B14F-4D97-AF65-F5344CB8AC3E}">
        <p14:creationId xmlns:p14="http://schemas.microsoft.com/office/powerpoint/2010/main" val="579752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8</a:t>
            </a:fld>
            <a:endParaRPr lang="en-GB"/>
          </a:p>
        </p:txBody>
      </p:sp>
    </p:spTree>
    <p:extLst>
      <p:ext uri="{BB962C8B-B14F-4D97-AF65-F5344CB8AC3E}">
        <p14:creationId xmlns:p14="http://schemas.microsoft.com/office/powerpoint/2010/main" val="34522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1235075"/>
            <a:ext cx="5919788"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FD8213-4308-4A30-B62E-472104192DE6}" type="slidenum">
              <a:rPr lang="en-GB" smtClean="0"/>
              <a:t>9</a:t>
            </a:fld>
            <a:endParaRPr lang="en-GB"/>
          </a:p>
        </p:txBody>
      </p:sp>
    </p:spTree>
    <p:extLst>
      <p:ext uri="{BB962C8B-B14F-4D97-AF65-F5344CB8AC3E}">
        <p14:creationId xmlns:p14="http://schemas.microsoft.com/office/powerpoint/2010/main" val="343446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38712D-7684-445B-A2B6-3A6385C4D4AB}" type="datetimeFigureOut">
              <a:rPr lang="en-GB" smtClean="0"/>
              <a:t>16/12/2018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C9A4E4-3327-4BDE-9E54-721EAE1D54B7}" type="slidenum">
              <a:rPr lang="en-GB" smtClean="0"/>
              <a:t>‹#›</a:t>
            </a:fld>
            <a:endParaRPr lang="en-GB"/>
          </a:p>
        </p:txBody>
      </p:sp>
    </p:spTree>
    <p:extLst>
      <p:ext uri="{BB962C8B-B14F-4D97-AF65-F5344CB8AC3E}">
        <p14:creationId xmlns:p14="http://schemas.microsoft.com/office/powerpoint/2010/main" val="287548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38712D-7684-445B-A2B6-3A6385C4D4AB}" type="datetimeFigureOut">
              <a:rPr lang="en-GB" smtClean="0"/>
              <a:t>16/12/2018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C9A4E4-3327-4BDE-9E54-721EAE1D54B7}" type="slidenum">
              <a:rPr lang="en-GB" smtClean="0"/>
              <a:t>‹#›</a:t>
            </a:fld>
            <a:endParaRPr lang="en-GB"/>
          </a:p>
        </p:txBody>
      </p:sp>
    </p:spTree>
    <p:extLst>
      <p:ext uri="{BB962C8B-B14F-4D97-AF65-F5344CB8AC3E}">
        <p14:creationId xmlns:p14="http://schemas.microsoft.com/office/powerpoint/2010/main" val="2375214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38712D-7684-445B-A2B6-3A6385C4D4AB}" type="datetimeFigureOut">
              <a:rPr lang="en-GB" smtClean="0"/>
              <a:t>16/12/2018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C9A4E4-3327-4BDE-9E54-721EAE1D54B7}" type="slidenum">
              <a:rPr lang="en-GB" smtClean="0"/>
              <a:t>‹#›</a:t>
            </a:fld>
            <a:endParaRPr lang="en-GB"/>
          </a:p>
        </p:txBody>
      </p:sp>
    </p:spTree>
    <p:extLst>
      <p:ext uri="{BB962C8B-B14F-4D97-AF65-F5344CB8AC3E}">
        <p14:creationId xmlns:p14="http://schemas.microsoft.com/office/powerpoint/2010/main" val="382893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38712D-7684-445B-A2B6-3A6385C4D4AB}" type="datetimeFigureOut">
              <a:rPr lang="en-GB" smtClean="0"/>
              <a:t>16/12/2018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C9A4E4-3327-4BDE-9E54-721EAE1D54B7}" type="slidenum">
              <a:rPr lang="en-GB" smtClean="0"/>
              <a:t>‹#›</a:t>
            </a:fld>
            <a:endParaRPr lang="en-GB"/>
          </a:p>
        </p:txBody>
      </p:sp>
    </p:spTree>
    <p:extLst>
      <p:ext uri="{BB962C8B-B14F-4D97-AF65-F5344CB8AC3E}">
        <p14:creationId xmlns:p14="http://schemas.microsoft.com/office/powerpoint/2010/main" val="158937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38712D-7684-445B-A2B6-3A6385C4D4AB}" type="datetimeFigureOut">
              <a:rPr lang="en-GB" smtClean="0"/>
              <a:t>16/12/2018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C9A4E4-3327-4BDE-9E54-721EAE1D54B7}" type="slidenum">
              <a:rPr lang="en-GB" smtClean="0"/>
              <a:t>‹#›</a:t>
            </a:fld>
            <a:endParaRPr lang="en-GB"/>
          </a:p>
        </p:txBody>
      </p:sp>
    </p:spTree>
    <p:extLst>
      <p:ext uri="{BB962C8B-B14F-4D97-AF65-F5344CB8AC3E}">
        <p14:creationId xmlns:p14="http://schemas.microsoft.com/office/powerpoint/2010/main" val="11844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38712D-7684-445B-A2B6-3A6385C4D4AB}" type="datetimeFigureOut">
              <a:rPr lang="en-GB" smtClean="0"/>
              <a:t>16/12/2018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C9A4E4-3327-4BDE-9E54-721EAE1D54B7}" type="slidenum">
              <a:rPr lang="en-GB" smtClean="0"/>
              <a:t>‹#›</a:t>
            </a:fld>
            <a:endParaRPr lang="en-GB"/>
          </a:p>
        </p:txBody>
      </p:sp>
    </p:spTree>
    <p:extLst>
      <p:ext uri="{BB962C8B-B14F-4D97-AF65-F5344CB8AC3E}">
        <p14:creationId xmlns:p14="http://schemas.microsoft.com/office/powerpoint/2010/main" val="175020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38712D-7684-445B-A2B6-3A6385C4D4AB}" type="datetimeFigureOut">
              <a:rPr lang="en-GB" smtClean="0"/>
              <a:t>16/12/2018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5C9A4E4-3327-4BDE-9E54-721EAE1D54B7}" type="slidenum">
              <a:rPr lang="en-GB" smtClean="0"/>
              <a:t>‹#›</a:t>
            </a:fld>
            <a:endParaRPr lang="en-GB"/>
          </a:p>
        </p:txBody>
      </p:sp>
    </p:spTree>
    <p:extLst>
      <p:ext uri="{BB962C8B-B14F-4D97-AF65-F5344CB8AC3E}">
        <p14:creationId xmlns:p14="http://schemas.microsoft.com/office/powerpoint/2010/main" val="336372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38712D-7684-445B-A2B6-3A6385C4D4AB}" type="datetimeFigureOut">
              <a:rPr lang="en-GB" smtClean="0"/>
              <a:t>16/12/2018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5C9A4E4-3327-4BDE-9E54-721EAE1D54B7}" type="slidenum">
              <a:rPr lang="en-GB" smtClean="0"/>
              <a:t>‹#›</a:t>
            </a:fld>
            <a:endParaRPr lang="en-GB"/>
          </a:p>
        </p:txBody>
      </p:sp>
    </p:spTree>
    <p:extLst>
      <p:ext uri="{BB962C8B-B14F-4D97-AF65-F5344CB8AC3E}">
        <p14:creationId xmlns:p14="http://schemas.microsoft.com/office/powerpoint/2010/main" val="28544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38712D-7684-445B-A2B6-3A6385C4D4AB}" type="datetimeFigureOut">
              <a:rPr lang="en-GB" smtClean="0"/>
              <a:t>16/12/2018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5C9A4E4-3327-4BDE-9E54-721EAE1D54B7}" type="slidenum">
              <a:rPr lang="en-GB" smtClean="0"/>
              <a:t>‹#›</a:t>
            </a:fld>
            <a:endParaRPr lang="en-GB"/>
          </a:p>
        </p:txBody>
      </p:sp>
    </p:spTree>
    <p:extLst>
      <p:ext uri="{BB962C8B-B14F-4D97-AF65-F5344CB8AC3E}">
        <p14:creationId xmlns:p14="http://schemas.microsoft.com/office/powerpoint/2010/main" val="272799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38712D-7684-445B-A2B6-3A6385C4D4AB}" type="datetimeFigureOut">
              <a:rPr lang="en-GB" smtClean="0"/>
              <a:t>16/12/2018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C9A4E4-3327-4BDE-9E54-721EAE1D54B7}" type="slidenum">
              <a:rPr lang="en-GB" smtClean="0"/>
              <a:t>‹#›</a:t>
            </a:fld>
            <a:endParaRPr lang="en-GB"/>
          </a:p>
        </p:txBody>
      </p:sp>
    </p:spTree>
    <p:extLst>
      <p:ext uri="{BB962C8B-B14F-4D97-AF65-F5344CB8AC3E}">
        <p14:creationId xmlns:p14="http://schemas.microsoft.com/office/powerpoint/2010/main" val="152049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38712D-7684-445B-A2B6-3A6385C4D4AB}" type="datetimeFigureOut">
              <a:rPr lang="en-GB" smtClean="0"/>
              <a:t>16/12/2018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C9A4E4-3327-4BDE-9E54-721EAE1D54B7}" type="slidenum">
              <a:rPr lang="en-GB" smtClean="0"/>
              <a:t>‹#›</a:t>
            </a:fld>
            <a:endParaRPr lang="en-GB"/>
          </a:p>
        </p:txBody>
      </p:sp>
    </p:spTree>
    <p:extLst>
      <p:ext uri="{BB962C8B-B14F-4D97-AF65-F5344CB8AC3E}">
        <p14:creationId xmlns:p14="http://schemas.microsoft.com/office/powerpoint/2010/main" val="206547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8712D-7684-445B-A2B6-3A6385C4D4AB}" type="datetimeFigureOut">
              <a:rPr lang="en-GB" smtClean="0"/>
              <a:t>16/12/2018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9A4E4-3327-4BDE-9E54-721EAE1D54B7}" type="slidenum">
              <a:rPr lang="en-GB" smtClean="0"/>
              <a:t>‹#›</a:t>
            </a:fld>
            <a:endParaRPr lang="en-GB"/>
          </a:p>
        </p:txBody>
      </p:sp>
    </p:spTree>
    <p:extLst>
      <p:ext uri="{BB962C8B-B14F-4D97-AF65-F5344CB8AC3E}">
        <p14:creationId xmlns:p14="http://schemas.microsoft.com/office/powerpoint/2010/main" val="8212266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www.visitbritain.org/inbound-tourism-trends" TargetMode="External"/><Relationship Id="rId5" Type="http://schemas.openxmlformats.org/officeDocument/2006/relationships/hyperlink" Target="https://www.ofx.com/en-gb/forex-news/historical-exchange-rates/monthly-average-rates/" TargetMode="External"/><Relationship Id="rId4" Type="http://schemas.openxmlformats.org/officeDocument/2006/relationships/hyperlink" Target="https://www.ons.gov.uk/peoplepopulationandcommunity/leisureandtourism/datasets/monthlyoverseastravelandtourismreferencetabl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hyperlink" Target="https://github.com/stretcharm/PowerBI_Training" TargetMode="External"/><Relationship Id="rId4" Type="http://schemas.openxmlformats.org/officeDocument/2006/relationships/hyperlink" Target="https://www.youtube.com/playlist?list=PLUIkYG_TQD7wkDrK7L8P7XnLPIl_G7Ug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user/mspowerbi" TargetMode="External"/><Relationship Id="rId13" Type="http://schemas.openxmlformats.org/officeDocument/2006/relationships/hyperlink" Target="https://powerbi.tips/toolbox/" TargetMode="External"/><Relationship Id="rId3" Type="http://schemas.openxmlformats.org/officeDocument/2006/relationships/image" Target="../media/image2.jpeg"/><Relationship Id="rId7" Type="http://schemas.openxmlformats.org/officeDocument/2006/relationships/hyperlink" Target="https://www.edx.org/course/analyzing-and-visualizing-data-with-power-bi" TargetMode="External"/><Relationship Id="rId12" Type="http://schemas.openxmlformats.org/officeDocument/2006/relationships/hyperlink" Target="https://www.sqlbi.com/wp-content/uploads/visuals-reference-sep2018-A3.pdf"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aka.ms/pbiguidedlearning" TargetMode="External"/><Relationship Id="rId11" Type="http://schemas.openxmlformats.org/officeDocument/2006/relationships/hyperlink" Target="https://www.sqlbi.com/training/dax/" TargetMode="External"/><Relationship Id="rId5" Type="http://schemas.openxmlformats.org/officeDocument/2006/relationships/hyperlink" Target="https://powerbi.microsoft.com/en-us/desktop/" TargetMode="External"/><Relationship Id="rId10" Type="http://schemas.openxmlformats.org/officeDocument/2006/relationships/hyperlink" Target="https://curbal.com/blog/course/high-level-introduction-to-power-bi" TargetMode="External"/><Relationship Id="rId4" Type="http://schemas.openxmlformats.org/officeDocument/2006/relationships/hyperlink" Target="https://powerbi.microsoft.com/" TargetMode="External"/><Relationship Id="rId9" Type="http://schemas.openxmlformats.org/officeDocument/2006/relationships/hyperlink" Target="https://youtube.com/c/CurbalE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ccm/getapps/" TargetMode="External"/><Relationship Id="rId4" Type="http://schemas.openxmlformats.org/officeDocument/2006/relationships/hyperlink" Target="https://powerbi.microsoft.com/en-us/deskto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580" y="1438798"/>
            <a:ext cx="4834845" cy="1530244"/>
          </a:xfrm>
          <a:prstGeom prst="rect">
            <a:avLst/>
          </a:prstGeom>
        </p:spPr>
      </p:pic>
      <p:sp>
        <p:nvSpPr>
          <p:cNvPr id="5" name="Title 1"/>
          <p:cNvSpPr txBox="1">
            <a:spLocks/>
          </p:cNvSpPr>
          <p:nvPr/>
        </p:nvSpPr>
        <p:spPr bwMode="auto">
          <a:xfrm>
            <a:off x="1524000" y="3809824"/>
            <a:ext cx="9144000" cy="160309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solidFill>
                  <a:srgbClr val="FFC63F"/>
                </a:solidFill>
                <a:effectLst>
                  <a:outerShdw blurRad="38100" dist="38100" dir="2700000" algn="tl">
                    <a:srgbClr val="000000">
                      <a:alpha val="43137"/>
                    </a:srgbClr>
                  </a:outerShdw>
                </a:effectLst>
                <a:latin typeface="Brandon Grotesque Black" panose="020B0A03020203060202" pitchFamily="34" charset="0"/>
              </a:rPr>
              <a:t>Introduction to Data </a:t>
            </a:r>
            <a:r>
              <a:rPr lang="en-US" dirty="0" err="1">
                <a:solidFill>
                  <a:srgbClr val="FFC63F"/>
                </a:solidFill>
                <a:effectLst>
                  <a:outerShdw blurRad="38100" dist="38100" dir="2700000" algn="tl">
                    <a:srgbClr val="000000">
                      <a:alpha val="43137"/>
                    </a:srgbClr>
                  </a:outerShdw>
                </a:effectLst>
                <a:latin typeface="Brandon Grotesque Black" panose="020B0A03020203060202" pitchFamily="34" charset="0"/>
              </a:rPr>
              <a:t>Visualisation</a:t>
            </a:r>
            <a:r>
              <a:rPr lang="en-US" dirty="0">
                <a:solidFill>
                  <a:srgbClr val="FFC63F"/>
                </a:solidFill>
                <a:effectLst>
                  <a:outerShdw blurRad="38100" dist="38100" dir="2700000" algn="tl">
                    <a:srgbClr val="000000">
                      <a:alpha val="43137"/>
                    </a:srgbClr>
                  </a:outerShdw>
                </a:effectLst>
                <a:latin typeface="Brandon Grotesque Black" panose="020B0A03020203060202" pitchFamily="34" charset="0"/>
              </a:rPr>
              <a:t> and </a:t>
            </a:r>
            <a:r>
              <a:rPr lang="en-US" dirty="0" smtClean="0">
                <a:solidFill>
                  <a:srgbClr val="FFC63F"/>
                </a:solidFill>
                <a:effectLst>
                  <a:outerShdw blurRad="38100" dist="38100" dir="2700000" algn="tl">
                    <a:srgbClr val="000000">
                      <a:alpha val="43137"/>
                    </a:srgbClr>
                  </a:outerShdw>
                </a:effectLst>
                <a:latin typeface="Brandon Grotesque Black" panose="020B0A03020203060202" pitchFamily="34" charset="0"/>
              </a:rPr>
              <a:t>Analysis with </a:t>
            </a:r>
            <a:r>
              <a:rPr lang="en-US" dirty="0" err="1">
                <a:solidFill>
                  <a:srgbClr val="FFC63F"/>
                </a:solidFill>
                <a:effectLst>
                  <a:outerShdw blurRad="38100" dist="38100" dir="2700000" algn="tl">
                    <a:srgbClr val="000000">
                      <a:alpha val="43137"/>
                    </a:srgbClr>
                  </a:outerShdw>
                </a:effectLst>
                <a:latin typeface="Brandon Grotesque Black" panose="020B0A03020203060202" pitchFamily="34" charset="0"/>
              </a:rPr>
              <a:t>PowerBI</a:t>
            </a:r>
            <a:endParaRPr lang="en-GB" dirty="0">
              <a:solidFill>
                <a:srgbClr val="FFC63F"/>
              </a:solidFill>
              <a:effectLst>
                <a:outerShdw blurRad="38100" dist="38100" dir="2700000" algn="tl">
                  <a:srgbClr val="000000">
                    <a:alpha val="43137"/>
                  </a:srgbClr>
                </a:outerShdw>
              </a:effectLst>
              <a:latin typeface="Brandon Grotesque Black" panose="020B0A03020203060202" pitchFamily="34" charset="0"/>
            </a:endParaRPr>
          </a:p>
        </p:txBody>
      </p:sp>
      <p:cxnSp>
        <p:nvCxnSpPr>
          <p:cNvPr id="6" name="Straight Connector 5"/>
          <p:cNvCxnSpPr/>
          <p:nvPr/>
        </p:nvCxnSpPr>
        <p:spPr>
          <a:xfrm>
            <a:off x="1992316" y="3429000"/>
            <a:ext cx="8207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768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err="1" smtClean="0"/>
              <a:t>PowerBI</a:t>
            </a:r>
            <a:r>
              <a:rPr lang="en-GB" sz="3600" dirty="0" smtClean="0"/>
              <a:t> Exercise </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0" name="Title 1"/>
          <p:cNvSpPr txBox="1">
            <a:spLocks/>
          </p:cNvSpPr>
          <p:nvPr/>
        </p:nvSpPr>
        <p:spPr bwMode="auto">
          <a:xfrm>
            <a:off x="1524000" y="1723136"/>
            <a:ext cx="9144000" cy="43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lnSpc>
                <a:spcPct val="150000"/>
              </a:lnSpc>
            </a:pPr>
            <a:r>
              <a:rPr lang="en-GB" sz="2400" dirty="0" smtClean="0"/>
              <a:t>Get Data</a:t>
            </a:r>
          </a:p>
          <a:p>
            <a:pPr lvl="1" algn="l">
              <a:lnSpc>
                <a:spcPct val="150000"/>
              </a:lnSpc>
            </a:pPr>
            <a:r>
              <a:rPr lang="en-GB" sz="2400" dirty="0" smtClean="0"/>
              <a:t>Public data sets</a:t>
            </a:r>
          </a:p>
          <a:p>
            <a:pPr lvl="1" algn="l"/>
            <a:r>
              <a:rPr lang="en-GB" sz="2000" dirty="0">
                <a:hlinkClick r:id="rId4"/>
              </a:rPr>
              <a:t>https://www.ons.gov.uk/peoplepopulationandcommunity/leisureandtourism/datasets/monthlyoverseastravelandtourismreferencetables</a:t>
            </a:r>
            <a:endParaRPr lang="en-GB" sz="2000" dirty="0"/>
          </a:p>
          <a:p>
            <a:pPr lvl="1" algn="l"/>
            <a:r>
              <a:rPr lang="en-GB" sz="2000" dirty="0">
                <a:hlinkClick r:id="rId5"/>
              </a:rPr>
              <a:t>https://www.ofx.com/en-gb/forex-news/historical-exchange-rates/monthly-average-rates/</a:t>
            </a:r>
            <a:endParaRPr lang="en-GB" sz="2000" dirty="0"/>
          </a:p>
          <a:p>
            <a:pPr lvl="1" algn="l"/>
            <a:r>
              <a:rPr lang="en-GB" sz="2000" dirty="0">
                <a:hlinkClick r:id="rId6"/>
              </a:rPr>
              <a:t>https://www.visitbritain.org/inbound-tourism-trends</a:t>
            </a:r>
            <a:endParaRPr lang="en-GB" sz="2000" dirty="0" smtClean="0"/>
          </a:p>
        </p:txBody>
      </p:sp>
    </p:spTree>
    <p:extLst>
      <p:ext uri="{BB962C8B-B14F-4D97-AF65-F5344CB8AC3E}">
        <p14:creationId xmlns:p14="http://schemas.microsoft.com/office/powerpoint/2010/main" val="87941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fade">
                                      <p:cBhvr>
                                        <p:cTn id="13" dur="500"/>
                                        <p:tgtEl>
                                          <p:spTgt spid="1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fade">
                                      <p:cBhvr>
                                        <p:cTn id="16" dur="500"/>
                                        <p:tgtEl>
                                          <p:spTgt spid="10">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smtClean="0"/>
              <a:t>Exercise Videos</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0" name="Title 1"/>
          <p:cNvSpPr txBox="1">
            <a:spLocks/>
          </p:cNvSpPr>
          <p:nvPr/>
        </p:nvSpPr>
        <p:spPr bwMode="auto">
          <a:xfrm>
            <a:off x="1524000" y="1686560"/>
            <a:ext cx="9144000" cy="43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lnSpc>
                <a:spcPct val="150000"/>
              </a:lnSpc>
            </a:pPr>
            <a:r>
              <a:rPr lang="en-GB" sz="2000" dirty="0" smtClean="0"/>
              <a:t>Start PowerBI</a:t>
            </a:r>
            <a:r>
              <a:rPr lang="en-GB" sz="2000" dirty="0"/>
              <a:t>	</a:t>
            </a:r>
            <a:r>
              <a:rPr lang="en-GB" sz="2000" dirty="0" smtClean="0"/>
              <a:t>			Video 1</a:t>
            </a:r>
            <a:r>
              <a:rPr lang="en-GB" sz="2000" dirty="0"/>
              <a:t>	</a:t>
            </a:r>
            <a:r>
              <a:rPr lang="en-GB" sz="2000" dirty="0" smtClean="0"/>
              <a:t>01:24</a:t>
            </a:r>
            <a:endParaRPr lang="en-GB" sz="2000" dirty="0"/>
          </a:p>
          <a:p>
            <a:pPr algn="l">
              <a:lnSpc>
                <a:spcPct val="150000"/>
              </a:lnSpc>
            </a:pPr>
            <a:r>
              <a:rPr lang="en-GB" sz="2000" dirty="0"/>
              <a:t>Download some sample Data	</a:t>
            </a:r>
            <a:r>
              <a:rPr lang="en-GB" sz="2000" dirty="0" smtClean="0"/>
              <a:t>	Video 2</a:t>
            </a:r>
            <a:r>
              <a:rPr lang="en-GB" sz="2000" dirty="0"/>
              <a:t>	</a:t>
            </a:r>
            <a:r>
              <a:rPr lang="en-GB" sz="2000" dirty="0" smtClean="0"/>
              <a:t>01:48</a:t>
            </a:r>
            <a:endParaRPr lang="en-GB" sz="2000" dirty="0"/>
          </a:p>
          <a:p>
            <a:pPr algn="l">
              <a:lnSpc>
                <a:spcPct val="150000"/>
              </a:lnSpc>
            </a:pPr>
            <a:r>
              <a:rPr lang="en-GB" sz="2000" dirty="0"/>
              <a:t>Get Data csv	</a:t>
            </a:r>
            <a:r>
              <a:rPr lang="en-GB" sz="2000" dirty="0" smtClean="0"/>
              <a:t>			Video 3</a:t>
            </a:r>
            <a:r>
              <a:rPr lang="en-GB" sz="2000" dirty="0"/>
              <a:t>	</a:t>
            </a:r>
            <a:r>
              <a:rPr lang="en-GB" sz="2000" dirty="0" smtClean="0"/>
              <a:t>01:44</a:t>
            </a:r>
            <a:endParaRPr lang="en-GB" sz="2000" dirty="0"/>
          </a:p>
          <a:p>
            <a:pPr algn="l">
              <a:lnSpc>
                <a:spcPct val="150000"/>
              </a:lnSpc>
            </a:pPr>
            <a:r>
              <a:rPr lang="en-GB" sz="2000" dirty="0"/>
              <a:t>Improve the Query	</a:t>
            </a:r>
            <a:r>
              <a:rPr lang="en-GB" sz="2000" dirty="0" smtClean="0"/>
              <a:t>		Video 4</a:t>
            </a:r>
            <a:r>
              <a:rPr lang="en-GB" sz="2000" dirty="0"/>
              <a:t>	</a:t>
            </a:r>
            <a:r>
              <a:rPr lang="en-GB" sz="2000" dirty="0" smtClean="0"/>
              <a:t>02:33</a:t>
            </a:r>
            <a:endParaRPr lang="en-GB" sz="2000" dirty="0"/>
          </a:p>
          <a:p>
            <a:pPr algn="l">
              <a:lnSpc>
                <a:spcPct val="150000"/>
              </a:lnSpc>
            </a:pPr>
            <a:r>
              <a:rPr lang="en-GB" sz="2000" dirty="0"/>
              <a:t>Improve the </a:t>
            </a:r>
            <a:r>
              <a:rPr lang="en-GB" sz="2000" dirty="0" smtClean="0"/>
              <a:t>Query2 and Add Dates		Video 5</a:t>
            </a:r>
            <a:r>
              <a:rPr lang="en-GB" sz="2000" dirty="0"/>
              <a:t>	</a:t>
            </a:r>
            <a:r>
              <a:rPr lang="en-GB" sz="2000" dirty="0" smtClean="0"/>
              <a:t>04:03</a:t>
            </a:r>
            <a:endParaRPr lang="en-GB" sz="2000" dirty="0"/>
          </a:p>
          <a:p>
            <a:pPr algn="l">
              <a:lnSpc>
                <a:spcPct val="150000"/>
              </a:lnSpc>
            </a:pPr>
            <a:r>
              <a:rPr lang="en-GB" sz="2000" dirty="0"/>
              <a:t>Add More visuals	</a:t>
            </a:r>
            <a:r>
              <a:rPr lang="en-GB" sz="2000" dirty="0" smtClean="0"/>
              <a:t>			Video 6</a:t>
            </a:r>
            <a:r>
              <a:rPr lang="en-GB" sz="2000" dirty="0"/>
              <a:t>	</a:t>
            </a:r>
            <a:r>
              <a:rPr lang="en-GB" sz="2000" dirty="0" smtClean="0"/>
              <a:t>05:17</a:t>
            </a:r>
            <a:endParaRPr lang="en-GB" sz="2000" dirty="0"/>
          </a:p>
          <a:p>
            <a:pPr algn="l">
              <a:lnSpc>
                <a:spcPct val="150000"/>
              </a:lnSpc>
            </a:pPr>
            <a:r>
              <a:rPr lang="en-GB" sz="2000" dirty="0"/>
              <a:t>Add More visuals2	</a:t>
            </a:r>
            <a:r>
              <a:rPr lang="en-GB" sz="2000" dirty="0" smtClean="0"/>
              <a:t>		Video 7</a:t>
            </a:r>
            <a:r>
              <a:rPr lang="en-GB" sz="2000" dirty="0"/>
              <a:t>	</a:t>
            </a:r>
            <a:r>
              <a:rPr lang="en-GB" sz="2000" dirty="0" smtClean="0"/>
              <a:t>04:02</a:t>
            </a:r>
            <a:endParaRPr lang="en-GB" sz="2000" dirty="0"/>
          </a:p>
          <a:p>
            <a:pPr algn="l">
              <a:lnSpc>
                <a:spcPct val="150000"/>
              </a:lnSpc>
            </a:pPr>
            <a:r>
              <a:rPr lang="en-GB" sz="2000" dirty="0"/>
              <a:t>Add </a:t>
            </a:r>
            <a:r>
              <a:rPr lang="en-GB" sz="2000" dirty="0" err="1"/>
              <a:t>Dax</a:t>
            </a:r>
            <a:r>
              <a:rPr lang="en-GB" sz="2000" dirty="0"/>
              <a:t> Calculations	</a:t>
            </a:r>
            <a:r>
              <a:rPr lang="en-GB" sz="2000" dirty="0" smtClean="0"/>
              <a:t>		Video 8</a:t>
            </a:r>
            <a:r>
              <a:rPr lang="en-GB" sz="2000" dirty="0"/>
              <a:t>	</a:t>
            </a:r>
            <a:r>
              <a:rPr lang="en-GB" sz="2000" dirty="0" smtClean="0"/>
              <a:t>07:59</a:t>
            </a:r>
            <a:endParaRPr lang="en-GB" sz="2000" dirty="0"/>
          </a:p>
          <a:p>
            <a:pPr lvl="1" algn="l">
              <a:lnSpc>
                <a:spcPct val="150000"/>
              </a:lnSpc>
            </a:pPr>
            <a:endParaRPr lang="en-GB" sz="2000" dirty="0" smtClean="0"/>
          </a:p>
        </p:txBody>
      </p:sp>
    </p:spTree>
    <p:extLst>
      <p:ext uri="{BB962C8B-B14F-4D97-AF65-F5344CB8AC3E}">
        <p14:creationId xmlns:p14="http://schemas.microsoft.com/office/powerpoint/2010/main" val="279796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fade">
                                      <p:cBhvr>
                                        <p:cTn id="25" dur="500"/>
                                        <p:tgtEl>
                                          <p:spTgt spid="10">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animEffect transition="in" filter="fade">
                                      <p:cBhvr>
                                        <p:cTn id="28"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smtClean="0"/>
              <a:t>Exercise Videos</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0" name="Title 1"/>
          <p:cNvSpPr txBox="1">
            <a:spLocks/>
          </p:cNvSpPr>
          <p:nvPr/>
        </p:nvSpPr>
        <p:spPr bwMode="auto">
          <a:xfrm>
            <a:off x="1524000" y="1686560"/>
            <a:ext cx="9144000" cy="43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lnSpc>
                <a:spcPct val="150000"/>
              </a:lnSpc>
            </a:pPr>
            <a:r>
              <a:rPr lang="en-GB" sz="2000" dirty="0" smtClean="0"/>
              <a:t>Add Some Excel Data			Video 9</a:t>
            </a:r>
            <a:r>
              <a:rPr lang="en-GB" sz="2000" dirty="0"/>
              <a:t>	</a:t>
            </a:r>
            <a:r>
              <a:rPr lang="en-GB" sz="2000" dirty="0" smtClean="0"/>
              <a:t>8:29</a:t>
            </a:r>
            <a:endParaRPr lang="en-GB" sz="2000" dirty="0"/>
          </a:p>
          <a:p>
            <a:pPr algn="l">
              <a:lnSpc>
                <a:spcPct val="150000"/>
              </a:lnSpc>
            </a:pPr>
            <a:r>
              <a:rPr lang="en-GB" sz="2000" dirty="0" smtClean="0"/>
              <a:t>Pivot the Data		</a:t>
            </a:r>
            <a:r>
              <a:rPr lang="en-GB" sz="2000" dirty="0"/>
              <a:t>	</a:t>
            </a:r>
            <a:r>
              <a:rPr lang="en-GB" sz="2000" dirty="0" smtClean="0"/>
              <a:t>	Video 10</a:t>
            </a:r>
            <a:r>
              <a:rPr lang="en-GB" sz="2000" dirty="0"/>
              <a:t>	</a:t>
            </a:r>
            <a:r>
              <a:rPr lang="en-GB" sz="2000" dirty="0" smtClean="0"/>
              <a:t> 2:23</a:t>
            </a:r>
            <a:endParaRPr lang="en-GB" sz="2000" dirty="0"/>
          </a:p>
          <a:p>
            <a:pPr algn="l">
              <a:lnSpc>
                <a:spcPct val="150000"/>
              </a:lnSpc>
            </a:pPr>
            <a:r>
              <a:rPr lang="en-GB" sz="2000" dirty="0" smtClean="0"/>
              <a:t>Add Exchange Rate from Web		Video 11</a:t>
            </a:r>
            <a:r>
              <a:rPr lang="en-GB" sz="2000" dirty="0"/>
              <a:t>	</a:t>
            </a:r>
            <a:r>
              <a:rPr lang="en-GB" sz="2000" dirty="0" smtClean="0"/>
              <a:t> 2:40</a:t>
            </a:r>
            <a:endParaRPr lang="en-GB" sz="2000" dirty="0"/>
          </a:p>
          <a:p>
            <a:pPr algn="l">
              <a:lnSpc>
                <a:spcPct val="150000"/>
              </a:lnSpc>
            </a:pPr>
            <a:r>
              <a:rPr lang="en-GB" sz="2000" dirty="0" smtClean="0"/>
              <a:t>Add </a:t>
            </a:r>
            <a:r>
              <a:rPr lang="en-GB" sz="2000" dirty="0" smtClean="0"/>
              <a:t>Date Table &amp; Connect Data		Video 12</a:t>
            </a:r>
            <a:r>
              <a:rPr lang="en-GB" sz="2000" dirty="0"/>
              <a:t>	</a:t>
            </a:r>
            <a:r>
              <a:rPr lang="en-GB" sz="2000" dirty="0" smtClean="0"/>
              <a:t> </a:t>
            </a:r>
            <a:r>
              <a:rPr lang="en-GB" sz="2000" dirty="0" smtClean="0"/>
              <a:t>3:10</a:t>
            </a:r>
          </a:p>
          <a:p>
            <a:pPr algn="l">
              <a:lnSpc>
                <a:spcPct val="150000"/>
              </a:lnSpc>
            </a:pPr>
            <a:endParaRPr lang="en-GB" sz="2000" dirty="0" smtClean="0"/>
          </a:p>
          <a:p>
            <a:pPr algn="l"/>
            <a:r>
              <a:rPr lang="en-GB" sz="2000" dirty="0" smtClean="0"/>
              <a:t>Online Videos </a:t>
            </a:r>
            <a:r>
              <a:rPr lang="en-GB" sz="2000" dirty="0" smtClean="0">
                <a:hlinkClick r:id="rId4"/>
              </a:rPr>
              <a:t>https</a:t>
            </a:r>
            <a:r>
              <a:rPr lang="en-GB" sz="2000" dirty="0">
                <a:hlinkClick r:id="rId4"/>
              </a:rPr>
              <a:t>://</a:t>
            </a:r>
            <a:r>
              <a:rPr lang="en-GB" sz="2000" dirty="0" smtClean="0">
                <a:hlinkClick r:id="rId4"/>
              </a:rPr>
              <a:t>www.youtube.com/playlist?list=PLUIkYG_TQD7wkDrK7L8P7XnLPIl_G7Ugv</a:t>
            </a:r>
            <a:endParaRPr lang="en-GB" sz="2000" dirty="0" smtClean="0"/>
          </a:p>
          <a:p>
            <a:pPr algn="l"/>
            <a:r>
              <a:rPr lang="en-GB" sz="2000" dirty="0" smtClean="0"/>
              <a:t>Documents</a:t>
            </a:r>
            <a:endParaRPr lang="en-GB" sz="2000" dirty="0"/>
          </a:p>
          <a:p>
            <a:pPr algn="l"/>
            <a:r>
              <a:rPr lang="en-GB" sz="2000" dirty="0" smtClean="0">
                <a:hlinkClick r:id="rId5"/>
              </a:rPr>
              <a:t>https</a:t>
            </a:r>
            <a:r>
              <a:rPr lang="en-GB" sz="2000" dirty="0">
                <a:hlinkClick r:id="rId5"/>
              </a:rPr>
              <a:t>://</a:t>
            </a:r>
            <a:r>
              <a:rPr lang="en-GB" sz="2000" dirty="0" smtClean="0">
                <a:hlinkClick r:id="rId5"/>
              </a:rPr>
              <a:t>github.com/stretcharm/PowerBI_Training</a:t>
            </a:r>
            <a:endParaRPr lang="en-GB" sz="2000" dirty="0" smtClean="0"/>
          </a:p>
          <a:p>
            <a:pPr algn="l">
              <a:lnSpc>
                <a:spcPct val="150000"/>
              </a:lnSpc>
            </a:pPr>
            <a:endParaRPr lang="en-GB" sz="2000" dirty="0" smtClean="0"/>
          </a:p>
          <a:p>
            <a:pPr algn="l">
              <a:lnSpc>
                <a:spcPct val="150000"/>
              </a:lnSpc>
            </a:pPr>
            <a:endParaRPr lang="en-GB" sz="2000" dirty="0"/>
          </a:p>
          <a:p>
            <a:pPr lvl="1" algn="l">
              <a:lnSpc>
                <a:spcPct val="150000"/>
              </a:lnSpc>
            </a:pPr>
            <a:endParaRPr lang="en-GB" sz="2000" dirty="0" smtClean="0"/>
          </a:p>
        </p:txBody>
      </p:sp>
    </p:spTree>
    <p:extLst>
      <p:ext uri="{BB962C8B-B14F-4D97-AF65-F5344CB8AC3E}">
        <p14:creationId xmlns:p14="http://schemas.microsoft.com/office/powerpoint/2010/main" val="68708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500"/>
                                        <p:tgtEl>
                                          <p:spTgt spid="1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fade">
                                      <p:cBhvr>
                                        <p:cTn id="22" dur="500"/>
                                        <p:tgtEl>
                                          <p:spTgt spid="1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animEffect transition="in" filter="fade">
                                      <p:cBhvr>
                                        <p:cTn id="25"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dirty="0" smtClean="0"/>
              <a:t>A Few Best Practices</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0" name="Title 1"/>
          <p:cNvSpPr txBox="1">
            <a:spLocks/>
          </p:cNvSpPr>
          <p:nvPr/>
        </p:nvSpPr>
        <p:spPr bwMode="auto">
          <a:xfrm>
            <a:off x="1450521" y="1702889"/>
            <a:ext cx="9144000" cy="43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1" algn="l">
              <a:lnSpc>
                <a:spcPct val="150000"/>
              </a:lnSpc>
            </a:pPr>
            <a:r>
              <a:rPr lang="en-US" sz="2000" dirty="0"/>
              <a:t>Understand and answer the question you or your users want answered</a:t>
            </a:r>
          </a:p>
          <a:p>
            <a:pPr lvl="1" algn="l">
              <a:lnSpc>
                <a:spcPct val="150000"/>
              </a:lnSpc>
            </a:pPr>
            <a:r>
              <a:rPr lang="en-US" sz="2000" dirty="0" smtClean="0"/>
              <a:t>Name queries and name </a:t>
            </a:r>
            <a:r>
              <a:rPr lang="en-US" sz="2000" dirty="0"/>
              <a:t>columns for business users. Use spaces </a:t>
            </a:r>
          </a:p>
          <a:p>
            <a:pPr lvl="1" algn="l">
              <a:lnSpc>
                <a:spcPct val="150000"/>
              </a:lnSpc>
            </a:pPr>
            <a:r>
              <a:rPr lang="en-US" sz="2000" dirty="0" smtClean="0"/>
              <a:t>Remove </a:t>
            </a:r>
            <a:r>
              <a:rPr lang="en-US" sz="2000" dirty="0"/>
              <a:t>unwanted columns and r</a:t>
            </a:r>
            <a:r>
              <a:rPr lang="en-US" sz="2000" dirty="0" smtClean="0"/>
              <a:t>ows</a:t>
            </a:r>
          </a:p>
          <a:p>
            <a:pPr lvl="1" algn="l">
              <a:lnSpc>
                <a:spcPct val="150000"/>
              </a:lnSpc>
            </a:pPr>
            <a:r>
              <a:rPr lang="en-US" sz="2000" dirty="0" smtClean="0"/>
              <a:t>Keep </a:t>
            </a:r>
            <a:r>
              <a:rPr lang="en-US" sz="2000" dirty="0"/>
              <a:t>r</a:t>
            </a:r>
            <a:r>
              <a:rPr lang="en-US" sz="2000" dirty="0" smtClean="0"/>
              <a:t>ows narrow</a:t>
            </a:r>
          </a:p>
          <a:p>
            <a:pPr lvl="1" algn="l">
              <a:lnSpc>
                <a:spcPct val="150000"/>
              </a:lnSpc>
            </a:pPr>
            <a:r>
              <a:rPr lang="en-US" sz="2000" dirty="0" smtClean="0"/>
              <a:t>Use grid </a:t>
            </a:r>
            <a:r>
              <a:rPr lang="en-US" sz="2000" dirty="0"/>
              <a:t>or </a:t>
            </a:r>
            <a:r>
              <a:rPr lang="en-US" sz="2000" dirty="0" smtClean="0"/>
              <a:t>format align visuals</a:t>
            </a:r>
            <a:endParaRPr lang="en-US" sz="2000" dirty="0"/>
          </a:p>
          <a:p>
            <a:pPr lvl="1" algn="l">
              <a:lnSpc>
                <a:spcPct val="150000"/>
              </a:lnSpc>
            </a:pPr>
            <a:r>
              <a:rPr lang="en-US" sz="2000" dirty="0" smtClean="0"/>
              <a:t>Use </a:t>
            </a:r>
            <a:r>
              <a:rPr lang="en-US" sz="2000" dirty="0"/>
              <a:t>the general format pane to set consistent </a:t>
            </a:r>
            <a:r>
              <a:rPr lang="en-US" sz="2000" dirty="0" smtClean="0"/>
              <a:t>sizes</a:t>
            </a:r>
          </a:p>
          <a:p>
            <a:pPr lvl="1" algn="l">
              <a:lnSpc>
                <a:spcPct val="150000"/>
              </a:lnSpc>
            </a:pPr>
            <a:r>
              <a:rPr lang="en-US" sz="2000" dirty="0" smtClean="0"/>
              <a:t>Use the appropriate visualization for the data e.g. bar charts are better than pies</a:t>
            </a:r>
          </a:p>
          <a:p>
            <a:pPr lvl="1" algn="l">
              <a:lnSpc>
                <a:spcPct val="150000"/>
              </a:lnSpc>
            </a:pPr>
            <a:r>
              <a:rPr lang="en-US" sz="2000" dirty="0" smtClean="0"/>
              <a:t>Don’t overload your dashboards with data or visuals</a:t>
            </a:r>
          </a:p>
        </p:txBody>
      </p:sp>
    </p:spTree>
    <p:extLst>
      <p:ext uri="{BB962C8B-B14F-4D97-AF65-F5344CB8AC3E}">
        <p14:creationId xmlns:p14="http://schemas.microsoft.com/office/powerpoint/2010/main" val="130107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fade">
                                      <p:cBhvr>
                                        <p:cTn id="25" dur="500"/>
                                        <p:tgtEl>
                                          <p:spTgt spid="10">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animEffect transition="in" filter="fade">
                                      <p:cBhvr>
                                        <p:cTn id="28"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smtClean="0"/>
              <a:t>Questions</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0" name="Title 1"/>
          <p:cNvSpPr txBox="1">
            <a:spLocks/>
          </p:cNvSpPr>
          <p:nvPr/>
        </p:nvSpPr>
        <p:spPr bwMode="auto">
          <a:xfrm>
            <a:off x="1450521" y="1694725"/>
            <a:ext cx="9144000" cy="43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1" algn="l">
              <a:lnSpc>
                <a:spcPct val="150000"/>
              </a:lnSpc>
            </a:pPr>
            <a:endParaRPr lang="en-GB" sz="2000"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6792" y="1574850"/>
            <a:ext cx="3131457" cy="4560798"/>
          </a:xfrm>
          <a:prstGeom prst="rect">
            <a:avLst/>
          </a:prstGeom>
        </p:spPr>
      </p:pic>
    </p:spTree>
    <p:extLst>
      <p:ext uri="{BB962C8B-B14F-4D97-AF65-F5344CB8AC3E}">
        <p14:creationId xmlns:p14="http://schemas.microsoft.com/office/powerpoint/2010/main" val="4203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smtClean="0"/>
              <a:t>Online Training  &amp; Links</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0" name="Title 1"/>
          <p:cNvSpPr txBox="1">
            <a:spLocks/>
          </p:cNvSpPr>
          <p:nvPr/>
        </p:nvSpPr>
        <p:spPr bwMode="auto">
          <a:xfrm>
            <a:off x="1450521" y="1800352"/>
            <a:ext cx="9144000" cy="43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1" algn="l">
              <a:lnSpc>
                <a:spcPct val="150000"/>
              </a:lnSpc>
            </a:pPr>
            <a:r>
              <a:rPr lang="en-US" sz="1600" dirty="0" err="1">
                <a:hlinkClick r:id="rId4"/>
              </a:rPr>
              <a:t>PowerBI</a:t>
            </a:r>
            <a:r>
              <a:rPr lang="en-US" sz="1600" dirty="0">
                <a:hlinkClick r:id="rId4"/>
              </a:rPr>
              <a:t> Home </a:t>
            </a:r>
            <a:endParaRPr lang="en-US" sz="1600" dirty="0"/>
          </a:p>
          <a:p>
            <a:pPr lvl="1" algn="l">
              <a:lnSpc>
                <a:spcPct val="150000"/>
              </a:lnSpc>
            </a:pPr>
            <a:r>
              <a:rPr lang="en-US" sz="1600" dirty="0">
                <a:hlinkClick r:id="rId5"/>
              </a:rPr>
              <a:t>Free Desktop </a:t>
            </a:r>
            <a:r>
              <a:rPr lang="en-US" sz="1600" dirty="0" smtClean="0">
                <a:hlinkClick r:id="rId5"/>
              </a:rPr>
              <a:t>Download</a:t>
            </a:r>
            <a:r>
              <a:rPr lang="en-US" sz="1600" dirty="0" smtClean="0"/>
              <a:t> </a:t>
            </a:r>
            <a:endParaRPr lang="en-US" sz="1600" dirty="0"/>
          </a:p>
          <a:p>
            <a:pPr lvl="1" algn="l">
              <a:lnSpc>
                <a:spcPct val="150000"/>
              </a:lnSpc>
            </a:pPr>
            <a:r>
              <a:rPr lang="en-US" sz="1600" dirty="0" smtClean="0">
                <a:hlinkClick r:id="rId6"/>
              </a:rPr>
              <a:t>Guided Learning </a:t>
            </a:r>
            <a:r>
              <a:rPr lang="en-US" sz="1600" dirty="0" smtClean="0"/>
              <a:t>70 </a:t>
            </a:r>
            <a:r>
              <a:rPr lang="en-US" sz="1600" dirty="0"/>
              <a:t>sessions about 8 mins each. </a:t>
            </a:r>
            <a:r>
              <a:rPr lang="en-US" sz="1600" dirty="0" smtClean="0"/>
              <a:t>Power BI Service (Cloud) training can </a:t>
            </a:r>
            <a:r>
              <a:rPr lang="en-US" sz="1600" dirty="0"/>
              <a:t>be skipped.</a:t>
            </a:r>
          </a:p>
          <a:p>
            <a:pPr lvl="1" algn="l">
              <a:lnSpc>
                <a:spcPct val="150000"/>
              </a:lnSpc>
            </a:pPr>
            <a:r>
              <a:rPr lang="en-US" sz="1600" dirty="0" err="1">
                <a:hlinkClick r:id="rId7"/>
              </a:rPr>
              <a:t>EDx</a:t>
            </a:r>
            <a:r>
              <a:rPr lang="en-US" sz="1600" dirty="0">
                <a:hlinkClick r:id="rId7"/>
              </a:rPr>
              <a:t> </a:t>
            </a:r>
            <a:r>
              <a:rPr lang="en-US" sz="1600" dirty="0"/>
              <a:t>6 week course (about 2-4 </a:t>
            </a:r>
            <a:r>
              <a:rPr lang="en-US" sz="1600" dirty="0" err="1"/>
              <a:t>hrs</a:t>
            </a:r>
            <a:r>
              <a:rPr lang="en-US" sz="1600" dirty="0"/>
              <a:t>/week). Free unless you want a certificate</a:t>
            </a:r>
          </a:p>
          <a:p>
            <a:pPr lvl="1" algn="l">
              <a:lnSpc>
                <a:spcPct val="150000"/>
              </a:lnSpc>
            </a:pPr>
            <a:r>
              <a:rPr lang="en-US" sz="1600" dirty="0" smtClean="0">
                <a:hlinkClick r:id="rId8"/>
              </a:rPr>
              <a:t>Microsoft </a:t>
            </a:r>
            <a:r>
              <a:rPr lang="en-US" sz="1600" dirty="0">
                <a:hlinkClick r:id="rId8"/>
              </a:rPr>
              <a:t>PowerBI </a:t>
            </a:r>
            <a:r>
              <a:rPr lang="en-US" sz="1600" dirty="0" smtClean="0">
                <a:hlinkClick r:id="rId8"/>
              </a:rPr>
              <a:t>YouTube Videos</a:t>
            </a:r>
            <a:endParaRPr lang="en-US" sz="1600" dirty="0"/>
          </a:p>
          <a:p>
            <a:pPr lvl="1" algn="l">
              <a:lnSpc>
                <a:spcPct val="150000"/>
              </a:lnSpc>
            </a:pPr>
            <a:r>
              <a:rPr lang="en-GB" sz="1600" dirty="0" err="1" smtClean="0">
                <a:hlinkClick r:id="rId9"/>
              </a:rPr>
              <a:t>Curbal</a:t>
            </a:r>
            <a:r>
              <a:rPr lang="en-GB" sz="1600" dirty="0" smtClean="0">
                <a:hlinkClick r:id="rId9"/>
              </a:rPr>
              <a:t> </a:t>
            </a:r>
            <a:r>
              <a:rPr lang="en-GB" sz="1600" dirty="0">
                <a:hlinkClick r:id="rId9"/>
              </a:rPr>
              <a:t>YouTube </a:t>
            </a:r>
            <a:r>
              <a:rPr lang="en-GB" sz="1600" dirty="0" smtClean="0">
                <a:hlinkClick r:id="rId9"/>
              </a:rPr>
              <a:t>Videos</a:t>
            </a:r>
            <a:r>
              <a:rPr lang="en-GB" sz="1600" dirty="0" smtClean="0"/>
              <a:t>  &amp; </a:t>
            </a:r>
            <a:r>
              <a:rPr lang="en-US" sz="1600" dirty="0" err="1" smtClean="0">
                <a:hlinkClick r:id="rId10"/>
              </a:rPr>
              <a:t>Curbal</a:t>
            </a:r>
            <a:r>
              <a:rPr lang="en-US" sz="1600" dirty="0" smtClean="0">
                <a:hlinkClick r:id="rId10"/>
              </a:rPr>
              <a:t> </a:t>
            </a:r>
            <a:r>
              <a:rPr lang="en-US" sz="1600" dirty="0">
                <a:hlinkClick r:id="rId10"/>
              </a:rPr>
              <a:t>Free Training</a:t>
            </a:r>
            <a:endParaRPr lang="en-US" sz="1600" dirty="0"/>
          </a:p>
          <a:p>
            <a:pPr lvl="1" algn="l">
              <a:lnSpc>
                <a:spcPct val="150000"/>
              </a:lnSpc>
            </a:pPr>
            <a:r>
              <a:rPr lang="en-US" sz="1600" dirty="0" smtClean="0">
                <a:hlinkClick r:id="rId11"/>
              </a:rPr>
              <a:t>SQLBI DAX Free Training</a:t>
            </a:r>
            <a:r>
              <a:rPr lang="en-US" sz="1600" dirty="0" smtClean="0"/>
              <a:t> &amp; </a:t>
            </a:r>
            <a:r>
              <a:rPr lang="en-US" sz="1600" dirty="0">
                <a:hlinkClick r:id="rId12"/>
              </a:rPr>
              <a:t>Visual Reference</a:t>
            </a:r>
            <a:r>
              <a:rPr lang="en-US" sz="1600" dirty="0"/>
              <a:t>  Helps you pick an appropriate </a:t>
            </a:r>
            <a:r>
              <a:rPr lang="en-US" sz="1600" dirty="0" err="1" smtClean="0"/>
              <a:t>visualisation</a:t>
            </a:r>
            <a:endParaRPr lang="en-US" sz="1600" dirty="0"/>
          </a:p>
          <a:p>
            <a:pPr lvl="1" algn="l">
              <a:lnSpc>
                <a:spcPct val="150000"/>
              </a:lnSpc>
            </a:pPr>
            <a:r>
              <a:rPr lang="en-US" sz="1600" dirty="0">
                <a:hlinkClick r:id="rId13"/>
              </a:rPr>
              <a:t>List of useful Online </a:t>
            </a:r>
            <a:r>
              <a:rPr lang="en-US" sz="1600" dirty="0" smtClean="0">
                <a:hlinkClick r:id="rId13"/>
              </a:rPr>
              <a:t>Links</a:t>
            </a:r>
            <a:endParaRPr lang="en-US" sz="1600" dirty="0"/>
          </a:p>
        </p:txBody>
      </p:sp>
    </p:spTree>
    <p:extLst>
      <p:ext uri="{BB962C8B-B14F-4D97-AF65-F5344CB8AC3E}">
        <p14:creationId xmlns:p14="http://schemas.microsoft.com/office/powerpoint/2010/main" val="424550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fade">
                                      <p:cBhvr>
                                        <p:cTn id="25" dur="500"/>
                                        <p:tgtEl>
                                          <p:spTgt spid="10">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animEffect transition="in" filter="fade">
                                      <p:cBhvr>
                                        <p:cTn id="28"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a:t>Learning Objective</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0" name="Title 1"/>
          <p:cNvSpPr txBox="1">
            <a:spLocks/>
          </p:cNvSpPr>
          <p:nvPr/>
        </p:nvSpPr>
        <p:spPr bwMode="auto">
          <a:xfrm>
            <a:off x="1450521" y="1701909"/>
            <a:ext cx="9144000" cy="43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1" algn="l">
              <a:lnSpc>
                <a:spcPct val="150000"/>
              </a:lnSpc>
            </a:pPr>
            <a:r>
              <a:rPr lang="en-US" sz="3200" dirty="0"/>
              <a:t>Find out what is </a:t>
            </a:r>
            <a:r>
              <a:rPr lang="en-US" sz="3200" dirty="0" err="1"/>
              <a:t>PowerBI</a:t>
            </a:r>
            <a:endParaRPr lang="en-US" sz="3200" dirty="0"/>
          </a:p>
          <a:p>
            <a:pPr lvl="1" algn="l">
              <a:lnSpc>
                <a:spcPct val="150000"/>
              </a:lnSpc>
            </a:pPr>
            <a:r>
              <a:rPr lang="en-US" sz="3200" dirty="0"/>
              <a:t>Learn how to setup </a:t>
            </a:r>
            <a:r>
              <a:rPr lang="en-US" sz="3200" dirty="0" err="1"/>
              <a:t>PowerBI</a:t>
            </a:r>
            <a:endParaRPr lang="en-US" sz="3200" dirty="0"/>
          </a:p>
          <a:p>
            <a:pPr lvl="1" algn="l">
              <a:lnSpc>
                <a:spcPct val="150000"/>
              </a:lnSpc>
            </a:pPr>
            <a:r>
              <a:rPr lang="en-US" sz="3200" dirty="0"/>
              <a:t>Get Some </a:t>
            </a:r>
            <a:r>
              <a:rPr lang="en-US" sz="3200" dirty="0" smtClean="0"/>
              <a:t>Data (csv, </a:t>
            </a:r>
            <a:r>
              <a:rPr lang="en-US" sz="3200" dirty="0" err="1" smtClean="0"/>
              <a:t>xls</a:t>
            </a:r>
            <a:r>
              <a:rPr lang="en-US" sz="3200" dirty="0" smtClean="0"/>
              <a:t>, web)</a:t>
            </a:r>
            <a:endParaRPr lang="en-US" sz="3200" dirty="0"/>
          </a:p>
          <a:p>
            <a:pPr lvl="1" algn="l">
              <a:lnSpc>
                <a:spcPct val="150000"/>
              </a:lnSpc>
            </a:pPr>
            <a:r>
              <a:rPr lang="en-US" sz="3200" dirty="0"/>
              <a:t>Basic </a:t>
            </a:r>
            <a:r>
              <a:rPr lang="en-US" sz="3200" dirty="0" smtClean="0"/>
              <a:t>Manipulation (</a:t>
            </a:r>
            <a:r>
              <a:rPr lang="en-US" sz="3200" dirty="0" err="1" smtClean="0"/>
              <a:t>inc</a:t>
            </a:r>
            <a:r>
              <a:rPr lang="en-US" sz="3200" dirty="0" smtClean="0"/>
              <a:t> </a:t>
            </a:r>
            <a:r>
              <a:rPr lang="en-US" sz="3200" dirty="0" err="1" smtClean="0"/>
              <a:t>calcs</a:t>
            </a:r>
            <a:r>
              <a:rPr lang="en-US" sz="3200" dirty="0" smtClean="0"/>
              <a:t> and joining </a:t>
            </a:r>
            <a:r>
              <a:rPr lang="en-US" sz="3200" dirty="0"/>
              <a:t>d</a:t>
            </a:r>
            <a:r>
              <a:rPr lang="en-US" sz="3200" dirty="0" smtClean="0"/>
              <a:t>ata)</a:t>
            </a:r>
            <a:endParaRPr lang="en-US" sz="3200" dirty="0"/>
          </a:p>
          <a:p>
            <a:pPr lvl="1" algn="l">
              <a:lnSpc>
                <a:spcPct val="150000"/>
              </a:lnSpc>
            </a:pPr>
            <a:r>
              <a:rPr lang="en-US" sz="3200" dirty="0" err="1"/>
              <a:t>Visualise</a:t>
            </a:r>
            <a:endParaRPr lang="en-US" sz="3200" dirty="0"/>
          </a:p>
          <a:p>
            <a:pPr lvl="1" algn="l">
              <a:lnSpc>
                <a:spcPct val="150000"/>
              </a:lnSpc>
            </a:pPr>
            <a:r>
              <a:rPr lang="en-US" sz="3200" dirty="0"/>
              <a:t>Interact</a:t>
            </a:r>
          </a:p>
        </p:txBody>
      </p:sp>
    </p:spTree>
    <p:extLst>
      <p:ext uri="{BB962C8B-B14F-4D97-AF65-F5344CB8AC3E}">
        <p14:creationId xmlns:p14="http://schemas.microsoft.com/office/powerpoint/2010/main" val="108753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smtClean="0"/>
              <a:t>Poll</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0" name="Title 1"/>
          <p:cNvSpPr txBox="1">
            <a:spLocks/>
          </p:cNvSpPr>
          <p:nvPr/>
        </p:nvSpPr>
        <p:spPr bwMode="auto">
          <a:xfrm>
            <a:off x="1450521" y="1701909"/>
            <a:ext cx="9144000" cy="43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971550" lvl="1" indent="-514350" algn="l">
              <a:buFont typeface="+mj-lt"/>
              <a:buAutoNum type="arabicPeriod"/>
            </a:pPr>
            <a:r>
              <a:rPr lang="en-US" sz="3200" dirty="0" err="1"/>
              <a:t>PowerBI</a:t>
            </a:r>
            <a:r>
              <a:rPr lang="en-US" sz="3200" dirty="0"/>
              <a:t> users</a:t>
            </a:r>
          </a:p>
          <a:p>
            <a:pPr marL="971550" lvl="1" indent="-514350" algn="l">
              <a:buFont typeface="+mj-lt"/>
              <a:buAutoNum type="arabicPeriod"/>
            </a:pPr>
            <a:r>
              <a:rPr lang="en-US" sz="3200" dirty="0" smtClean="0"/>
              <a:t>Excel </a:t>
            </a:r>
            <a:r>
              <a:rPr lang="en-US" sz="3200" dirty="0"/>
              <a:t>users</a:t>
            </a:r>
          </a:p>
          <a:p>
            <a:pPr marL="971550" lvl="1" indent="-514350" algn="l">
              <a:buFont typeface="+mj-lt"/>
              <a:buAutoNum type="arabicPeriod"/>
            </a:pPr>
            <a:r>
              <a:rPr lang="en-US" sz="3200" dirty="0" smtClean="0"/>
              <a:t>Advanced </a:t>
            </a:r>
            <a:r>
              <a:rPr lang="en-US" sz="3200" dirty="0"/>
              <a:t>Excel users who complex reporting. </a:t>
            </a:r>
            <a:r>
              <a:rPr lang="en-US" sz="3200" dirty="0" smtClean="0"/>
              <a:t>e.g. </a:t>
            </a:r>
            <a:r>
              <a:rPr lang="en-US" sz="3200" dirty="0"/>
              <a:t>multiple sheets, lots of expressions, </a:t>
            </a:r>
            <a:r>
              <a:rPr lang="en-US" sz="3200" dirty="0" err="1"/>
              <a:t>vlookup</a:t>
            </a:r>
            <a:r>
              <a:rPr lang="en-US" sz="3200" dirty="0"/>
              <a:t>, pivot &amp; charts</a:t>
            </a:r>
          </a:p>
        </p:txBody>
      </p:sp>
    </p:spTree>
    <p:extLst>
      <p:ext uri="{BB962C8B-B14F-4D97-AF65-F5344CB8AC3E}">
        <p14:creationId xmlns:p14="http://schemas.microsoft.com/office/powerpoint/2010/main" val="393537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smtClean="0"/>
              <a:t>Poll</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0" name="Title 1"/>
          <p:cNvSpPr txBox="1">
            <a:spLocks/>
          </p:cNvSpPr>
          <p:nvPr/>
        </p:nvSpPr>
        <p:spPr bwMode="auto">
          <a:xfrm>
            <a:off x="1450521" y="1701909"/>
            <a:ext cx="5927024" cy="43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971550" lvl="1" indent="-514350" algn="l">
              <a:buFont typeface="+mj-lt"/>
              <a:buAutoNum type="arabicPeriod"/>
            </a:pPr>
            <a:r>
              <a:rPr lang="en-US" sz="3200" dirty="0" smtClean="0"/>
              <a:t>Curious about Data </a:t>
            </a:r>
            <a:r>
              <a:rPr lang="en-US" sz="3200" dirty="0" err="1" smtClean="0"/>
              <a:t>Viz</a:t>
            </a:r>
            <a:endParaRPr lang="en-US" sz="3200" dirty="0" smtClean="0"/>
          </a:p>
          <a:p>
            <a:pPr marL="971550" lvl="1" indent="-514350" algn="l">
              <a:buFont typeface="+mj-lt"/>
              <a:buAutoNum type="arabicPeriod"/>
            </a:pPr>
            <a:r>
              <a:rPr lang="en-US" sz="3200" dirty="0" smtClean="0"/>
              <a:t>Have a requirement to </a:t>
            </a:r>
            <a:r>
              <a:rPr lang="en-US" sz="3200" dirty="0" err="1" smtClean="0"/>
              <a:t>visualise</a:t>
            </a:r>
            <a:r>
              <a:rPr lang="en-US" sz="3200" dirty="0" smtClean="0"/>
              <a:t> or </a:t>
            </a:r>
            <a:r>
              <a:rPr lang="en-US" sz="3200" dirty="0" err="1" smtClean="0"/>
              <a:t>analyse</a:t>
            </a:r>
            <a:r>
              <a:rPr lang="en-US" sz="3200" dirty="0" smtClean="0"/>
              <a:t> some data.</a:t>
            </a:r>
          </a:p>
          <a:p>
            <a:pPr marL="971550" lvl="1" indent="-514350" algn="l">
              <a:buFont typeface="+mj-lt"/>
              <a:buAutoNum type="arabicPeriod"/>
            </a:pPr>
            <a:r>
              <a:rPr lang="en-US" sz="3200" dirty="0" smtClean="0"/>
              <a:t>Power BI user wanting to know more</a:t>
            </a:r>
            <a:endParaRPr lang="en-US" sz="3200" dirty="0"/>
          </a:p>
        </p:txBody>
      </p:sp>
      <p:pic>
        <p:nvPicPr>
          <p:cNvPr id="1026" name="Picture 2" descr="File:minifig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541" y="2027793"/>
            <a:ext cx="4734328" cy="3718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26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smtClean="0"/>
              <a:t>Power BI</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0" name="Title 1"/>
          <p:cNvSpPr txBox="1">
            <a:spLocks/>
          </p:cNvSpPr>
          <p:nvPr/>
        </p:nvSpPr>
        <p:spPr bwMode="auto">
          <a:xfrm>
            <a:off x="1450521" y="1701909"/>
            <a:ext cx="9144000" cy="43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GB" sz="2800" dirty="0"/>
              <a:t>What is Power BI</a:t>
            </a:r>
          </a:p>
          <a:p>
            <a:pPr lvl="1" algn="l"/>
            <a:r>
              <a:rPr lang="en-GB" sz="2400" dirty="0"/>
              <a:t>“Bring your data to life” </a:t>
            </a:r>
          </a:p>
          <a:p>
            <a:pPr lvl="1" algn="l"/>
            <a:r>
              <a:rPr lang="en-GB" sz="2400" dirty="0"/>
              <a:t>“Microsoft Power BI transforms your company's data into rich visuals for you to collect and organize so you can focus on what matters to you. Stay in the know, spot trends as they happen, and push your business further” </a:t>
            </a:r>
          </a:p>
          <a:p>
            <a:pPr lvl="1" algn="l"/>
            <a:r>
              <a:rPr lang="en-GB" sz="2400" dirty="0"/>
              <a:t>“Your data your way”</a:t>
            </a:r>
          </a:p>
          <a:p>
            <a:pPr lvl="1" algn="l"/>
            <a:endParaRPr lang="en-GB" sz="2400" dirty="0"/>
          </a:p>
          <a:p>
            <a:pPr lvl="1" algn="l"/>
            <a:r>
              <a:rPr lang="en-GB" sz="2400" dirty="0"/>
              <a:t>Power BI is a suite of business analytics tools to analyse data and share insights</a:t>
            </a:r>
            <a:endParaRPr lang="en-US" sz="1600" dirty="0"/>
          </a:p>
        </p:txBody>
      </p:sp>
      <p:pic>
        <p:nvPicPr>
          <p:cNvPr id="6" name="Picture 5"/>
          <p:cNvPicPr>
            <a:picLocks noChangeAspect="1"/>
          </p:cNvPicPr>
          <p:nvPr/>
        </p:nvPicPr>
        <p:blipFill>
          <a:blip r:embed="rId4"/>
          <a:stretch>
            <a:fillRect/>
          </a:stretch>
        </p:blipFill>
        <p:spPr>
          <a:xfrm>
            <a:off x="7568293" y="166455"/>
            <a:ext cx="3943312" cy="2168532"/>
          </a:xfrm>
          <a:prstGeom prst="rect">
            <a:avLst/>
          </a:prstGeom>
        </p:spPr>
      </p:pic>
    </p:spTree>
    <p:extLst>
      <p:ext uri="{BB962C8B-B14F-4D97-AF65-F5344CB8AC3E}">
        <p14:creationId xmlns:p14="http://schemas.microsoft.com/office/powerpoint/2010/main" val="36834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smtClean="0"/>
              <a:t>Power BI</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0" name="Title 1"/>
          <p:cNvSpPr txBox="1">
            <a:spLocks/>
          </p:cNvSpPr>
          <p:nvPr/>
        </p:nvSpPr>
        <p:spPr bwMode="auto">
          <a:xfrm>
            <a:off x="1450521" y="1701909"/>
            <a:ext cx="9144000" cy="43210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GB" sz="2000" dirty="0"/>
              <a:t>Features </a:t>
            </a:r>
          </a:p>
          <a:p>
            <a:pPr lvl="1" algn="l"/>
            <a:r>
              <a:rPr lang="en-GB" sz="2000" dirty="0"/>
              <a:t>Easy to Use </a:t>
            </a:r>
          </a:p>
          <a:p>
            <a:pPr lvl="1" algn="l"/>
            <a:r>
              <a:rPr lang="en-GB" sz="2000" dirty="0"/>
              <a:t>Build for Speed </a:t>
            </a:r>
          </a:p>
          <a:p>
            <a:pPr lvl="1" algn="l"/>
            <a:r>
              <a:rPr lang="en-GB" sz="2000" dirty="0"/>
              <a:t>Can access lots of different data sources </a:t>
            </a:r>
          </a:p>
          <a:p>
            <a:pPr lvl="1" algn="l"/>
            <a:r>
              <a:rPr lang="en-GB" sz="2000" dirty="0"/>
              <a:t>Mix different sources on one page </a:t>
            </a:r>
          </a:p>
          <a:p>
            <a:pPr lvl="1" algn="l"/>
            <a:r>
              <a:rPr lang="en-GB" sz="2000" dirty="0"/>
              <a:t>Cross filtering </a:t>
            </a:r>
          </a:p>
          <a:p>
            <a:pPr lvl="1" algn="l"/>
            <a:r>
              <a:rPr lang="en-GB" sz="2000" dirty="0"/>
              <a:t>Highly Interactive </a:t>
            </a:r>
          </a:p>
          <a:p>
            <a:pPr lvl="1" algn="l"/>
            <a:r>
              <a:rPr lang="en-GB" sz="2000" dirty="0"/>
              <a:t>Let's you play with your data to show hidden insights </a:t>
            </a:r>
          </a:p>
          <a:p>
            <a:pPr lvl="1" algn="l"/>
            <a:r>
              <a:rPr lang="en-GB" sz="2000" dirty="0"/>
              <a:t>Great visualisations that makes your data look fantastic </a:t>
            </a:r>
          </a:p>
          <a:p>
            <a:pPr lvl="1" algn="l"/>
            <a:r>
              <a:rPr lang="en-GB" sz="2000" dirty="0"/>
              <a:t>You don't need to code </a:t>
            </a:r>
          </a:p>
          <a:p>
            <a:pPr lvl="1" algn="l"/>
            <a:r>
              <a:rPr lang="en-GB" sz="2000" dirty="0"/>
              <a:t>Maps with limited location details </a:t>
            </a:r>
          </a:p>
          <a:p>
            <a:pPr lvl="1" algn="l"/>
            <a:r>
              <a:rPr lang="en-GB" sz="2000" dirty="0"/>
              <a:t>Supports </a:t>
            </a:r>
            <a:r>
              <a:rPr lang="en-GB" sz="2000" dirty="0" smtClean="0"/>
              <a:t>and aggregates larger </a:t>
            </a:r>
            <a:r>
              <a:rPr lang="en-GB" sz="2000" dirty="0"/>
              <a:t>data sets than excel </a:t>
            </a:r>
          </a:p>
          <a:p>
            <a:pPr lvl="1" algn="l"/>
            <a:r>
              <a:rPr lang="en-GB" sz="2000" dirty="0"/>
              <a:t>Constantly improving with a strong community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9135" y="950979"/>
            <a:ext cx="4477776" cy="2553118"/>
          </a:xfrm>
          <a:prstGeom prst="rect">
            <a:avLst/>
          </a:prstGeom>
        </p:spPr>
      </p:pic>
    </p:spTree>
    <p:extLst>
      <p:ext uri="{BB962C8B-B14F-4D97-AF65-F5344CB8AC3E}">
        <p14:creationId xmlns:p14="http://schemas.microsoft.com/office/powerpoint/2010/main" val="60609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fade">
                                      <p:cBhvr>
                                        <p:cTn id="25" dur="500"/>
                                        <p:tgtEl>
                                          <p:spTgt spid="10">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animEffect transition="in" filter="fade">
                                      <p:cBhvr>
                                        <p:cTn id="28" dur="500"/>
                                        <p:tgtEl>
                                          <p:spTgt spid="10">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animEffect transition="in" filter="fade">
                                      <p:cBhvr>
                                        <p:cTn id="31" dur="500"/>
                                        <p:tgtEl>
                                          <p:spTgt spid="10">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xEl>
                                              <p:pRg st="9" end="9"/>
                                            </p:txEl>
                                          </p:spTgt>
                                        </p:tgtEl>
                                        <p:attrNameLst>
                                          <p:attrName>style.visibility</p:attrName>
                                        </p:attrNameLst>
                                      </p:cBhvr>
                                      <p:to>
                                        <p:strVal val="visible"/>
                                      </p:to>
                                    </p:set>
                                    <p:animEffect transition="in" filter="fade">
                                      <p:cBhvr>
                                        <p:cTn id="34" dur="500"/>
                                        <p:tgtEl>
                                          <p:spTgt spid="10">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xEl>
                                              <p:pRg st="10" end="10"/>
                                            </p:txEl>
                                          </p:spTgt>
                                        </p:tgtEl>
                                        <p:attrNameLst>
                                          <p:attrName>style.visibility</p:attrName>
                                        </p:attrNameLst>
                                      </p:cBhvr>
                                      <p:to>
                                        <p:strVal val="visible"/>
                                      </p:to>
                                    </p:set>
                                    <p:animEffect transition="in" filter="fade">
                                      <p:cBhvr>
                                        <p:cTn id="37" dur="500"/>
                                        <p:tgtEl>
                                          <p:spTgt spid="10">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xEl>
                                              <p:pRg st="11" end="11"/>
                                            </p:txEl>
                                          </p:spTgt>
                                        </p:tgtEl>
                                        <p:attrNameLst>
                                          <p:attrName>style.visibility</p:attrName>
                                        </p:attrNameLst>
                                      </p:cBhvr>
                                      <p:to>
                                        <p:strVal val="visible"/>
                                      </p:to>
                                    </p:set>
                                    <p:animEffect transition="in" filter="fade">
                                      <p:cBhvr>
                                        <p:cTn id="40" dur="500"/>
                                        <p:tgtEl>
                                          <p:spTgt spid="10">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0">
                                            <p:txEl>
                                              <p:pRg st="12" end="12"/>
                                            </p:txEl>
                                          </p:spTgt>
                                        </p:tgtEl>
                                        <p:attrNameLst>
                                          <p:attrName>style.visibility</p:attrName>
                                        </p:attrNameLst>
                                      </p:cBhvr>
                                      <p:to>
                                        <p:strVal val="visible"/>
                                      </p:to>
                                    </p:set>
                                    <p:animEffect transition="in" filter="fade">
                                      <p:cBhvr>
                                        <p:cTn id="43"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smtClean="0"/>
              <a:t>Power BI </a:t>
            </a:r>
            <a:r>
              <a:rPr lang="en-GB" sz="3600" dirty="0"/>
              <a:t>Versions</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8" name="Content Placeholder 2"/>
          <p:cNvSpPr>
            <a:spLocks noGrp="1"/>
          </p:cNvSpPr>
          <p:nvPr/>
        </p:nvSpPr>
        <p:spPr>
          <a:xfrm>
            <a:off x="1524000" y="1822674"/>
            <a:ext cx="374203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Desktop </a:t>
            </a:r>
            <a:endParaRPr lang="en-GB" sz="2400" dirty="0"/>
          </a:p>
          <a:p>
            <a:pPr marL="457200" lvl="1" indent="0">
              <a:lnSpc>
                <a:spcPct val="110000"/>
              </a:lnSpc>
              <a:buNone/>
            </a:pPr>
            <a:r>
              <a:rPr lang="en-GB" sz="1800" dirty="0" smtClean="0"/>
              <a:t>PC application</a:t>
            </a:r>
            <a:endParaRPr lang="en-GB" sz="1800" dirty="0"/>
          </a:p>
          <a:p>
            <a:pPr marL="457200" lvl="1" indent="0">
              <a:lnSpc>
                <a:spcPct val="110000"/>
              </a:lnSpc>
              <a:buNone/>
            </a:pPr>
            <a:r>
              <a:rPr lang="en-GB" sz="1800" dirty="0"/>
              <a:t>Many data sources </a:t>
            </a:r>
          </a:p>
          <a:p>
            <a:pPr marL="457200" lvl="1" indent="0">
              <a:lnSpc>
                <a:spcPct val="110000"/>
              </a:lnSpc>
              <a:buNone/>
            </a:pPr>
            <a:r>
              <a:rPr lang="en-GB" sz="1800" dirty="0"/>
              <a:t>Manual </a:t>
            </a:r>
            <a:r>
              <a:rPr lang="en-GB" sz="1800" dirty="0" smtClean="0"/>
              <a:t>refresh </a:t>
            </a:r>
            <a:endParaRPr lang="en-GB" sz="1800" dirty="0"/>
          </a:p>
          <a:p>
            <a:pPr marL="457200" lvl="1" indent="0">
              <a:lnSpc>
                <a:spcPct val="110000"/>
              </a:lnSpc>
              <a:buNone/>
            </a:pPr>
            <a:r>
              <a:rPr lang="en-GB" sz="1800" dirty="0" smtClean="0"/>
              <a:t>Can </a:t>
            </a:r>
            <a:r>
              <a:rPr lang="en-GB" sz="1800" dirty="0"/>
              <a:t>link to </a:t>
            </a:r>
            <a:r>
              <a:rPr lang="en-GB" sz="1800" dirty="0" smtClean="0"/>
              <a:t>Cubes/Db/Files/Reports </a:t>
            </a:r>
          </a:p>
          <a:p>
            <a:pPr marL="457200" lvl="1" indent="0">
              <a:lnSpc>
                <a:spcPct val="110000"/>
              </a:lnSpc>
              <a:buNone/>
            </a:pPr>
            <a:r>
              <a:rPr lang="en-GB" sz="1800" dirty="0" smtClean="0"/>
              <a:t>License Free</a:t>
            </a:r>
          </a:p>
          <a:p>
            <a:r>
              <a:rPr lang="en-GB" sz="2400" dirty="0" err="1"/>
              <a:t>PowerBI</a:t>
            </a:r>
            <a:r>
              <a:rPr lang="en-GB" sz="2400" dirty="0"/>
              <a:t> Report Server</a:t>
            </a:r>
          </a:p>
          <a:p>
            <a:pPr marL="457200" lvl="1" indent="0">
              <a:lnSpc>
                <a:spcPct val="100000"/>
              </a:lnSpc>
              <a:buNone/>
            </a:pPr>
            <a:r>
              <a:rPr lang="en-GB" sz="1800" dirty="0"/>
              <a:t>Publish Desktop Files</a:t>
            </a:r>
          </a:p>
          <a:p>
            <a:pPr marL="457200" lvl="1" indent="0">
              <a:lnSpc>
                <a:spcPct val="100000"/>
              </a:lnSpc>
              <a:buNone/>
            </a:pPr>
            <a:r>
              <a:rPr lang="en-GB" sz="1800" dirty="0"/>
              <a:t>Automated refresh</a:t>
            </a:r>
          </a:p>
          <a:p>
            <a:pPr marL="457200" lvl="1" indent="0">
              <a:lnSpc>
                <a:spcPct val="100000"/>
              </a:lnSpc>
              <a:buNone/>
            </a:pPr>
            <a:r>
              <a:rPr lang="en-GB" sz="1800" dirty="0"/>
              <a:t>Secured like Reports</a:t>
            </a:r>
          </a:p>
          <a:p>
            <a:pPr marL="457200" lvl="1" indent="0">
              <a:lnSpc>
                <a:spcPct val="100000"/>
              </a:lnSpc>
              <a:buNone/>
            </a:pPr>
            <a:r>
              <a:rPr lang="en-GB" sz="1800" dirty="0"/>
              <a:t>Included in our SQL </a:t>
            </a:r>
            <a:r>
              <a:rPr lang="en-GB" sz="1800" dirty="0" smtClean="0"/>
              <a:t>Server</a:t>
            </a:r>
          </a:p>
          <a:p>
            <a:pPr marL="457200" lvl="1" indent="0">
              <a:lnSpc>
                <a:spcPct val="100000"/>
              </a:lnSpc>
              <a:buNone/>
            </a:pPr>
            <a:r>
              <a:rPr lang="en-GB" sz="1800" dirty="0" smtClean="0"/>
              <a:t>Print option</a:t>
            </a:r>
            <a:endParaRPr lang="en-GB" sz="1800" dirty="0"/>
          </a:p>
          <a:p>
            <a:pPr lvl="1"/>
            <a:endParaRPr lang="en-GB" dirty="0"/>
          </a:p>
          <a:p>
            <a:endParaRPr lang="en-GB" dirty="0"/>
          </a:p>
        </p:txBody>
      </p:sp>
      <p:sp>
        <p:nvSpPr>
          <p:cNvPr id="11" name="Content Placeholder 2"/>
          <p:cNvSpPr txBox="1">
            <a:spLocks/>
          </p:cNvSpPr>
          <p:nvPr/>
        </p:nvSpPr>
        <p:spPr>
          <a:xfrm>
            <a:off x="6344442" y="1822674"/>
            <a:ext cx="3742038" cy="4351338"/>
          </a:xfrm>
          <a:prstGeom prst="rect">
            <a:avLst/>
          </a:prstGeom>
        </p:spPr>
        <p:txBody>
          <a:bodyPr vert="horz" lIns="91440" tIns="45720" rIns="91440" bIns="45720" rtlCol="0">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800" dirty="0"/>
              <a:t>Cloud</a:t>
            </a:r>
            <a:r>
              <a:rPr lang="en-GB" dirty="0"/>
              <a:t> </a:t>
            </a:r>
          </a:p>
          <a:p>
            <a:pPr lvl="1">
              <a:lnSpc>
                <a:spcPct val="120000"/>
              </a:lnSpc>
            </a:pPr>
            <a:r>
              <a:rPr lang="en-GB" sz="2600" dirty="0"/>
              <a:t>Publish from Desktop </a:t>
            </a:r>
          </a:p>
          <a:p>
            <a:pPr lvl="1">
              <a:lnSpc>
                <a:spcPct val="120000"/>
              </a:lnSpc>
            </a:pPr>
            <a:r>
              <a:rPr lang="en-GB" sz="2600" dirty="0"/>
              <a:t>Sharing  &amp; Collaboration (Paid)</a:t>
            </a:r>
          </a:p>
          <a:p>
            <a:pPr lvl="1">
              <a:lnSpc>
                <a:spcPct val="120000"/>
              </a:lnSpc>
            </a:pPr>
            <a:r>
              <a:rPr lang="en-GB" sz="2600" dirty="0"/>
              <a:t>Free/Paid Pro (monthly) </a:t>
            </a:r>
          </a:p>
          <a:p>
            <a:pPr lvl="1">
              <a:lnSpc>
                <a:spcPct val="120000"/>
              </a:lnSpc>
            </a:pPr>
            <a:r>
              <a:rPr lang="en-GB" sz="2600" dirty="0"/>
              <a:t>Scheduled updates </a:t>
            </a:r>
          </a:p>
          <a:p>
            <a:pPr lvl="1">
              <a:lnSpc>
                <a:spcPct val="120000"/>
              </a:lnSpc>
            </a:pPr>
            <a:r>
              <a:rPr lang="en-GB" sz="2600" dirty="0"/>
              <a:t>Access to cloud services </a:t>
            </a:r>
          </a:p>
          <a:p>
            <a:pPr lvl="1">
              <a:lnSpc>
                <a:spcPct val="120000"/>
              </a:lnSpc>
            </a:pPr>
            <a:r>
              <a:rPr lang="en-GB" sz="2600" dirty="0"/>
              <a:t>Natural language input &amp; insight generator </a:t>
            </a:r>
          </a:p>
          <a:p>
            <a:pPr lvl="1">
              <a:lnSpc>
                <a:spcPct val="120000"/>
              </a:lnSpc>
            </a:pPr>
            <a:r>
              <a:rPr lang="en-GB" sz="2600" dirty="0"/>
              <a:t>Full Screen </a:t>
            </a:r>
            <a:r>
              <a:rPr lang="en-GB" sz="2600" dirty="0" smtClean="0"/>
              <a:t>Dashboard</a:t>
            </a:r>
          </a:p>
          <a:p>
            <a:pPr lvl="1">
              <a:lnSpc>
                <a:spcPct val="120000"/>
              </a:lnSpc>
            </a:pPr>
            <a:r>
              <a:rPr lang="en-GB" sz="2600" dirty="0" smtClean="0"/>
              <a:t>Can </a:t>
            </a:r>
            <a:r>
              <a:rPr lang="en-GB" sz="2600" dirty="0"/>
              <a:t>Link Excel to </a:t>
            </a:r>
            <a:r>
              <a:rPr lang="en-GB" sz="2600" dirty="0" smtClean="0"/>
              <a:t>Data</a:t>
            </a:r>
          </a:p>
          <a:p>
            <a:r>
              <a:rPr lang="en-GB" sz="3800" dirty="0" smtClean="0"/>
              <a:t>Mobile</a:t>
            </a:r>
            <a:endParaRPr lang="en-GB" sz="3100" dirty="0" smtClean="0"/>
          </a:p>
          <a:p>
            <a:pPr lvl="1">
              <a:lnSpc>
                <a:spcPct val="120000"/>
              </a:lnSpc>
            </a:pPr>
            <a:r>
              <a:rPr lang="en-GB" sz="2600" dirty="0" smtClean="0"/>
              <a:t>Links to the Cloud Dashboards</a:t>
            </a:r>
          </a:p>
          <a:p>
            <a:pPr lvl="1">
              <a:lnSpc>
                <a:spcPct val="120000"/>
              </a:lnSpc>
            </a:pPr>
            <a:r>
              <a:rPr lang="en-GB" sz="2600" dirty="0" smtClean="0"/>
              <a:t>Layouts optimised for Mobile</a:t>
            </a:r>
          </a:p>
          <a:p>
            <a:pPr lvl="1">
              <a:lnSpc>
                <a:spcPct val="120000"/>
              </a:lnSpc>
            </a:pPr>
            <a:r>
              <a:rPr lang="en-GB" sz="2600" dirty="0" smtClean="0"/>
              <a:t>Interactive</a:t>
            </a:r>
          </a:p>
          <a:p>
            <a:pPr marL="457200" lvl="1" indent="0">
              <a:buNone/>
            </a:pPr>
            <a:r>
              <a:rPr lang="en-GB" dirty="0" smtClean="0"/>
              <a:t> </a:t>
            </a:r>
          </a:p>
          <a:p>
            <a:pPr lvl="1"/>
            <a:endParaRPr lang="en-GB" dirty="0" smtClean="0"/>
          </a:p>
          <a:p>
            <a:endParaRPr lang="en-GB" dirty="0"/>
          </a:p>
        </p:txBody>
      </p:sp>
    </p:spTree>
    <p:extLst>
      <p:ext uri="{BB962C8B-B14F-4D97-AF65-F5344CB8AC3E}">
        <p14:creationId xmlns:p14="http://schemas.microsoft.com/office/powerpoint/2010/main" val="4058170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smtClean="0"/>
              <a:t>Power BI Users</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0" name="Title 1"/>
          <p:cNvSpPr txBox="1">
            <a:spLocks/>
          </p:cNvSpPr>
          <p:nvPr/>
        </p:nvSpPr>
        <p:spPr bwMode="auto">
          <a:xfrm>
            <a:off x="1450521" y="1701909"/>
            <a:ext cx="9144000" cy="43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lnSpc>
                <a:spcPct val="150000"/>
              </a:lnSpc>
            </a:pPr>
            <a:r>
              <a:rPr lang="en-GB" sz="2400" dirty="0" smtClean="0"/>
              <a:t>Viewer</a:t>
            </a:r>
            <a:endParaRPr lang="en-GB" sz="2000" dirty="0" smtClean="0"/>
          </a:p>
          <a:p>
            <a:pPr lvl="1" algn="l">
              <a:lnSpc>
                <a:spcPct val="150000"/>
              </a:lnSpc>
            </a:pPr>
            <a:r>
              <a:rPr lang="en-GB" sz="2000" dirty="0" smtClean="0"/>
              <a:t>Someone who just looks at prebuild Dashboards and interacts with them</a:t>
            </a:r>
          </a:p>
          <a:p>
            <a:pPr algn="l">
              <a:lnSpc>
                <a:spcPct val="150000"/>
              </a:lnSpc>
            </a:pPr>
            <a:r>
              <a:rPr lang="en-GB" sz="2400" dirty="0" smtClean="0"/>
              <a:t>Builder</a:t>
            </a:r>
            <a:endParaRPr lang="en-GB" sz="2000" dirty="0" smtClean="0"/>
          </a:p>
          <a:p>
            <a:pPr lvl="1" algn="l"/>
            <a:r>
              <a:rPr lang="en-GB" sz="2000" dirty="0" smtClean="0"/>
              <a:t>Someone who creates a dashboard from either a prebuilt dataset such as a Cube or adds their own data. Add visualisations and calculations</a:t>
            </a:r>
          </a:p>
          <a:p>
            <a:pPr algn="l">
              <a:lnSpc>
                <a:spcPct val="150000"/>
              </a:lnSpc>
            </a:pPr>
            <a:r>
              <a:rPr lang="en-GB" sz="2400" dirty="0" smtClean="0"/>
              <a:t>Advanced Builder</a:t>
            </a:r>
          </a:p>
          <a:p>
            <a:pPr lvl="1" algn="l"/>
            <a:r>
              <a:rPr lang="en-GB" sz="2000" dirty="0" smtClean="0"/>
              <a:t>Someone who creates the prebuild datasets and creates complex </a:t>
            </a:r>
            <a:r>
              <a:rPr lang="en-GB" sz="2000" dirty="0" err="1" smtClean="0"/>
              <a:t>PowerBI</a:t>
            </a:r>
            <a:r>
              <a:rPr lang="en-GB" sz="2000" dirty="0" smtClean="0"/>
              <a:t> models</a:t>
            </a:r>
            <a:endParaRPr lang="en-GB" sz="2000" dirty="0"/>
          </a:p>
        </p:txBody>
      </p:sp>
    </p:spTree>
    <p:extLst>
      <p:ext uri="{BB962C8B-B14F-4D97-AF65-F5344CB8AC3E}">
        <p14:creationId xmlns:p14="http://schemas.microsoft.com/office/powerpoint/2010/main" val="161555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166480" y="1478280"/>
            <a:ext cx="79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bwMode="auto">
          <a:xfrm>
            <a:off x="1524000" y="597852"/>
            <a:ext cx="9144000" cy="890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3600" dirty="0"/>
              <a:t>Getting Starting</a:t>
            </a:r>
            <a:endParaRPr lang="en-GB" sz="3600" dirty="0">
              <a:latin typeface="Brandon Grotesque Medium" panose="020B0603020203060202" pitchFamily="34" charset="0"/>
            </a:endParaRPr>
          </a:p>
        </p:txBody>
      </p:sp>
      <p:sp>
        <p:nvSpPr>
          <p:cNvPr id="7" name="Rectangle 6"/>
          <p:cNvSpPr/>
          <p:nvPr/>
        </p:nvSpPr>
        <p:spPr>
          <a:xfrm>
            <a:off x="1524000" y="6278880"/>
            <a:ext cx="9144000" cy="5791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3737"/>
          <a:stretch/>
        </p:blipFill>
        <p:spPr>
          <a:xfrm>
            <a:off x="9329281" y="6477000"/>
            <a:ext cx="1066556" cy="223520"/>
          </a:xfrm>
          <a:prstGeom prst="rect">
            <a:avLst/>
          </a:prstGeom>
        </p:spPr>
      </p:pic>
      <p:sp>
        <p:nvSpPr>
          <p:cNvPr id="11" name="Content Placeholder 2"/>
          <p:cNvSpPr txBox="1">
            <a:spLocks/>
          </p:cNvSpPr>
          <p:nvPr/>
        </p:nvSpPr>
        <p:spPr>
          <a:xfrm>
            <a:off x="838200" y="1825625"/>
            <a:ext cx="6102927"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Install </a:t>
            </a:r>
            <a:r>
              <a:rPr lang="en-GB" dirty="0" err="1" smtClean="0"/>
              <a:t>PowerBI</a:t>
            </a:r>
            <a:r>
              <a:rPr lang="en-GB" dirty="0" smtClean="0"/>
              <a:t> Desktop</a:t>
            </a:r>
          </a:p>
          <a:p>
            <a:pPr marL="457200" lvl="1" indent="0">
              <a:buFont typeface="Arial" panose="020B0604020202020204" pitchFamily="34" charset="0"/>
              <a:buNone/>
            </a:pPr>
            <a:r>
              <a:rPr lang="en-GB" dirty="0" smtClean="0"/>
              <a:t>Find which version you need</a:t>
            </a:r>
          </a:p>
          <a:p>
            <a:pPr marL="914400" lvl="2" indent="0">
              <a:buFont typeface="Arial" panose="020B0604020202020204" pitchFamily="34" charset="0"/>
              <a:buNone/>
            </a:pPr>
            <a:r>
              <a:rPr lang="en-GB" dirty="0" smtClean="0"/>
              <a:t>Right Mouse Button on My Computer</a:t>
            </a:r>
          </a:p>
          <a:p>
            <a:pPr marL="914400" lvl="2" indent="0">
              <a:buFont typeface="Arial" panose="020B0604020202020204" pitchFamily="34" charset="0"/>
              <a:buNone/>
            </a:pPr>
            <a:r>
              <a:rPr lang="en-GB" dirty="0" smtClean="0"/>
              <a:t>Properties</a:t>
            </a:r>
          </a:p>
          <a:p>
            <a:pPr marL="914400" lvl="2" indent="0">
              <a:buFont typeface="Arial" panose="020B0604020202020204" pitchFamily="34" charset="0"/>
              <a:buNone/>
            </a:pPr>
            <a:r>
              <a:rPr lang="en-GB" dirty="0" smtClean="0"/>
              <a:t>Check the Operating System Type (64bit or </a:t>
            </a:r>
            <a:r>
              <a:rPr lang="en-GB" dirty="0" smtClean="0"/>
              <a:t>32bit)</a:t>
            </a:r>
          </a:p>
          <a:p>
            <a:pPr marL="457200" lvl="1" indent="0">
              <a:buFont typeface="Arial" panose="020B0604020202020204" pitchFamily="34" charset="0"/>
              <a:buNone/>
            </a:pPr>
            <a:r>
              <a:rPr lang="en-GB" dirty="0" smtClean="0"/>
              <a:t>Externally download from </a:t>
            </a:r>
          </a:p>
          <a:p>
            <a:pPr marL="914400" lvl="2" indent="0">
              <a:buFont typeface="Arial" panose="020B0604020202020204" pitchFamily="34" charset="0"/>
              <a:buNone/>
            </a:pPr>
            <a:r>
              <a:rPr lang="en-GB" dirty="0" smtClean="0">
                <a:hlinkClick r:id="rId4"/>
              </a:rPr>
              <a:t>https</a:t>
            </a:r>
            <a:r>
              <a:rPr lang="en-GB" dirty="0">
                <a:hlinkClick r:id="rId4"/>
              </a:rPr>
              <a:t>://</a:t>
            </a:r>
            <a:r>
              <a:rPr lang="en-GB" dirty="0" smtClean="0">
                <a:hlinkClick r:id="rId4"/>
              </a:rPr>
              <a:t>powerbi.microsoft.com/en-us/desktop/</a:t>
            </a:r>
            <a:endParaRPr lang="en-GB" dirty="0" smtClean="0"/>
          </a:p>
          <a:p>
            <a:pPr marL="457200" lvl="1" indent="0">
              <a:buFont typeface="Arial" panose="020B0604020202020204" pitchFamily="34" charset="0"/>
              <a:buNone/>
            </a:pPr>
            <a:r>
              <a:rPr lang="en-GB" dirty="0" smtClean="0"/>
              <a:t>Internally</a:t>
            </a:r>
          </a:p>
          <a:p>
            <a:pPr marL="457200" lvl="1" indent="0">
              <a:buFont typeface="Arial" panose="020B0604020202020204" pitchFamily="34" charset="0"/>
              <a:buNone/>
            </a:pPr>
            <a:r>
              <a:rPr lang="en-GB" dirty="0"/>
              <a:t>	</a:t>
            </a:r>
            <a:r>
              <a:rPr lang="en-GB" sz="2100" dirty="0" err="1" smtClean="0"/>
              <a:t>goto</a:t>
            </a:r>
            <a:r>
              <a:rPr lang="en-GB" sz="2100" dirty="0" smtClean="0"/>
              <a:t> </a:t>
            </a:r>
            <a:r>
              <a:rPr lang="en-GB" sz="2100" dirty="0" smtClean="0">
                <a:hlinkClick r:id="rId5"/>
              </a:rPr>
              <a:t>http://sccm/getapps/</a:t>
            </a:r>
            <a:endParaRPr lang="en-GB" sz="2100" dirty="0" smtClean="0"/>
          </a:p>
          <a:p>
            <a:pPr marL="914400" lvl="2" indent="0">
              <a:buFont typeface="Arial" panose="020B0604020202020204" pitchFamily="34" charset="0"/>
              <a:buNone/>
            </a:pPr>
            <a:r>
              <a:rPr lang="en-GB" sz="2100" dirty="0" smtClean="0"/>
              <a:t>Select x64 for 64 bit Operating Systems and x86 for 32bit</a:t>
            </a:r>
          </a:p>
          <a:p>
            <a:pPr marL="914400" lvl="2" indent="0">
              <a:buFont typeface="Arial" panose="020B0604020202020204" pitchFamily="34" charset="0"/>
              <a:buNone/>
            </a:pPr>
            <a:r>
              <a:rPr lang="en-GB" sz="2100" dirty="0" smtClean="0"/>
              <a:t>Click Install (scroll right) </a:t>
            </a:r>
          </a:p>
          <a:p>
            <a:pPr marL="914400" lvl="2" indent="0">
              <a:buFont typeface="Arial" panose="020B0604020202020204" pitchFamily="34" charset="0"/>
              <a:buNone/>
            </a:pPr>
            <a:r>
              <a:rPr lang="en-GB" sz="2100" dirty="0" smtClean="0"/>
              <a:t>You should get a </a:t>
            </a:r>
            <a:r>
              <a:rPr lang="en-GB" sz="2100" dirty="0" err="1" smtClean="0"/>
              <a:t>PowerBI</a:t>
            </a:r>
            <a:r>
              <a:rPr lang="en-GB" sz="2100" dirty="0" smtClean="0"/>
              <a:t> icon</a:t>
            </a:r>
          </a:p>
          <a:p>
            <a:pPr lvl="1"/>
            <a:endParaRPr lang="en-GB" dirty="0"/>
          </a:p>
        </p:txBody>
      </p:sp>
      <p:pic>
        <p:nvPicPr>
          <p:cNvPr id="12" name="Picture 11"/>
          <p:cNvPicPr>
            <a:picLocks noChangeAspect="1"/>
          </p:cNvPicPr>
          <p:nvPr/>
        </p:nvPicPr>
        <p:blipFill>
          <a:blip r:embed="rId6"/>
          <a:stretch>
            <a:fillRect/>
          </a:stretch>
        </p:blipFill>
        <p:spPr>
          <a:xfrm>
            <a:off x="7203844" y="2015095"/>
            <a:ext cx="3608108" cy="1181156"/>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7750" y="5652850"/>
            <a:ext cx="476250" cy="476250"/>
          </a:xfrm>
          <a:prstGeom prst="rect">
            <a:avLst/>
          </a:prstGeom>
        </p:spPr>
      </p:pic>
      <p:pic>
        <p:nvPicPr>
          <p:cNvPr id="14" name="Picture 13"/>
          <p:cNvPicPr>
            <a:picLocks noChangeAspect="1"/>
          </p:cNvPicPr>
          <p:nvPr/>
        </p:nvPicPr>
        <p:blipFill>
          <a:blip r:embed="rId8"/>
          <a:stretch>
            <a:fillRect/>
          </a:stretch>
        </p:blipFill>
        <p:spPr>
          <a:xfrm>
            <a:off x="6817615" y="4811666"/>
            <a:ext cx="5374385" cy="1079979"/>
          </a:xfrm>
          <a:prstGeom prst="rect">
            <a:avLst/>
          </a:prstGeom>
        </p:spPr>
      </p:pic>
    </p:spTree>
    <p:extLst>
      <p:ext uri="{BB962C8B-B14F-4D97-AF65-F5344CB8AC3E}">
        <p14:creationId xmlns:p14="http://schemas.microsoft.com/office/powerpoint/2010/main" val="2079373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CCC1AC315C5B42ABF07FFF68001663" ma:contentTypeVersion="0" ma:contentTypeDescription="Create a new document." ma:contentTypeScope="" ma:versionID="5348f620b74a37e42ee981c20bb6c87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65F923-A5CD-4E2A-8950-1D0531F03DB5}">
  <ds:schemaRefs>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http://purl.org/dc/dcmitype/"/>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D339FBB-56F2-484A-9C96-35174F3A0F94}">
  <ds:schemaRefs>
    <ds:schemaRef ds:uri="http://schemas.microsoft.com/sharepoint/v3/contenttype/forms"/>
  </ds:schemaRefs>
</ds:datastoreItem>
</file>

<file path=customXml/itemProps3.xml><?xml version="1.0" encoding="utf-8"?>
<ds:datastoreItem xmlns:ds="http://schemas.openxmlformats.org/officeDocument/2006/customXml" ds:itemID="{305AD4A0-A4C3-4ACA-A412-7A51BF7E4E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56777</TotalTime>
  <Words>593</Words>
  <Application>Microsoft Office PowerPoint</Application>
  <PresentationFormat>Widescreen</PresentationFormat>
  <Paragraphs>143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Brandon Grotesque Black</vt:lpstr>
      <vt:lpstr>Brandon Grotesque Medium</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Think Money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Smith</dc:creator>
  <cp:lastModifiedBy>Phil Armstrong</cp:lastModifiedBy>
  <cp:revision>286</cp:revision>
  <cp:lastPrinted>2018-04-24T11:54:14Z</cp:lastPrinted>
  <dcterms:created xsi:type="dcterms:W3CDTF">2017-07-14T08:00:05Z</dcterms:created>
  <dcterms:modified xsi:type="dcterms:W3CDTF">2018-12-16T17:31:23Z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0x010100A6CCC1AC315C5B42ABF07FFF68001663</vt:lpwstr>
  </property>
</Properties>
</file>