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media/image5.jpg" ContentType="image/jpeg"/>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5" autoAdjust="0"/>
    <p:restoredTop sz="94660"/>
  </p:normalViewPr>
  <p:slideViewPr>
    <p:cSldViewPr snapToGrid="0">
      <p:cViewPr varScale="1">
        <p:scale>
          <a:sx n="78" d="100"/>
          <a:sy n="78" d="100"/>
        </p:scale>
        <p:origin x="126" y="3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parna Rane" userId="7eb5d8c52899b8aa" providerId="LiveId" clId="{37F751E1-7413-4984-9312-8DA8E082AFA8}"/>
    <pc:docChg chg="undo custSel addSld modSld">
      <pc:chgData name="Aparna Rane" userId="7eb5d8c52899b8aa" providerId="LiveId" clId="{37F751E1-7413-4984-9312-8DA8E082AFA8}" dt="2023-06-06T09:41:48.064" v="43" actId="1076"/>
      <pc:docMkLst>
        <pc:docMk/>
      </pc:docMkLst>
      <pc:sldChg chg="addSp delSp modSp mod">
        <pc:chgData name="Aparna Rane" userId="7eb5d8c52899b8aa" providerId="LiveId" clId="{37F751E1-7413-4984-9312-8DA8E082AFA8}" dt="2023-06-06T09:39:25.217" v="23"/>
        <pc:sldMkLst>
          <pc:docMk/>
          <pc:sldMk cId="157003521" sldId="258"/>
        </pc:sldMkLst>
        <pc:spChg chg="mod">
          <ac:chgData name="Aparna Rane" userId="7eb5d8c52899b8aa" providerId="LiveId" clId="{37F751E1-7413-4984-9312-8DA8E082AFA8}" dt="2023-06-06T09:39:21.812" v="16" actId="14100"/>
          <ac:spMkLst>
            <pc:docMk/>
            <pc:sldMk cId="157003521" sldId="258"/>
            <ac:spMk id="3" creationId="{20FC199C-3C8B-4A7E-9CD7-46CF68179E68}"/>
          </ac:spMkLst>
        </pc:spChg>
        <pc:picChg chg="add del mod">
          <ac:chgData name="Aparna Rane" userId="7eb5d8c52899b8aa" providerId="LiveId" clId="{37F751E1-7413-4984-9312-8DA8E082AFA8}" dt="2023-06-06T09:39:25.217" v="23"/>
          <ac:picMkLst>
            <pc:docMk/>
            <pc:sldMk cId="157003521" sldId="258"/>
            <ac:picMk id="4" creationId="{7F8CFCCB-FDB3-4305-AF5B-11FC45F6E406}"/>
          </ac:picMkLst>
        </pc:picChg>
      </pc:sldChg>
      <pc:sldChg chg="delSp modSp new mod">
        <pc:chgData name="Aparna Rane" userId="7eb5d8c52899b8aa" providerId="LiveId" clId="{37F751E1-7413-4984-9312-8DA8E082AFA8}" dt="2023-06-06T09:41:48.064" v="43" actId="1076"/>
        <pc:sldMkLst>
          <pc:docMk/>
          <pc:sldMk cId="2857624263" sldId="269"/>
        </pc:sldMkLst>
        <pc:spChg chg="del">
          <ac:chgData name="Aparna Rane" userId="7eb5d8c52899b8aa" providerId="LiveId" clId="{37F751E1-7413-4984-9312-8DA8E082AFA8}" dt="2023-06-06T09:39:52.730" v="25" actId="478"/>
          <ac:spMkLst>
            <pc:docMk/>
            <pc:sldMk cId="2857624263" sldId="269"/>
            <ac:spMk id="2" creationId="{66D82E19-E3B9-481D-AA6C-CD347E093CE0}"/>
          </ac:spMkLst>
        </pc:spChg>
        <pc:spChg chg="mod">
          <ac:chgData name="Aparna Rane" userId="7eb5d8c52899b8aa" providerId="LiveId" clId="{37F751E1-7413-4984-9312-8DA8E082AFA8}" dt="2023-06-06T09:41:48.064" v="43" actId="1076"/>
          <ac:spMkLst>
            <pc:docMk/>
            <pc:sldMk cId="2857624263" sldId="269"/>
            <ac:spMk id="3" creationId="{367BA395-12C9-4098-AE04-E379BF87E985}"/>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6/6/2023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6/6/2023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49447-D89F-43AA-9E74-D6D7D1BA903B}"/>
              </a:ext>
            </a:extLst>
          </p:cNvPr>
          <p:cNvSpPr>
            <a:spLocks noGrp="1"/>
          </p:cNvSpPr>
          <p:nvPr>
            <p:ph type="ctrTitle"/>
          </p:nvPr>
        </p:nvSpPr>
        <p:spPr>
          <a:xfrm>
            <a:off x="1876424" y="2224217"/>
            <a:ext cx="8791575" cy="1322172"/>
          </a:xfrm>
        </p:spPr>
        <p:txBody>
          <a:bodyPr>
            <a:normAutofit fontScale="90000"/>
          </a:bodyPr>
          <a:lstStyle/>
          <a:p>
            <a:r>
              <a:rPr lang="en-IN" sz="5400" b="1" i="0" dirty="0">
                <a:solidFill>
                  <a:srgbClr val="273239"/>
                </a:solidFill>
                <a:effectLst>
                  <a:glow rad="228600">
                    <a:schemeClr val="accent5">
                      <a:satMod val="175000"/>
                      <a:alpha val="40000"/>
                    </a:schemeClr>
                  </a:glow>
                  <a:outerShdw blurRad="60007" dist="200025" dir="15000000" sy="30000" kx="-1800000" algn="bl" rotWithShape="0">
                    <a:prstClr val="black">
                      <a:alpha val="32000"/>
                    </a:prstClr>
                  </a:outerShdw>
                </a:effectLst>
                <a:latin typeface="Times New Roman" panose="02020603050405020304" pitchFamily="18" charset="0"/>
                <a:cs typeface="Times New Roman" panose="02020603050405020304" pitchFamily="18" charset="0"/>
              </a:rPr>
              <a:t>Caesar Cipher Project</a:t>
            </a:r>
            <a:endParaRPr lang="en-IN" sz="5400" dirty="0">
              <a:effectLst>
                <a:glow rad="228600">
                  <a:schemeClr val="accent5">
                    <a:satMod val="175000"/>
                    <a:alpha val="40000"/>
                  </a:schemeClr>
                </a:glow>
                <a:outerShdw blurRad="60007" dist="200025" dir="15000000" sy="30000" kx="-1800000" algn="bl" rotWithShape="0">
                  <a:prstClr val="black">
                    <a:alpha val="32000"/>
                  </a:prstClr>
                </a:outerShdw>
              </a:effectLst>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2CB876E-7F86-4D97-A255-A0F5D8B480CD}"/>
              </a:ext>
            </a:extLst>
          </p:cNvPr>
          <p:cNvSpPr>
            <a:spLocks noGrp="1"/>
          </p:cNvSpPr>
          <p:nvPr>
            <p:ph type="subTitle" idx="1"/>
          </p:nvPr>
        </p:nvSpPr>
        <p:spPr>
          <a:xfrm>
            <a:off x="1876424" y="2224216"/>
            <a:ext cx="8791575" cy="580724"/>
          </a:xfrm>
        </p:spPr>
        <p:txBody>
          <a:bodyPr>
            <a:normAutofit/>
          </a:bodyPr>
          <a:lstStyle/>
          <a:p>
            <a:r>
              <a:rPr lang="en-IN" sz="2800" b="1" i="0" u="none" strike="noStrike" dirty="0">
                <a:solidFill>
                  <a:srgbClr val="000000"/>
                </a:solidFill>
                <a:effectLst>
                  <a:glow rad="63500">
                    <a:schemeClr val="accent5">
                      <a:satMod val="175000"/>
                      <a:alpha val="40000"/>
                    </a:schemeClr>
                  </a:glow>
                  <a:outerShdw blurRad="60007" dist="200025" dir="15000000" sy="30000" kx="-1800000" algn="bl" rotWithShape="0">
                    <a:prstClr val="black">
                      <a:alpha val="32000"/>
                    </a:prstClr>
                  </a:outerShdw>
                </a:effectLst>
                <a:latin typeface="Times New Roman" panose="02020603050405020304" pitchFamily="18" charset="0"/>
              </a:rPr>
              <a:t>A  PRESENTATION  ON</a:t>
            </a:r>
            <a:endParaRPr lang="en-IN" sz="2800" dirty="0">
              <a:effectLst>
                <a:glow rad="63500">
                  <a:schemeClr val="accent5">
                    <a:satMod val="175000"/>
                    <a:alpha val="40000"/>
                  </a:schemeClr>
                </a:glow>
                <a:outerShdw blurRad="60007" dist="200025" dir="15000000" sy="30000" kx="-1800000" algn="bl" rotWithShape="0">
                  <a:prstClr val="black">
                    <a:alpha val="32000"/>
                  </a:prstClr>
                </a:outerShdw>
              </a:effectLst>
            </a:endParaRPr>
          </a:p>
        </p:txBody>
      </p:sp>
    </p:spTree>
    <p:extLst>
      <p:ext uri="{BB962C8B-B14F-4D97-AF65-F5344CB8AC3E}">
        <p14:creationId xmlns:p14="http://schemas.microsoft.com/office/powerpoint/2010/main" val="30213219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A65912-47B0-4C34-802F-2962E070B7E7}"/>
              </a:ext>
            </a:extLst>
          </p:cNvPr>
          <p:cNvSpPr>
            <a:spLocks noGrp="1"/>
          </p:cNvSpPr>
          <p:nvPr>
            <p:ph idx="1"/>
          </p:nvPr>
        </p:nvSpPr>
        <p:spPr>
          <a:xfrm>
            <a:off x="1143000" y="766119"/>
            <a:ext cx="9905999" cy="5025082"/>
          </a:xfrm>
        </p:spPr>
        <p:txBody>
          <a:bodyPr>
            <a:normAutofit/>
          </a:bodyPr>
          <a:lstStyle/>
          <a:p>
            <a:pPr>
              <a:lnSpc>
                <a:spcPct val="107000"/>
              </a:lnSpc>
              <a:spcAft>
                <a:spcPts val="800"/>
              </a:spcAft>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Encrypted Text</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923C4B1B-21DF-4DBC-BD1E-3FB917C5691A}"/>
              </a:ext>
            </a:extLst>
          </p:cNvPr>
          <p:cNvPicPr>
            <a:picLocks noChangeAspect="1"/>
          </p:cNvPicPr>
          <p:nvPr/>
        </p:nvPicPr>
        <p:blipFill>
          <a:blip r:embed="rId2"/>
          <a:stretch>
            <a:fillRect/>
          </a:stretch>
        </p:blipFill>
        <p:spPr>
          <a:xfrm>
            <a:off x="2391048" y="1431058"/>
            <a:ext cx="7409901" cy="4486392"/>
          </a:xfrm>
          <a:prstGeom prst="rect">
            <a:avLst/>
          </a:prstGeom>
        </p:spPr>
      </p:pic>
    </p:spTree>
    <p:extLst>
      <p:ext uri="{BB962C8B-B14F-4D97-AF65-F5344CB8AC3E}">
        <p14:creationId xmlns:p14="http://schemas.microsoft.com/office/powerpoint/2010/main" val="3794003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A65912-47B0-4C34-802F-2962E070B7E7}"/>
              </a:ext>
            </a:extLst>
          </p:cNvPr>
          <p:cNvSpPr>
            <a:spLocks noGrp="1"/>
          </p:cNvSpPr>
          <p:nvPr>
            <p:ph idx="1"/>
          </p:nvPr>
        </p:nvSpPr>
        <p:spPr>
          <a:xfrm>
            <a:off x="1143000" y="766119"/>
            <a:ext cx="9905999" cy="5025082"/>
          </a:xfrm>
        </p:spPr>
        <p:txBody>
          <a:bodyPr>
            <a:normAutofit/>
          </a:bodyPr>
          <a:lstStyle/>
          <a:p>
            <a:pPr>
              <a:lnSpc>
                <a:spcPct val="107000"/>
              </a:lnSpc>
              <a:spcAft>
                <a:spcPts val="800"/>
              </a:spcAft>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Decrypted Text</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25DA833B-60B4-4367-9AAF-5A87109D6626}"/>
              </a:ext>
            </a:extLst>
          </p:cNvPr>
          <p:cNvPicPr>
            <a:picLocks noChangeAspect="1"/>
          </p:cNvPicPr>
          <p:nvPr/>
        </p:nvPicPr>
        <p:blipFill>
          <a:blip r:embed="rId2"/>
          <a:stretch>
            <a:fillRect/>
          </a:stretch>
        </p:blipFill>
        <p:spPr>
          <a:xfrm>
            <a:off x="2038865" y="1458143"/>
            <a:ext cx="7836209" cy="4725059"/>
          </a:xfrm>
          <a:prstGeom prst="rect">
            <a:avLst/>
          </a:prstGeom>
        </p:spPr>
      </p:pic>
    </p:spTree>
    <p:extLst>
      <p:ext uri="{BB962C8B-B14F-4D97-AF65-F5344CB8AC3E}">
        <p14:creationId xmlns:p14="http://schemas.microsoft.com/office/powerpoint/2010/main" val="2754924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2C325-4287-411E-A8C1-BB63E04A4200}"/>
              </a:ext>
            </a:extLst>
          </p:cNvPr>
          <p:cNvSpPr>
            <a:spLocks noGrp="1"/>
          </p:cNvSpPr>
          <p:nvPr>
            <p:ph type="title"/>
          </p:nvPr>
        </p:nvSpPr>
        <p:spPr>
          <a:xfrm>
            <a:off x="1141413" y="618518"/>
            <a:ext cx="9905998" cy="777796"/>
          </a:xfrm>
        </p:spPr>
        <p:txBody>
          <a:bodyPr/>
          <a:lstStyle/>
          <a:p>
            <a:pPr algn="ctr"/>
            <a:r>
              <a:rPr lang="en-US" b="1" dirty="0">
                <a:solidFill>
                  <a:schemeClr val="bg1"/>
                </a:solidFill>
                <a:latin typeface="Times New Roman" panose="02020603050405020304" pitchFamily="18" charset="0"/>
                <a:cs typeface="Times New Roman" panose="02020603050405020304" pitchFamily="18" charset="0"/>
              </a:rPr>
              <a:t>Implementation</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3FCD14-1D47-4C57-BD07-5466D33A3639}"/>
              </a:ext>
            </a:extLst>
          </p:cNvPr>
          <p:cNvSpPr>
            <a:spLocks noGrp="1"/>
          </p:cNvSpPr>
          <p:nvPr>
            <p:ph idx="1"/>
          </p:nvPr>
        </p:nvSpPr>
        <p:spPr>
          <a:xfrm>
            <a:off x="1141412" y="1396314"/>
            <a:ext cx="9905999" cy="4930345"/>
          </a:xfrm>
        </p:spPr>
        <p:txBody>
          <a:bodyPr>
            <a:noAutofit/>
          </a:bodyPr>
          <a:lstStyle/>
          <a:p>
            <a:pPr marL="0" indent="0">
              <a:lnSpc>
                <a:spcPct val="100000"/>
              </a:lnSpc>
              <a:buNone/>
            </a:pPr>
            <a:r>
              <a:rPr lang="en-US" dirty="0"/>
              <a:t>1. Create a </a:t>
            </a:r>
            <a:r>
              <a:rPr lang="en-US" dirty="0" err="1"/>
              <a:t>Tkinter</a:t>
            </a:r>
            <a:r>
              <a:rPr lang="en-US" dirty="0"/>
              <a:t> GUI with input fields, buttons, and a text area.</a:t>
            </a:r>
          </a:p>
          <a:p>
            <a:pPr marL="0" indent="0">
              <a:lnSpc>
                <a:spcPct val="100000"/>
              </a:lnSpc>
              <a:buNone/>
            </a:pPr>
            <a:r>
              <a:rPr lang="en-US" dirty="0"/>
              <a:t>2. Retrieve user input for the text and shift value.</a:t>
            </a:r>
          </a:p>
          <a:p>
            <a:pPr marL="0" indent="0">
              <a:lnSpc>
                <a:spcPct val="100000"/>
              </a:lnSpc>
              <a:buNone/>
            </a:pPr>
            <a:r>
              <a:rPr lang="en-US" dirty="0"/>
              <a:t>3. Validate the input for alphabetic characters and a valid shift value.</a:t>
            </a:r>
          </a:p>
          <a:p>
            <a:pPr marL="0" indent="0">
              <a:lnSpc>
                <a:spcPct val="100000"/>
              </a:lnSpc>
              <a:buNone/>
            </a:pPr>
            <a:r>
              <a:rPr lang="en-US" dirty="0"/>
              <a:t>4. Implement encryption by shifting each letter forward based on the shift value.</a:t>
            </a:r>
          </a:p>
          <a:p>
            <a:pPr marL="0" indent="0">
              <a:lnSpc>
                <a:spcPct val="100000"/>
              </a:lnSpc>
              <a:buNone/>
            </a:pPr>
            <a:r>
              <a:rPr lang="en-US" dirty="0"/>
              <a:t>5. Implement decryption by shifting each letter backward.</a:t>
            </a:r>
          </a:p>
          <a:p>
            <a:pPr marL="0" indent="0">
              <a:lnSpc>
                <a:spcPct val="100000"/>
              </a:lnSpc>
              <a:buNone/>
            </a:pPr>
            <a:r>
              <a:rPr lang="en-US" dirty="0"/>
              <a:t>6. Handle errors with appropriate error messages.</a:t>
            </a:r>
          </a:p>
          <a:p>
            <a:pPr marL="0" indent="0">
              <a:lnSpc>
                <a:spcPct val="100000"/>
              </a:lnSpc>
              <a:buNone/>
            </a:pPr>
            <a:r>
              <a:rPr lang="en-US" dirty="0"/>
              <a:t>7. Display the result in the text area.</a:t>
            </a:r>
          </a:p>
          <a:p>
            <a:pPr marL="0" indent="0">
              <a:lnSpc>
                <a:spcPct val="100000"/>
              </a:lnSpc>
              <a:buNone/>
            </a:pPr>
            <a:r>
              <a:rPr lang="en-US" dirty="0"/>
              <a:t>8. Include a clear button to reset the input fields.</a:t>
            </a:r>
          </a:p>
          <a:p>
            <a:pPr marL="0" indent="0">
              <a:lnSpc>
                <a:spcPct val="100000"/>
              </a:lnSpc>
              <a:buNone/>
            </a:pPr>
            <a:r>
              <a:rPr lang="en-US" dirty="0"/>
              <a:t>9. Add a copy button for easy text copying.</a:t>
            </a:r>
          </a:p>
          <a:p>
            <a:pPr marL="0" indent="0">
              <a:lnSpc>
                <a:spcPct val="100000"/>
              </a:lnSpc>
              <a:buNone/>
            </a:pPr>
            <a:r>
              <a:rPr lang="en-US" dirty="0"/>
              <a:t>10. Test the application for functionality and edge cases.</a:t>
            </a:r>
            <a:endParaRPr lang="en-IN" dirty="0"/>
          </a:p>
        </p:txBody>
      </p:sp>
    </p:spTree>
    <p:extLst>
      <p:ext uri="{BB962C8B-B14F-4D97-AF65-F5344CB8AC3E}">
        <p14:creationId xmlns:p14="http://schemas.microsoft.com/office/powerpoint/2010/main" val="3585446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09CF0-DB6F-4269-A967-F01DBD2F7B65}"/>
              </a:ext>
            </a:extLst>
          </p:cNvPr>
          <p:cNvSpPr>
            <a:spLocks noGrp="1"/>
          </p:cNvSpPr>
          <p:nvPr>
            <p:ph type="title"/>
          </p:nvPr>
        </p:nvSpPr>
        <p:spPr>
          <a:xfrm>
            <a:off x="1141413" y="618518"/>
            <a:ext cx="9905998" cy="901363"/>
          </a:xfrm>
        </p:spPr>
        <p:txBody>
          <a:bodyPr>
            <a:normAutofit/>
          </a:bodyPr>
          <a:lstStyle/>
          <a:p>
            <a:pPr algn="ctr"/>
            <a:r>
              <a:rPr lang="en-US" b="1" dirty="0">
                <a:solidFill>
                  <a:schemeClr val="bg1"/>
                </a:solidFill>
                <a:latin typeface="Times New Roman" panose="02020603050405020304" pitchFamily="18" charset="0"/>
                <a:cs typeface="Times New Roman" panose="02020603050405020304" pitchFamily="18" charset="0"/>
              </a:rPr>
              <a:t>Conclusion</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7B2B94A-C4CA-446F-973A-B37238352A05}"/>
              </a:ext>
            </a:extLst>
          </p:cNvPr>
          <p:cNvSpPr>
            <a:spLocks noGrp="1"/>
          </p:cNvSpPr>
          <p:nvPr>
            <p:ph idx="1"/>
          </p:nvPr>
        </p:nvSpPr>
        <p:spPr>
          <a:xfrm>
            <a:off x="1141412" y="1729946"/>
            <a:ext cx="9905999" cy="4061255"/>
          </a:xfrm>
        </p:spPr>
        <p:txBody>
          <a:bodyPr>
            <a:normAutofit/>
          </a:bodyPr>
          <a:lstStyle/>
          <a:p>
            <a:pPr marL="0" indent="0" algn="just">
              <a:buNone/>
            </a:pPr>
            <a:r>
              <a:rPr lang="en-US" dirty="0"/>
              <a:t>The Caesar Cipher project implemented using Python and </a:t>
            </a:r>
            <a:r>
              <a:rPr lang="en-US" dirty="0" err="1"/>
              <a:t>Tkinter</a:t>
            </a:r>
            <a:r>
              <a:rPr lang="en-US" dirty="0"/>
              <a:t> provides a user-friendly interface for encrypting and decrypting text messages using the Caesar Cipher algorithm. Through the use of </a:t>
            </a:r>
            <a:r>
              <a:rPr lang="en-US" dirty="0" err="1"/>
              <a:t>Tkinter</a:t>
            </a:r>
            <a:r>
              <a:rPr lang="en-US" dirty="0"/>
              <a:t>, users can input their text and specify the shift value easily. The program effectively performs the encryption or decryption operation and displays the result on the screen. With error handling, clear functionality, and a copy button, the project ensures a seamless and intuitive user experience. Overall, the project offers a practical tool for basic encryption and decryption using the Caesar Cipher algorithm.</a:t>
            </a:r>
            <a:endParaRPr lang="en-IN" dirty="0"/>
          </a:p>
        </p:txBody>
      </p:sp>
    </p:spTree>
    <p:extLst>
      <p:ext uri="{BB962C8B-B14F-4D97-AF65-F5344CB8AC3E}">
        <p14:creationId xmlns:p14="http://schemas.microsoft.com/office/powerpoint/2010/main" val="42668126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67BA395-12C9-4098-AE04-E379BF87E985}"/>
              </a:ext>
            </a:extLst>
          </p:cNvPr>
          <p:cNvSpPr>
            <a:spLocks noGrp="1"/>
          </p:cNvSpPr>
          <p:nvPr>
            <p:ph type="subTitle" idx="1"/>
          </p:nvPr>
        </p:nvSpPr>
        <p:spPr>
          <a:xfrm>
            <a:off x="3623747" y="2477573"/>
            <a:ext cx="4944506" cy="1655762"/>
          </a:xfrm>
        </p:spPr>
        <p:txBody>
          <a:bodyPr>
            <a:normAutofit/>
          </a:bodyPr>
          <a:lstStyle/>
          <a:p>
            <a:r>
              <a:rPr lang="en-IN" sz="6000" b="1" dirty="0">
                <a:effectLst>
                  <a:glow rad="101600">
                    <a:schemeClr val="accent5">
                      <a:satMod val="175000"/>
                      <a:alpha val="40000"/>
                    </a:schemeClr>
                  </a:glow>
                  <a:outerShdw blurRad="60007" dist="200025" dir="15000000" sy="30000" kx="-1800000" algn="bl" rotWithShape="0">
                    <a:prstClr val="black">
                      <a:alpha val="32000"/>
                    </a:prstClr>
                  </a:outerShdw>
                  <a:reflection blurRad="6350" stA="55000" endA="300" endPos="45500" dir="5400000" sy="-100000" algn="bl" rotWithShape="0"/>
                </a:effectLst>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857624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F96E8-B602-4CC1-BBD1-3ABAACE4E83D}"/>
              </a:ext>
            </a:extLst>
          </p:cNvPr>
          <p:cNvSpPr>
            <a:spLocks noGrp="1"/>
          </p:cNvSpPr>
          <p:nvPr>
            <p:ph type="title"/>
          </p:nvPr>
        </p:nvSpPr>
        <p:spPr>
          <a:xfrm>
            <a:off x="1141413" y="618518"/>
            <a:ext cx="9905998" cy="666585"/>
          </a:xfrm>
        </p:spPr>
        <p:txBody>
          <a:bodyPr>
            <a:normAutofit/>
          </a:bodyPr>
          <a:lstStyle/>
          <a:p>
            <a:pPr algn="ctr" rtl="0">
              <a:spcBef>
                <a:spcPts val="0"/>
              </a:spcBef>
              <a:spcAft>
                <a:spcPts val="0"/>
              </a:spcAft>
            </a:pPr>
            <a:r>
              <a:rPr lang="en-IN" b="1" i="0" u="none" strike="noStrike" dirty="0">
                <a:solidFill>
                  <a:srgbClr val="000000"/>
                </a:solidFill>
                <a:effectLst/>
                <a:latin typeface="Times New Roman" panose="02020603050405020304" pitchFamily="18" charset="0"/>
              </a:rPr>
              <a:t>ABSTRACT</a:t>
            </a:r>
            <a:endParaRPr lang="en-IN" dirty="0"/>
          </a:p>
        </p:txBody>
      </p:sp>
      <p:sp>
        <p:nvSpPr>
          <p:cNvPr id="3" name="Content Placeholder 2">
            <a:extLst>
              <a:ext uri="{FF2B5EF4-FFF2-40B4-BE49-F238E27FC236}">
                <a16:creationId xmlns:a16="http://schemas.microsoft.com/office/drawing/2014/main" id="{444D80C3-A445-4445-8AF3-9D962D69AA8A}"/>
              </a:ext>
            </a:extLst>
          </p:cNvPr>
          <p:cNvSpPr>
            <a:spLocks noGrp="1"/>
          </p:cNvSpPr>
          <p:nvPr>
            <p:ph idx="1"/>
          </p:nvPr>
        </p:nvSpPr>
        <p:spPr>
          <a:xfrm>
            <a:off x="1141412" y="1285103"/>
            <a:ext cx="9905999" cy="4287794"/>
          </a:xfrm>
        </p:spPr>
        <p:txBody>
          <a:bodyPr>
            <a:noAutofit/>
          </a:bodyPr>
          <a:lstStyle/>
          <a:p>
            <a:pPr marL="0" indent="0" algn="just">
              <a:buNone/>
            </a:pPr>
            <a:r>
              <a:rPr lang="en-US" dirty="0"/>
              <a:t>The Caesar Cipher project using Python and </a:t>
            </a:r>
            <a:r>
              <a:rPr lang="en-US" dirty="0" err="1"/>
              <a:t>Tkinter</a:t>
            </a:r>
            <a:r>
              <a:rPr lang="en-US" dirty="0"/>
              <a:t> is a GUI application that encrypts and decrypts text messages using the Caesar Cipher algorithm. It provides an easy-to-use interface where users can input text and specify the shift value. The program performs the encryption or decryption operation and displays the result on the screen. It includes error handling, a clear button, and a copy button for enhanced usability. Overall, it's a user-friendly tool for simple encryption and decryption using the Caesar Cipher.</a:t>
            </a:r>
            <a:endParaRPr lang="en-IN" dirty="0"/>
          </a:p>
        </p:txBody>
      </p:sp>
    </p:spTree>
    <p:extLst>
      <p:ext uri="{BB962C8B-B14F-4D97-AF65-F5344CB8AC3E}">
        <p14:creationId xmlns:p14="http://schemas.microsoft.com/office/powerpoint/2010/main" val="3610975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8E4E0-788D-4807-841E-A03A54EFCCBB}"/>
              </a:ext>
            </a:extLst>
          </p:cNvPr>
          <p:cNvSpPr>
            <a:spLocks noGrp="1"/>
          </p:cNvSpPr>
          <p:nvPr>
            <p:ph type="title"/>
          </p:nvPr>
        </p:nvSpPr>
        <p:spPr>
          <a:xfrm>
            <a:off x="1141413" y="618518"/>
            <a:ext cx="9905998" cy="765439"/>
          </a:xfrm>
        </p:spPr>
        <p:txBody>
          <a:bodyPr>
            <a:normAutofit/>
          </a:bodyPr>
          <a:lstStyle/>
          <a:p>
            <a:pPr algn="ctr"/>
            <a:r>
              <a:rPr lang="en-IN" b="1" i="0" u="none" strike="noStrike" dirty="0">
                <a:solidFill>
                  <a:srgbClr val="000000"/>
                </a:solidFill>
                <a:effectLst/>
                <a:latin typeface="Times New Roman" panose="02020603050405020304" pitchFamily="18" charset="0"/>
              </a:rPr>
              <a:t>Introduction</a:t>
            </a:r>
            <a:endParaRPr lang="en-IN" dirty="0"/>
          </a:p>
        </p:txBody>
      </p:sp>
      <p:sp>
        <p:nvSpPr>
          <p:cNvPr id="3" name="Content Placeholder 2">
            <a:extLst>
              <a:ext uri="{FF2B5EF4-FFF2-40B4-BE49-F238E27FC236}">
                <a16:creationId xmlns:a16="http://schemas.microsoft.com/office/drawing/2014/main" id="{20FC199C-3C8B-4A7E-9CD7-46CF68179E68}"/>
              </a:ext>
            </a:extLst>
          </p:cNvPr>
          <p:cNvSpPr>
            <a:spLocks noGrp="1"/>
          </p:cNvSpPr>
          <p:nvPr>
            <p:ph idx="1"/>
          </p:nvPr>
        </p:nvSpPr>
        <p:spPr>
          <a:xfrm>
            <a:off x="1141412" y="1383957"/>
            <a:ext cx="9905999" cy="4407244"/>
          </a:xfrm>
        </p:spPr>
        <p:txBody>
          <a:bodyPr>
            <a:normAutofit/>
          </a:bodyPr>
          <a:lstStyle/>
          <a:p>
            <a:pPr marL="0" indent="0" algn="just">
              <a:buNone/>
            </a:pPr>
            <a:r>
              <a:rPr lang="en-US" dirty="0"/>
              <a:t>The Caesar Cipher project implemented using Python and </a:t>
            </a:r>
            <a:r>
              <a:rPr lang="en-US" dirty="0" err="1"/>
              <a:t>Tkinter</a:t>
            </a:r>
            <a:r>
              <a:rPr lang="en-US" dirty="0"/>
              <a:t> is a graphical user interface (GUI) application that allows users to encrypt and decrypt text messages using the Caesar Cipher algorithm. With an intuitive interface, users can input their text and specify the shift value, and the program quickly performs the encryption or decryption operation. It provides an accessible tool for individuals interested in cryptography or seeking a simple encryption solution.</a:t>
            </a:r>
            <a:endParaRPr lang="en-IN" dirty="0"/>
          </a:p>
        </p:txBody>
      </p:sp>
    </p:spTree>
    <p:extLst>
      <p:ext uri="{BB962C8B-B14F-4D97-AF65-F5344CB8AC3E}">
        <p14:creationId xmlns:p14="http://schemas.microsoft.com/office/powerpoint/2010/main" val="157003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D71D6-4917-40E1-85A6-49014A1779FE}"/>
              </a:ext>
            </a:extLst>
          </p:cNvPr>
          <p:cNvSpPr>
            <a:spLocks noGrp="1"/>
          </p:cNvSpPr>
          <p:nvPr>
            <p:ph type="title"/>
          </p:nvPr>
        </p:nvSpPr>
        <p:spPr>
          <a:xfrm>
            <a:off x="1141413" y="618518"/>
            <a:ext cx="9905998" cy="765439"/>
          </a:xfrm>
        </p:spPr>
        <p:txBody>
          <a:bodyPr/>
          <a:lstStyle/>
          <a:p>
            <a:pPr algn="ctr"/>
            <a:r>
              <a:rPr lang="en-IN" b="1" dirty="0">
                <a:solidFill>
                  <a:schemeClr val="bg1"/>
                </a:solidFill>
                <a:latin typeface="Times New Roman" panose="02020603050405020304" pitchFamily="18" charset="0"/>
                <a:cs typeface="Times New Roman" panose="02020603050405020304" pitchFamily="18" charset="0"/>
              </a:rPr>
              <a:t>Existing</a:t>
            </a:r>
            <a:r>
              <a:rPr lang="en-IN" dirty="0">
                <a:solidFill>
                  <a:schemeClr val="bg1"/>
                </a:solidFill>
                <a:latin typeface="Times New Roman" panose="02020603050405020304" pitchFamily="18" charset="0"/>
                <a:cs typeface="Times New Roman" panose="02020603050405020304" pitchFamily="18" charset="0"/>
              </a:rPr>
              <a:t> </a:t>
            </a:r>
            <a:r>
              <a:rPr lang="en-IN" b="1" dirty="0">
                <a:solidFill>
                  <a:schemeClr val="bg1"/>
                </a:solidFill>
                <a:latin typeface="Times New Roman" panose="02020603050405020304" pitchFamily="18" charset="0"/>
                <a:cs typeface="Times New Roman" panose="02020603050405020304" pitchFamily="18" charset="0"/>
              </a:rPr>
              <a:t>Method</a:t>
            </a:r>
          </a:p>
        </p:txBody>
      </p:sp>
      <p:sp>
        <p:nvSpPr>
          <p:cNvPr id="3" name="Content Placeholder 2">
            <a:extLst>
              <a:ext uri="{FF2B5EF4-FFF2-40B4-BE49-F238E27FC236}">
                <a16:creationId xmlns:a16="http://schemas.microsoft.com/office/drawing/2014/main" id="{442F13CF-ADA6-46B4-B937-5DE721B51286}"/>
              </a:ext>
            </a:extLst>
          </p:cNvPr>
          <p:cNvSpPr>
            <a:spLocks noGrp="1"/>
          </p:cNvSpPr>
          <p:nvPr>
            <p:ph idx="1"/>
          </p:nvPr>
        </p:nvSpPr>
        <p:spPr>
          <a:xfrm>
            <a:off x="1141412" y="1383957"/>
            <a:ext cx="9905999" cy="4407244"/>
          </a:xfrm>
        </p:spPr>
        <p:txBody>
          <a:bodyPr>
            <a:normAutofit/>
          </a:bodyPr>
          <a:lstStyle/>
          <a:p>
            <a:pPr marL="0" indent="0" algn="just">
              <a:buNone/>
            </a:pPr>
            <a:r>
              <a:rPr lang="en-US" dirty="0"/>
              <a:t>The existing method in the Caesar Cipher project involves implementing the Caesar Cipher algorithm using Python and </a:t>
            </a:r>
            <a:r>
              <a:rPr lang="en-US" dirty="0" err="1"/>
              <a:t>Tkinter</a:t>
            </a:r>
            <a:r>
              <a:rPr lang="en-US" dirty="0"/>
              <a:t>. It allows users to encrypt and decrypt text by shifting each letter in the message based on a specified shift value. The program provides a user-friendly interface for inputting the text and shift value, performs the encryption or decryption operation, and displays the result on the GUI. Error handling, clear functionality, and a copy button are included for enhanced usability.</a:t>
            </a:r>
            <a:endParaRPr lang="en-IN" dirty="0"/>
          </a:p>
        </p:txBody>
      </p:sp>
    </p:spTree>
    <p:extLst>
      <p:ext uri="{BB962C8B-B14F-4D97-AF65-F5344CB8AC3E}">
        <p14:creationId xmlns:p14="http://schemas.microsoft.com/office/powerpoint/2010/main" val="2743897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4EBB2-F5D5-48E2-A178-16B3237F456D}"/>
              </a:ext>
            </a:extLst>
          </p:cNvPr>
          <p:cNvSpPr>
            <a:spLocks noGrp="1"/>
          </p:cNvSpPr>
          <p:nvPr>
            <p:ph type="title"/>
          </p:nvPr>
        </p:nvSpPr>
        <p:spPr>
          <a:xfrm>
            <a:off x="1141413" y="618518"/>
            <a:ext cx="9905998" cy="1136141"/>
          </a:xfrm>
        </p:spPr>
        <p:txBody>
          <a:bodyPr/>
          <a:lstStyle/>
          <a:p>
            <a:r>
              <a:rPr lang="en-IN" dirty="0">
                <a:solidFill>
                  <a:schemeClr val="bg1"/>
                </a:solidFill>
                <a:latin typeface="Times New Roman" panose="02020603050405020304" pitchFamily="18" charset="0"/>
                <a:cs typeface="Times New Roman" panose="02020603050405020304" pitchFamily="18" charset="0"/>
              </a:rPr>
              <a:t>Proposed method with Architecture</a:t>
            </a:r>
          </a:p>
        </p:txBody>
      </p:sp>
      <p:sp>
        <p:nvSpPr>
          <p:cNvPr id="3" name="Content Placeholder 2">
            <a:extLst>
              <a:ext uri="{FF2B5EF4-FFF2-40B4-BE49-F238E27FC236}">
                <a16:creationId xmlns:a16="http://schemas.microsoft.com/office/drawing/2014/main" id="{2009BDD3-F19F-45D8-9FB9-FFBE3D5CBFFB}"/>
              </a:ext>
            </a:extLst>
          </p:cNvPr>
          <p:cNvSpPr>
            <a:spLocks noGrp="1"/>
          </p:cNvSpPr>
          <p:nvPr>
            <p:ph sz="half" idx="1"/>
          </p:nvPr>
        </p:nvSpPr>
        <p:spPr>
          <a:xfrm>
            <a:off x="1141410" y="1754659"/>
            <a:ext cx="9361833" cy="4036541"/>
          </a:xfrm>
        </p:spPr>
        <p:txBody>
          <a:bodyPr/>
          <a:lstStyle/>
          <a:p>
            <a:r>
              <a:rPr lang="en-IN" sz="2800" b="1" i="0" u="none" strike="noStrike" dirty="0">
                <a:solidFill>
                  <a:srgbClr val="000000"/>
                </a:solidFill>
                <a:effectLst/>
                <a:latin typeface="Times New Roman" panose="02020603050405020304" pitchFamily="18" charset="0"/>
              </a:rPr>
              <a:t>Block Diagram</a:t>
            </a:r>
          </a:p>
          <a:p>
            <a:pPr marL="0" indent="0">
              <a:buNone/>
            </a:pPr>
            <a:endParaRPr lang="en-IN" dirty="0"/>
          </a:p>
        </p:txBody>
      </p:sp>
      <p:pic>
        <p:nvPicPr>
          <p:cNvPr id="8" name="Picture 7">
            <a:extLst>
              <a:ext uri="{FF2B5EF4-FFF2-40B4-BE49-F238E27FC236}">
                <a16:creationId xmlns:a16="http://schemas.microsoft.com/office/drawing/2014/main" id="{735FF17F-71E0-4EE9-8F61-40C51DA2C08C}"/>
              </a:ext>
            </a:extLst>
          </p:cNvPr>
          <p:cNvPicPr>
            <a:picLocks noChangeAspect="1"/>
          </p:cNvPicPr>
          <p:nvPr/>
        </p:nvPicPr>
        <p:blipFill>
          <a:blip r:embed="rId2"/>
          <a:stretch>
            <a:fillRect/>
          </a:stretch>
        </p:blipFill>
        <p:spPr>
          <a:xfrm>
            <a:off x="1688757" y="2662200"/>
            <a:ext cx="8554995" cy="2451933"/>
          </a:xfrm>
          <a:prstGeom prst="rect">
            <a:avLst/>
          </a:prstGeom>
        </p:spPr>
      </p:pic>
    </p:spTree>
    <p:extLst>
      <p:ext uri="{BB962C8B-B14F-4D97-AF65-F5344CB8AC3E}">
        <p14:creationId xmlns:p14="http://schemas.microsoft.com/office/powerpoint/2010/main" val="1145934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6FD57-174A-47E5-B662-9158A8F36F43}"/>
              </a:ext>
            </a:extLst>
          </p:cNvPr>
          <p:cNvSpPr>
            <a:spLocks noGrp="1"/>
          </p:cNvSpPr>
          <p:nvPr>
            <p:ph type="title"/>
          </p:nvPr>
        </p:nvSpPr>
        <p:spPr>
          <a:xfrm>
            <a:off x="1141413" y="618517"/>
            <a:ext cx="9905998" cy="814867"/>
          </a:xfrm>
        </p:spPr>
        <p:txBody>
          <a:bodyPr>
            <a:normAutofit fontScale="90000"/>
          </a:bodyPr>
          <a:lstStyle/>
          <a:p>
            <a:r>
              <a:rPr lang="en-IN" b="1" dirty="0">
                <a:solidFill>
                  <a:schemeClr val="bg1"/>
                </a:solidFill>
                <a:latin typeface="Times New Roman" panose="02020603050405020304" pitchFamily="18" charset="0"/>
                <a:cs typeface="Times New Roman" panose="02020603050405020304" pitchFamily="18" charset="0"/>
              </a:rPr>
              <a:t>Proposed method with Architecture</a:t>
            </a:r>
            <a:endParaRPr lang="en-IN" b="1" dirty="0"/>
          </a:p>
        </p:txBody>
      </p:sp>
      <p:sp>
        <p:nvSpPr>
          <p:cNvPr id="3" name="Content Placeholder 2">
            <a:extLst>
              <a:ext uri="{FF2B5EF4-FFF2-40B4-BE49-F238E27FC236}">
                <a16:creationId xmlns:a16="http://schemas.microsoft.com/office/drawing/2014/main" id="{B55B6CF5-FA06-4D63-A5CB-A57F275AE95E}"/>
              </a:ext>
            </a:extLst>
          </p:cNvPr>
          <p:cNvSpPr>
            <a:spLocks noGrp="1"/>
          </p:cNvSpPr>
          <p:nvPr>
            <p:ph idx="1"/>
          </p:nvPr>
        </p:nvSpPr>
        <p:spPr>
          <a:xfrm>
            <a:off x="1141412" y="1285104"/>
            <a:ext cx="9905999" cy="4506098"/>
          </a:xfrm>
        </p:spPr>
        <p:txBody>
          <a:bodyPr/>
          <a:lstStyle/>
          <a:p>
            <a:r>
              <a:rPr lang="en-IN" sz="2800" b="1" dirty="0">
                <a:solidFill>
                  <a:schemeClr val="bg1"/>
                </a:solidFill>
                <a:effectLst/>
                <a:latin typeface="Times New Roman" panose="02020603050405020304" pitchFamily="18" charset="0"/>
                <a:ea typeface="Calibri" panose="020F0502020204030204" pitchFamily="34" charset="0"/>
              </a:rPr>
              <a:t>System Architecture</a:t>
            </a:r>
          </a:p>
          <a:p>
            <a:endParaRPr lang="en-IN" dirty="0"/>
          </a:p>
        </p:txBody>
      </p:sp>
      <p:pic>
        <p:nvPicPr>
          <p:cNvPr id="5" name="Picture 4">
            <a:extLst>
              <a:ext uri="{FF2B5EF4-FFF2-40B4-BE49-F238E27FC236}">
                <a16:creationId xmlns:a16="http://schemas.microsoft.com/office/drawing/2014/main" id="{8A4024B2-C237-440D-9A74-2C87D7DA6854}"/>
              </a:ext>
            </a:extLst>
          </p:cNvPr>
          <p:cNvPicPr>
            <a:picLocks noChangeAspect="1"/>
          </p:cNvPicPr>
          <p:nvPr/>
        </p:nvPicPr>
        <p:blipFill>
          <a:blip r:embed="rId2"/>
          <a:stretch>
            <a:fillRect/>
          </a:stretch>
        </p:blipFill>
        <p:spPr>
          <a:xfrm>
            <a:off x="2099060" y="1998810"/>
            <a:ext cx="7990701" cy="4100613"/>
          </a:xfrm>
          <a:prstGeom prst="rect">
            <a:avLst/>
          </a:prstGeom>
        </p:spPr>
      </p:pic>
    </p:spTree>
    <p:extLst>
      <p:ext uri="{BB962C8B-B14F-4D97-AF65-F5344CB8AC3E}">
        <p14:creationId xmlns:p14="http://schemas.microsoft.com/office/powerpoint/2010/main" val="735318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A61C6-5735-4E30-807C-E80263B460AF}"/>
              </a:ext>
            </a:extLst>
          </p:cNvPr>
          <p:cNvSpPr>
            <a:spLocks noGrp="1"/>
          </p:cNvSpPr>
          <p:nvPr>
            <p:ph type="title"/>
          </p:nvPr>
        </p:nvSpPr>
        <p:spPr>
          <a:xfrm>
            <a:off x="1141413" y="532020"/>
            <a:ext cx="9905998" cy="567731"/>
          </a:xfrm>
        </p:spPr>
        <p:txBody>
          <a:bodyPr>
            <a:normAutofit fontScale="90000"/>
          </a:bodyPr>
          <a:lstStyle/>
          <a:p>
            <a:pPr algn="ctr"/>
            <a:r>
              <a:rPr lang="en-IN" b="1" dirty="0">
                <a:solidFill>
                  <a:schemeClr val="bg1"/>
                </a:solidFill>
                <a:latin typeface="Times New Roman" panose="02020603050405020304" pitchFamily="18" charset="0"/>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id="{A474CB25-72F1-4D6E-B9D6-5E2058F3FB29}"/>
              </a:ext>
            </a:extLst>
          </p:cNvPr>
          <p:cNvSpPr>
            <a:spLocks noGrp="1"/>
          </p:cNvSpPr>
          <p:nvPr>
            <p:ph idx="1"/>
          </p:nvPr>
        </p:nvSpPr>
        <p:spPr>
          <a:xfrm>
            <a:off x="1141412" y="1099751"/>
            <a:ext cx="9905999" cy="5548184"/>
          </a:xfrm>
        </p:spPr>
        <p:txBody>
          <a:bodyPr>
            <a:noAutofit/>
          </a:bodyPr>
          <a:lstStyle/>
          <a:p>
            <a:pPr marL="0" indent="0" algn="just">
              <a:lnSpc>
                <a:spcPct val="100000"/>
              </a:lnSpc>
              <a:buNone/>
            </a:pPr>
            <a:r>
              <a:rPr lang="en-US" dirty="0"/>
              <a:t>- Design a GUI using </a:t>
            </a:r>
            <a:r>
              <a:rPr lang="en-US" dirty="0" err="1"/>
              <a:t>Tkinter</a:t>
            </a:r>
            <a:r>
              <a:rPr lang="en-US" dirty="0"/>
              <a:t> for user interaction.</a:t>
            </a:r>
          </a:p>
          <a:p>
            <a:pPr marL="0" indent="0" algn="just">
              <a:lnSpc>
                <a:spcPct val="100000"/>
              </a:lnSpc>
              <a:buNone/>
            </a:pPr>
            <a:r>
              <a:rPr lang="en-US" dirty="0"/>
              <a:t>- Validate user input to ensure it only contains alphabetic characters and a valid shift value.</a:t>
            </a:r>
          </a:p>
          <a:p>
            <a:pPr marL="0" indent="0" algn="just">
              <a:lnSpc>
                <a:spcPct val="100000"/>
              </a:lnSpc>
              <a:buNone/>
            </a:pPr>
            <a:r>
              <a:rPr lang="en-US" dirty="0"/>
              <a:t>- Implement the Caesar Cipher algorithm to encrypt the input text by shifting each letter forward by the specified shift value.</a:t>
            </a:r>
          </a:p>
          <a:p>
            <a:pPr marL="0" indent="0" algn="just">
              <a:lnSpc>
                <a:spcPct val="100000"/>
              </a:lnSpc>
              <a:buNone/>
            </a:pPr>
            <a:r>
              <a:rPr lang="en-US" dirty="0"/>
              <a:t>- Implement the reverse process of the Caesar Cipher algorithm to decrypt the encrypted text.</a:t>
            </a:r>
          </a:p>
          <a:p>
            <a:pPr marL="0" indent="0" algn="just">
              <a:lnSpc>
                <a:spcPct val="100000"/>
              </a:lnSpc>
              <a:buNone/>
            </a:pPr>
            <a:r>
              <a:rPr lang="en-US" dirty="0"/>
              <a:t>- Handle errors by displaying appropriate error messages for invalid inputs.</a:t>
            </a:r>
          </a:p>
          <a:p>
            <a:pPr marL="0" indent="0" algn="just">
              <a:lnSpc>
                <a:spcPct val="100000"/>
              </a:lnSpc>
              <a:buNone/>
            </a:pPr>
            <a:r>
              <a:rPr lang="en-US" dirty="0"/>
              <a:t>- Display the encrypted or decrypted text as the output.</a:t>
            </a:r>
          </a:p>
          <a:p>
            <a:pPr marL="0" indent="0" algn="just">
              <a:lnSpc>
                <a:spcPct val="100000"/>
              </a:lnSpc>
              <a:buNone/>
            </a:pPr>
            <a:r>
              <a:rPr lang="en-US" dirty="0"/>
              <a:t>- Provide a clear button to reset the input fields.</a:t>
            </a:r>
          </a:p>
          <a:p>
            <a:pPr marL="0" indent="0" algn="just">
              <a:lnSpc>
                <a:spcPct val="100000"/>
              </a:lnSpc>
              <a:buNone/>
            </a:pPr>
            <a:r>
              <a:rPr lang="en-US" dirty="0"/>
              <a:t>- Include a copy button for easy copying of the resulting text.</a:t>
            </a:r>
          </a:p>
          <a:p>
            <a:pPr marL="0" indent="0" algn="just">
              <a:lnSpc>
                <a:spcPct val="100000"/>
              </a:lnSpc>
              <a:buNone/>
            </a:pPr>
            <a:r>
              <a:rPr lang="en-US" dirty="0"/>
              <a:t>- Ensure a user-friendly and intuitive interface for a seamless experience.</a:t>
            </a:r>
            <a:endParaRPr lang="en-IN" dirty="0"/>
          </a:p>
        </p:txBody>
      </p:sp>
    </p:spTree>
    <p:extLst>
      <p:ext uri="{BB962C8B-B14F-4D97-AF65-F5344CB8AC3E}">
        <p14:creationId xmlns:p14="http://schemas.microsoft.com/office/powerpoint/2010/main" val="630505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7D133-3533-43FC-A182-65FA36948F18}"/>
              </a:ext>
            </a:extLst>
          </p:cNvPr>
          <p:cNvSpPr>
            <a:spLocks noGrp="1"/>
          </p:cNvSpPr>
          <p:nvPr>
            <p:ph type="title"/>
          </p:nvPr>
        </p:nvSpPr>
        <p:spPr>
          <a:xfrm>
            <a:off x="1141413" y="618518"/>
            <a:ext cx="9905998" cy="716012"/>
          </a:xfrm>
        </p:spPr>
        <p:txBody>
          <a:bodyPr/>
          <a:lstStyle/>
          <a:p>
            <a:pPr algn="ctr"/>
            <a:r>
              <a:rPr lang="en-IN" b="1" dirty="0">
                <a:solidFill>
                  <a:schemeClr val="bg1"/>
                </a:solidFill>
                <a:latin typeface="Times New Roman" panose="02020603050405020304" pitchFamily="18" charset="0"/>
                <a:cs typeface="Times New Roman" panose="02020603050405020304" pitchFamily="18" charset="0"/>
              </a:rPr>
              <a:t>Implementation</a:t>
            </a:r>
          </a:p>
        </p:txBody>
      </p:sp>
      <p:sp>
        <p:nvSpPr>
          <p:cNvPr id="3" name="Content Placeholder 2">
            <a:extLst>
              <a:ext uri="{FF2B5EF4-FFF2-40B4-BE49-F238E27FC236}">
                <a16:creationId xmlns:a16="http://schemas.microsoft.com/office/drawing/2014/main" id="{2698FAF9-1DF6-4C7A-B997-794CFD39223A}"/>
              </a:ext>
            </a:extLst>
          </p:cNvPr>
          <p:cNvSpPr>
            <a:spLocks noGrp="1"/>
          </p:cNvSpPr>
          <p:nvPr>
            <p:ph sz="half" idx="1"/>
          </p:nvPr>
        </p:nvSpPr>
        <p:spPr>
          <a:xfrm>
            <a:off x="1141410" y="1334529"/>
            <a:ext cx="9695466" cy="5177481"/>
          </a:xfrm>
        </p:spPr>
        <p:txBody>
          <a:bodyPr>
            <a:normAutofit/>
          </a:bodyPr>
          <a:lstStyle/>
          <a:p>
            <a:r>
              <a:rPr lang="en-IN" b="1" dirty="0">
                <a:effectLst/>
                <a:latin typeface="Times New Roman" panose="02020603050405020304" pitchFamily="18" charset="0"/>
                <a:ea typeface="Calibri" panose="020F0502020204030204" pitchFamily="34" charset="0"/>
              </a:rPr>
              <a:t>GUI of project</a:t>
            </a:r>
            <a:endParaRPr lang="en-IN" dirty="0"/>
          </a:p>
        </p:txBody>
      </p:sp>
      <p:pic>
        <p:nvPicPr>
          <p:cNvPr id="6" name="Content Placeholder 5">
            <a:extLst>
              <a:ext uri="{FF2B5EF4-FFF2-40B4-BE49-F238E27FC236}">
                <a16:creationId xmlns:a16="http://schemas.microsoft.com/office/drawing/2014/main" id="{A9B049F7-1911-4B4C-9150-203371BB809A}"/>
              </a:ext>
            </a:extLst>
          </p:cNvPr>
          <p:cNvPicPr>
            <a:picLocks noGrp="1" noChangeAspect="1"/>
          </p:cNvPicPr>
          <p:nvPr>
            <p:ph sz="half" idx="2"/>
          </p:nvPr>
        </p:nvPicPr>
        <p:blipFill rotWithShape="1">
          <a:blip r:embed="rId2"/>
          <a:srcRect l="21300" t="16206" r="16348" b="24181"/>
          <a:stretch/>
        </p:blipFill>
        <p:spPr>
          <a:xfrm>
            <a:off x="2655904" y="2128149"/>
            <a:ext cx="6880191" cy="4111333"/>
          </a:xfrm>
        </p:spPr>
      </p:pic>
    </p:spTree>
    <p:extLst>
      <p:ext uri="{BB962C8B-B14F-4D97-AF65-F5344CB8AC3E}">
        <p14:creationId xmlns:p14="http://schemas.microsoft.com/office/powerpoint/2010/main" val="1186427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A65912-47B0-4C34-802F-2962E070B7E7}"/>
              </a:ext>
            </a:extLst>
          </p:cNvPr>
          <p:cNvSpPr>
            <a:spLocks noGrp="1"/>
          </p:cNvSpPr>
          <p:nvPr>
            <p:ph idx="1"/>
          </p:nvPr>
        </p:nvSpPr>
        <p:spPr>
          <a:xfrm>
            <a:off x="1143000" y="766119"/>
            <a:ext cx="9905999" cy="5025082"/>
          </a:xfrm>
        </p:spPr>
        <p:txBody>
          <a:bodyPr>
            <a:normAutofit/>
          </a:bodyPr>
          <a:lstStyle/>
          <a:p>
            <a:r>
              <a:rPr lang="en-IN" b="1" dirty="0">
                <a:effectLst/>
                <a:latin typeface="Times New Roman" panose="02020603050405020304" pitchFamily="18" charset="0"/>
                <a:ea typeface="Calibri" panose="020F0502020204030204" pitchFamily="34" charset="0"/>
              </a:rPr>
              <a:t>Encrypting Text </a:t>
            </a:r>
          </a:p>
          <a:p>
            <a:endParaRPr lang="en-IN" dirty="0"/>
          </a:p>
        </p:txBody>
      </p:sp>
      <p:pic>
        <p:nvPicPr>
          <p:cNvPr id="4" name="Picture 3">
            <a:extLst>
              <a:ext uri="{FF2B5EF4-FFF2-40B4-BE49-F238E27FC236}">
                <a16:creationId xmlns:a16="http://schemas.microsoft.com/office/drawing/2014/main" id="{A4D4F548-7BAC-4CA1-88E8-56879BC6D43B}"/>
              </a:ext>
            </a:extLst>
          </p:cNvPr>
          <p:cNvPicPr>
            <a:picLocks noChangeAspect="1"/>
          </p:cNvPicPr>
          <p:nvPr/>
        </p:nvPicPr>
        <p:blipFill>
          <a:blip r:embed="rId2"/>
          <a:stretch>
            <a:fillRect/>
          </a:stretch>
        </p:blipFill>
        <p:spPr>
          <a:xfrm>
            <a:off x="2215170" y="1569308"/>
            <a:ext cx="7224117" cy="4378789"/>
          </a:xfrm>
          <a:prstGeom prst="rect">
            <a:avLst/>
          </a:prstGeom>
        </p:spPr>
      </p:pic>
    </p:spTree>
    <p:extLst>
      <p:ext uri="{BB962C8B-B14F-4D97-AF65-F5344CB8AC3E}">
        <p14:creationId xmlns:p14="http://schemas.microsoft.com/office/powerpoint/2010/main" val="15112982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66</TotalTime>
  <Words>635</Words>
  <Application>Microsoft Office PowerPoint</Application>
  <PresentationFormat>Widescreen</PresentationFormat>
  <Paragraphs>41</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Times New Roman</vt:lpstr>
      <vt:lpstr>Tw Cen MT</vt:lpstr>
      <vt:lpstr>Circuit</vt:lpstr>
      <vt:lpstr>Caesar Cipher Project</vt:lpstr>
      <vt:lpstr>ABSTRACT</vt:lpstr>
      <vt:lpstr>Introduction</vt:lpstr>
      <vt:lpstr>Existing Method</vt:lpstr>
      <vt:lpstr>Proposed method with Architecture</vt:lpstr>
      <vt:lpstr>Proposed method with Architecture</vt:lpstr>
      <vt:lpstr>Methodology</vt:lpstr>
      <vt:lpstr>Implementation</vt:lpstr>
      <vt:lpstr>PowerPoint Presentation</vt:lpstr>
      <vt:lpstr>PowerPoint Presentation</vt:lpstr>
      <vt:lpstr>PowerPoint Presentation</vt:lpstr>
      <vt:lpstr>Implementation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Caesar Cipher Project</dc:title>
  <dc:creator>Aparna Rane</dc:creator>
  <cp:lastModifiedBy>Aparna Rane</cp:lastModifiedBy>
  <cp:revision>1</cp:revision>
  <dcterms:created xsi:type="dcterms:W3CDTF">2023-06-06T08:35:20Z</dcterms:created>
  <dcterms:modified xsi:type="dcterms:W3CDTF">2023-06-06T09:41:59Z</dcterms:modified>
</cp:coreProperties>
</file>