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yoko Gotanda" initials="KG" lastIdx="4" clrIdx="0">
    <p:extLst>
      <p:ext uri="{19B8F6BF-5375-455C-9EA6-DF929625EA0E}">
        <p15:presenceInfo xmlns:p15="http://schemas.microsoft.com/office/powerpoint/2012/main" userId="S::kgotanda@brocku.ca::ecb89215-be41-4324-bdcd-b275b285af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A4A2-7FDF-44CA-BED0-BEE7F7892A28}" v="16" dt="2022-08-10T22:26:24.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p:scale>
          <a:sx n="36" d="100"/>
          <a:sy n="36" d="100"/>
        </p:scale>
        <p:origin x="1848" y="-468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AAD1F-059B-41D9-BB8E-B0BD959FDD99}" type="datetimeFigureOut">
              <a:rPr lang="en-CA" smtClean="0"/>
              <a:t>2022-08-10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A3DF6-0584-4E55-8EA1-71B7B949F275}" type="slidenum">
              <a:rPr lang="en-CA" smtClean="0"/>
              <a:t>‹#›</a:t>
            </a:fld>
            <a:endParaRPr lang="en-CA"/>
          </a:p>
        </p:txBody>
      </p:sp>
    </p:spTree>
    <p:extLst>
      <p:ext uri="{BB962C8B-B14F-4D97-AF65-F5344CB8AC3E}">
        <p14:creationId xmlns:p14="http://schemas.microsoft.com/office/powerpoint/2010/main" val="1182537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DA3DF6-0584-4E55-8EA1-71B7B949F275}" type="slidenum">
              <a:rPr lang="en-CA" smtClean="0"/>
              <a:t>1</a:t>
            </a:fld>
            <a:endParaRPr lang="en-CA"/>
          </a:p>
        </p:txBody>
      </p:sp>
    </p:spTree>
    <p:extLst>
      <p:ext uri="{BB962C8B-B14F-4D97-AF65-F5344CB8AC3E}">
        <p14:creationId xmlns:p14="http://schemas.microsoft.com/office/powerpoint/2010/main" val="139145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1261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4990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380135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187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05327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333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758DE9-FE68-446E-982D-E18DAB85DC34}" type="datetimeFigureOut">
              <a:rPr lang="en-CA" smtClean="0"/>
              <a:t>2022-08-10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025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758DE9-FE68-446E-982D-E18DAB85DC34}" type="datetimeFigureOut">
              <a:rPr lang="en-CA" smtClean="0"/>
              <a:t>2022-08-10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6484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58DE9-FE68-446E-982D-E18DAB85DC34}" type="datetimeFigureOut">
              <a:rPr lang="en-CA" smtClean="0"/>
              <a:t>2022-08-10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9346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410812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34712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5758DE9-FE68-446E-982D-E18DAB85DC34}" type="datetimeFigureOut">
              <a:rPr lang="en-CA" smtClean="0"/>
              <a:t>2022-08-10</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3F26A30-9A9D-46DD-9E1B-DB2F82432057}" type="slidenum">
              <a:rPr lang="en-CA" smtClean="0"/>
              <a:t>‹#›</a:t>
            </a:fld>
            <a:endParaRPr lang="en-CA"/>
          </a:p>
        </p:txBody>
      </p:sp>
    </p:spTree>
    <p:extLst>
      <p:ext uri="{BB962C8B-B14F-4D97-AF65-F5344CB8AC3E}">
        <p14:creationId xmlns:p14="http://schemas.microsoft.com/office/powerpoint/2010/main" val="302729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D9271-870F-45A8-8ED4-569DF75AFA47}"/>
              </a:ext>
            </a:extLst>
          </p:cNvPr>
          <p:cNvPicPr>
            <a:picLocks noChangeAspect="1"/>
          </p:cNvPicPr>
          <p:nvPr/>
        </p:nvPicPr>
        <p:blipFill>
          <a:blip r:embed="rId3"/>
          <a:stretch>
            <a:fillRect/>
          </a:stretch>
        </p:blipFill>
        <p:spPr>
          <a:xfrm>
            <a:off x="1148671" y="893765"/>
            <a:ext cx="9018341" cy="3800475"/>
          </a:xfrm>
          <a:prstGeom prst="rect">
            <a:avLst/>
          </a:prstGeom>
        </p:spPr>
      </p:pic>
      <p:sp>
        <p:nvSpPr>
          <p:cNvPr id="2" name="Title 1">
            <a:extLst>
              <a:ext uri="{FF2B5EF4-FFF2-40B4-BE49-F238E27FC236}">
                <a16:creationId xmlns:a16="http://schemas.microsoft.com/office/drawing/2014/main" id="{5EBA1570-C7E6-402D-8B7D-CEB719170C01}"/>
              </a:ext>
            </a:extLst>
          </p:cNvPr>
          <p:cNvSpPr>
            <a:spLocks noGrp="1"/>
          </p:cNvSpPr>
          <p:nvPr>
            <p:ph type="ctrTitle"/>
          </p:nvPr>
        </p:nvSpPr>
        <p:spPr>
          <a:xfrm>
            <a:off x="3514724" y="156279"/>
            <a:ext cx="37084635" cy="4736660"/>
          </a:xfrm>
        </p:spPr>
        <p:txBody>
          <a:bodyPr>
            <a:normAutofit/>
          </a:bodyPr>
          <a:lstStyle/>
          <a:p>
            <a:pPr indent="540000">
              <a:lnSpc>
                <a:spcPct val="150000"/>
              </a:lnSpc>
            </a:pPr>
            <a:r>
              <a:rPr lang="en-CA" sz="8000" b="1" dirty="0"/>
              <a:t>Heads up! Sentinel and foraging behaviors in urban American crows</a:t>
            </a:r>
            <a:br>
              <a:rPr lang="en-CA" sz="8000" b="1" i="0" u="none" strike="noStrike" dirty="0">
                <a:effectLst/>
              </a:rPr>
            </a:br>
            <a:r>
              <a:rPr lang="en-CA" sz="5400" i="0" u="none" strike="noStrike" dirty="0">
                <a:solidFill>
                  <a:srgbClr val="000000"/>
                </a:solidFill>
                <a:effectLst/>
              </a:rPr>
              <a:t>Alex Popescu – ap21pb@brocku.</a:t>
            </a:r>
            <a:r>
              <a:rPr lang="en-CA" sz="5400" dirty="0">
                <a:solidFill>
                  <a:srgbClr val="000000"/>
                </a:solidFill>
              </a:rPr>
              <a:t>ca – crowkemon</a:t>
            </a:r>
            <a:r>
              <a:rPr lang="en-CA" sz="5400" i="0" u="none" strike="noStrike" dirty="0">
                <a:solidFill>
                  <a:srgbClr val="000000"/>
                </a:solidFill>
                <a:effectLst/>
              </a:rPr>
              <a:t>.weebly.com</a:t>
            </a:r>
            <a:br>
              <a:rPr lang="en-CA" sz="5400" i="0" u="none" strike="noStrike" dirty="0">
                <a:effectLst/>
              </a:rPr>
            </a:br>
            <a:r>
              <a:rPr lang="en-CA" sz="5400" i="0" u="none" strike="noStrike" dirty="0">
                <a:solidFill>
                  <a:srgbClr val="000000"/>
                </a:solidFill>
                <a:effectLst/>
              </a:rPr>
              <a:t>Department of Biological Sciences, Brock University</a:t>
            </a:r>
            <a:endParaRPr lang="en-CA" sz="7200" dirty="0"/>
          </a:p>
        </p:txBody>
      </p:sp>
      <p:sp>
        <p:nvSpPr>
          <p:cNvPr id="3" name="Subtitle 2">
            <a:extLst>
              <a:ext uri="{FF2B5EF4-FFF2-40B4-BE49-F238E27FC236}">
                <a16:creationId xmlns:a16="http://schemas.microsoft.com/office/drawing/2014/main" id="{8EBDE7FD-9C3B-4094-B665-7C6B50CD5D3C}"/>
              </a:ext>
            </a:extLst>
          </p:cNvPr>
          <p:cNvSpPr>
            <a:spLocks noGrp="1"/>
          </p:cNvSpPr>
          <p:nvPr>
            <p:ph type="subTitle" idx="1"/>
          </p:nvPr>
        </p:nvSpPr>
        <p:spPr>
          <a:xfrm>
            <a:off x="608780" y="5950898"/>
            <a:ext cx="14178416" cy="26249045"/>
          </a:xfrm>
          <a:prstGeom prst="roundRect">
            <a:avLst>
              <a:gd name="adj" fmla="val 939"/>
            </a:avLst>
          </a:prstGeom>
          <a:solidFill>
            <a:schemeClr val="accent6">
              <a:lumMod val="20000"/>
              <a:lumOff val="80000"/>
            </a:schemeClr>
          </a:solidFill>
          <a:ln w="762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540000" algn="l">
              <a:spcBef>
                <a:spcPts val="6600"/>
              </a:spcBef>
            </a:pPr>
            <a:r>
              <a:rPr lang="en-CA" sz="4000" dirty="0">
                <a:cs typeface="Calibri"/>
              </a:rPr>
              <a:t> </a:t>
            </a:r>
          </a:p>
          <a:p>
            <a:pPr indent="540000" algn="l">
              <a:spcBef>
                <a:spcPts val="6600"/>
              </a:spcBef>
            </a:pPr>
            <a:endParaRPr lang="en-CA" sz="4000" dirty="0">
              <a:cs typeface="Calibri"/>
            </a:endParaRPr>
          </a:p>
        </p:txBody>
      </p:sp>
      <p:pic>
        <p:nvPicPr>
          <p:cNvPr id="9" name="Picture 8">
            <a:extLst>
              <a:ext uri="{FF2B5EF4-FFF2-40B4-BE49-F238E27FC236}">
                <a16:creationId xmlns:a16="http://schemas.microsoft.com/office/drawing/2014/main" id="{DC898BE6-AF00-445A-8C0E-3C2A786C04A9}"/>
              </a:ext>
            </a:extLst>
          </p:cNvPr>
          <p:cNvPicPr>
            <a:picLocks noChangeAspect="1"/>
          </p:cNvPicPr>
          <p:nvPr/>
        </p:nvPicPr>
        <p:blipFill>
          <a:blip r:embed="rId4"/>
          <a:stretch>
            <a:fillRect/>
          </a:stretch>
        </p:blipFill>
        <p:spPr>
          <a:xfrm>
            <a:off x="37383372" y="977925"/>
            <a:ext cx="5662776" cy="3421261"/>
          </a:xfrm>
          <a:prstGeom prst="rect">
            <a:avLst/>
          </a:prstGeom>
        </p:spPr>
      </p:pic>
      <p:sp>
        <p:nvSpPr>
          <p:cNvPr id="26" name="Subtitle 2">
            <a:extLst>
              <a:ext uri="{FF2B5EF4-FFF2-40B4-BE49-F238E27FC236}">
                <a16:creationId xmlns:a16="http://schemas.microsoft.com/office/drawing/2014/main" id="{DFD967E1-C3EF-4EFF-868C-44C6B2A05F44}"/>
              </a:ext>
            </a:extLst>
          </p:cNvPr>
          <p:cNvSpPr txBox="1">
            <a:spLocks/>
          </p:cNvSpPr>
          <p:nvPr/>
        </p:nvSpPr>
        <p:spPr>
          <a:xfrm>
            <a:off x="29014800" y="29128693"/>
            <a:ext cx="14267619" cy="3071247"/>
          </a:xfrm>
          <a:prstGeom prst="roundRect">
            <a:avLst>
              <a:gd name="adj" fmla="val 3070"/>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4000" dirty="0"/>
              <a:t> </a:t>
            </a:r>
          </a:p>
        </p:txBody>
      </p:sp>
      <p:sp>
        <p:nvSpPr>
          <p:cNvPr id="27" name="Subtitle 2">
            <a:extLst>
              <a:ext uri="{FF2B5EF4-FFF2-40B4-BE49-F238E27FC236}">
                <a16:creationId xmlns:a16="http://schemas.microsoft.com/office/drawing/2014/main" id="{860AE19B-66F9-41C1-B578-341BE1D90BF3}"/>
              </a:ext>
            </a:extLst>
          </p:cNvPr>
          <p:cNvSpPr txBox="1">
            <a:spLocks/>
          </p:cNvSpPr>
          <p:nvPr/>
        </p:nvSpPr>
        <p:spPr>
          <a:xfrm>
            <a:off x="15224166" y="24489779"/>
            <a:ext cx="13320000" cy="7710163"/>
          </a:xfrm>
          <a:prstGeom prst="roundRect">
            <a:avLst>
              <a:gd name="adj" fmla="val 3070"/>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just">
              <a:lnSpc>
                <a:spcPct val="100000"/>
              </a:lnSpc>
              <a:spcBef>
                <a:spcPts val="0"/>
              </a:spcBef>
            </a:pPr>
            <a:endParaRPr lang="en-CA" sz="4000" dirty="0">
              <a:ea typeface="Calibri"/>
              <a:cs typeface="Calibri"/>
            </a:endParaRPr>
          </a:p>
        </p:txBody>
      </p:sp>
      <p:grpSp>
        <p:nvGrpSpPr>
          <p:cNvPr id="12" name="Group 11">
            <a:extLst>
              <a:ext uri="{FF2B5EF4-FFF2-40B4-BE49-F238E27FC236}">
                <a16:creationId xmlns:a16="http://schemas.microsoft.com/office/drawing/2014/main" id="{9BC42352-343B-4F10-AD2D-3EC26CE87605}"/>
              </a:ext>
            </a:extLst>
          </p:cNvPr>
          <p:cNvGrpSpPr/>
          <p:nvPr/>
        </p:nvGrpSpPr>
        <p:grpSpPr>
          <a:xfrm>
            <a:off x="15175595" y="12834257"/>
            <a:ext cx="13320000" cy="11316176"/>
            <a:chOff x="15962484" y="12478440"/>
            <a:chExt cx="12100863" cy="10194997"/>
          </a:xfrm>
          <a:solidFill>
            <a:schemeClr val="accent6">
              <a:lumMod val="20000"/>
              <a:lumOff val="80000"/>
            </a:schemeClr>
          </a:solidFill>
        </p:grpSpPr>
        <p:sp>
          <p:nvSpPr>
            <p:cNvPr id="33" name="Subtitle 2">
              <a:extLst>
                <a:ext uri="{FF2B5EF4-FFF2-40B4-BE49-F238E27FC236}">
                  <a16:creationId xmlns:a16="http://schemas.microsoft.com/office/drawing/2014/main" id="{E5C5BBE7-0B8D-49CD-BD94-4DF383271625}"/>
                </a:ext>
              </a:extLst>
            </p:cNvPr>
            <p:cNvSpPr txBox="1">
              <a:spLocks/>
            </p:cNvSpPr>
            <p:nvPr/>
          </p:nvSpPr>
          <p:spPr>
            <a:xfrm>
              <a:off x="15962484" y="12478440"/>
              <a:ext cx="12100863" cy="10194997"/>
            </a:xfrm>
            <a:prstGeom prst="roundRect">
              <a:avLst>
                <a:gd name="adj" fmla="val 1119"/>
              </a:avLst>
            </a:prstGeom>
            <a:grp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5400"/>
                </a:spcBef>
              </a:pPr>
              <a:r>
                <a:rPr lang="en-CA" sz="5400" b="1" u="sng" dirty="0"/>
                <a:t> </a:t>
              </a:r>
            </a:p>
          </p:txBody>
        </p:sp>
        <p:pic>
          <p:nvPicPr>
            <p:cNvPr id="35" name="Picture 34">
              <a:extLst>
                <a:ext uri="{FF2B5EF4-FFF2-40B4-BE49-F238E27FC236}">
                  <a16:creationId xmlns:a16="http://schemas.microsoft.com/office/drawing/2014/main" id="{4DC7C135-CDB8-4262-8148-5B216AD8A82F}"/>
                </a:ext>
              </a:extLst>
            </p:cNvPr>
            <p:cNvPicPr>
              <a:picLocks noChangeAspect="1"/>
            </p:cNvPicPr>
            <p:nvPr/>
          </p:nvPicPr>
          <p:blipFill>
            <a:blip r:embed="rId5"/>
            <a:stretch>
              <a:fillRect/>
            </a:stretch>
          </p:blipFill>
          <p:spPr>
            <a:xfrm>
              <a:off x="20993779" y="12875897"/>
              <a:ext cx="6754626" cy="9400083"/>
            </a:xfrm>
            <a:prstGeom prst="rect">
              <a:avLst/>
            </a:prstGeom>
            <a:grpFill/>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TextBox 35">
              <a:extLst>
                <a:ext uri="{FF2B5EF4-FFF2-40B4-BE49-F238E27FC236}">
                  <a16:creationId xmlns:a16="http://schemas.microsoft.com/office/drawing/2014/main" id="{6DDA2634-93B2-4134-B9FC-F3FBDCE52705}"/>
                </a:ext>
              </a:extLst>
            </p:cNvPr>
            <p:cNvSpPr txBox="1"/>
            <p:nvPr/>
          </p:nvSpPr>
          <p:spPr>
            <a:xfrm>
              <a:off x="16352025" y="12673034"/>
              <a:ext cx="4295726" cy="5434744"/>
            </a:xfrm>
            <a:prstGeom prst="rect">
              <a:avLst/>
            </a:prstGeom>
            <a:grp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540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Site selection</a:t>
              </a:r>
            </a:p>
            <a:p>
              <a:r>
                <a:rPr lang="en-CA" sz="4000" b="1" u="sng" dirty="0"/>
                <a:t>Figure 2:</a:t>
              </a:r>
              <a:r>
                <a:rPr lang="en-CA" sz="4000" b="1" dirty="0"/>
                <a:t> </a:t>
              </a:r>
              <a:r>
                <a:rPr lang="en-CA" sz="4000" dirty="0" err="1"/>
                <a:t>Crowkémon</a:t>
              </a:r>
              <a:r>
                <a:rPr lang="en-CA" sz="4000" dirty="0"/>
                <a:t> Go in St. Catharines. Crow markers represent individual spotting events. Red markers show May testing sites.</a:t>
              </a:r>
            </a:p>
            <a:p>
              <a:pPr indent="540000">
                <a:spcBef>
                  <a:spcPts val="2400"/>
                </a:spcBef>
              </a:pPr>
              <a:endParaRPr lang="en-CA" sz="3200" dirty="0"/>
            </a:p>
          </p:txBody>
        </p:sp>
        <p:pic>
          <p:nvPicPr>
            <p:cNvPr id="34" name="Picture 33" descr="Qr code&#10;&#10;Description automatically generated">
              <a:extLst>
                <a:ext uri="{FF2B5EF4-FFF2-40B4-BE49-F238E27FC236}">
                  <a16:creationId xmlns:a16="http://schemas.microsoft.com/office/drawing/2014/main" id="{7D4098FF-B4A7-411B-A09A-26B5FBB2A6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22407" y="18797408"/>
              <a:ext cx="3623089" cy="3644656"/>
            </a:xfrm>
            <a:prstGeom prst="rect">
              <a:avLst/>
            </a:prstGeom>
            <a:grpFill/>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39" name="Subtitle 2">
            <a:extLst>
              <a:ext uri="{FF2B5EF4-FFF2-40B4-BE49-F238E27FC236}">
                <a16:creationId xmlns:a16="http://schemas.microsoft.com/office/drawing/2014/main" id="{B798AF34-239D-4F5D-B6AC-FDB3ED131C83}"/>
              </a:ext>
            </a:extLst>
          </p:cNvPr>
          <p:cNvSpPr txBox="1">
            <a:spLocks/>
          </p:cNvSpPr>
          <p:nvPr/>
        </p:nvSpPr>
        <p:spPr>
          <a:xfrm>
            <a:off x="15179869" y="5950899"/>
            <a:ext cx="13320000" cy="6487143"/>
          </a:xfrm>
          <a:prstGeom prst="roundRect">
            <a:avLst>
              <a:gd name="adj" fmla="val 3070"/>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l"/>
            <a:endParaRPr lang="en-CA" sz="5400" b="1" u="sng" dirty="0"/>
          </a:p>
        </p:txBody>
      </p:sp>
      <p:sp>
        <p:nvSpPr>
          <p:cNvPr id="57" name="TextBox 56">
            <a:extLst>
              <a:ext uri="{FF2B5EF4-FFF2-40B4-BE49-F238E27FC236}">
                <a16:creationId xmlns:a16="http://schemas.microsoft.com/office/drawing/2014/main" id="{4A741041-C858-4B51-A53B-F9BD369AB0B6}"/>
              </a:ext>
            </a:extLst>
          </p:cNvPr>
          <p:cNvSpPr txBox="1"/>
          <p:nvPr/>
        </p:nvSpPr>
        <p:spPr>
          <a:xfrm>
            <a:off x="957620" y="23206986"/>
            <a:ext cx="5759803" cy="5078313"/>
          </a:xfrm>
          <a:prstGeom prst="rect">
            <a:avLst/>
          </a:prstGeom>
          <a:noFill/>
        </p:spPr>
        <p:txBody>
          <a:bodyPr wrap="square" lIns="91440" tIns="45720" rIns="91440" bIns="45720" rtlCol="0" anchor="t">
            <a:spAutoFit/>
          </a:bodyPr>
          <a:lstStyle/>
          <a:p>
            <a:pPr>
              <a:spcBef>
                <a:spcPts val="2400"/>
              </a:spcBef>
            </a:pPr>
            <a:r>
              <a:rPr lang="en-CA" sz="4400" b="1" dirty="0"/>
              <a:t>Impacts</a:t>
            </a:r>
          </a:p>
          <a:p>
            <a:pPr indent="540000" algn="just"/>
            <a:r>
              <a:rPr lang="en-US" sz="4000" dirty="0"/>
              <a:t>The results of this study can help determine how social behaviors in other social species can improve their success in urban areas.</a:t>
            </a:r>
            <a:endParaRPr lang="en-US" sz="4000" dirty="0">
              <a:ea typeface="Calibri"/>
              <a:cs typeface="Calibri"/>
            </a:endParaRPr>
          </a:p>
          <a:p>
            <a:pPr marL="571500" indent="540000">
              <a:buFont typeface="Arial" panose="020B0604020202020204" pitchFamily="34" charset="0"/>
              <a:buChar char="•"/>
            </a:pPr>
            <a:endParaRPr lang="en-CA" sz="4000" b="1" dirty="0"/>
          </a:p>
        </p:txBody>
      </p:sp>
      <p:sp>
        <p:nvSpPr>
          <p:cNvPr id="66" name="TextBox 65">
            <a:extLst>
              <a:ext uri="{FF2B5EF4-FFF2-40B4-BE49-F238E27FC236}">
                <a16:creationId xmlns:a16="http://schemas.microsoft.com/office/drawing/2014/main" id="{4C5A1794-4690-4D4D-AA4F-51D4A3B82E57}"/>
              </a:ext>
            </a:extLst>
          </p:cNvPr>
          <p:cNvSpPr txBox="1"/>
          <p:nvPr/>
        </p:nvSpPr>
        <p:spPr>
          <a:xfrm>
            <a:off x="929275" y="28491697"/>
            <a:ext cx="5759803" cy="3170099"/>
          </a:xfrm>
          <a:prstGeom prst="rect">
            <a:avLst/>
          </a:prstGeom>
          <a:noFill/>
        </p:spPr>
        <p:txBody>
          <a:bodyPr wrap="square" lIns="91440" tIns="45720" rIns="91440" bIns="45720" rtlCol="0" anchor="t">
            <a:spAutoFit/>
          </a:bodyPr>
          <a:lstStyle/>
          <a:p>
            <a:pPr algn="just"/>
            <a:r>
              <a:rPr lang="en-CA" sz="4000" b="1" u="sng" dirty="0"/>
              <a:t>Figure 1:</a:t>
            </a:r>
            <a:r>
              <a:rPr lang="en-CA" sz="4000" b="1" dirty="0"/>
              <a:t> </a:t>
            </a:r>
            <a:r>
              <a:rPr lang="en-CA" sz="4000" dirty="0"/>
              <a:t>Representation of crows foraging near a tree showing a sentinel (A), foraging (B), and alert (C) individuals.</a:t>
            </a:r>
            <a:endParaRPr lang="en-CA" sz="4000" b="1" dirty="0">
              <a:ea typeface="Calibri" panose="020F0502020204030204"/>
              <a:cs typeface="Calibri" panose="020F0502020204030204"/>
            </a:endParaRPr>
          </a:p>
        </p:txBody>
      </p:sp>
      <p:sp>
        <p:nvSpPr>
          <p:cNvPr id="40" name="Subtitle 2">
            <a:extLst>
              <a:ext uri="{FF2B5EF4-FFF2-40B4-BE49-F238E27FC236}">
                <a16:creationId xmlns:a16="http://schemas.microsoft.com/office/drawing/2014/main" id="{C209F15F-19F1-E01C-909E-42DE44742081}"/>
              </a:ext>
            </a:extLst>
          </p:cNvPr>
          <p:cNvSpPr txBox="1">
            <a:spLocks/>
          </p:cNvSpPr>
          <p:nvPr/>
        </p:nvSpPr>
        <p:spPr>
          <a:xfrm>
            <a:off x="28972595" y="21657381"/>
            <a:ext cx="14301284" cy="7015069"/>
          </a:xfrm>
          <a:prstGeom prst="roundRect">
            <a:avLst>
              <a:gd name="adj" fmla="val 939"/>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4000" dirty="0">
                <a:ea typeface="Calibri" panose="020F0502020204030204"/>
                <a:cs typeface="Calibri" panose="020F0502020204030204"/>
              </a:rPr>
              <a:t> </a:t>
            </a:r>
          </a:p>
        </p:txBody>
      </p:sp>
      <p:sp>
        <p:nvSpPr>
          <p:cNvPr id="30" name="Subtitle 2">
            <a:extLst>
              <a:ext uri="{FF2B5EF4-FFF2-40B4-BE49-F238E27FC236}">
                <a16:creationId xmlns:a16="http://schemas.microsoft.com/office/drawing/2014/main" id="{582B6FAF-95E8-1D49-60FB-5A51F4EDE3AF}"/>
              </a:ext>
            </a:extLst>
          </p:cNvPr>
          <p:cNvSpPr txBox="1">
            <a:spLocks/>
          </p:cNvSpPr>
          <p:nvPr/>
        </p:nvSpPr>
        <p:spPr>
          <a:xfrm>
            <a:off x="28981136" y="5950899"/>
            <a:ext cx="14354893" cy="15274489"/>
          </a:xfrm>
          <a:prstGeom prst="roundRect">
            <a:avLst>
              <a:gd name="adj" fmla="val 939"/>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l"/>
            <a:endParaRPr lang="en-CA" sz="5400" dirty="0"/>
          </a:p>
        </p:txBody>
      </p:sp>
      <p:sp>
        <p:nvSpPr>
          <p:cNvPr id="16" name="TextBox 15">
            <a:extLst>
              <a:ext uri="{FF2B5EF4-FFF2-40B4-BE49-F238E27FC236}">
                <a16:creationId xmlns:a16="http://schemas.microsoft.com/office/drawing/2014/main" id="{C6F220AB-C517-E473-BBC0-7F346387D9F8}"/>
              </a:ext>
            </a:extLst>
          </p:cNvPr>
          <p:cNvSpPr txBox="1"/>
          <p:nvPr/>
        </p:nvSpPr>
        <p:spPr>
          <a:xfrm>
            <a:off x="38777780" y="7896965"/>
            <a:ext cx="421836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latin typeface="Calibri"/>
              </a:rPr>
              <a:t>Figure 3:</a:t>
            </a:r>
            <a:r>
              <a:rPr lang="en-US" sz="4000" b="1" dirty="0">
                <a:latin typeface="Calibri"/>
              </a:rPr>
              <a:t> </a:t>
            </a:r>
            <a:r>
              <a:rPr lang="en-US" sz="4000" dirty="0">
                <a:latin typeface="Calibri"/>
              </a:rPr>
              <a:t>The effects of a sentinel on the duration of bouts of alertness (</a:t>
            </a:r>
            <a:r>
              <a:rPr lang="en-CA" sz="4000" dirty="0">
                <a:latin typeface="Calibri"/>
              </a:rPr>
              <a:t>F</a:t>
            </a:r>
            <a:r>
              <a:rPr lang="en-CA" sz="4000" baseline="-25000" dirty="0">
                <a:latin typeface="Calibri"/>
              </a:rPr>
              <a:t>(1,235)</a:t>
            </a:r>
            <a:r>
              <a:rPr lang="en-CA" sz="4000" dirty="0">
                <a:latin typeface="Calibri"/>
              </a:rPr>
              <a:t>=[0.8984], p=0.3442)</a:t>
            </a:r>
            <a:r>
              <a:rPr lang="en-US" sz="4000" dirty="0">
                <a:latin typeface="Calibri"/>
              </a:rPr>
              <a:t> and foraging (</a:t>
            </a:r>
            <a:r>
              <a:rPr lang="en-CA" sz="4000" dirty="0">
                <a:latin typeface="Calibri"/>
              </a:rPr>
              <a:t>F</a:t>
            </a:r>
            <a:r>
              <a:rPr lang="en-CA" sz="4000" baseline="-25000" dirty="0">
                <a:latin typeface="Calibri"/>
              </a:rPr>
              <a:t>(1,194)</a:t>
            </a:r>
            <a:r>
              <a:rPr lang="en-CA" sz="4000" dirty="0">
                <a:latin typeface="Calibri"/>
              </a:rPr>
              <a:t>=[0.4072], p=0.5242)</a:t>
            </a:r>
            <a:r>
              <a:rPr lang="en-US" sz="4000" dirty="0">
                <a:latin typeface="Calibri"/>
              </a:rPr>
              <a:t>.</a:t>
            </a:r>
            <a:endParaRPr lang="en-US" sz="4000" dirty="0">
              <a:ea typeface="Calibri"/>
              <a:cs typeface="Calibri"/>
            </a:endParaRPr>
          </a:p>
        </p:txBody>
      </p:sp>
      <p:pic>
        <p:nvPicPr>
          <p:cNvPr id="21" name="Picture 20" descr="Chart, pie chart&#10;&#10;Description automatically generated">
            <a:extLst>
              <a:ext uri="{FF2B5EF4-FFF2-40B4-BE49-F238E27FC236}">
                <a16:creationId xmlns:a16="http://schemas.microsoft.com/office/drawing/2014/main" id="{A2ABEBC2-B442-A8FC-CB6B-711537CAB3CA}"/>
              </a:ext>
            </a:extLst>
          </p:cNvPr>
          <p:cNvPicPr>
            <a:picLocks noChangeAspect="1"/>
          </p:cNvPicPr>
          <p:nvPr/>
        </p:nvPicPr>
        <p:blipFill rotWithShape="1">
          <a:blip r:embed="rId7">
            <a:extLst>
              <a:ext uri="{28A0092B-C50C-407E-A947-70E740481C1C}">
                <a14:useLocalDpi xmlns:a14="http://schemas.microsoft.com/office/drawing/2010/main" val="0"/>
              </a:ext>
            </a:extLst>
          </a:blip>
          <a:srcRect l="7990" r="53824"/>
          <a:stretch/>
        </p:blipFill>
        <p:spPr>
          <a:xfrm>
            <a:off x="29222004" y="15450489"/>
            <a:ext cx="4451660" cy="4969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descr="Chart&#10;&#10;Description automatically generated">
            <a:extLst>
              <a:ext uri="{FF2B5EF4-FFF2-40B4-BE49-F238E27FC236}">
                <a16:creationId xmlns:a16="http://schemas.microsoft.com/office/drawing/2014/main" id="{8CA5EB56-1D2E-B4D6-0704-0B0392935E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22004" y="7883016"/>
            <a:ext cx="9439786" cy="6470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oup 13">
            <a:extLst>
              <a:ext uri="{FF2B5EF4-FFF2-40B4-BE49-F238E27FC236}">
                <a16:creationId xmlns:a16="http://schemas.microsoft.com/office/drawing/2014/main" id="{54474863-23EB-2CAA-36EC-D62ED36D4691}"/>
              </a:ext>
            </a:extLst>
          </p:cNvPr>
          <p:cNvGrpSpPr/>
          <p:nvPr/>
        </p:nvGrpSpPr>
        <p:grpSpPr>
          <a:xfrm>
            <a:off x="7012130" y="23140673"/>
            <a:ext cx="7347546" cy="8184771"/>
            <a:chOff x="6946824" y="21330155"/>
            <a:chExt cx="7347546" cy="10358452"/>
          </a:xfrm>
        </p:grpSpPr>
        <p:grpSp>
          <p:nvGrpSpPr>
            <p:cNvPr id="65" name="Group 64">
              <a:extLst>
                <a:ext uri="{FF2B5EF4-FFF2-40B4-BE49-F238E27FC236}">
                  <a16:creationId xmlns:a16="http://schemas.microsoft.com/office/drawing/2014/main" id="{6B633843-AF31-4022-A5EB-CBED1E5ED004}"/>
                </a:ext>
              </a:extLst>
            </p:cNvPr>
            <p:cNvGrpSpPr/>
            <p:nvPr/>
          </p:nvGrpSpPr>
          <p:grpSpPr>
            <a:xfrm>
              <a:off x="6946824" y="21330155"/>
              <a:ext cx="7347546" cy="10358452"/>
              <a:chOff x="8930351" y="23225444"/>
              <a:chExt cx="5791946" cy="7846992"/>
            </a:xfrm>
          </p:grpSpPr>
          <p:grpSp>
            <p:nvGrpSpPr>
              <p:cNvPr id="61" name="Group 60">
                <a:extLst>
                  <a:ext uri="{FF2B5EF4-FFF2-40B4-BE49-F238E27FC236}">
                    <a16:creationId xmlns:a16="http://schemas.microsoft.com/office/drawing/2014/main" id="{9E4EC7D7-2E8D-4DCF-82A0-C77CACAE25E5}"/>
                  </a:ext>
                </a:extLst>
              </p:cNvPr>
              <p:cNvGrpSpPr/>
              <p:nvPr/>
            </p:nvGrpSpPr>
            <p:grpSpPr>
              <a:xfrm>
                <a:off x="8930351" y="23225444"/>
                <a:ext cx="5791946" cy="7846992"/>
                <a:chOff x="8930351" y="23225444"/>
                <a:chExt cx="5791946" cy="7846992"/>
              </a:xfrm>
            </p:grpSpPr>
            <p:grpSp>
              <p:nvGrpSpPr>
                <p:cNvPr id="56" name="Group 55">
                  <a:extLst>
                    <a:ext uri="{FF2B5EF4-FFF2-40B4-BE49-F238E27FC236}">
                      <a16:creationId xmlns:a16="http://schemas.microsoft.com/office/drawing/2014/main" id="{98805501-7002-499F-BB68-25A8BF07B8F2}"/>
                    </a:ext>
                  </a:extLst>
                </p:cNvPr>
                <p:cNvGrpSpPr>
                  <a:grpSpLocks noChangeAspect="1"/>
                </p:cNvGrpSpPr>
                <p:nvPr/>
              </p:nvGrpSpPr>
              <p:grpSpPr>
                <a:xfrm>
                  <a:off x="8930351" y="23225444"/>
                  <a:ext cx="5791946" cy="7807838"/>
                  <a:chOff x="8042032" y="23225445"/>
                  <a:chExt cx="6680265" cy="6953239"/>
                </a:xfrm>
              </p:grpSpPr>
              <p:pic>
                <p:nvPicPr>
                  <p:cNvPr id="51" name="Picture 50" descr="Birds on a tree&#10;&#10;Description automatically generated with low confidence">
                    <a:extLst>
                      <a:ext uri="{FF2B5EF4-FFF2-40B4-BE49-F238E27FC236}">
                        <a16:creationId xmlns:a16="http://schemas.microsoft.com/office/drawing/2014/main" id="{FA73E0C3-3DAE-40CD-AC10-39474D8744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42032" y="23225445"/>
                    <a:ext cx="6680265" cy="6953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TextBox 51">
                    <a:extLst>
                      <a:ext uri="{FF2B5EF4-FFF2-40B4-BE49-F238E27FC236}">
                        <a16:creationId xmlns:a16="http://schemas.microsoft.com/office/drawing/2014/main" id="{E2A46AA1-0136-4D6C-86A2-92855974F457}"/>
                      </a:ext>
                    </a:extLst>
                  </p:cNvPr>
                  <p:cNvSpPr txBox="1"/>
                  <p:nvPr/>
                </p:nvSpPr>
                <p:spPr>
                  <a:xfrm>
                    <a:off x="8729366" y="26931514"/>
                    <a:ext cx="2173060" cy="551833"/>
                  </a:xfrm>
                  <a:prstGeom prst="rect">
                    <a:avLst/>
                  </a:prstGeom>
                  <a:noFill/>
                </p:spPr>
                <p:txBody>
                  <a:bodyPr wrap="square" rtlCol="0">
                    <a:spAutoFit/>
                  </a:bodyPr>
                  <a:lstStyle/>
                  <a:p>
                    <a:pPr indent="540000"/>
                    <a:r>
                      <a:rPr lang="en-CA" sz="3600" b="1" dirty="0">
                        <a:solidFill>
                          <a:srgbClr val="FF0000"/>
                        </a:solidFill>
                      </a:rPr>
                      <a:t>Social</a:t>
                    </a:r>
                  </a:p>
                </p:txBody>
              </p:sp>
              <p:sp>
                <p:nvSpPr>
                  <p:cNvPr id="54" name="TextBox 53">
                    <a:extLst>
                      <a:ext uri="{FF2B5EF4-FFF2-40B4-BE49-F238E27FC236}">
                        <a16:creationId xmlns:a16="http://schemas.microsoft.com/office/drawing/2014/main" id="{833366A6-72E5-4A56-A3AD-0AFC0B1E0E70}"/>
                      </a:ext>
                    </a:extLst>
                  </p:cNvPr>
                  <p:cNvSpPr txBox="1"/>
                  <p:nvPr/>
                </p:nvSpPr>
                <p:spPr>
                  <a:xfrm>
                    <a:off x="12248060" y="26931514"/>
                    <a:ext cx="2412272" cy="551833"/>
                  </a:xfrm>
                  <a:prstGeom prst="rect">
                    <a:avLst/>
                  </a:prstGeom>
                  <a:noFill/>
                </p:spPr>
                <p:txBody>
                  <a:bodyPr wrap="square" rtlCol="0">
                    <a:spAutoFit/>
                  </a:bodyPr>
                  <a:lstStyle/>
                  <a:p>
                    <a:pPr indent="540000"/>
                    <a:r>
                      <a:rPr lang="en-CA" sz="3600" b="1" dirty="0">
                        <a:solidFill>
                          <a:srgbClr val="FF0000"/>
                        </a:solidFill>
                      </a:rPr>
                      <a:t>Individual</a:t>
                    </a:r>
                  </a:p>
                </p:txBody>
              </p:sp>
            </p:grpSp>
            <p:cxnSp>
              <p:nvCxnSpPr>
                <p:cNvPr id="60" name="Straight Connector 59">
                  <a:extLst>
                    <a:ext uri="{FF2B5EF4-FFF2-40B4-BE49-F238E27FC236}">
                      <a16:creationId xmlns:a16="http://schemas.microsoft.com/office/drawing/2014/main" id="{C32117A1-DD92-43B5-A7AC-DFED7D1B3B3E}"/>
                    </a:ext>
                  </a:extLst>
                </p:cNvPr>
                <p:cNvCxnSpPr/>
                <p:nvPr/>
              </p:nvCxnSpPr>
              <p:spPr>
                <a:xfrm>
                  <a:off x="12526972" y="23225445"/>
                  <a:ext cx="0" cy="7846991"/>
                </a:xfrm>
                <a:prstGeom prst="line">
                  <a:avLst/>
                </a:prstGeom>
                <a:ln w="984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2CB2FA45-0DC1-4B87-81DB-D5021A2FF127}"/>
                  </a:ext>
                </a:extLst>
              </p:cNvPr>
              <p:cNvGrpSpPr/>
              <p:nvPr/>
            </p:nvGrpSpPr>
            <p:grpSpPr>
              <a:xfrm>
                <a:off x="9787987" y="23530862"/>
                <a:ext cx="4787052" cy="6055139"/>
                <a:chOff x="9787987" y="23530862"/>
                <a:chExt cx="4787052" cy="6055139"/>
              </a:xfrm>
            </p:grpSpPr>
            <p:sp>
              <p:nvSpPr>
                <p:cNvPr id="62" name="TextBox 61">
                  <a:extLst>
                    <a:ext uri="{FF2B5EF4-FFF2-40B4-BE49-F238E27FC236}">
                      <a16:creationId xmlns:a16="http://schemas.microsoft.com/office/drawing/2014/main" id="{23FBB0B9-C5E9-4B29-AFE1-C35137C30445}"/>
                    </a:ext>
                  </a:extLst>
                </p:cNvPr>
                <p:cNvSpPr txBox="1"/>
                <p:nvPr/>
              </p:nvSpPr>
              <p:spPr>
                <a:xfrm>
                  <a:off x="9787987" y="23530862"/>
                  <a:ext cx="1360690" cy="619657"/>
                </a:xfrm>
                <a:prstGeom prst="rect">
                  <a:avLst/>
                </a:prstGeom>
                <a:noFill/>
              </p:spPr>
              <p:txBody>
                <a:bodyPr wrap="square" rtlCol="0">
                  <a:spAutoFit/>
                </a:bodyPr>
                <a:lstStyle/>
                <a:p>
                  <a:pPr indent="540000"/>
                  <a:r>
                    <a:rPr lang="en-CA" sz="3600" b="1" dirty="0">
                      <a:solidFill>
                        <a:srgbClr val="FF0000"/>
                      </a:solidFill>
                    </a:rPr>
                    <a:t>A</a:t>
                  </a:r>
                </a:p>
              </p:txBody>
            </p:sp>
            <p:sp>
              <p:nvSpPr>
                <p:cNvPr id="63" name="TextBox 62">
                  <a:extLst>
                    <a:ext uri="{FF2B5EF4-FFF2-40B4-BE49-F238E27FC236}">
                      <a16:creationId xmlns:a16="http://schemas.microsoft.com/office/drawing/2014/main" id="{B3FC810F-ACAB-49B6-B5ED-B97372537BC5}"/>
                    </a:ext>
                  </a:extLst>
                </p:cNvPr>
                <p:cNvSpPr txBox="1"/>
                <p:nvPr/>
              </p:nvSpPr>
              <p:spPr>
                <a:xfrm>
                  <a:off x="13214349" y="28966344"/>
                  <a:ext cx="1360690" cy="619657"/>
                </a:xfrm>
                <a:prstGeom prst="rect">
                  <a:avLst/>
                </a:prstGeom>
                <a:noFill/>
              </p:spPr>
              <p:txBody>
                <a:bodyPr wrap="square" rtlCol="0">
                  <a:spAutoFit/>
                </a:bodyPr>
                <a:lstStyle/>
                <a:p>
                  <a:pPr indent="540000"/>
                  <a:r>
                    <a:rPr lang="en-CA" sz="3600" b="1" dirty="0">
                      <a:solidFill>
                        <a:srgbClr val="FF0000"/>
                      </a:solidFill>
                    </a:rPr>
                    <a:t>C</a:t>
                  </a:r>
                </a:p>
              </p:txBody>
            </p:sp>
          </p:grpSp>
        </p:grpSp>
        <p:sp>
          <p:nvSpPr>
            <p:cNvPr id="47" name="TextBox 46">
              <a:extLst>
                <a:ext uri="{FF2B5EF4-FFF2-40B4-BE49-F238E27FC236}">
                  <a16:creationId xmlns:a16="http://schemas.microsoft.com/office/drawing/2014/main" id="{8F00EB2E-BE3B-9197-EBF3-3B01BAF88B2B}"/>
                </a:ext>
              </a:extLst>
            </p:cNvPr>
            <p:cNvSpPr txBox="1"/>
            <p:nvPr/>
          </p:nvSpPr>
          <p:spPr>
            <a:xfrm>
              <a:off x="8375562" y="28908454"/>
              <a:ext cx="1726144" cy="817981"/>
            </a:xfrm>
            <a:prstGeom prst="rect">
              <a:avLst/>
            </a:prstGeom>
            <a:noFill/>
          </p:spPr>
          <p:txBody>
            <a:bodyPr wrap="square" rtlCol="0">
              <a:spAutoFit/>
            </a:bodyPr>
            <a:lstStyle/>
            <a:p>
              <a:pPr indent="540000"/>
              <a:r>
                <a:rPr lang="en-CA" sz="3600" b="1" dirty="0">
                  <a:solidFill>
                    <a:srgbClr val="FF0000"/>
                  </a:solidFill>
                </a:rPr>
                <a:t>B</a:t>
              </a:r>
            </a:p>
          </p:txBody>
        </p:sp>
      </p:grpSp>
      <p:sp>
        <p:nvSpPr>
          <p:cNvPr id="4" name="TextBox 3">
            <a:extLst>
              <a:ext uri="{FF2B5EF4-FFF2-40B4-BE49-F238E27FC236}">
                <a16:creationId xmlns:a16="http://schemas.microsoft.com/office/drawing/2014/main" id="{7A9B6434-435E-DD95-32E4-CF1751EBF1AA}"/>
              </a:ext>
            </a:extLst>
          </p:cNvPr>
          <p:cNvSpPr txBox="1"/>
          <p:nvPr/>
        </p:nvSpPr>
        <p:spPr>
          <a:xfrm>
            <a:off x="15604382" y="6228641"/>
            <a:ext cx="12559568" cy="5801588"/>
          </a:xfrm>
          <a:prstGeom prst="rect">
            <a:avLst/>
          </a:prstGeom>
          <a:solidFill>
            <a:schemeClr val="accent6">
              <a:lumMod val="20000"/>
              <a:lumOff val="80000"/>
            </a:schemeClr>
          </a:solidFill>
        </p:spPr>
        <p:txBody>
          <a:bodyPr wrap="square" rtlCol="0">
            <a:spAutoFit/>
          </a:bodyPr>
          <a:lstStyle/>
          <a:p>
            <a:pPr algn="just"/>
            <a:r>
              <a:rPr lang="en-CA" sz="5400" b="1" u="sng" dirty="0"/>
              <a:t>Objectives and Hypothesis</a:t>
            </a:r>
            <a:endParaRPr lang="en-CA" sz="5400" b="1" dirty="0"/>
          </a:p>
          <a:p>
            <a:pPr indent="540000" algn="just">
              <a:spcBef>
                <a:spcPts val="600"/>
              </a:spcBef>
            </a:pPr>
            <a:r>
              <a:rPr lang="en-CA" sz="4400" b="1" dirty="0"/>
              <a:t>Objective</a:t>
            </a:r>
            <a:r>
              <a:rPr lang="en-CA" sz="4000" b="1" dirty="0"/>
              <a:t>: </a:t>
            </a:r>
            <a:r>
              <a:rPr lang="en-CA" sz="4000" dirty="0"/>
              <a:t>To assess the effects of a social behavior on the success of urban American crows.</a:t>
            </a:r>
            <a:endParaRPr lang="en-CA" sz="4000" dirty="0">
              <a:ea typeface="Calibri"/>
              <a:cs typeface="Calibri"/>
            </a:endParaRPr>
          </a:p>
          <a:p>
            <a:pPr indent="540000" algn="just">
              <a:spcBef>
                <a:spcPts val="1200"/>
              </a:spcBef>
            </a:pPr>
            <a:r>
              <a:rPr lang="en-CA" sz="4400" b="1" dirty="0"/>
              <a:t>Hypothesis</a:t>
            </a:r>
            <a:r>
              <a:rPr lang="en-CA" sz="4000" b="1" dirty="0"/>
              <a:t>:</a:t>
            </a:r>
            <a:r>
              <a:rPr lang="en-CA" sz="4000" dirty="0"/>
              <a:t> The presence of a sentinel will lead to increased foraging efficiency in foraging individuals.</a:t>
            </a:r>
            <a:endParaRPr lang="en-CA" sz="4000" dirty="0">
              <a:ea typeface="Calibri"/>
              <a:cs typeface="Calibri"/>
            </a:endParaRPr>
          </a:p>
          <a:p>
            <a:pPr indent="540000" algn="just">
              <a:spcBef>
                <a:spcPts val="1200"/>
              </a:spcBef>
            </a:pPr>
            <a:r>
              <a:rPr lang="en-CA" sz="4400" b="1" dirty="0"/>
              <a:t>Predictions</a:t>
            </a:r>
            <a:r>
              <a:rPr lang="en-CA" sz="4000" b="1" dirty="0"/>
              <a:t>: </a:t>
            </a:r>
            <a:r>
              <a:rPr lang="en-CA" sz="4000" dirty="0"/>
              <a:t>The presence of a sentinel will increase the duration of foraging bouts and proportion of time spent foraging, and decrease the duration of bouts of alertness. </a:t>
            </a:r>
            <a:endParaRPr lang="en-CA" sz="4000" b="1" dirty="0"/>
          </a:p>
        </p:txBody>
      </p:sp>
      <p:sp>
        <p:nvSpPr>
          <p:cNvPr id="5" name="TextBox 4">
            <a:extLst>
              <a:ext uri="{FF2B5EF4-FFF2-40B4-BE49-F238E27FC236}">
                <a16:creationId xmlns:a16="http://schemas.microsoft.com/office/drawing/2014/main" id="{464588E3-F402-11F5-1449-825BED3D0E3B}"/>
              </a:ext>
            </a:extLst>
          </p:cNvPr>
          <p:cNvSpPr txBox="1"/>
          <p:nvPr/>
        </p:nvSpPr>
        <p:spPr>
          <a:xfrm>
            <a:off x="15509133" y="24617628"/>
            <a:ext cx="12783729" cy="7335341"/>
          </a:xfrm>
          <a:prstGeom prst="rect">
            <a:avLst/>
          </a:prstGeom>
          <a:solidFill>
            <a:schemeClr val="accent6">
              <a:lumMod val="20000"/>
              <a:lumOff val="80000"/>
            </a:schemeClr>
          </a:solidFill>
        </p:spPr>
        <p:txBody>
          <a:bodyPr wrap="square" rtlCol="0">
            <a:spAutoFit/>
          </a:bodyPr>
          <a:lstStyle/>
          <a:p>
            <a:pPr marL="0" marR="0" lvl="0" algn="just"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Experimental design</a:t>
            </a:r>
            <a:endPar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540000" algn="just"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Observational study of crow foraging events</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4572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Supplying foods of varying quantity and quality</a:t>
            </a:r>
            <a:endPar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algn="just" defTabSz="457200" rtl="0" eaLnBrk="1" fontAlgn="auto" latinLnBrk="0" hangingPunct="1">
              <a:lnSpc>
                <a:spcPct val="100000"/>
              </a:lnSpc>
              <a:spcBef>
                <a:spcPts val="10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Calibri"/>
                <a:cs typeface="Calibri"/>
              </a:rPr>
              <a:t>3 Behaviors quantified</a:t>
            </a:r>
            <a:endParaRPr kumimoji="0" lang="en-US" sz="4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457200" marR="0" lvl="0" indent="540000" algn="just"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Alert – Stationary and upright: maximum vigilance</a:t>
            </a:r>
          </a:p>
          <a:p>
            <a:pPr marL="457200" marR="0" lvl="0" indent="540000" algn="just"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Moving - Moving: varying levels of vigilance</a:t>
            </a:r>
          </a:p>
          <a:p>
            <a:pPr marL="457200" marR="0" lvl="0" indent="540000" algn="just"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Foraging Stationary but not upright: least vigilance</a:t>
            </a:r>
          </a:p>
          <a:p>
            <a:pPr marL="0" marR="0" lvl="0" algn="just" defTabSz="457200" rtl="0" eaLnBrk="1" fontAlgn="auto" latinLnBrk="0" hangingPunct="1">
              <a:lnSpc>
                <a:spcPct val="100000"/>
              </a:lnSpc>
              <a:spcBef>
                <a:spcPts val="6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Calibri"/>
                <a:cs typeface="Calibri"/>
              </a:rPr>
              <a:t>Measurements</a:t>
            </a:r>
          </a:p>
          <a:p>
            <a:pPr marL="571500" marR="0" lvl="0" indent="540000" algn="just" defTabSz="457200" rtl="0" eaLnBrk="1" fontAlgn="auto" latinLnBrk="0" hangingPunct="1">
              <a:lnSpc>
                <a:spcPct val="100000"/>
              </a:lnSpc>
              <a:spcBef>
                <a:spcPts val="0"/>
              </a:spcBef>
              <a:spcAft>
                <a:spcPts val="0"/>
              </a:spcAft>
              <a:buClrTx/>
              <a:buSzTx/>
              <a:buFontTx/>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Proportion of time spent performing each behavior during foraging events</a:t>
            </a:r>
            <a:endParaRPr kumimoji="0" lang="en-CA" sz="4000" b="1"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571500" marR="0" lvl="0" indent="540000" algn="just" defTabSz="457200" rtl="0" eaLnBrk="1" fontAlgn="auto" latinLnBrk="0" hangingPunct="1">
              <a:lnSpc>
                <a:spcPct val="100000"/>
              </a:lnSpc>
              <a:spcBef>
                <a:spcPts val="0"/>
              </a:spcBef>
              <a:spcAft>
                <a:spcPts val="0"/>
              </a:spcAft>
              <a:buClrTx/>
              <a:buSzTx/>
              <a:buFontTx/>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rPr>
              <a:t>Duration of bouts of each behavior</a:t>
            </a:r>
          </a:p>
        </p:txBody>
      </p:sp>
      <p:sp>
        <p:nvSpPr>
          <p:cNvPr id="8" name="TextBox 7">
            <a:extLst>
              <a:ext uri="{FF2B5EF4-FFF2-40B4-BE49-F238E27FC236}">
                <a16:creationId xmlns:a16="http://schemas.microsoft.com/office/drawing/2014/main" id="{2E3C0B78-095F-1E42-9C97-D701BC384633}"/>
              </a:ext>
            </a:extLst>
          </p:cNvPr>
          <p:cNvSpPr txBox="1"/>
          <p:nvPr/>
        </p:nvSpPr>
        <p:spPr>
          <a:xfrm>
            <a:off x="888306" y="6175231"/>
            <a:ext cx="13608140" cy="16690723"/>
          </a:xfrm>
          <a:prstGeom prst="rect">
            <a:avLst/>
          </a:prstGeom>
          <a:noFill/>
        </p:spPr>
        <p:txBody>
          <a:bodyPr wrap="square" rtlCol="0">
            <a:spAutoFit/>
          </a:bodyPr>
          <a:lstStyle/>
          <a:p>
            <a:pPr marL="0" marR="0" lvl="0" algn="l" defTabSz="4389120" rtl="0" eaLnBrk="1" fontAlgn="auto" latinLnBrk="0" hangingPunct="1">
              <a:lnSpc>
                <a:spcPct val="90000"/>
              </a:lnSpc>
              <a:spcBef>
                <a:spcPts val="6600"/>
              </a:spcBef>
              <a:spcAft>
                <a:spcPts val="0"/>
              </a:spcAft>
              <a:buClrTx/>
              <a:buSzTx/>
              <a:buFont typeface="Arial" panose="020B0604020202020204" pitchFamily="34" charset="0"/>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Introduction</a:t>
            </a:r>
          </a:p>
          <a:p>
            <a:pPr marL="0" marR="0" lvl="0" indent="540000" algn="just" defTabSz="438912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The abundance of American crows in North American cities has increased over the years, suggesting that they benefit from living in urban areas. Urbanized species can have adaptive behaviors to better exploit anthropogenic benefits. Adaptations at the individual level have been observed in many species and include changes in foraging behavior and decreased wariness of humans.  However, adaptations of social behaviors remain underexplored. </a:t>
            </a:r>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540000" algn="just" defTabSz="438912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Social behaviors, such as sentinel behavior, can have great effects on the success of social species. The American crow,  </a:t>
            </a:r>
            <a:r>
              <a:rPr lang="en-CA" sz="4000" dirty="0">
                <a:solidFill>
                  <a:prstClr val="black"/>
                </a:solidFill>
                <a:latin typeface="Calibri" panose="020F0502020204030204"/>
              </a:rPr>
              <a:t>a </a:t>
            </a: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social and urbanised bird, is an excellent model to observe how changes in social behavior can affect its fitness in urban areas.</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540000" defTabSz="438912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mn-cs"/>
              </a:rPr>
              <a:t>Do social behavioral adaptations contribute to the success of American crows in urban areas?</a:t>
            </a:r>
            <a:endParaRPr lang="en-CA" sz="4000" b="1" dirty="0">
              <a:solidFill>
                <a:prstClr val="black"/>
              </a:solidFill>
              <a:latin typeface="Calibri" panose="020F0502020204030204"/>
              <a:cs typeface="Calibri"/>
            </a:endParaRPr>
          </a:p>
          <a:p>
            <a:pPr marL="0" marR="0" lvl="0" indent="540000" defTabSz="438912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mn-cs"/>
              </a:rPr>
              <a:t>Urban areas</a:t>
            </a:r>
            <a:endPar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571500" marR="0" lvl="0" indent="540000" algn="just"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Access to an abundance of human food</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571500" marR="0" lvl="0" indent="540000" algn="just"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Increased frequency of interactions with humans</a:t>
            </a:r>
            <a:endParaRPr kumimoji="0" lang="en-CA" sz="4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571500" marR="0" lvl="0" indent="540000" algn="just"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New sources of stress and mortality</a:t>
            </a:r>
          </a:p>
          <a:p>
            <a:pPr marL="0" marR="0" lvl="0" indent="540000" algn="just" defTabSz="457200" rtl="0" eaLnBrk="1" fontAlgn="auto" latinLnBrk="0" hangingPunct="1">
              <a:lnSpc>
                <a:spcPct val="100000"/>
              </a:lnSpc>
              <a:spcBef>
                <a:spcPts val="12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latin typeface="Calibri" panose="020F0502020204030204"/>
                <a:ea typeface="+mn-ea"/>
                <a:cs typeface="+mn-cs"/>
              </a:rPr>
              <a:t>Sentinel behavior</a:t>
            </a:r>
            <a:endPar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715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Increased safety from predators</a:t>
            </a:r>
          </a:p>
          <a:p>
            <a:pPr marL="5715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Increased foraging efficiency</a:t>
            </a:r>
          </a:p>
          <a:p>
            <a:pPr marL="5715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Costly behavior for sentinel individual</a:t>
            </a:r>
          </a:p>
          <a:p>
            <a:pPr marL="0" marR="0" lvl="0" indent="540000" algn="just" defTabSz="457200" rtl="0" eaLnBrk="1" fontAlgn="auto" latinLnBrk="0" hangingPunct="1">
              <a:lnSpc>
                <a:spcPct val="100000"/>
              </a:lnSpc>
              <a:spcBef>
                <a:spcPts val="1200"/>
              </a:spcBef>
              <a:spcAft>
                <a:spcPts val="0"/>
              </a:spcAft>
              <a:buClrTx/>
              <a:buSzTx/>
              <a:buFontTx/>
              <a:buNone/>
              <a:tabLst/>
              <a:defRPr/>
            </a:pPr>
            <a:r>
              <a:rPr kumimoji="0" lang="en-CA" sz="4000" i="0" u="none" strike="noStrike" kern="1200" cap="none" spc="0" normalizeH="0" baseline="0" noProof="0" dirty="0">
                <a:ln>
                  <a:noFill/>
                </a:ln>
                <a:solidFill>
                  <a:prstClr val="black"/>
                </a:solidFill>
                <a:effectLst/>
                <a:uLnTx/>
                <a:uFillTx/>
                <a:latin typeface="Calibri" panose="020F0502020204030204"/>
                <a:ea typeface="Calibri"/>
                <a:cs typeface="Calibri"/>
              </a:rPr>
              <a:t>The presence of a sentinel can lead to increased foraging efficiency</a:t>
            </a:r>
          </a:p>
        </p:txBody>
      </p:sp>
      <p:sp>
        <p:nvSpPr>
          <p:cNvPr id="13" name="TextBox 12">
            <a:extLst>
              <a:ext uri="{FF2B5EF4-FFF2-40B4-BE49-F238E27FC236}">
                <a16:creationId xmlns:a16="http://schemas.microsoft.com/office/drawing/2014/main" id="{94368308-F995-5ECF-9673-180BA349143C}"/>
              </a:ext>
            </a:extLst>
          </p:cNvPr>
          <p:cNvSpPr txBox="1"/>
          <p:nvPr/>
        </p:nvSpPr>
        <p:spPr>
          <a:xfrm>
            <a:off x="38332582" y="15450489"/>
            <a:ext cx="503644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ea typeface="Calibri"/>
                <a:cs typeface="Calibri"/>
              </a:rPr>
              <a:t>Figure 4:</a:t>
            </a:r>
            <a:r>
              <a:rPr lang="en-US" sz="4000" b="1" dirty="0">
                <a:ea typeface="Calibri"/>
                <a:cs typeface="Calibri"/>
              </a:rPr>
              <a:t> </a:t>
            </a:r>
            <a:r>
              <a:rPr lang="en-US" sz="4000" dirty="0">
                <a:ea typeface="Calibri"/>
                <a:cs typeface="Calibri"/>
              </a:rPr>
              <a:t>The effects of a sentinel on the proportion of time spent alert (F</a:t>
            </a:r>
            <a:r>
              <a:rPr lang="en-US" sz="4000" baseline="-25000" dirty="0">
                <a:ea typeface="Calibri"/>
                <a:cs typeface="Calibri"/>
              </a:rPr>
              <a:t>(1,9)</a:t>
            </a:r>
            <a:r>
              <a:rPr lang="en-US" sz="4000" dirty="0">
                <a:ea typeface="Calibri"/>
                <a:cs typeface="Calibri"/>
              </a:rPr>
              <a:t>=[2.081], p=0.183), foraging (F</a:t>
            </a:r>
            <a:r>
              <a:rPr lang="en-US" sz="4000" baseline="-25000" dirty="0">
                <a:ea typeface="Calibri"/>
                <a:cs typeface="Calibri"/>
              </a:rPr>
              <a:t>(1,9)</a:t>
            </a:r>
            <a:r>
              <a:rPr lang="en-US" sz="4000" dirty="0">
                <a:ea typeface="Calibri"/>
                <a:cs typeface="Calibri"/>
              </a:rPr>
              <a:t>=[2,058], p=0.185), and moving (F</a:t>
            </a:r>
            <a:r>
              <a:rPr lang="en-US" sz="4000" baseline="-25000" dirty="0">
                <a:ea typeface="Calibri"/>
                <a:cs typeface="Calibri"/>
              </a:rPr>
              <a:t>(1,9)</a:t>
            </a:r>
            <a:r>
              <a:rPr lang="en-US" sz="4000" dirty="0">
                <a:ea typeface="Calibri"/>
                <a:cs typeface="Calibri"/>
              </a:rPr>
              <a:t>=[0.01], p=0.924).</a:t>
            </a:r>
          </a:p>
        </p:txBody>
      </p:sp>
      <p:pic>
        <p:nvPicPr>
          <p:cNvPr id="44" name="Picture 43" descr="Chart, pie chart&#10;&#10;Description automatically generated">
            <a:extLst>
              <a:ext uri="{FF2B5EF4-FFF2-40B4-BE49-F238E27FC236}">
                <a16:creationId xmlns:a16="http://schemas.microsoft.com/office/drawing/2014/main" id="{0A1E3549-B4DF-0EFE-7F49-A0884F97E406}"/>
              </a:ext>
            </a:extLst>
          </p:cNvPr>
          <p:cNvPicPr>
            <a:picLocks noChangeAspect="1"/>
          </p:cNvPicPr>
          <p:nvPr/>
        </p:nvPicPr>
        <p:blipFill rotWithShape="1">
          <a:blip r:embed="rId7">
            <a:extLst>
              <a:ext uri="{28A0092B-C50C-407E-A947-70E740481C1C}">
                <a14:useLocalDpi xmlns:a14="http://schemas.microsoft.com/office/drawing/2010/main" val="0"/>
              </a:ext>
            </a:extLst>
          </a:blip>
          <a:srcRect l="58939" r="2380"/>
          <a:stretch/>
        </p:blipFill>
        <p:spPr>
          <a:xfrm>
            <a:off x="33739653" y="15450489"/>
            <a:ext cx="4451660" cy="4969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6FB8D65D-D68E-4E42-BFA6-388A09EB354F}"/>
              </a:ext>
            </a:extLst>
          </p:cNvPr>
          <p:cNvSpPr txBox="1"/>
          <p:nvPr/>
        </p:nvSpPr>
        <p:spPr>
          <a:xfrm>
            <a:off x="29286457" y="6148156"/>
            <a:ext cx="61168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Preliminary Results</a:t>
            </a:r>
            <a:endParaRPr kumimoji="0" lang="en-CA" sz="5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09C1C306-ABA4-1063-B95B-4349B67A7071}"/>
              </a:ext>
            </a:extLst>
          </p:cNvPr>
          <p:cNvSpPr txBox="1"/>
          <p:nvPr/>
        </p:nvSpPr>
        <p:spPr>
          <a:xfrm>
            <a:off x="29116533" y="21723523"/>
            <a:ext cx="13711576" cy="692497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1" i="0" u="sng"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CA" sz="5400" b="1" i="0" u="sng" strike="noStrike" kern="1200" cap="none" spc="0" normalizeH="0" baseline="0" noProof="0" dirty="0" err="1">
                <a:ln>
                  <a:noFill/>
                </a:ln>
                <a:solidFill>
                  <a:prstClr val="black"/>
                </a:solidFill>
                <a:effectLst/>
                <a:uLnTx/>
                <a:uFillTx/>
                <a:latin typeface="Calibri" panose="020F0502020204030204"/>
                <a:ea typeface="+mn-ea"/>
                <a:cs typeface="+mn-cs"/>
              </a:rPr>
              <a:t>reliminary</a:t>
            </a: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 Findings</a:t>
            </a:r>
          </a:p>
          <a:p>
            <a:pPr marL="0" marR="0" lvl="0" indent="540000" algn="just" defTabSz="457200" rtl="0" eaLnBrk="1" fontAlgn="auto" latinLnBrk="0" hangingPunct="1">
              <a:lnSpc>
                <a:spcPct val="100000"/>
              </a:lnSpc>
              <a:spcBef>
                <a:spcPts val="6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Preliminary results do not support my hypothesis. Neither the proportion of time spent foraging, nor the duration of foraging bouts increased in the presence of a sentinel.</a:t>
            </a:r>
          </a:p>
          <a:p>
            <a:pPr marL="0" marR="0" lvl="0" indent="540000" algn="just" defTabSz="457200" rtl="0" eaLnBrk="1" fontAlgn="auto" latinLnBrk="0" hangingPunct="1">
              <a:lnSpc>
                <a:spcPct val="100000"/>
              </a:lnSpc>
              <a:spcBef>
                <a:spcPts val="15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However, the sample size and the heavily unbalanced data do not allow us to make conclusive claims about the effects of sentinels on the foraging behavior of urban crows.</a:t>
            </a:r>
          </a:p>
          <a:p>
            <a:pPr marL="0" marR="0" lvl="0" indent="540000" algn="just" defTabSz="457200" rtl="0" eaLnBrk="1" fontAlgn="auto" latinLnBrk="0" hangingPunct="1">
              <a:lnSpc>
                <a:spcPct val="100000"/>
              </a:lnSpc>
              <a:spcBef>
                <a:spcPts val="15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Additional samples must be collected to assess the effects of adaptive social behavior on the success or urban crows. Sampling efforts will continue until October.</a:t>
            </a:r>
          </a:p>
        </p:txBody>
      </p:sp>
      <p:sp>
        <p:nvSpPr>
          <p:cNvPr id="18" name="TextBox 17">
            <a:extLst>
              <a:ext uri="{FF2B5EF4-FFF2-40B4-BE49-F238E27FC236}">
                <a16:creationId xmlns:a16="http://schemas.microsoft.com/office/drawing/2014/main" id="{D9E604DE-5B86-E736-12D0-2E4E915D01DF}"/>
              </a:ext>
            </a:extLst>
          </p:cNvPr>
          <p:cNvSpPr txBox="1"/>
          <p:nvPr/>
        </p:nvSpPr>
        <p:spPr>
          <a:xfrm>
            <a:off x="29222004" y="29279321"/>
            <a:ext cx="13893256" cy="276998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latin typeface="Calibri" panose="020F0502020204030204"/>
                <a:ea typeface="+mn-ea"/>
                <a:cs typeface="+mn-cs"/>
              </a:rPr>
              <a:t>Acknowledgements</a:t>
            </a:r>
          </a:p>
          <a:p>
            <a:pPr marL="0" marR="0" lvl="0" indent="540000" algn="just" defTabSz="457200" rtl="0" eaLnBrk="1" fontAlgn="auto" latinLnBrk="0" hangingPunct="1">
              <a:lnSpc>
                <a:spcPct val="100000"/>
              </a:lnSpc>
              <a:spcBef>
                <a:spcPts val="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For their help, advice and support: Dr. Kiyoko M. Gotanda, Albert Wu, Alex Wilder, Dr. Anne B. Clark, Ian Gordon, Dr. Liette Vasseur, and </a:t>
            </a:r>
            <a:r>
              <a:rPr kumimoji="0" lang="en-CA" sz="4000" b="0" i="0" u="none" strike="noStrike" kern="1200" cap="none" spc="0" normalizeH="0" baseline="0" noProof="0" dirty="0" err="1">
                <a:ln>
                  <a:noFill/>
                </a:ln>
                <a:solidFill>
                  <a:prstClr val="black"/>
                </a:solidFill>
                <a:effectLst/>
                <a:uLnTx/>
                <a:uFillTx/>
                <a:latin typeface="Calibri" panose="020F0502020204030204"/>
                <a:ea typeface="+mn-ea"/>
                <a:cs typeface="+mn-cs"/>
              </a:rPr>
              <a:t>Lilianne</a:t>
            </a: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 Caron</a:t>
            </a:r>
          </a:p>
        </p:txBody>
      </p:sp>
      <p:sp>
        <p:nvSpPr>
          <p:cNvPr id="19" name="TextBox 18">
            <a:extLst>
              <a:ext uri="{FF2B5EF4-FFF2-40B4-BE49-F238E27FC236}">
                <a16:creationId xmlns:a16="http://schemas.microsoft.com/office/drawing/2014/main" id="{5F9B4CAE-A109-D11B-E963-9BED064A6C51}"/>
              </a:ext>
            </a:extLst>
          </p:cNvPr>
          <p:cNvSpPr txBox="1"/>
          <p:nvPr/>
        </p:nvSpPr>
        <p:spPr>
          <a:xfrm>
            <a:off x="29116533" y="14619492"/>
            <a:ext cx="4444198" cy="830997"/>
          </a:xfrm>
          <a:prstGeom prst="rect">
            <a:avLst/>
          </a:prstGeom>
          <a:noFill/>
        </p:spPr>
        <p:txBody>
          <a:bodyPr wrap="square" rtlCol="0">
            <a:spAutoFit/>
          </a:bodyPr>
          <a:lstStyle/>
          <a:p>
            <a:r>
              <a:rPr lang="en-CA" sz="4400" b="1" dirty="0"/>
              <a:t>Time </a:t>
            </a:r>
            <a:r>
              <a:rPr lang="en-CA" sz="4800" b="1" dirty="0"/>
              <a:t>allocation</a:t>
            </a:r>
          </a:p>
        </p:txBody>
      </p:sp>
      <p:sp>
        <p:nvSpPr>
          <p:cNvPr id="50" name="TextBox 49">
            <a:extLst>
              <a:ext uri="{FF2B5EF4-FFF2-40B4-BE49-F238E27FC236}">
                <a16:creationId xmlns:a16="http://schemas.microsoft.com/office/drawing/2014/main" id="{EDEA0166-361D-0A8C-3978-8933421C870B}"/>
              </a:ext>
            </a:extLst>
          </p:cNvPr>
          <p:cNvSpPr txBox="1"/>
          <p:nvPr/>
        </p:nvSpPr>
        <p:spPr>
          <a:xfrm>
            <a:off x="29286457" y="7065968"/>
            <a:ext cx="3795559" cy="830997"/>
          </a:xfrm>
          <a:prstGeom prst="rect">
            <a:avLst/>
          </a:prstGeom>
          <a:noFill/>
        </p:spPr>
        <p:txBody>
          <a:bodyPr wrap="square" rtlCol="0">
            <a:spAutoFit/>
          </a:bodyPr>
          <a:lstStyle/>
          <a:p>
            <a:r>
              <a:rPr lang="en-CA" sz="4800" b="1" dirty="0"/>
              <a:t>Bout Duration</a:t>
            </a:r>
            <a:endParaRPr lang="en-CA" sz="5400" b="1" dirty="0"/>
          </a:p>
        </p:txBody>
      </p:sp>
      <p:sp>
        <p:nvSpPr>
          <p:cNvPr id="6" name="TextBox 5">
            <a:extLst>
              <a:ext uri="{FF2B5EF4-FFF2-40B4-BE49-F238E27FC236}">
                <a16:creationId xmlns:a16="http://schemas.microsoft.com/office/drawing/2014/main" id="{FF576D0D-DF8E-A1E5-C099-12AE960CB661}"/>
              </a:ext>
            </a:extLst>
          </p:cNvPr>
          <p:cNvSpPr txBox="1"/>
          <p:nvPr/>
        </p:nvSpPr>
        <p:spPr>
          <a:xfrm>
            <a:off x="14848161" y="18317202"/>
            <a:ext cx="6095794" cy="1846659"/>
          </a:xfrm>
          <a:prstGeom prst="rect">
            <a:avLst/>
          </a:prstGeom>
          <a:noFill/>
        </p:spPr>
        <p:txBody>
          <a:bodyPr wrap="square" rtlCol="0">
            <a:spAutoFit/>
          </a:bodyPr>
          <a:lstStyle/>
          <a:p>
            <a:pPr algn="ctr"/>
            <a:r>
              <a:rPr lang="en-CA" sz="4800" b="1" dirty="0" err="1"/>
              <a:t>Crowkémon</a:t>
            </a:r>
            <a:r>
              <a:rPr lang="en-CA" sz="4800" b="1" dirty="0"/>
              <a:t> Go </a:t>
            </a:r>
          </a:p>
          <a:p>
            <a:pPr algn="ctr"/>
            <a:r>
              <a:rPr lang="en-CA" sz="4800" b="1" dirty="0"/>
              <a:t>Website </a:t>
            </a:r>
          </a:p>
          <a:p>
            <a:endParaRPr lang="en-CA" dirty="0"/>
          </a:p>
        </p:txBody>
      </p:sp>
      <p:pic>
        <p:nvPicPr>
          <p:cNvPr id="49" name="Picture 48" descr="A black and white drawing of a person's face&#10;&#10;Description automatically generated with low confidence">
            <a:extLst>
              <a:ext uri="{FF2B5EF4-FFF2-40B4-BE49-F238E27FC236}">
                <a16:creationId xmlns:a16="http://schemas.microsoft.com/office/drawing/2014/main" id="{8C642620-5510-46DC-8649-59B5772E3E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21968" y="2301735"/>
            <a:ext cx="3807517" cy="3603542"/>
          </a:xfrm>
          <a:prstGeom prst="rect">
            <a:avLst/>
          </a:prstGeom>
        </p:spPr>
      </p:pic>
      <p:sp>
        <p:nvSpPr>
          <p:cNvPr id="7" name="Rectangle: Rounded Corners 6">
            <a:extLst>
              <a:ext uri="{FF2B5EF4-FFF2-40B4-BE49-F238E27FC236}">
                <a16:creationId xmlns:a16="http://schemas.microsoft.com/office/drawing/2014/main" id="{3300216C-F959-6511-8E73-8ADBBF021221}"/>
              </a:ext>
            </a:extLst>
          </p:cNvPr>
          <p:cNvSpPr/>
          <p:nvPr/>
        </p:nvSpPr>
        <p:spPr>
          <a:xfrm>
            <a:off x="-14194971" y="13496002"/>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88337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0D1E3C0106464AA1599BBF010C9989" ma:contentTypeVersion="13" ma:contentTypeDescription="Create a new document." ma:contentTypeScope="" ma:versionID="ce893d1cc59b17a59eda405f5860bc92">
  <xsd:schema xmlns:xsd="http://www.w3.org/2001/XMLSchema" xmlns:xs="http://www.w3.org/2001/XMLSchema" xmlns:p="http://schemas.microsoft.com/office/2006/metadata/properties" xmlns:ns3="35f86be8-1b64-4f58-b9d2-e809bacb39b5" xmlns:ns4="746ca82a-8737-4eaa-be85-54954cb6d81a" targetNamespace="http://schemas.microsoft.com/office/2006/metadata/properties" ma:root="true" ma:fieldsID="5b92d0022efb008e7add67d556165963" ns3:_="" ns4:_="">
    <xsd:import namespace="35f86be8-1b64-4f58-b9d2-e809bacb39b5"/>
    <xsd:import namespace="746ca82a-8737-4eaa-be85-54954cb6d81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Details" minOccurs="0"/>
                <xsd:element ref="ns4:SharedWithUser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f86be8-1b64-4f58-b9d2-e809bacb39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6ca82a-8737-4eaa-be85-54954cb6d81a" elementFormDefault="qualified">
    <xsd:import namespace="http://schemas.microsoft.com/office/2006/documentManagement/types"/>
    <xsd:import namespace="http://schemas.microsoft.com/office/infopath/2007/PartnerControls"/>
    <xsd:element name="SharedWithDetails" ma:index="12" nillable="true" ma:displayName="Shared With Details" ma:internalName="SharedWithDetails" ma:readOnly="true">
      <xsd:simpleType>
        <xsd:restriction base="dms:Note">
          <xsd:maxLength value="255"/>
        </xsd:restrictio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81AA1B-E167-49F3-869C-DF1D724CF3AE}">
  <ds:schemaRefs>
    <ds:schemaRef ds:uri="35f86be8-1b64-4f58-b9d2-e809bacb39b5"/>
    <ds:schemaRef ds:uri="746ca82a-8737-4eaa-be85-54954cb6d8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FE71FA1-F496-4209-AEE0-EA48C8FFDA0B}">
  <ds:schemaRefs>
    <ds:schemaRef ds:uri="http://schemas.microsoft.com/sharepoint/v3/contenttype/forms"/>
  </ds:schemaRefs>
</ds:datastoreItem>
</file>

<file path=customXml/itemProps3.xml><?xml version="1.0" encoding="utf-8"?>
<ds:datastoreItem xmlns:ds="http://schemas.openxmlformats.org/officeDocument/2006/customXml" ds:itemID="{76FC3023-568A-4DD6-B374-E52A85503D37}">
  <ds:schemaRefs>
    <ds:schemaRef ds:uri="http://schemas.openxmlformats.org/package/2006/metadata/core-properties"/>
    <ds:schemaRef ds:uri="http://purl.org/dc/terms/"/>
    <ds:schemaRef ds:uri="http://www.w3.org/XML/1998/namespace"/>
    <ds:schemaRef ds:uri="http://purl.org/dc/dcmitype/"/>
    <ds:schemaRef ds:uri="35f86be8-1b64-4f58-b9d2-e809bacb39b5"/>
    <ds:schemaRef ds:uri="746ca82a-8737-4eaa-be85-54954cb6d81a"/>
    <ds:schemaRef ds:uri="http://schemas.microsoft.com/office/2006/metadata/properties"/>
    <ds:schemaRef ds:uri="http://schemas.microsoft.com/office/2006/documentManagement/typ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222</TotalTime>
  <Words>658</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Calibri Light</vt:lpstr>
      <vt:lpstr>Office Theme</vt:lpstr>
      <vt:lpstr>Heads up! Sentinel and foraging behaviors in urban American crows Alex Popescu – ap21pb@brocku.ca – crowkemon.weebly.com Department of Biological Sciences, Brock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Urbanization and social antipredator behaviour in American crows Alex Popescu Department of Biological Sciences, Brock University</dc:title>
  <dc:creator>Alex Popescu</dc:creator>
  <cp:lastModifiedBy>Alex Popescu</cp:lastModifiedBy>
  <cp:revision>85</cp:revision>
  <dcterms:created xsi:type="dcterms:W3CDTF">2022-04-06T19:25:04Z</dcterms:created>
  <dcterms:modified xsi:type="dcterms:W3CDTF">2022-08-11T00:14:00Z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0x0101003A0D1E3C0106464AA1599BBF010C9989</vt:lpwstr>
  </property>
</Properties>
</file>