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9"/>
  </p:notesMasterIdLst>
  <p:sldIdLst>
    <p:sldId id="256" r:id="rId2"/>
    <p:sldId id="333" r:id="rId3"/>
    <p:sldId id="334" r:id="rId4"/>
    <p:sldId id="336" r:id="rId5"/>
    <p:sldId id="335" r:id="rId6"/>
    <p:sldId id="296" r:id="rId7"/>
    <p:sldId id="337" r:id="rId8"/>
    <p:sldId id="338" r:id="rId9"/>
    <p:sldId id="339" r:id="rId10"/>
    <p:sldId id="340" r:id="rId11"/>
    <p:sldId id="341" r:id="rId12"/>
    <p:sldId id="342" r:id="rId13"/>
    <p:sldId id="343" r:id="rId14"/>
    <p:sldId id="297" r:id="rId15"/>
    <p:sldId id="315" r:id="rId16"/>
    <p:sldId id="268" r:id="rId17"/>
    <p:sldId id="310" r:id="rId18"/>
    <p:sldId id="344" r:id="rId19"/>
    <p:sldId id="345" r:id="rId20"/>
    <p:sldId id="309" r:id="rId21"/>
    <p:sldId id="311" r:id="rId22"/>
    <p:sldId id="299" r:id="rId23"/>
    <p:sldId id="325" r:id="rId24"/>
    <p:sldId id="329" r:id="rId25"/>
    <p:sldId id="331" r:id="rId26"/>
    <p:sldId id="346" r:id="rId27"/>
    <p:sldId id="348" r:id="rId28"/>
    <p:sldId id="356" r:id="rId29"/>
    <p:sldId id="355" r:id="rId30"/>
    <p:sldId id="359" r:id="rId31"/>
    <p:sldId id="357" r:id="rId32"/>
    <p:sldId id="358" r:id="rId33"/>
    <p:sldId id="353" r:id="rId34"/>
    <p:sldId id="360" r:id="rId35"/>
    <p:sldId id="308" r:id="rId36"/>
    <p:sldId id="307"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B1A76-BE95-1F7C-4B34-71988FD1FC0A}" v="141" dt="2022-11-30T20:35:27.694"/>
    <p1510:client id="{C7591C7A-C801-45AB-8EC6-F9F29497F3C8}" v="1794" dt="2022-08-04T14:29:58.254"/>
    <p1510:client id="{CBB8759B-6FE1-F7E6-D40D-CC5F22792E63}" v="3580" dt="2022-08-04T13:54:27.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9319" autoAdjust="0"/>
  </p:normalViewPr>
  <p:slideViewPr>
    <p:cSldViewPr snapToGrid="0">
      <p:cViewPr varScale="1">
        <p:scale>
          <a:sx n="68" d="100"/>
          <a:sy n="68" d="100"/>
        </p:scale>
        <p:origin x="4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FCAE7-4430-4497-9582-75D5A39F997F}"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60FD699D-F4C3-4565-9321-C01C17DB0B82}">
      <dgm:prSet/>
      <dgm:spPr/>
      <dgm:t>
        <a:bodyPr/>
        <a:lstStyle/>
        <a:p>
          <a:endParaRPr lang="en-US" dirty="0"/>
        </a:p>
      </dgm:t>
    </dgm:pt>
    <dgm:pt modelId="{335EF2C7-2AFA-45BA-AA8F-B818A94FEE8B}" type="parTrans" cxnId="{F7A132A9-455B-4204-B6AF-D4B5FA4A82CF}">
      <dgm:prSet/>
      <dgm:spPr/>
      <dgm:t>
        <a:bodyPr/>
        <a:lstStyle/>
        <a:p>
          <a:endParaRPr lang="en-US"/>
        </a:p>
      </dgm:t>
    </dgm:pt>
    <dgm:pt modelId="{AFDC36B8-9B9D-4DDE-99E9-3568E05E4DA9}" type="sibTrans" cxnId="{F7A132A9-455B-4204-B6AF-D4B5FA4A82CF}">
      <dgm:prSet/>
      <dgm:spPr/>
      <dgm:t>
        <a:bodyPr/>
        <a:lstStyle/>
        <a:p>
          <a:endParaRPr lang="en-US"/>
        </a:p>
      </dgm:t>
    </dgm:pt>
    <dgm:pt modelId="{ABD56D48-1209-4A17-B6B9-5188B00890A5}">
      <dgm:prSet/>
      <dgm:spPr/>
      <dgm:t>
        <a:bodyPr/>
        <a:lstStyle/>
        <a:p>
          <a:r>
            <a:rPr lang="en-US" dirty="0"/>
            <a:t>Brock's </a:t>
          </a:r>
          <a:r>
            <a:rPr lang="en-US" dirty="0" err="1"/>
            <a:t>GRaD</a:t>
          </a:r>
          <a:r>
            <a:rPr lang="en-US" dirty="0"/>
            <a:t> Conference (September)</a:t>
          </a:r>
        </a:p>
      </dgm:t>
    </dgm:pt>
    <dgm:pt modelId="{CDBDFD9A-02C4-4E88-B3EB-222DB17EF4F9}" type="parTrans" cxnId="{2B119A72-D9E2-4F4B-BF4A-B3041D1EFBBC}">
      <dgm:prSet/>
      <dgm:spPr/>
      <dgm:t>
        <a:bodyPr/>
        <a:lstStyle/>
        <a:p>
          <a:endParaRPr lang="en-US"/>
        </a:p>
      </dgm:t>
    </dgm:pt>
    <dgm:pt modelId="{535699C5-4298-4FB6-AE7F-AB5FC7343175}" type="sibTrans" cxnId="{2B119A72-D9E2-4F4B-BF4A-B3041D1EFBBC}">
      <dgm:prSet/>
      <dgm:spPr/>
      <dgm:t>
        <a:bodyPr/>
        <a:lstStyle/>
        <a:p>
          <a:endParaRPr lang="en-US"/>
        </a:p>
      </dgm:t>
    </dgm:pt>
    <dgm:pt modelId="{DF764E6B-6169-435B-A6D9-F68CE7FE5E12}">
      <dgm:prSet/>
      <dgm:spPr/>
      <dgm:t>
        <a:bodyPr/>
        <a:lstStyle/>
        <a:p>
          <a:r>
            <a:rPr lang="en-US"/>
            <a:t>SQEBC 2022 at UQO (October)</a:t>
          </a:r>
        </a:p>
      </dgm:t>
    </dgm:pt>
    <dgm:pt modelId="{6FF43C3C-921A-4458-A021-D2F98E07370F}" type="parTrans" cxnId="{173A06E2-838F-4371-BD75-B20AB46C3E1C}">
      <dgm:prSet/>
      <dgm:spPr/>
      <dgm:t>
        <a:bodyPr/>
        <a:lstStyle/>
        <a:p>
          <a:endParaRPr lang="en-US"/>
        </a:p>
      </dgm:t>
    </dgm:pt>
    <dgm:pt modelId="{F0F8099B-EA3D-4CF7-9705-6B84B7EE06F4}" type="sibTrans" cxnId="{173A06E2-838F-4371-BD75-B20AB46C3E1C}">
      <dgm:prSet/>
      <dgm:spPr/>
      <dgm:t>
        <a:bodyPr/>
        <a:lstStyle/>
        <a:p>
          <a:endParaRPr lang="en-US"/>
        </a:p>
      </dgm:t>
    </dgm:pt>
    <dgm:pt modelId="{C420C9A9-3876-4226-86B5-F61433E02BD6}">
      <dgm:prSet/>
      <dgm:spPr/>
      <dgm:t>
        <a:bodyPr/>
        <a:lstStyle/>
        <a:p>
          <a:r>
            <a:rPr lang="en-US" dirty="0"/>
            <a:t>CSEE/ESA 2022 Joint Annual Meeting (August)</a:t>
          </a:r>
        </a:p>
      </dgm:t>
    </dgm:pt>
    <dgm:pt modelId="{44A6F2AB-E10D-4885-9510-8790E1485F92}" type="sibTrans" cxnId="{CA15621D-324D-430C-95A5-4176D75771EE}">
      <dgm:prSet/>
      <dgm:spPr/>
      <dgm:t>
        <a:bodyPr/>
        <a:lstStyle/>
        <a:p>
          <a:endParaRPr lang="en-US"/>
        </a:p>
      </dgm:t>
    </dgm:pt>
    <dgm:pt modelId="{18038785-F3CA-488A-B157-FBD0AD2D9ED1}" type="parTrans" cxnId="{CA15621D-324D-430C-95A5-4176D75771EE}">
      <dgm:prSet/>
      <dgm:spPr/>
      <dgm:t>
        <a:bodyPr/>
        <a:lstStyle/>
        <a:p>
          <a:endParaRPr lang="en-US"/>
        </a:p>
      </dgm:t>
    </dgm:pt>
    <dgm:pt modelId="{069ABC39-715A-4BF1-B5C8-43816FD891EA}">
      <dgm:prSet/>
      <dgm:spPr/>
      <dgm:t>
        <a:bodyPr/>
        <a:lstStyle/>
        <a:p>
          <a:r>
            <a:rPr lang="en-US" dirty="0"/>
            <a:t>ASU SEEP workshop 2022 (May)</a:t>
          </a:r>
        </a:p>
      </dgm:t>
    </dgm:pt>
    <dgm:pt modelId="{C5C68AD1-2ED9-42DE-A87A-B97086DF295A}" type="parTrans" cxnId="{5EEA16C5-12C9-4C2C-8F19-4AC09606A81E}">
      <dgm:prSet/>
      <dgm:spPr/>
      <dgm:t>
        <a:bodyPr/>
        <a:lstStyle/>
        <a:p>
          <a:endParaRPr lang="en-CA"/>
        </a:p>
      </dgm:t>
    </dgm:pt>
    <dgm:pt modelId="{FF5046AE-7965-4592-A7C4-121FAEA67B85}" type="sibTrans" cxnId="{5EEA16C5-12C9-4C2C-8F19-4AC09606A81E}">
      <dgm:prSet/>
      <dgm:spPr/>
      <dgm:t>
        <a:bodyPr/>
        <a:lstStyle/>
        <a:p>
          <a:endParaRPr lang="en-CA"/>
        </a:p>
      </dgm:t>
    </dgm:pt>
    <dgm:pt modelId="{1D1C066F-8E4C-45FD-ABBE-EC81FB397EC3}">
      <dgm:prSet/>
      <dgm:spPr/>
      <dgm:t>
        <a:bodyPr/>
        <a:lstStyle/>
        <a:p>
          <a:r>
            <a:rPr lang="en-US" dirty="0"/>
            <a:t>Brock’s MNK Conference (April)</a:t>
          </a:r>
        </a:p>
      </dgm:t>
    </dgm:pt>
    <dgm:pt modelId="{37969ADE-C44C-42ED-BB31-5A5C3423F57F}" type="parTrans" cxnId="{D7ECB439-2BC4-47C6-9E99-92FAB3540C4E}">
      <dgm:prSet/>
      <dgm:spPr/>
      <dgm:t>
        <a:bodyPr/>
        <a:lstStyle/>
        <a:p>
          <a:endParaRPr lang="en-CA"/>
        </a:p>
      </dgm:t>
    </dgm:pt>
    <dgm:pt modelId="{806FB65B-9216-4288-9361-0F1869BEA2BF}" type="sibTrans" cxnId="{D7ECB439-2BC4-47C6-9E99-92FAB3540C4E}">
      <dgm:prSet/>
      <dgm:spPr/>
      <dgm:t>
        <a:bodyPr/>
        <a:lstStyle/>
        <a:p>
          <a:endParaRPr lang="en-CA"/>
        </a:p>
      </dgm:t>
    </dgm:pt>
    <dgm:pt modelId="{7E986D32-A65A-4025-9DB1-1A56BC6D8696}" type="pres">
      <dgm:prSet presAssocID="{5B4FCAE7-4430-4497-9582-75D5A39F997F}" presName="vert0" presStyleCnt="0">
        <dgm:presLayoutVars>
          <dgm:dir/>
          <dgm:animOne val="branch"/>
          <dgm:animLvl val="lvl"/>
        </dgm:presLayoutVars>
      </dgm:prSet>
      <dgm:spPr/>
    </dgm:pt>
    <dgm:pt modelId="{E5D3C720-239C-40D7-86F2-B7518B329A3E}" type="pres">
      <dgm:prSet presAssocID="{60FD699D-F4C3-4565-9321-C01C17DB0B82}" presName="thickLine" presStyleLbl="alignNode1" presStyleIdx="0" presStyleCnt="1"/>
      <dgm:spPr/>
    </dgm:pt>
    <dgm:pt modelId="{67B8A31A-A115-4163-B85A-34446362DA2C}" type="pres">
      <dgm:prSet presAssocID="{60FD699D-F4C3-4565-9321-C01C17DB0B82}" presName="horz1" presStyleCnt="0"/>
      <dgm:spPr/>
    </dgm:pt>
    <dgm:pt modelId="{6409B64E-37A6-4209-A039-67A61EEC291A}" type="pres">
      <dgm:prSet presAssocID="{60FD699D-F4C3-4565-9321-C01C17DB0B82}" presName="tx1" presStyleLbl="revTx" presStyleIdx="0" presStyleCnt="6"/>
      <dgm:spPr/>
    </dgm:pt>
    <dgm:pt modelId="{33DBECF9-76D4-4A8A-8779-94DBE76670CF}" type="pres">
      <dgm:prSet presAssocID="{60FD699D-F4C3-4565-9321-C01C17DB0B82}" presName="vert1" presStyleCnt="0"/>
      <dgm:spPr/>
    </dgm:pt>
    <dgm:pt modelId="{7A0A3537-ABD9-4956-8634-9D6FC9762612}" type="pres">
      <dgm:prSet presAssocID="{1D1C066F-8E4C-45FD-ABBE-EC81FB397EC3}" presName="vertSpace2a" presStyleCnt="0"/>
      <dgm:spPr/>
    </dgm:pt>
    <dgm:pt modelId="{75DB1FD7-BEC3-476E-9484-9B90CDF9E0DA}" type="pres">
      <dgm:prSet presAssocID="{1D1C066F-8E4C-45FD-ABBE-EC81FB397EC3}" presName="horz2" presStyleCnt="0"/>
      <dgm:spPr/>
    </dgm:pt>
    <dgm:pt modelId="{1920F623-00E1-4161-99DD-4425173508A7}" type="pres">
      <dgm:prSet presAssocID="{1D1C066F-8E4C-45FD-ABBE-EC81FB397EC3}" presName="horzSpace2" presStyleCnt="0"/>
      <dgm:spPr/>
    </dgm:pt>
    <dgm:pt modelId="{0B7C7D32-9C3D-44F0-948A-11B03F334C8D}" type="pres">
      <dgm:prSet presAssocID="{1D1C066F-8E4C-45FD-ABBE-EC81FB397EC3}" presName="tx2" presStyleLbl="revTx" presStyleIdx="1" presStyleCnt="6"/>
      <dgm:spPr/>
    </dgm:pt>
    <dgm:pt modelId="{A0833640-3259-4AC8-9FDF-C3F2F3677CAA}" type="pres">
      <dgm:prSet presAssocID="{1D1C066F-8E4C-45FD-ABBE-EC81FB397EC3}" presName="vert2" presStyleCnt="0"/>
      <dgm:spPr/>
    </dgm:pt>
    <dgm:pt modelId="{C6286B17-9CBD-4D33-AA13-131F6155B784}" type="pres">
      <dgm:prSet presAssocID="{1D1C066F-8E4C-45FD-ABBE-EC81FB397EC3}" presName="thinLine2b" presStyleLbl="callout" presStyleIdx="0" presStyleCnt="5"/>
      <dgm:spPr/>
    </dgm:pt>
    <dgm:pt modelId="{E025A7C4-D1EC-49B9-84E2-995B1D170B89}" type="pres">
      <dgm:prSet presAssocID="{1D1C066F-8E4C-45FD-ABBE-EC81FB397EC3}" presName="vertSpace2b" presStyleCnt="0"/>
      <dgm:spPr/>
    </dgm:pt>
    <dgm:pt modelId="{202D364A-B532-4831-A631-096C266F0170}" type="pres">
      <dgm:prSet presAssocID="{069ABC39-715A-4BF1-B5C8-43816FD891EA}" presName="horz2" presStyleCnt="0"/>
      <dgm:spPr/>
    </dgm:pt>
    <dgm:pt modelId="{70122F6A-A55E-4C09-9FC1-15C5E5AC69FB}" type="pres">
      <dgm:prSet presAssocID="{069ABC39-715A-4BF1-B5C8-43816FD891EA}" presName="horzSpace2" presStyleCnt="0"/>
      <dgm:spPr/>
    </dgm:pt>
    <dgm:pt modelId="{E7E4F0AD-8E79-455A-B273-AA8FE9C330F4}" type="pres">
      <dgm:prSet presAssocID="{069ABC39-715A-4BF1-B5C8-43816FD891EA}" presName="tx2" presStyleLbl="revTx" presStyleIdx="2" presStyleCnt="6"/>
      <dgm:spPr/>
    </dgm:pt>
    <dgm:pt modelId="{0735DCBD-72BF-4A1D-8535-43452301420D}" type="pres">
      <dgm:prSet presAssocID="{069ABC39-715A-4BF1-B5C8-43816FD891EA}" presName="vert2" presStyleCnt="0"/>
      <dgm:spPr/>
    </dgm:pt>
    <dgm:pt modelId="{69BFF4C5-F1AC-4BC5-BA92-AFC4FFC24DDF}" type="pres">
      <dgm:prSet presAssocID="{069ABC39-715A-4BF1-B5C8-43816FD891EA}" presName="thinLine2b" presStyleLbl="callout" presStyleIdx="1" presStyleCnt="5"/>
      <dgm:spPr/>
    </dgm:pt>
    <dgm:pt modelId="{B6B1FF64-253B-4224-8CBD-F1C60DBF34B1}" type="pres">
      <dgm:prSet presAssocID="{069ABC39-715A-4BF1-B5C8-43816FD891EA}" presName="vertSpace2b" presStyleCnt="0"/>
      <dgm:spPr/>
    </dgm:pt>
    <dgm:pt modelId="{E989543C-B81D-4DC3-BC2D-D814CB66E981}" type="pres">
      <dgm:prSet presAssocID="{C420C9A9-3876-4226-86B5-F61433E02BD6}" presName="horz2" presStyleCnt="0"/>
      <dgm:spPr/>
    </dgm:pt>
    <dgm:pt modelId="{783C16BE-C56E-4B89-B98D-A6833D7E2B43}" type="pres">
      <dgm:prSet presAssocID="{C420C9A9-3876-4226-86B5-F61433E02BD6}" presName="horzSpace2" presStyleCnt="0"/>
      <dgm:spPr/>
    </dgm:pt>
    <dgm:pt modelId="{E0581DE1-F191-4A73-9E1C-412CDC77633D}" type="pres">
      <dgm:prSet presAssocID="{C420C9A9-3876-4226-86B5-F61433E02BD6}" presName="tx2" presStyleLbl="revTx" presStyleIdx="3" presStyleCnt="6"/>
      <dgm:spPr/>
    </dgm:pt>
    <dgm:pt modelId="{5DEAC1F1-F13C-4FB2-B858-8D52C0135C0B}" type="pres">
      <dgm:prSet presAssocID="{C420C9A9-3876-4226-86B5-F61433E02BD6}" presName="vert2" presStyleCnt="0"/>
      <dgm:spPr/>
    </dgm:pt>
    <dgm:pt modelId="{BF0E40C6-6A64-4010-8FB7-1F2FCD9261C9}" type="pres">
      <dgm:prSet presAssocID="{C420C9A9-3876-4226-86B5-F61433E02BD6}" presName="thinLine2b" presStyleLbl="callout" presStyleIdx="2" presStyleCnt="5"/>
      <dgm:spPr/>
    </dgm:pt>
    <dgm:pt modelId="{0AC9D111-FF3E-4098-8833-49597AA64B61}" type="pres">
      <dgm:prSet presAssocID="{C420C9A9-3876-4226-86B5-F61433E02BD6}" presName="vertSpace2b" presStyleCnt="0"/>
      <dgm:spPr/>
    </dgm:pt>
    <dgm:pt modelId="{DDC12956-0ADE-43E3-B0C1-891DCAAF8924}" type="pres">
      <dgm:prSet presAssocID="{ABD56D48-1209-4A17-B6B9-5188B00890A5}" presName="horz2" presStyleCnt="0"/>
      <dgm:spPr/>
    </dgm:pt>
    <dgm:pt modelId="{CF799905-F6AD-4904-AEBC-EFE4841CC7AA}" type="pres">
      <dgm:prSet presAssocID="{ABD56D48-1209-4A17-B6B9-5188B00890A5}" presName="horzSpace2" presStyleCnt="0"/>
      <dgm:spPr/>
    </dgm:pt>
    <dgm:pt modelId="{4E2D3439-362E-4863-A405-E7D1FA95543A}" type="pres">
      <dgm:prSet presAssocID="{ABD56D48-1209-4A17-B6B9-5188B00890A5}" presName="tx2" presStyleLbl="revTx" presStyleIdx="4" presStyleCnt="6"/>
      <dgm:spPr/>
    </dgm:pt>
    <dgm:pt modelId="{BCF59DFC-5FB1-40F6-83F5-AF3F7BF10541}" type="pres">
      <dgm:prSet presAssocID="{ABD56D48-1209-4A17-B6B9-5188B00890A5}" presName="vert2" presStyleCnt="0"/>
      <dgm:spPr/>
    </dgm:pt>
    <dgm:pt modelId="{24BC0343-099D-4EFB-83AF-6FAD8F7A8DFC}" type="pres">
      <dgm:prSet presAssocID="{ABD56D48-1209-4A17-B6B9-5188B00890A5}" presName="thinLine2b" presStyleLbl="callout" presStyleIdx="3" presStyleCnt="5"/>
      <dgm:spPr/>
    </dgm:pt>
    <dgm:pt modelId="{72C3E4E4-0F3E-41BA-B469-7FF2E307318B}" type="pres">
      <dgm:prSet presAssocID="{ABD56D48-1209-4A17-B6B9-5188B00890A5}" presName="vertSpace2b" presStyleCnt="0"/>
      <dgm:spPr/>
    </dgm:pt>
    <dgm:pt modelId="{ADFE7BC0-0615-46B7-9FAD-43B8AADD3A06}" type="pres">
      <dgm:prSet presAssocID="{DF764E6B-6169-435B-A6D9-F68CE7FE5E12}" presName="horz2" presStyleCnt="0"/>
      <dgm:spPr/>
    </dgm:pt>
    <dgm:pt modelId="{ECA3B59D-348A-4094-BBC0-20D72BFDE047}" type="pres">
      <dgm:prSet presAssocID="{DF764E6B-6169-435B-A6D9-F68CE7FE5E12}" presName="horzSpace2" presStyleCnt="0"/>
      <dgm:spPr/>
    </dgm:pt>
    <dgm:pt modelId="{94B9573B-CF2D-4693-82A4-E6A8EF6B135D}" type="pres">
      <dgm:prSet presAssocID="{DF764E6B-6169-435B-A6D9-F68CE7FE5E12}" presName="tx2" presStyleLbl="revTx" presStyleIdx="5" presStyleCnt="6"/>
      <dgm:spPr/>
    </dgm:pt>
    <dgm:pt modelId="{14C4EA94-63F2-4EE5-846D-430C3171D54E}" type="pres">
      <dgm:prSet presAssocID="{DF764E6B-6169-435B-A6D9-F68CE7FE5E12}" presName="vert2" presStyleCnt="0"/>
      <dgm:spPr/>
    </dgm:pt>
    <dgm:pt modelId="{94D80CEB-261F-45E4-A325-2630DCC93FCA}" type="pres">
      <dgm:prSet presAssocID="{DF764E6B-6169-435B-A6D9-F68CE7FE5E12}" presName="thinLine2b" presStyleLbl="callout" presStyleIdx="4" presStyleCnt="5"/>
      <dgm:spPr/>
    </dgm:pt>
    <dgm:pt modelId="{D3952D2D-C03F-4F0A-B7AD-069200BB16FD}" type="pres">
      <dgm:prSet presAssocID="{DF764E6B-6169-435B-A6D9-F68CE7FE5E12}" presName="vertSpace2b" presStyleCnt="0"/>
      <dgm:spPr/>
    </dgm:pt>
  </dgm:ptLst>
  <dgm:cxnLst>
    <dgm:cxn modelId="{CA15621D-324D-430C-95A5-4176D75771EE}" srcId="{60FD699D-F4C3-4565-9321-C01C17DB0B82}" destId="{C420C9A9-3876-4226-86B5-F61433E02BD6}" srcOrd="2" destOrd="0" parTransId="{18038785-F3CA-488A-B157-FBD0AD2D9ED1}" sibTransId="{44A6F2AB-E10D-4885-9510-8790E1485F92}"/>
    <dgm:cxn modelId="{E13F6B20-6ADD-48A2-A47A-E34A2C833A23}" type="presOf" srcId="{5B4FCAE7-4430-4497-9582-75D5A39F997F}" destId="{7E986D32-A65A-4025-9DB1-1A56BC6D8696}" srcOrd="0" destOrd="0" presId="urn:microsoft.com/office/officeart/2008/layout/LinedList"/>
    <dgm:cxn modelId="{4EA8FB37-9E31-429B-B3A6-20802AE62BD9}" type="presOf" srcId="{60FD699D-F4C3-4565-9321-C01C17DB0B82}" destId="{6409B64E-37A6-4209-A039-67A61EEC291A}" srcOrd="0" destOrd="0" presId="urn:microsoft.com/office/officeart/2008/layout/LinedList"/>
    <dgm:cxn modelId="{D7ECB439-2BC4-47C6-9E99-92FAB3540C4E}" srcId="{60FD699D-F4C3-4565-9321-C01C17DB0B82}" destId="{1D1C066F-8E4C-45FD-ABBE-EC81FB397EC3}" srcOrd="0" destOrd="0" parTransId="{37969ADE-C44C-42ED-BB31-5A5C3423F57F}" sibTransId="{806FB65B-9216-4288-9361-0F1869BEA2BF}"/>
    <dgm:cxn modelId="{9547073C-39FC-4313-AF6C-620A5087B60E}" type="presOf" srcId="{C420C9A9-3876-4226-86B5-F61433E02BD6}" destId="{E0581DE1-F191-4A73-9E1C-412CDC77633D}" srcOrd="0" destOrd="0" presId="urn:microsoft.com/office/officeart/2008/layout/LinedList"/>
    <dgm:cxn modelId="{BCDF406B-BCB2-4313-81F3-14004189BFAF}" type="presOf" srcId="{ABD56D48-1209-4A17-B6B9-5188B00890A5}" destId="{4E2D3439-362E-4863-A405-E7D1FA95543A}" srcOrd="0" destOrd="0" presId="urn:microsoft.com/office/officeart/2008/layout/LinedList"/>
    <dgm:cxn modelId="{2B119A72-D9E2-4F4B-BF4A-B3041D1EFBBC}" srcId="{60FD699D-F4C3-4565-9321-C01C17DB0B82}" destId="{ABD56D48-1209-4A17-B6B9-5188B00890A5}" srcOrd="3" destOrd="0" parTransId="{CDBDFD9A-02C4-4E88-B3EB-222DB17EF4F9}" sibTransId="{535699C5-4298-4FB6-AE7F-AB5FC7343175}"/>
    <dgm:cxn modelId="{059504A6-CD3F-47CB-BA41-0EEF695349F9}" type="presOf" srcId="{DF764E6B-6169-435B-A6D9-F68CE7FE5E12}" destId="{94B9573B-CF2D-4693-82A4-E6A8EF6B135D}" srcOrd="0" destOrd="0" presId="urn:microsoft.com/office/officeart/2008/layout/LinedList"/>
    <dgm:cxn modelId="{F7A132A9-455B-4204-B6AF-D4B5FA4A82CF}" srcId="{5B4FCAE7-4430-4497-9582-75D5A39F997F}" destId="{60FD699D-F4C3-4565-9321-C01C17DB0B82}" srcOrd="0" destOrd="0" parTransId="{335EF2C7-2AFA-45BA-AA8F-B818A94FEE8B}" sibTransId="{AFDC36B8-9B9D-4DDE-99E9-3568E05E4DA9}"/>
    <dgm:cxn modelId="{D6937EB1-4711-4614-851D-ED5FA960AE4C}" type="presOf" srcId="{069ABC39-715A-4BF1-B5C8-43816FD891EA}" destId="{E7E4F0AD-8E79-455A-B273-AA8FE9C330F4}" srcOrd="0" destOrd="0" presId="urn:microsoft.com/office/officeart/2008/layout/LinedList"/>
    <dgm:cxn modelId="{5EEA16C5-12C9-4C2C-8F19-4AC09606A81E}" srcId="{60FD699D-F4C3-4565-9321-C01C17DB0B82}" destId="{069ABC39-715A-4BF1-B5C8-43816FD891EA}" srcOrd="1" destOrd="0" parTransId="{C5C68AD1-2ED9-42DE-A87A-B97086DF295A}" sibTransId="{FF5046AE-7965-4592-A7C4-121FAEA67B85}"/>
    <dgm:cxn modelId="{173A06E2-838F-4371-BD75-B20AB46C3E1C}" srcId="{60FD699D-F4C3-4565-9321-C01C17DB0B82}" destId="{DF764E6B-6169-435B-A6D9-F68CE7FE5E12}" srcOrd="4" destOrd="0" parTransId="{6FF43C3C-921A-4458-A021-D2F98E07370F}" sibTransId="{F0F8099B-EA3D-4CF7-9705-6B84B7EE06F4}"/>
    <dgm:cxn modelId="{E2436BE7-66A2-462C-8A17-2855F1D23AF4}" type="presOf" srcId="{1D1C066F-8E4C-45FD-ABBE-EC81FB397EC3}" destId="{0B7C7D32-9C3D-44F0-948A-11B03F334C8D}" srcOrd="0" destOrd="0" presId="urn:microsoft.com/office/officeart/2008/layout/LinedList"/>
    <dgm:cxn modelId="{8B2DDDA5-F7C3-404D-AD12-93DCCB1B10C3}" type="presParOf" srcId="{7E986D32-A65A-4025-9DB1-1A56BC6D8696}" destId="{E5D3C720-239C-40D7-86F2-B7518B329A3E}" srcOrd="0" destOrd="0" presId="urn:microsoft.com/office/officeart/2008/layout/LinedList"/>
    <dgm:cxn modelId="{4F7AD177-6D47-4D85-97A8-0229EBB20B4F}" type="presParOf" srcId="{7E986D32-A65A-4025-9DB1-1A56BC6D8696}" destId="{67B8A31A-A115-4163-B85A-34446362DA2C}" srcOrd="1" destOrd="0" presId="urn:microsoft.com/office/officeart/2008/layout/LinedList"/>
    <dgm:cxn modelId="{F1D1C752-6307-41AA-87E1-300A645E4958}" type="presParOf" srcId="{67B8A31A-A115-4163-B85A-34446362DA2C}" destId="{6409B64E-37A6-4209-A039-67A61EEC291A}" srcOrd="0" destOrd="0" presId="urn:microsoft.com/office/officeart/2008/layout/LinedList"/>
    <dgm:cxn modelId="{794C14CC-EB7C-42D6-B340-FF4F6DD5B2C0}" type="presParOf" srcId="{67B8A31A-A115-4163-B85A-34446362DA2C}" destId="{33DBECF9-76D4-4A8A-8779-94DBE76670CF}" srcOrd="1" destOrd="0" presId="urn:microsoft.com/office/officeart/2008/layout/LinedList"/>
    <dgm:cxn modelId="{F8119189-970A-4418-BC64-B380DE1F002E}" type="presParOf" srcId="{33DBECF9-76D4-4A8A-8779-94DBE76670CF}" destId="{7A0A3537-ABD9-4956-8634-9D6FC9762612}" srcOrd="0" destOrd="0" presId="urn:microsoft.com/office/officeart/2008/layout/LinedList"/>
    <dgm:cxn modelId="{D7F90F5C-6BCA-4101-926A-1653B07BAF08}" type="presParOf" srcId="{33DBECF9-76D4-4A8A-8779-94DBE76670CF}" destId="{75DB1FD7-BEC3-476E-9484-9B90CDF9E0DA}" srcOrd="1" destOrd="0" presId="urn:microsoft.com/office/officeart/2008/layout/LinedList"/>
    <dgm:cxn modelId="{0F49BB0A-F35D-499F-83EF-E1FD2AA598BB}" type="presParOf" srcId="{75DB1FD7-BEC3-476E-9484-9B90CDF9E0DA}" destId="{1920F623-00E1-4161-99DD-4425173508A7}" srcOrd="0" destOrd="0" presId="urn:microsoft.com/office/officeart/2008/layout/LinedList"/>
    <dgm:cxn modelId="{6677576F-A4F5-478D-908D-C2FE5EA0AD9B}" type="presParOf" srcId="{75DB1FD7-BEC3-476E-9484-9B90CDF9E0DA}" destId="{0B7C7D32-9C3D-44F0-948A-11B03F334C8D}" srcOrd="1" destOrd="0" presId="urn:microsoft.com/office/officeart/2008/layout/LinedList"/>
    <dgm:cxn modelId="{7B527241-84A0-4FF8-8981-E05921C020EC}" type="presParOf" srcId="{75DB1FD7-BEC3-476E-9484-9B90CDF9E0DA}" destId="{A0833640-3259-4AC8-9FDF-C3F2F3677CAA}" srcOrd="2" destOrd="0" presId="urn:microsoft.com/office/officeart/2008/layout/LinedList"/>
    <dgm:cxn modelId="{A061D236-ADB0-4A70-804B-5A6AB636A536}" type="presParOf" srcId="{33DBECF9-76D4-4A8A-8779-94DBE76670CF}" destId="{C6286B17-9CBD-4D33-AA13-131F6155B784}" srcOrd="2" destOrd="0" presId="urn:microsoft.com/office/officeart/2008/layout/LinedList"/>
    <dgm:cxn modelId="{2361AE24-EEC6-487A-8D47-C06DBF6267FB}" type="presParOf" srcId="{33DBECF9-76D4-4A8A-8779-94DBE76670CF}" destId="{E025A7C4-D1EC-49B9-84E2-995B1D170B89}" srcOrd="3" destOrd="0" presId="urn:microsoft.com/office/officeart/2008/layout/LinedList"/>
    <dgm:cxn modelId="{BE72BA09-590E-43C9-BE48-5C1F18CC960C}" type="presParOf" srcId="{33DBECF9-76D4-4A8A-8779-94DBE76670CF}" destId="{202D364A-B532-4831-A631-096C266F0170}" srcOrd="4" destOrd="0" presId="urn:microsoft.com/office/officeart/2008/layout/LinedList"/>
    <dgm:cxn modelId="{C9A20D3D-7D25-48EB-86B6-4A6B3DE5FC9C}" type="presParOf" srcId="{202D364A-B532-4831-A631-096C266F0170}" destId="{70122F6A-A55E-4C09-9FC1-15C5E5AC69FB}" srcOrd="0" destOrd="0" presId="urn:microsoft.com/office/officeart/2008/layout/LinedList"/>
    <dgm:cxn modelId="{1CF08E2F-0224-4977-8D19-8CCA9AF1AED5}" type="presParOf" srcId="{202D364A-B532-4831-A631-096C266F0170}" destId="{E7E4F0AD-8E79-455A-B273-AA8FE9C330F4}" srcOrd="1" destOrd="0" presId="urn:microsoft.com/office/officeart/2008/layout/LinedList"/>
    <dgm:cxn modelId="{2EDD4DAA-89DE-481D-AF3C-633005B90045}" type="presParOf" srcId="{202D364A-B532-4831-A631-096C266F0170}" destId="{0735DCBD-72BF-4A1D-8535-43452301420D}" srcOrd="2" destOrd="0" presId="urn:microsoft.com/office/officeart/2008/layout/LinedList"/>
    <dgm:cxn modelId="{3766CFED-7D95-4578-9577-3AB7AF3C29F1}" type="presParOf" srcId="{33DBECF9-76D4-4A8A-8779-94DBE76670CF}" destId="{69BFF4C5-F1AC-4BC5-BA92-AFC4FFC24DDF}" srcOrd="5" destOrd="0" presId="urn:microsoft.com/office/officeart/2008/layout/LinedList"/>
    <dgm:cxn modelId="{015A275A-711B-431E-80E6-9088E292A786}" type="presParOf" srcId="{33DBECF9-76D4-4A8A-8779-94DBE76670CF}" destId="{B6B1FF64-253B-4224-8CBD-F1C60DBF34B1}" srcOrd="6" destOrd="0" presId="urn:microsoft.com/office/officeart/2008/layout/LinedList"/>
    <dgm:cxn modelId="{CBF2BBC2-1F3D-4970-9726-2C18F81215A0}" type="presParOf" srcId="{33DBECF9-76D4-4A8A-8779-94DBE76670CF}" destId="{E989543C-B81D-4DC3-BC2D-D814CB66E981}" srcOrd="7" destOrd="0" presId="urn:microsoft.com/office/officeart/2008/layout/LinedList"/>
    <dgm:cxn modelId="{F1EE6D53-AA9E-48FF-949D-F6C3B221078E}" type="presParOf" srcId="{E989543C-B81D-4DC3-BC2D-D814CB66E981}" destId="{783C16BE-C56E-4B89-B98D-A6833D7E2B43}" srcOrd="0" destOrd="0" presId="urn:microsoft.com/office/officeart/2008/layout/LinedList"/>
    <dgm:cxn modelId="{E16BFF0C-D18A-4B0E-AA44-4AA65C9FE3C8}" type="presParOf" srcId="{E989543C-B81D-4DC3-BC2D-D814CB66E981}" destId="{E0581DE1-F191-4A73-9E1C-412CDC77633D}" srcOrd="1" destOrd="0" presId="urn:microsoft.com/office/officeart/2008/layout/LinedList"/>
    <dgm:cxn modelId="{3A2BB2F8-FFDA-4EB4-870C-B701B1E1B969}" type="presParOf" srcId="{E989543C-B81D-4DC3-BC2D-D814CB66E981}" destId="{5DEAC1F1-F13C-4FB2-B858-8D52C0135C0B}" srcOrd="2" destOrd="0" presId="urn:microsoft.com/office/officeart/2008/layout/LinedList"/>
    <dgm:cxn modelId="{E25C3BB9-1821-43CC-A922-3FB53EB6DE7D}" type="presParOf" srcId="{33DBECF9-76D4-4A8A-8779-94DBE76670CF}" destId="{BF0E40C6-6A64-4010-8FB7-1F2FCD9261C9}" srcOrd="8" destOrd="0" presId="urn:microsoft.com/office/officeart/2008/layout/LinedList"/>
    <dgm:cxn modelId="{5DCFF08A-95AA-487A-A2A8-C510507B612B}" type="presParOf" srcId="{33DBECF9-76D4-4A8A-8779-94DBE76670CF}" destId="{0AC9D111-FF3E-4098-8833-49597AA64B61}" srcOrd="9" destOrd="0" presId="urn:microsoft.com/office/officeart/2008/layout/LinedList"/>
    <dgm:cxn modelId="{BA6367C5-1411-4465-81ED-4827F31CF409}" type="presParOf" srcId="{33DBECF9-76D4-4A8A-8779-94DBE76670CF}" destId="{DDC12956-0ADE-43E3-B0C1-891DCAAF8924}" srcOrd="10" destOrd="0" presId="urn:microsoft.com/office/officeart/2008/layout/LinedList"/>
    <dgm:cxn modelId="{6AA743AE-F353-4A74-909E-A504CC19D1AB}" type="presParOf" srcId="{DDC12956-0ADE-43E3-B0C1-891DCAAF8924}" destId="{CF799905-F6AD-4904-AEBC-EFE4841CC7AA}" srcOrd="0" destOrd="0" presId="urn:microsoft.com/office/officeart/2008/layout/LinedList"/>
    <dgm:cxn modelId="{C7500501-B5C0-474F-817C-10280852E7B1}" type="presParOf" srcId="{DDC12956-0ADE-43E3-B0C1-891DCAAF8924}" destId="{4E2D3439-362E-4863-A405-E7D1FA95543A}" srcOrd="1" destOrd="0" presId="urn:microsoft.com/office/officeart/2008/layout/LinedList"/>
    <dgm:cxn modelId="{6E428592-9575-4E47-A270-11D1A947A4E3}" type="presParOf" srcId="{DDC12956-0ADE-43E3-B0C1-891DCAAF8924}" destId="{BCF59DFC-5FB1-40F6-83F5-AF3F7BF10541}" srcOrd="2" destOrd="0" presId="urn:microsoft.com/office/officeart/2008/layout/LinedList"/>
    <dgm:cxn modelId="{BE6445F3-CBD7-4FF4-9CF5-16D992F6B2A1}" type="presParOf" srcId="{33DBECF9-76D4-4A8A-8779-94DBE76670CF}" destId="{24BC0343-099D-4EFB-83AF-6FAD8F7A8DFC}" srcOrd="11" destOrd="0" presId="urn:microsoft.com/office/officeart/2008/layout/LinedList"/>
    <dgm:cxn modelId="{789861E3-D5D4-434F-9311-CA7FBD3156F8}" type="presParOf" srcId="{33DBECF9-76D4-4A8A-8779-94DBE76670CF}" destId="{72C3E4E4-0F3E-41BA-B469-7FF2E307318B}" srcOrd="12" destOrd="0" presId="urn:microsoft.com/office/officeart/2008/layout/LinedList"/>
    <dgm:cxn modelId="{B2C8F4E7-0BFC-4830-9B5B-916E27F42961}" type="presParOf" srcId="{33DBECF9-76D4-4A8A-8779-94DBE76670CF}" destId="{ADFE7BC0-0615-46B7-9FAD-43B8AADD3A06}" srcOrd="13" destOrd="0" presId="urn:microsoft.com/office/officeart/2008/layout/LinedList"/>
    <dgm:cxn modelId="{61D98C0F-96E8-495F-A7B8-8F276C620B8F}" type="presParOf" srcId="{ADFE7BC0-0615-46B7-9FAD-43B8AADD3A06}" destId="{ECA3B59D-348A-4094-BBC0-20D72BFDE047}" srcOrd="0" destOrd="0" presId="urn:microsoft.com/office/officeart/2008/layout/LinedList"/>
    <dgm:cxn modelId="{AACD3E65-1DE2-4A89-8175-1427F57A33DD}" type="presParOf" srcId="{ADFE7BC0-0615-46B7-9FAD-43B8AADD3A06}" destId="{94B9573B-CF2D-4693-82A4-E6A8EF6B135D}" srcOrd="1" destOrd="0" presId="urn:microsoft.com/office/officeart/2008/layout/LinedList"/>
    <dgm:cxn modelId="{AE0965AB-A018-4D9A-8D94-86911DD5C238}" type="presParOf" srcId="{ADFE7BC0-0615-46B7-9FAD-43B8AADD3A06}" destId="{14C4EA94-63F2-4EE5-846D-430C3171D54E}" srcOrd="2" destOrd="0" presId="urn:microsoft.com/office/officeart/2008/layout/LinedList"/>
    <dgm:cxn modelId="{510214CB-4CC2-4529-B442-A393F0A50915}" type="presParOf" srcId="{33DBECF9-76D4-4A8A-8779-94DBE76670CF}" destId="{94D80CEB-261F-45E4-A325-2630DCC93FCA}" srcOrd="14" destOrd="0" presId="urn:microsoft.com/office/officeart/2008/layout/LinedList"/>
    <dgm:cxn modelId="{10B723DA-AEB0-415A-AFB2-9500CD99C0D6}" type="presParOf" srcId="{33DBECF9-76D4-4A8A-8779-94DBE76670CF}" destId="{D3952D2D-C03F-4F0A-B7AD-069200BB16FD}"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4FCAE7-4430-4497-9582-75D5A39F997F}"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60FD699D-F4C3-4565-9321-C01C17DB0B82}">
      <dgm:prSet/>
      <dgm:spPr/>
      <dgm:t>
        <a:bodyPr/>
        <a:lstStyle/>
        <a:p>
          <a:endParaRPr lang="en-US" dirty="0"/>
        </a:p>
      </dgm:t>
    </dgm:pt>
    <dgm:pt modelId="{335EF2C7-2AFA-45BA-AA8F-B818A94FEE8B}" type="parTrans" cxnId="{F7A132A9-455B-4204-B6AF-D4B5FA4A82CF}">
      <dgm:prSet/>
      <dgm:spPr/>
      <dgm:t>
        <a:bodyPr/>
        <a:lstStyle/>
        <a:p>
          <a:endParaRPr lang="en-US"/>
        </a:p>
      </dgm:t>
    </dgm:pt>
    <dgm:pt modelId="{AFDC36B8-9B9D-4DDE-99E9-3568E05E4DA9}" type="sibTrans" cxnId="{F7A132A9-455B-4204-B6AF-D4B5FA4A82CF}">
      <dgm:prSet/>
      <dgm:spPr/>
      <dgm:t>
        <a:bodyPr/>
        <a:lstStyle/>
        <a:p>
          <a:endParaRPr lang="en-US"/>
        </a:p>
      </dgm:t>
    </dgm:pt>
    <dgm:pt modelId="{ABD56D48-1209-4A17-B6B9-5188B00890A5}">
      <dgm:prSet/>
      <dgm:spPr/>
      <dgm:t>
        <a:bodyPr/>
        <a:lstStyle/>
        <a:p>
          <a:r>
            <a:rPr lang="en-US" dirty="0"/>
            <a:t>Biology graduate student representative</a:t>
          </a:r>
        </a:p>
      </dgm:t>
    </dgm:pt>
    <dgm:pt modelId="{CDBDFD9A-02C4-4E88-B3EB-222DB17EF4F9}" type="parTrans" cxnId="{2B119A72-D9E2-4F4B-BF4A-B3041D1EFBBC}">
      <dgm:prSet/>
      <dgm:spPr/>
      <dgm:t>
        <a:bodyPr/>
        <a:lstStyle/>
        <a:p>
          <a:endParaRPr lang="en-US"/>
        </a:p>
      </dgm:t>
    </dgm:pt>
    <dgm:pt modelId="{535699C5-4298-4FB6-AE7F-AB5FC7343175}" type="sibTrans" cxnId="{2B119A72-D9E2-4F4B-BF4A-B3041D1EFBBC}">
      <dgm:prSet/>
      <dgm:spPr/>
      <dgm:t>
        <a:bodyPr/>
        <a:lstStyle/>
        <a:p>
          <a:endParaRPr lang="en-US"/>
        </a:p>
      </dgm:t>
    </dgm:pt>
    <dgm:pt modelId="{DF764E6B-6169-435B-A6D9-F68CE7FE5E12}">
      <dgm:prSet/>
      <dgm:spPr/>
      <dgm:t>
        <a:bodyPr/>
        <a:lstStyle/>
        <a:p>
          <a:r>
            <a:rPr lang="en-US" dirty="0"/>
            <a:t>Testing a scientific communication module with VPMI</a:t>
          </a:r>
        </a:p>
      </dgm:t>
    </dgm:pt>
    <dgm:pt modelId="{6FF43C3C-921A-4458-A021-D2F98E07370F}" type="parTrans" cxnId="{173A06E2-838F-4371-BD75-B20AB46C3E1C}">
      <dgm:prSet/>
      <dgm:spPr/>
      <dgm:t>
        <a:bodyPr/>
        <a:lstStyle/>
        <a:p>
          <a:endParaRPr lang="en-US"/>
        </a:p>
      </dgm:t>
    </dgm:pt>
    <dgm:pt modelId="{F0F8099B-EA3D-4CF7-9705-6B84B7EE06F4}" type="sibTrans" cxnId="{173A06E2-838F-4371-BD75-B20AB46C3E1C}">
      <dgm:prSet/>
      <dgm:spPr/>
      <dgm:t>
        <a:bodyPr/>
        <a:lstStyle/>
        <a:p>
          <a:endParaRPr lang="en-US"/>
        </a:p>
      </dgm:t>
    </dgm:pt>
    <dgm:pt modelId="{C420C9A9-3876-4226-86B5-F61433E02BD6}">
      <dgm:prSet/>
      <dgm:spPr/>
      <dgm:t>
        <a:bodyPr/>
        <a:lstStyle/>
        <a:p>
          <a:r>
            <a:rPr lang="en-US" dirty="0"/>
            <a:t>VP of events at GRAMSS</a:t>
          </a:r>
        </a:p>
        <a:p>
          <a:r>
            <a:rPr lang="en-US" dirty="0"/>
            <a:t>	Happy Hour</a:t>
          </a:r>
        </a:p>
        <a:p>
          <a:r>
            <a:rPr lang="en-US" dirty="0"/>
            <a:t>	Pumpkin Carving Contest</a:t>
          </a:r>
        </a:p>
        <a:p>
          <a:r>
            <a:rPr lang="en-US" dirty="0"/>
            <a:t>	Midwinter Social</a:t>
          </a:r>
        </a:p>
      </dgm:t>
    </dgm:pt>
    <dgm:pt modelId="{44A6F2AB-E10D-4885-9510-8790E1485F92}" type="sibTrans" cxnId="{CA15621D-324D-430C-95A5-4176D75771EE}">
      <dgm:prSet/>
      <dgm:spPr/>
      <dgm:t>
        <a:bodyPr/>
        <a:lstStyle/>
        <a:p>
          <a:endParaRPr lang="en-US"/>
        </a:p>
      </dgm:t>
    </dgm:pt>
    <dgm:pt modelId="{18038785-F3CA-488A-B157-FBD0AD2D9ED1}" type="parTrans" cxnId="{CA15621D-324D-430C-95A5-4176D75771EE}">
      <dgm:prSet/>
      <dgm:spPr/>
      <dgm:t>
        <a:bodyPr/>
        <a:lstStyle/>
        <a:p>
          <a:endParaRPr lang="en-US"/>
        </a:p>
      </dgm:t>
    </dgm:pt>
    <dgm:pt modelId="{FEF999AF-7DD8-46B5-A3CA-96AD3A255FBD}">
      <dgm:prSet/>
      <dgm:spPr/>
      <dgm:t>
        <a:bodyPr/>
        <a:lstStyle/>
        <a:p>
          <a:r>
            <a:rPr lang="en-US" dirty="0"/>
            <a:t>Attempted to create an ecology module for </a:t>
          </a:r>
          <a:r>
            <a:rPr lang="en-US" dirty="0" err="1"/>
            <a:t>LabLinks</a:t>
          </a:r>
          <a:r>
            <a:rPr lang="en-US" dirty="0"/>
            <a:t> at Brock University</a:t>
          </a:r>
        </a:p>
      </dgm:t>
    </dgm:pt>
    <dgm:pt modelId="{CD30B80A-9C55-466D-AF43-80A2FB350B83}" type="parTrans" cxnId="{F462DB89-62C5-44DC-85EC-6E0F927D1389}">
      <dgm:prSet/>
      <dgm:spPr/>
      <dgm:t>
        <a:bodyPr/>
        <a:lstStyle/>
        <a:p>
          <a:endParaRPr lang="en-CA"/>
        </a:p>
      </dgm:t>
    </dgm:pt>
    <dgm:pt modelId="{582605AC-332F-44B2-939D-9AAF86E8DB4F}" type="sibTrans" cxnId="{F462DB89-62C5-44DC-85EC-6E0F927D1389}">
      <dgm:prSet/>
      <dgm:spPr/>
      <dgm:t>
        <a:bodyPr/>
        <a:lstStyle/>
        <a:p>
          <a:endParaRPr lang="en-CA"/>
        </a:p>
      </dgm:t>
    </dgm:pt>
    <dgm:pt modelId="{7E986D32-A65A-4025-9DB1-1A56BC6D8696}" type="pres">
      <dgm:prSet presAssocID="{5B4FCAE7-4430-4497-9582-75D5A39F997F}" presName="vert0" presStyleCnt="0">
        <dgm:presLayoutVars>
          <dgm:dir/>
          <dgm:animOne val="branch"/>
          <dgm:animLvl val="lvl"/>
        </dgm:presLayoutVars>
      </dgm:prSet>
      <dgm:spPr/>
    </dgm:pt>
    <dgm:pt modelId="{E5D3C720-239C-40D7-86F2-B7518B329A3E}" type="pres">
      <dgm:prSet presAssocID="{60FD699D-F4C3-4565-9321-C01C17DB0B82}" presName="thickLine" presStyleLbl="alignNode1" presStyleIdx="0" presStyleCnt="1"/>
      <dgm:spPr/>
    </dgm:pt>
    <dgm:pt modelId="{67B8A31A-A115-4163-B85A-34446362DA2C}" type="pres">
      <dgm:prSet presAssocID="{60FD699D-F4C3-4565-9321-C01C17DB0B82}" presName="horz1" presStyleCnt="0"/>
      <dgm:spPr/>
    </dgm:pt>
    <dgm:pt modelId="{6409B64E-37A6-4209-A039-67A61EEC291A}" type="pres">
      <dgm:prSet presAssocID="{60FD699D-F4C3-4565-9321-C01C17DB0B82}" presName="tx1" presStyleLbl="revTx" presStyleIdx="0" presStyleCnt="5"/>
      <dgm:spPr/>
    </dgm:pt>
    <dgm:pt modelId="{33DBECF9-76D4-4A8A-8779-94DBE76670CF}" type="pres">
      <dgm:prSet presAssocID="{60FD699D-F4C3-4565-9321-C01C17DB0B82}" presName="vert1" presStyleCnt="0"/>
      <dgm:spPr/>
    </dgm:pt>
    <dgm:pt modelId="{5794F5BA-69FF-4D09-BFDA-BEF055DAAB29}" type="pres">
      <dgm:prSet presAssocID="{FEF999AF-7DD8-46B5-A3CA-96AD3A255FBD}" presName="vertSpace2a" presStyleCnt="0"/>
      <dgm:spPr/>
    </dgm:pt>
    <dgm:pt modelId="{FA33F15C-BC60-4F6B-B2C3-43D396B4372C}" type="pres">
      <dgm:prSet presAssocID="{FEF999AF-7DD8-46B5-A3CA-96AD3A255FBD}" presName="horz2" presStyleCnt="0"/>
      <dgm:spPr/>
    </dgm:pt>
    <dgm:pt modelId="{F03048E3-B4E0-4570-8A5D-6D5C02D59E56}" type="pres">
      <dgm:prSet presAssocID="{FEF999AF-7DD8-46B5-A3CA-96AD3A255FBD}" presName="horzSpace2" presStyleCnt="0"/>
      <dgm:spPr/>
    </dgm:pt>
    <dgm:pt modelId="{22395CA4-D725-4C04-B89F-02C6DE97FC67}" type="pres">
      <dgm:prSet presAssocID="{FEF999AF-7DD8-46B5-A3CA-96AD3A255FBD}" presName="tx2" presStyleLbl="revTx" presStyleIdx="1" presStyleCnt="5" custScaleY="51288"/>
      <dgm:spPr/>
    </dgm:pt>
    <dgm:pt modelId="{3E1C2474-1BEB-45DA-B6A8-D45FE370C54B}" type="pres">
      <dgm:prSet presAssocID="{FEF999AF-7DD8-46B5-A3CA-96AD3A255FBD}" presName="vert2" presStyleCnt="0"/>
      <dgm:spPr/>
    </dgm:pt>
    <dgm:pt modelId="{032EF705-BACE-4CC8-AA52-CE87738F25F4}" type="pres">
      <dgm:prSet presAssocID="{FEF999AF-7DD8-46B5-A3CA-96AD3A255FBD}" presName="thinLine2b" presStyleLbl="callout" presStyleIdx="0" presStyleCnt="4"/>
      <dgm:spPr/>
    </dgm:pt>
    <dgm:pt modelId="{84FC6E51-0247-47E1-AF98-1927BAB551CD}" type="pres">
      <dgm:prSet presAssocID="{FEF999AF-7DD8-46B5-A3CA-96AD3A255FBD}" presName="vertSpace2b" presStyleCnt="0"/>
      <dgm:spPr/>
    </dgm:pt>
    <dgm:pt modelId="{E989543C-B81D-4DC3-BC2D-D814CB66E981}" type="pres">
      <dgm:prSet presAssocID="{C420C9A9-3876-4226-86B5-F61433E02BD6}" presName="horz2" presStyleCnt="0"/>
      <dgm:spPr/>
    </dgm:pt>
    <dgm:pt modelId="{783C16BE-C56E-4B89-B98D-A6833D7E2B43}" type="pres">
      <dgm:prSet presAssocID="{C420C9A9-3876-4226-86B5-F61433E02BD6}" presName="horzSpace2" presStyleCnt="0"/>
      <dgm:spPr/>
    </dgm:pt>
    <dgm:pt modelId="{E0581DE1-F191-4A73-9E1C-412CDC77633D}" type="pres">
      <dgm:prSet presAssocID="{C420C9A9-3876-4226-86B5-F61433E02BD6}" presName="tx2" presStyleLbl="revTx" presStyleIdx="2" presStyleCnt="5"/>
      <dgm:spPr/>
    </dgm:pt>
    <dgm:pt modelId="{5DEAC1F1-F13C-4FB2-B858-8D52C0135C0B}" type="pres">
      <dgm:prSet presAssocID="{C420C9A9-3876-4226-86B5-F61433E02BD6}" presName="vert2" presStyleCnt="0"/>
      <dgm:spPr/>
    </dgm:pt>
    <dgm:pt modelId="{BF0E40C6-6A64-4010-8FB7-1F2FCD9261C9}" type="pres">
      <dgm:prSet presAssocID="{C420C9A9-3876-4226-86B5-F61433E02BD6}" presName="thinLine2b" presStyleLbl="callout" presStyleIdx="1" presStyleCnt="4"/>
      <dgm:spPr/>
    </dgm:pt>
    <dgm:pt modelId="{0AC9D111-FF3E-4098-8833-49597AA64B61}" type="pres">
      <dgm:prSet presAssocID="{C420C9A9-3876-4226-86B5-F61433E02BD6}" presName="vertSpace2b" presStyleCnt="0"/>
      <dgm:spPr/>
    </dgm:pt>
    <dgm:pt modelId="{DDC12956-0ADE-43E3-B0C1-891DCAAF8924}" type="pres">
      <dgm:prSet presAssocID="{ABD56D48-1209-4A17-B6B9-5188B00890A5}" presName="horz2" presStyleCnt="0"/>
      <dgm:spPr/>
    </dgm:pt>
    <dgm:pt modelId="{CF799905-F6AD-4904-AEBC-EFE4841CC7AA}" type="pres">
      <dgm:prSet presAssocID="{ABD56D48-1209-4A17-B6B9-5188B00890A5}" presName="horzSpace2" presStyleCnt="0"/>
      <dgm:spPr/>
    </dgm:pt>
    <dgm:pt modelId="{4E2D3439-362E-4863-A405-E7D1FA95543A}" type="pres">
      <dgm:prSet presAssocID="{ABD56D48-1209-4A17-B6B9-5188B00890A5}" presName="tx2" presStyleLbl="revTx" presStyleIdx="3" presStyleCnt="5" custScaleY="34653"/>
      <dgm:spPr/>
    </dgm:pt>
    <dgm:pt modelId="{BCF59DFC-5FB1-40F6-83F5-AF3F7BF10541}" type="pres">
      <dgm:prSet presAssocID="{ABD56D48-1209-4A17-B6B9-5188B00890A5}" presName="vert2" presStyleCnt="0"/>
      <dgm:spPr/>
    </dgm:pt>
    <dgm:pt modelId="{24BC0343-099D-4EFB-83AF-6FAD8F7A8DFC}" type="pres">
      <dgm:prSet presAssocID="{ABD56D48-1209-4A17-B6B9-5188B00890A5}" presName="thinLine2b" presStyleLbl="callout" presStyleIdx="2" presStyleCnt="4"/>
      <dgm:spPr/>
    </dgm:pt>
    <dgm:pt modelId="{72C3E4E4-0F3E-41BA-B469-7FF2E307318B}" type="pres">
      <dgm:prSet presAssocID="{ABD56D48-1209-4A17-B6B9-5188B00890A5}" presName="vertSpace2b" presStyleCnt="0"/>
      <dgm:spPr/>
    </dgm:pt>
    <dgm:pt modelId="{ADFE7BC0-0615-46B7-9FAD-43B8AADD3A06}" type="pres">
      <dgm:prSet presAssocID="{DF764E6B-6169-435B-A6D9-F68CE7FE5E12}" presName="horz2" presStyleCnt="0"/>
      <dgm:spPr/>
    </dgm:pt>
    <dgm:pt modelId="{ECA3B59D-348A-4094-BBC0-20D72BFDE047}" type="pres">
      <dgm:prSet presAssocID="{DF764E6B-6169-435B-A6D9-F68CE7FE5E12}" presName="horzSpace2" presStyleCnt="0"/>
      <dgm:spPr/>
    </dgm:pt>
    <dgm:pt modelId="{94B9573B-CF2D-4693-82A4-E6A8EF6B135D}" type="pres">
      <dgm:prSet presAssocID="{DF764E6B-6169-435B-A6D9-F68CE7FE5E12}" presName="tx2" presStyleLbl="revTx" presStyleIdx="4" presStyleCnt="5" custScaleY="45995"/>
      <dgm:spPr/>
    </dgm:pt>
    <dgm:pt modelId="{14C4EA94-63F2-4EE5-846D-430C3171D54E}" type="pres">
      <dgm:prSet presAssocID="{DF764E6B-6169-435B-A6D9-F68CE7FE5E12}" presName="vert2" presStyleCnt="0"/>
      <dgm:spPr/>
    </dgm:pt>
    <dgm:pt modelId="{94D80CEB-261F-45E4-A325-2630DCC93FCA}" type="pres">
      <dgm:prSet presAssocID="{DF764E6B-6169-435B-A6D9-F68CE7FE5E12}" presName="thinLine2b" presStyleLbl="callout" presStyleIdx="3" presStyleCnt="4"/>
      <dgm:spPr/>
    </dgm:pt>
    <dgm:pt modelId="{D3952D2D-C03F-4F0A-B7AD-069200BB16FD}" type="pres">
      <dgm:prSet presAssocID="{DF764E6B-6169-435B-A6D9-F68CE7FE5E12}" presName="vertSpace2b" presStyleCnt="0"/>
      <dgm:spPr/>
    </dgm:pt>
  </dgm:ptLst>
  <dgm:cxnLst>
    <dgm:cxn modelId="{CA15621D-324D-430C-95A5-4176D75771EE}" srcId="{60FD699D-F4C3-4565-9321-C01C17DB0B82}" destId="{C420C9A9-3876-4226-86B5-F61433E02BD6}" srcOrd="1" destOrd="0" parTransId="{18038785-F3CA-488A-B157-FBD0AD2D9ED1}" sibTransId="{44A6F2AB-E10D-4885-9510-8790E1485F92}"/>
    <dgm:cxn modelId="{E13F6B20-6ADD-48A2-A47A-E34A2C833A23}" type="presOf" srcId="{5B4FCAE7-4430-4497-9582-75D5A39F997F}" destId="{7E986D32-A65A-4025-9DB1-1A56BC6D8696}" srcOrd="0" destOrd="0" presId="urn:microsoft.com/office/officeart/2008/layout/LinedList"/>
    <dgm:cxn modelId="{4EA8FB37-9E31-429B-B3A6-20802AE62BD9}" type="presOf" srcId="{60FD699D-F4C3-4565-9321-C01C17DB0B82}" destId="{6409B64E-37A6-4209-A039-67A61EEC291A}" srcOrd="0" destOrd="0" presId="urn:microsoft.com/office/officeart/2008/layout/LinedList"/>
    <dgm:cxn modelId="{9547073C-39FC-4313-AF6C-620A5087B60E}" type="presOf" srcId="{C420C9A9-3876-4226-86B5-F61433E02BD6}" destId="{E0581DE1-F191-4A73-9E1C-412CDC77633D}" srcOrd="0" destOrd="0" presId="urn:microsoft.com/office/officeart/2008/layout/LinedList"/>
    <dgm:cxn modelId="{BCDF406B-BCB2-4313-81F3-14004189BFAF}" type="presOf" srcId="{ABD56D48-1209-4A17-B6B9-5188B00890A5}" destId="{4E2D3439-362E-4863-A405-E7D1FA95543A}" srcOrd="0" destOrd="0" presId="urn:microsoft.com/office/officeart/2008/layout/LinedList"/>
    <dgm:cxn modelId="{2B119A72-D9E2-4F4B-BF4A-B3041D1EFBBC}" srcId="{60FD699D-F4C3-4565-9321-C01C17DB0B82}" destId="{ABD56D48-1209-4A17-B6B9-5188B00890A5}" srcOrd="2" destOrd="0" parTransId="{CDBDFD9A-02C4-4E88-B3EB-222DB17EF4F9}" sibTransId="{535699C5-4298-4FB6-AE7F-AB5FC7343175}"/>
    <dgm:cxn modelId="{F462DB89-62C5-44DC-85EC-6E0F927D1389}" srcId="{60FD699D-F4C3-4565-9321-C01C17DB0B82}" destId="{FEF999AF-7DD8-46B5-A3CA-96AD3A255FBD}" srcOrd="0" destOrd="0" parTransId="{CD30B80A-9C55-466D-AF43-80A2FB350B83}" sibTransId="{582605AC-332F-44B2-939D-9AAF86E8DB4F}"/>
    <dgm:cxn modelId="{059504A6-CD3F-47CB-BA41-0EEF695349F9}" type="presOf" srcId="{DF764E6B-6169-435B-A6D9-F68CE7FE5E12}" destId="{94B9573B-CF2D-4693-82A4-E6A8EF6B135D}" srcOrd="0" destOrd="0" presId="urn:microsoft.com/office/officeart/2008/layout/LinedList"/>
    <dgm:cxn modelId="{F7A132A9-455B-4204-B6AF-D4B5FA4A82CF}" srcId="{5B4FCAE7-4430-4497-9582-75D5A39F997F}" destId="{60FD699D-F4C3-4565-9321-C01C17DB0B82}" srcOrd="0" destOrd="0" parTransId="{335EF2C7-2AFA-45BA-AA8F-B818A94FEE8B}" sibTransId="{AFDC36B8-9B9D-4DDE-99E9-3568E05E4DA9}"/>
    <dgm:cxn modelId="{1B52C3C1-49DC-45F3-A157-3B5A79964D8B}" type="presOf" srcId="{FEF999AF-7DD8-46B5-A3CA-96AD3A255FBD}" destId="{22395CA4-D725-4C04-B89F-02C6DE97FC67}" srcOrd="0" destOrd="0" presId="urn:microsoft.com/office/officeart/2008/layout/LinedList"/>
    <dgm:cxn modelId="{173A06E2-838F-4371-BD75-B20AB46C3E1C}" srcId="{60FD699D-F4C3-4565-9321-C01C17DB0B82}" destId="{DF764E6B-6169-435B-A6D9-F68CE7FE5E12}" srcOrd="3" destOrd="0" parTransId="{6FF43C3C-921A-4458-A021-D2F98E07370F}" sibTransId="{F0F8099B-EA3D-4CF7-9705-6B84B7EE06F4}"/>
    <dgm:cxn modelId="{8B2DDDA5-F7C3-404D-AD12-93DCCB1B10C3}" type="presParOf" srcId="{7E986D32-A65A-4025-9DB1-1A56BC6D8696}" destId="{E5D3C720-239C-40D7-86F2-B7518B329A3E}" srcOrd="0" destOrd="0" presId="urn:microsoft.com/office/officeart/2008/layout/LinedList"/>
    <dgm:cxn modelId="{4F7AD177-6D47-4D85-97A8-0229EBB20B4F}" type="presParOf" srcId="{7E986D32-A65A-4025-9DB1-1A56BC6D8696}" destId="{67B8A31A-A115-4163-B85A-34446362DA2C}" srcOrd="1" destOrd="0" presId="urn:microsoft.com/office/officeart/2008/layout/LinedList"/>
    <dgm:cxn modelId="{F1D1C752-6307-41AA-87E1-300A645E4958}" type="presParOf" srcId="{67B8A31A-A115-4163-B85A-34446362DA2C}" destId="{6409B64E-37A6-4209-A039-67A61EEC291A}" srcOrd="0" destOrd="0" presId="urn:microsoft.com/office/officeart/2008/layout/LinedList"/>
    <dgm:cxn modelId="{794C14CC-EB7C-42D6-B340-FF4F6DD5B2C0}" type="presParOf" srcId="{67B8A31A-A115-4163-B85A-34446362DA2C}" destId="{33DBECF9-76D4-4A8A-8779-94DBE76670CF}" srcOrd="1" destOrd="0" presId="urn:microsoft.com/office/officeart/2008/layout/LinedList"/>
    <dgm:cxn modelId="{3BE59E23-8559-464B-A5C7-00E4A1A4E028}" type="presParOf" srcId="{33DBECF9-76D4-4A8A-8779-94DBE76670CF}" destId="{5794F5BA-69FF-4D09-BFDA-BEF055DAAB29}" srcOrd="0" destOrd="0" presId="urn:microsoft.com/office/officeart/2008/layout/LinedList"/>
    <dgm:cxn modelId="{B543C6A8-4E44-42D1-B0B0-9B1A2CF89370}" type="presParOf" srcId="{33DBECF9-76D4-4A8A-8779-94DBE76670CF}" destId="{FA33F15C-BC60-4F6B-B2C3-43D396B4372C}" srcOrd="1" destOrd="0" presId="urn:microsoft.com/office/officeart/2008/layout/LinedList"/>
    <dgm:cxn modelId="{E8FC6A43-C231-49FB-ACFD-9ABEAA347C7F}" type="presParOf" srcId="{FA33F15C-BC60-4F6B-B2C3-43D396B4372C}" destId="{F03048E3-B4E0-4570-8A5D-6D5C02D59E56}" srcOrd="0" destOrd="0" presId="urn:microsoft.com/office/officeart/2008/layout/LinedList"/>
    <dgm:cxn modelId="{37D0BF81-673B-493E-A9BD-25016E20B3AE}" type="presParOf" srcId="{FA33F15C-BC60-4F6B-B2C3-43D396B4372C}" destId="{22395CA4-D725-4C04-B89F-02C6DE97FC67}" srcOrd="1" destOrd="0" presId="urn:microsoft.com/office/officeart/2008/layout/LinedList"/>
    <dgm:cxn modelId="{98A70B0E-E387-43E7-A9D1-414D5B0D0A23}" type="presParOf" srcId="{FA33F15C-BC60-4F6B-B2C3-43D396B4372C}" destId="{3E1C2474-1BEB-45DA-B6A8-D45FE370C54B}" srcOrd="2" destOrd="0" presId="urn:microsoft.com/office/officeart/2008/layout/LinedList"/>
    <dgm:cxn modelId="{A954F1BA-11CD-4452-854F-FC8C30150F9C}" type="presParOf" srcId="{33DBECF9-76D4-4A8A-8779-94DBE76670CF}" destId="{032EF705-BACE-4CC8-AA52-CE87738F25F4}" srcOrd="2" destOrd="0" presId="urn:microsoft.com/office/officeart/2008/layout/LinedList"/>
    <dgm:cxn modelId="{7ACE7D3C-38CC-42B6-808F-0651C56203EF}" type="presParOf" srcId="{33DBECF9-76D4-4A8A-8779-94DBE76670CF}" destId="{84FC6E51-0247-47E1-AF98-1927BAB551CD}" srcOrd="3" destOrd="0" presId="urn:microsoft.com/office/officeart/2008/layout/LinedList"/>
    <dgm:cxn modelId="{CBF2BBC2-1F3D-4970-9726-2C18F81215A0}" type="presParOf" srcId="{33DBECF9-76D4-4A8A-8779-94DBE76670CF}" destId="{E989543C-B81D-4DC3-BC2D-D814CB66E981}" srcOrd="4" destOrd="0" presId="urn:microsoft.com/office/officeart/2008/layout/LinedList"/>
    <dgm:cxn modelId="{F1EE6D53-AA9E-48FF-949D-F6C3B221078E}" type="presParOf" srcId="{E989543C-B81D-4DC3-BC2D-D814CB66E981}" destId="{783C16BE-C56E-4B89-B98D-A6833D7E2B43}" srcOrd="0" destOrd="0" presId="urn:microsoft.com/office/officeart/2008/layout/LinedList"/>
    <dgm:cxn modelId="{E16BFF0C-D18A-4B0E-AA44-4AA65C9FE3C8}" type="presParOf" srcId="{E989543C-B81D-4DC3-BC2D-D814CB66E981}" destId="{E0581DE1-F191-4A73-9E1C-412CDC77633D}" srcOrd="1" destOrd="0" presId="urn:microsoft.com/office/officeart/2008/layout/LinedList"/>
    <dgm:cxn modelId="{3A2BB2F8-FFDA-4EB4-870C-B701B1E1B969}" type="presParOf" srcId="{E989543C-B81D-4DC3-BC2D-D814CB66E981}" destId="{5DEAC1F1-F13C-4FB2-B858-8D52C0135C0B}" srcOrd="2" destOrd="0" presId="urn:microsoft.com/office/officeart/2008/layout/LinedList"/>
    <dgm:cxn modelId="{E25C3BB9-1821-43CC-A922-3FB53EB6DE7D}" type="presParOf" srcId="{33DBECF9-76D4-4A8A-8779-94DBE76670CF}" destId="{BF0E40C6-6A64-4010-8FB7-1F2FCD9261C9}" srcOrd="5" destOrd="0" presId="urn:microsoft.com/office/officeart/2008/layout/LinedList"/>
    <dgm:cxn modelId="{5DCFF08A-95AA-487A-A2A8-C510507B612B}" type="presParOf" srcId="{33DBECF9-76D4-4A8A-8779-94DBE76670CF}" destId="{0AC9D111-FF3E-4098-8833-49597AA64B61}" srcOrd="6" destOrd="0" presId="urn:microsoft.com/office/officeart/2008/layout/LinedList"/>
    <dgm:cxn modelId="{BA6367C5-1411-4465-81ED-4827F31CF409}" type="presParOf" srcId="{33DBECF9-76D4-4A8A-8779-94DBE76670CF}" destId="{DDC12956-0ADE-43E3-B0C1-891DCAAF8924}" srcOrd="7" destOrd="0" presId="urn:microsoft.com/office/officeart/2008/layout/LinedList"/>
    <dgm:cxn modelId="{6AA743AE-F353-4A74-909E-A504CC19D1AB}" type="presParOf" srcId="{DDC12956-0ADE-43E3-B0C1-891DCAAF8924}" destId="{CF799905-F6AD-4904-AEBC-EFE4841CC7AA}" srcOrd="0" destOrd="0" presId="urn:microsoft.com/office/officeart/2008/layout/LinedList"/>
    <dgm:cxn modelId="{C7500501-B5C0-474F-817C-10280852E7B1}" type="presParOf" srcId="{DDC12956-0ADE-43E3-B0C1-891DCAAF8924}" destId="{4E2D3439-362E-4863-A405-E7D1FA95543A}" srcOrd="1" destOrd="0" presId="urn:microsoft.com/office/officeart/2008/layout/LinedList"/>
    <dgm:cxn modelId="{6E428592-9575-4E47-A270-11D1A947A4E3}" type="presParOf" srcId="{DDC12956-0ADE-43E3-B0C1-891DCAAF8924}" destId="{BCF59DFC-5FB1-40F6-83F5-AF3F7BF10541}" srcOrd="2" destOrd="0" presId="urn:microsoft.com/office/officeart/2008/layout/LinedList"/>
    <dgm:cxn modelId="{BE6445F3-CBD7-4FF4-9CF5-16D992F6B2A1}" type="presParOf" srcId="{33DBECF9-76D4-4A8A-8779-94DBE76670CF}" destId="{24BC0343-099D-4EFB-83AF-6FAD8F7A8DFC}" srcOrd="8" destOrd="0" presId="urn:microsoft.com/office/officeart/2008/layout/LinedList"/>
    <dgm:cxn modelId="{789861E3-D5D4-434F-9311-CA7FBD3156F8}" type="presParOf" srcId="{33DBECF9-76D4-4A8A-8779-94DBE76670CF}" destId="{72C3E4E4-0F3E-41BA-B469-7FF2E307318B}" srcOrd="9" destOrd="0" presId="urn:microsoft.com/office/officeart/2008/layout/LinedList"/>
    <dgm:cxn modelId="{B2C8F4E7-0BFC-4830-9B5B-916E27F42961}" type="presParOf" srcId="{33DBECF9-76D4-4A8A-8779-94DBE76670CF}" destId="{ADFE7BC0-0615-46B7-9FAD-43B8AADD3A06}" srcOrd="10" destOrd="0" presId="urn:microsoft.com/office/officeart/2008/layout/LinedList"/>
    <dgm:cxn modelId="{61D98C0F-96E8-495F-A7B8-8F276C620B8F}" type="presParOf" srcId="{ADFE7BC0-0615-46B7-9FAD-43B8AADD3A06}" destId="{ECA3B59D-348A-4094-BBC0-20D72BFDE047}" srcOrd="0" destOrd="0" presId="urn:microsoft.com/office/officeart/2008/layout/LinedList"/>
    <dgm:cxn modelId="{AACD3E65-1DE2-4A89-8175-1427F57A33DD}" type="presParOf" srcId="{ADFE7BC0-0615-46B7-9FAD-43B8AADD3A06}" destId="{94B9573B-CF2D-4693-82A4-E6A8EF6B135D}" srcOrd="1" destOrd="0" presId="urn:microsoft.com/office/officeart/2008/layout/LinedList"/>
    <dgm:cxn modelId="{AE0965AB-A018-4D9A-8D94-86911DD5C238}" type="presParOf" srcId="{ADFE7BC0-0615-46B7-9FAD-43B8AADD3A06}" destId="{14C4EA94-63F2-4EE5-846D-430C3171D54E}" srcOrd="2" destOrd="0" presId="urn:microsoft.com/office/officeart/2008/layout/LinedList"/>
    <dgm:cxn modelId="{510214CB-4CC2-4529-B442-A393F0A50915}" type="presParOf" srcId="{33DBECF9-76D4-4A8A-8779-94DBE76670CF}" destId="{94D80CEB-261F-45E4-A325-2630DCC93FCA}" srcOrd="11" destOrd="0" presId="urn:microsoft.com/office/officeart/2008/layout/LinedList"/>
    <dgm:cxn modelId="{10B723DA-AEB0-415A-AFB2-9500CD99C0D6}" type="presParOf" srcId="{33DBECF9-76D4-4A8A-8779-94DBE76670CF}" destId="{D3952D2D-C03F-4F0A-B7AD-069200BB16FD}"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253071-027B-4AEF-A19D-C287F7F4859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81393A5-8C30-4373-A91B-2E079779402C}">
      <dgm:prSet/>
      <dgm:spPr/>
      <dgm:t>
        <a:bodyPr/>
        <a:lstStyle/>
        <a:p>
          <a:r>
            <a:rPr lang="en-US" dirty="0"/>
            <a:t>Scoping review</a:t>
          </a:r>
        </a:p>
      </dgm:t>
    </dgm:pt>
    <dgm:pt modelId="{F23358FF-6E79-43D2-93EE-579702D562AA}" type="parTrans" cxnId="{EEC015A6-E28D-4666-9E04-70F36CE95ECD}">
      <dgm:prSet/>
      <dgm:spPr/>
      <dgm:t>
        <a:bodyPr/>
        <a:lstStyle/>
        <a:p>
          <a:endParaRPr lang="en-US"/>
        </a:p>
      </dgm:t>
    </dgm:pt>
    <dgm:pt modelId="{878D4942-96AD-432B-99F3-C804435C4632}" type="sibTrans" cxnId="{EEC015A6-E28D-4666-9E04-70F36CE95ECD}">
      <dgm:prSet/>
      <dgm:spPr/>
      <dgm:t>
        <a:bodyPr/>
        <a:lstStyle/>
        <a:p>
          <a:endParaRPr lang="en-US"/>
        </a:p>
      </dgm:t>
    </dgm:pt>
    <dgm:pt modelId="{D55942A5-48A2-4ECD-A183-0703C46F8188}">
      <dgm:prSet/>
      <dgm:spPr/>
      <dgm:t>
        <a:bodyPr/>
        <a:lstStyle/>
        <a:p>
          <a:r>
            <a:rPr lang="en-US" dirty="0"/>
            <a:t>Database searched (</a:t>
          </a:r>
          <a:r>
            <a:rPr lang="en-US" dirty="0" err="1">
              <a:latin typeface="Impact"/>
            </a:rPr>
            <a:t>WoS</a:t>
          </a:r>
          <a:r>
            <a:rPr lang="en-US" dirty="0"/>
            <a:t>)</a:t>
          </a:r>
        </a:p>
      </dgm:t>
    </dgm:pt>
    <dgm:pt modelId="{7076384D-AA5D-4F93-AC4A-6EE886BCDF23}" type="parTrans" cxnId="{7248D787-43BE-4228-B789-1C7C395C64D1}">
      <dgm:prSet/>
      <dgm:spPr/>
      <dgm:t>
        <a:bodyPr/>
        <a:lstStyle/>
        <a:p>
          <a:endParaRPr lang="en-US"/>
        </a:p>
      </dgm:t>
    </dgm:pt>
    <dgm:pt modelId="{DBE8D0B4-1F9E-4C70-AB01-D6EF7AF8DB72}" type="sibTrans" cxnId="{7248D787-43BE-4228-B789-1C7C395C64D1}">
      <dgm:prSet/>
      <dgm:spPr/>
      <dgm:t>
        <a:bodyPr/>
        <a:lstStyle/>
        <a:p>
          <a:endParaRPr lang="en-US"/>
        </a:p>
      </dgm:t>
    </dgm:pt>
    <dgm:pt modelId="{E9C5CB3B-C540-46EB-9E44-C4F1E88E31C8}">
      <dgm:prSet phldr="0"/>
      <dgm:spPr/>
      <dgm:t>
        <a:bodyPr/>
        <a:lstStyle/>
        <a:p>
          <a:pPr rtl="0"/>
          <a:r>
            <a:rPr lang="en-US" b="0" dirty="0">
              <a:latin typeface="Arial Nova Cond"/>
              <a:cs typeface="Calibri"/>
            </a:rPr>
            <a:t>Title and Abstract screening completed</a:t>
          </a:r>
        </a:p>
      </dgm:t>
    </dgm:pt>
    <dgm:pt modelId="{D1C99644-6645-4568-882D-85AB6CB97F84}" type="parTrans" cxnId="{AF339D26-2D7F-4225-A045-FAFF141CD603}">
      <dgm:prSet/>
      <dgm:spPr/>
      <dgm:t>
        <a:bodyPr/>
        <a:lstStyle/>
        <a:p>
          <a:endParaRPr lang="en-US"/>
        </a:p>
      </dgm:t>
    </dgm:pt>
    <dgm:pt modelId="{6F5B2C71-61B5-4323-B575-BB07A40E7363}" type="sibTrans" cxnId="{AF339D26-2D7F-4225-A045-FAFF141CD603}">
      <dgm:prSet/>
      <dgm:spPr/>
      <dgm:t>
        <a:bodyPr/>
        <a:lstStyle/>
        <a:p>
          <a:endParaRPr lang="en-US"/>
        </a:p>
      </dgm:t>
    </dgm:pt>
    <dgm:pt modelId="{9E5C9FF5-5431-4384-9119-D312FA20E705}">
      <dgm:prSet/>
      <dgm:spPr/>
      <dgm:t>
        <a:bodyPr/>
        <a:lstStyle/>
        <a:p>
          <a:r>
            <a:rPr lang="en-US" dirty="0"/>
            <a:t>Field research</a:t>
          </a:r>
        </a:p>
      </dgm:t>
    </dgm:pt>
    <dgm:pt modelId="{2C7F6973-8F9F-4629-A553-22B2D58F40B6}" type="parTrans" cxnId="{4F309F1B-02AE-448C-BCC2-31836063AC38}">
      <dgm:prSet/>
      <dgm:spPr/>
      <dgm:t>
        <a:bodyPr/>
        <a:lstStyle/>
        <a:p>
          <a:endParaRPr lang="en-US"/>
        </a:p>
      </dgm:t>
    </dgm:pt>
    <dgm:pt modelId="{93C410F8-3A44-4B75-BAF4-21790A2023C7}" type="sibTrans" cxnId="{4F309F1B-02AE-448C-BCC2-31836063AC38}">
      <dgm:prSet/>
      <dgm:spPr/>
      <dgm:t>
        <a:bodyPr/>
        <a:lstStyle/>
        <a:p>
          <a:endParaRPr lang="en-US"/>
        </a:p>
      </dgm:t>
    </dgm:pt>
    <dgm:pt modelId="{9ED2BF7C-136B-4B20-8DF0-23D3AD337E69}">
      <dgm:prSet phldr="0"/>
      <dgm:spPr/>
      <dgm:t>
        <a:bodyPr/>
        <a:lstStyle/>
        <a:p>
          <a:pPr rtl="0"/>
          <a:r>
            <a:rPr lang="en-US" dirty="0">
              <a:latin typeface="Arial Nova Cond"/>
            </a:rPr>
            <a:t>Field season complete</a:t>
          </a:r>
          <a:endParaRPr lang="en-US" dirty="0"/>
        </a:p>
      </dgm:t>
    </dgm:pt>
    <dgm:pt modelId="{4E5BE33A-29ED-4281-A623-878ED3E22526}" type="parTrans" cxnId="{A7F5FBB3-DE3E-4566-91BD-551BE5591CB4}">
      <dgm:prSet/>
      <dgm:spPr/>
      <dgm:t>
        <a:bodyPr/>
        <a:lstStyle/>
        <a:p>
          <a:endParaRPr lang="en-US"/>
        </a:p>
      </dgm:t>
    </dgm:pt>
    <dgm:pt modelId="{A1BC214F-3876-4C1C-90A9-222400674894}" type="sibTrans" cxnId="{A7F5FBB3-DE3E-4566-91BD-551BE5591CB4}">
      <dgm:prSet/>
      <dgm:spPr/>
      <dgm:t>
        <a:bodyPr/>
        <a:lstStyle/>
        <a:p>
          <a:endParaRPr lang="en-US"/>
        </a:p>
      </dgm:t>
    </dgm:pt>
    <dgm:pt modelId="{7A369E5C-0DBF-4FDA-9458-46F7E36CFCC0}">
      <dgm:prSet phldr="0"/>
      <dgm:spPr/>
      <dgm:t>
        <a:bodyPr/>
        <a:lstStyle/>
        <a:p>
          <a:pPr rtl="0"/>
          <a:r>
            <a:rPr lang="en-US" b="0" dirty="0">
              <a:latin typeface="Arial Nova Cond"/>
              <a:cs typeface="Calibri"/>
            </a:rPr>
            <a:t>Full-text screening nearing completion</a:t>
          </a:r>
        </a:p>
      </dgm:t>
    </dgm:pt>
    <dgm:pt modelId="{BCA7E616-C76B-498A-A3DE-A4CEBEA56FBC}" type="parTrans" cxnId="{53B2FE19-5CD4-497E-8578-851AA9A8F574}">
      <dgm:prSet/>
      <dgm:spPr/>
      <dgm:t>
        <a:bodyPr/>
        <a:lstStyle/>
        <a:p>
          <a:endParaRPr lang="en-CA"/>
        </a:p>
      </dgm:t>
    </dgm:pt>
    <dgm:pt modelId="{82902BFA-BABD-4E5D-9180-9BC88BCE49CE}" type="sibTrans" cxnId="{53B2FE19-5CD4-497E-8578-851AA9A8F574}">
      <dgm:prSet/>
      <dgm:spPr/>
      <dgm:t>
        <a:bodyPr/>
        <a:lstStyle/>
        <a:p>
          <a:endParaRPr lang="en-CA"/>
        </a:p>
      </dgm:t>
    </dgm:pt>
    <dgm:pt modelId="{DF2FA2AA-4832-4A42-91C2-24C336381D11}">
      <dgm:prSet phldr="0"/>
      <dgm:spPr/>
      <dgm:t>
        <a:bodyPr/>
        <a:lstStyle/>
        <a:p>
          <a:pPr rtl="0"/>
          <a:r>
            <a:rPr lang="en-US" dirty="0">
              <a:latin typeface="Arial Nova Cond"/>
              <a:cs typeface="Calibri"/>
            </a:rPr>
            <a:t>Researching how to conduct a meta-analysis and extract data</a:t>
          </a:r>
        </a:p>
      </dgm:t>
    </dgm:pt>
    <dgm:pt modelId="{10D6BFA5-BECE-4B95-AF43-E7F6D3C161CF}" type="parTrans" cxnId="{260A9E9E-F302-499B-BEAD-14CAD3B263F4}">
      <dgm:prSet/>
      <dgm:spPr/>
      <dgm:t>
        <a:bodyPr/>
        <a:lstStyle/>
        <a:p>
          <a:endParaRPr lang="en-CA"/>
        </a:p>
      </dgm:t>
    </dgm:pt>
    <dgm:pt modelId="{08DC9D4B-5732-4024-BF4E-CD05E86A1D53}" type="sibTrans" cxnId="{260A9E9E-F302-499B-BEAD-14CAD3B263F4}">
      <dgm:prSet/>
      <dgm:spPr/>
      <dgm:t>
        <a:bodyPr/>
        <a:lstStyle/>
        <a:p>
          <a:endParaRPr lang="en-CA"/>
        </a:p>
      </dgm:t>
    </dgm:pt>
    <dgm:pt modelId="{BE883987-D3EA-4223-AF83-2A3C9DA1D9A0}">
      <dgm:prSet phldr="0"/>
      <dgm:spPr/>
      <dgm:t>
        <a:bodyPr/>
        <a:lstStyle/>
        <a:p>
          <a:pPr rtl="0"/>
          <a:r>
            <a:rPr lang="en-US" dirty="0">
              <a:latin typeface="Arial Nova Cond"/>
            </a:rPr>
            <a:t>Videos coded</a:t>
          </a:r>
        </a:p>
      </dgm:t>
    </dgm:pt>
    <dgm:pt modelId="{D05F0185-32CD-4C28-A6DB-DB082F10ABBD}" type="parTrans" cxnId="{C09B19E6-9D18-4DBD-9A7D-A31154291930}">
      <dgm:prSet/>
      <dgm:spPr/>
      <dgm:t>
        <a:bodyPr/>
        <a:lstStyle/>
        <a:p>
          <a:endParaRPr lang="en-CA"/>
        </a:p>
      </dgm:t>
    </dgm:pt>
    <dgm:pt modelId="{EFBFFDEA-4DBE-41F3-B514-0EE76B55B43D}" type="sibTrans" cxnId="{C09B19E6-9D18-4DBD-9A7D-A31154291930}">
      <dgm:prSet/>
      <dgm:spPr/>
      <dgm:t>
        <a:bodyPr/>
        <a:lstStyle/>
        <a:p>
          <a:endParaRPr lang="en-CA"/>
        </a:p>
      </dgm:t>
    </dgm:pt>
    <dgm:pt modelId="{9AB90FD1-2859-4A4A-8AE1-8256D1B39A26}">
      <dgm:prSet phldr="0"/>
      <dgm:spPr/>
      <dgm:t>
        <a:bodyPr/>
        <a:lstStyle/>
        <a:p>
          <a:pPr rtl="0"/>
          <a:r>
            <a:rPr lang="en-US" dirty="0">
              <a:latin typeface="Arial Nova Cond"/>
            </a:rPr>
            <a:t>Data analyzed</a:t>
          </a:r>
        </a:p>
      </dgm:t>
    </dgm:pt>
    <dgm:pt modelId="{4617B6AE-A8D8-4EF6-908B-F30663906E1E}" type="parTrans" cxnId="{B7FA7F09-E6E4-4448-A5B6-28BA6D9D1709}">
      <dgm:prSet/>
      <dgm:spPr/>
      <dgm:t>
        <a:bodyPr/>
        <a:lstStyle/>
        <a:p>
          <a:endParaRPr lang="en-CA"/>
        </a:p>
      </dgm:t>
    </dgm:pt>
    <dgm:pt modelId="{3A01ECEA-C2CA-4573-9CBC-DFFDA0B74E6A}" type="sibTrans" cxnId="{B7FA7F09-E6E4-4448-A5B6-28BA6D9D1709}">
      <dgm:prSet/>
      <dgm:spPr/>
      <dgm:t>
        <a:bodyPr/>
        <a:lstStyle/>
        <a:p>
          <a:endParaRPr lang="en-CA"/>
        </a:p>
      </dgm:t>
    </dgm:pt>
    <dgm:pt modelId="{349281CB-2521-4CCA-95FF-08FAA6CC8A96}" type="pres">
      <dgm:prSet presAssocID="{99253071-027B-4AEF-A19D-C287F7F48596}" presName="linear" presStyleCnt="0">
        <dgm:presLayoutVars>
          <dgm:dir/>
          <dgm:animLvl val="lvl"/>
          <dgm:resizeHandles val="exact"/>
        </dgm:presLayoutVars>
      </dgm:prSet>
      <dgm:spPr/>
    </dgm:pt>
    <dgm:pt modelId="{DDBDC819-A067-4234-BA64-BC022F545F02}" type="pres">
      <dgm:prSet presAssocID="{181393A5-8C30-4373-A91B-2E079779402C}" presName="parentLin" presStyleCnt="0"/>
      <dgm:spPr/>
    </dgm:pt>
    <dgm:pt modelId="{A4962E2C-399E-45A7-95C2-1F61DEF59B0E}" type="pres">
      <dgm:prSet presAssocID="{181393A5-8C30-4373-A91B-2E079779402C}" presName="parentLeftMargin" presStyleLbl="node1" presStyleIdx="0" presStyleCnt="2"/>
      <dgm:spPr/>
    </dgm:pt>
    <dgm:pt modelId="{ADC1E3AC-08A0-413C-B0EC-4D10BAF27591}" type="pres">
      <dgm:prSet presAssocID="{181393A5-8C30-4373-A91B-2E079779402C}" presName="parentText" presStyleLbl="node1" presStyleIdx="0" presStyleCnt="2">
        <dgm:presLayoutVars>
          <dgm:chMax val="0"/>
          <dgm:bulletEnabled val="1"/>
        </dgm:presLayoutVars>
      </dgm:prSet>
      <dgm:spPr/>
    </dgm:pt>
    <dgm:pt modelId="{12581DC0-5E58-4167-AF25-CC696732746E}" type="pres">
      <dgm:prSet presAssocID="{181393A5-8C30-4373-A91B-2E079779402C}" presName="negativeSpace" presStyleCnt="0"/>
      <dgm:spPr/>
    </dgm:pt>
    <dgm:pt modelId="{27B69793-7454-4B02-84CF-4F01B4B4409B}" type="pres">
      <dgm:prSet presAssocID="{181393A5-8C30-4373-A91B-2E079779402C}" presName="childText" presStyleLbl="conFgAcc1" presStyleIdx="0" presStyleCnt="2">
        <dgm:presLayoutVars>
          <dgm:bulletEnabled val="1"/>
        </dgm:presLayoutVars>
      </dgm:prSet>
      <dgm:spPr/>
    </dgm:pt>
    <dgm:pt modelId="{F15829A9-F92E-4793-8CD1-4B4DF135BE36}" type="pres">
      <dgm:prSet presAssocID="{878D4942-96AD-432B-99F3-C804435C4632}" presName="spaceBetweenRectangles" presStyleCnt="0"/>
      <dgm:spPr/>
    </dgm:pt>
    <dgm:pt modelId="{53F9EE57-DA28-4398-9127-BE9E7D3BA003}" type="pres">
      <dgm:prSet presAssocID="{9E5C9FF5-5431-4384-9119-D312FA20E705}" presName="parentLin" presStyleCnt="0"/>
      <dgm:spPr/>
    </dgm:pt>
    <dgm:pt modelId="{67304B0A-9022-4851-98B9-18827CEC9147}" type="pres">
      <dgm:prSet presAssocID="{9E5C9FF5-5431-4384-9119-D312FA20E705}" presName="parentLeftMargin" presStyleLbl="node1" presStyleIdx="0" presStyleCnt="2"/>
      <dgm:spPr/>
    </dgm:pt>
    <dgm:pt modelId="{C417A55B-C88A-4091-9FB1-241A4F9C084F}" type="pres">
      <dgm:prSet presAssocID="{9E5C9FF5-5431-4384-9119-D312FA20E705}" presName="parentText" presStyleLbl="node1" presStyleIdx="1" presStyleCnt="2">
        <dgm:presLayoutVars>
          <dgm:chMax val="0"/>
          <dgm:bulletEnabled val="1"/>
        </dgm:presLayoutVars>
      </dgm:prSet>
      <dgm:spPr/>
    </dgm:pt>
    <dgm:pt modelId="{7FFB0705-817A-4E57-839B-3E9C83603E96}" type="pres">
      <dgm:prSet presAssocID="{9E5C9FF5-5431-4384-9119-D312FA20E705}" presName="negativeSpace" presStyleCnt="0"/>
      <dgm:spPr/>
    </dgm:pt>
    <dgm:pt modelId="{152B28E4-9C57-467F-8769-A1A06A017BA9}" type="pres">
      <dgm:prSet presAssocID="{9E5C9FF5-5431-4384-9119-D312FA20E705}" presName="childText" presStyleLbl="conFgAcc1" presStyleIdx="1" presStyleCnt="2">
        <dgm:presLayoutVars>
          <dgm:bulletEnabled val="1"/>
        </dgm:presLayoutVars>
      </dgm:prSet>
      <dgm:spPr/>
    </dgm:pt>
  </dgm:ptLst>
  <dgm:cxnLst>
    <dgm:cxn modelId="{5E666207-B389-4305-8A9C-6D111EB278FA}" type="presOf" srcId="{99253071-027B-4AEF-A19D-C287F7F48596}" destId="{349281CB-2521-4CCA-95FF-08FAA6CC8A96}" srcOrd="0" destOrd="0" presId="urn:microsoft.com/office/officeart/2005/8/layout/list1"/>
    <dgm:cxn modelId="{B7FA7F09-E6E4-4448-A5B6-28BA6D9D1709}" srcId="{9E5C9FF5-5431-4384-9119-D312FA20E705}" destId="{9AB90FD1-2859-4A4A-8AE1-8256D1B39A26}" srcOrd="2" destOrd="0" parTransId="{4617B6AE-A8D8-4EF6-908B-F30663906E1E}" sibTransId="{3A01ECEA-C2CA-4573-9CBC-DFFDA0B74E6A}"/>
    <dgm:cxn modelId="{4173800C-6E29-448F-A1DC-A60AA1654B84}" type="presOf" srcId="{181393A5-8C30-4373-A91B-2E079779402C}" destId="{A4962E2C-399E-45A7-95C2-1F61DEF59B0E}" srcOrd="0" destOrd="0" presId="urn:microsoft.com/office/officeart/2005/8/layout/list1"/>
    <dgm:cxn modelId="{53B2FE19-5CD4-497E-8578-851AA9A8F574}" srcId="{181393A5-8C30-4373-A91B-2E079779402C}" destId="{7A369E5C-0DBF-4FDA-9458-46F7E36CFCC0}" srcOrd="2" destOrd="0" parTransId="{BCA7E616-C76B-498A-A3DE-A4CEBEA56FBC}" sibTransId="{82902BFA-BABD-4E5D-9180-9BC88BCE49CE}"/>
    <dgm:cxn modelId="{4F309F1B-02AE-448C-BCC2-31836063AC38}" srcId="{99253071-027B-4AEF-A19D-C287F7F48596}" destId="{9E5C9FF5-5431-4384-9119-D312FA20E705}" srcOrd="1" destOrd="0" parTransId="{2C7F6973-8F9F-4629-A553-22B2D58F40B6}" sibTransId="{93C410F8-3A44-4B75-BAF4-21790A2023C7}"/>
    <dgm:cxn modelId="{AF339D26-2D7F-4225-A045-FAFF141CD603}" srcId="{181393A5-8C30-4373-A91B-2E079779402C}" destId="{E9C5CB3B-C540-46EB-9E44-C4F1E88E31C8}" srcOrd="1" destOrd="0" parTransId="{D1C99644-6645-4568-882D-85AB6CB97F84}" sibTransId="{6F5B2C71-61B5-4323-B575-BB07A40E7363}"/>
    <dgm:cxn modelId="{1B490A33-1C57-41B2-BC61-DB9C280E0811}" type="presOf" srcId="{7A369E5C-0DBF-4FDA-9458-46F7E36CFCC0}" destId="{27B69793-7454-4B02-84CF-4F01B4B4409B}" srcOrd="0" destOrd="2" presId="urn:microsoft.com/office/officeart/2005/8/layout/list1"/>
    <dgm:cxn modelId="{285FE63E-8908-42F2-8D7C-EB8913AF9EF6}" type="presOf" srcId="{181393A5-8C30-4373-A91B-2E079779402C}" destId="{ADC1E3AC-08A0-413C-B0EC-4D10BAF27591}" srcOrd="1" destOrd="0" presId="urn:microsoft.com/office/officeart/2005/8/layout/list1"/>
    <dgm:cxn modelId="{75339154-1A81-477C-BADB-F1A354D529B3}" type="presOf" srcId="{9E5C9FF5-5431-4384-9119-D312FA20E705}" destId="{67304B0A-9022-4851-98B9-18827CEC9147}" srcOrd="0" destOrd="0" presId="urn:microsoft.com/office/officeart/2005/8/layout/list1"/>
    <dgm:cxn modelId="{8472D356-C24C-4EC4-B4E5-AF87F7CAE79B}" type="presOf" srcId="{D55942A5-48A2-4ECD-A183-0703C46F8188}" destId="{27B69793-7454-4B02-84CF-4F01B4B4409B}" srcOrd="0" destOrd="0" presId="urn:microsoft.com/office/officeart/2005/8/layout/list1"/>
    <dgm:cxn modelId="{9AEF9D77-C2F9-41E3-87BA-4FA3807B4623}" type="presOf" srcId="{9E5C9FF5-5431-4384-9119-D312FA20E705}" destId="{C417A55B-C88A-4091-9FB1-241A4F9C084F}" srcOrd="1" destOrd="0" presId="urn:microsoft.com/office/officeart/2005/8/layout/list1"/>
    <dgm:cxn modelId="{7248D787-43BE-4228-B789-1C7C395C64D1}" srcId="{181393A5-8C30-4373-A91B-2E079779402C}" destId="{D55942A5-48A2-4ECD-A183-0703C46F8188}" srcOrd="0" destOrd="0" parTransId="{7076384D-AA5D-4F93-AC4A-6EE886BCDF23}" sibTransId="{DBE8D0B4-1F9E-4C70-AB01-D6EF7AF8DB72}"/>
    <dgm:cxn modelId="{260A9E9E-F302-499B-BEAD-14CAD3B263F4}" srcId="{181393A5-8C30-4373-A91B-2E079779402C}" destId="{DF2FA2AA-4832-4A42-91C2-24C336381D11}" srcOrd="3" destOrd="0" parTransId="{10D6BFA5-BECE-4B95-AF43-E7F6D3C161CF}" sibTransId="{08DC9D4B-5732-4024-BF4E-CD05E86A1D53}"/>
    <dgm:cxn modelId="{969D85A4-7D62-4964-A81D-8EF25D2ECBD1}" type="presOf" srcId="{9AB90FD1-2859-4A4A-8AE1-8256D1B39A26}" destId="{152B28E4-9C57-467F-8769-A1A06A017BA9}" srcOrd="0" destOrd="2" presId="urn:microsoft.com/office/officeart/2005/8/layout/list1"/>
    <dgm:cxn modelId="{EEC015A6-E28D-4666-9E04-70F36CE95ECD}" srcId="{99253071-027B-4AEF-A19D-C287F7F48596}" destId="{181393A5-8C30-4373-A91B-2E079779402C}" srcOrd="0" destOrd="0" parTransId="{F23358FF-6E79-43D2-93EE-579702D562AA}" sibTransId="{878D4942-96AD-432B-99F3-C804435C4632}"/>
    <dgm:cxn modelId="{A7F5FBB3-DE3E-4566-91BD-551BE5591CB4}" srcId="{9E5C9FF5-5431-4384-9119-D312FA20E705}" destId="{9ED2BF7C-136B-4B20-8DF0-23D3AD337E69}" srcOrd="0" destOrd="0" parTransId="{4E5BE33A-29ED-4281-A623-878ED3E22526}" sibTransId="{A1BC214F-3876-4C1C-90A9-222400674894}"/>
    <dgm:cxn modelId="{537B27B5-2E68-4A70-AE1D-422CA11D0EEA}" type="presOf" srcId="{9ED2BF7C-136B-4B20-8DF0-23D3AD337E69}" destId="{152B28E4-9C57-467F-8769-A1A06A017BA9}" srcOrd="0" destOrd="0" presId="urn:microsoft.com/office/officeart/2005/8/layout/list1"/>
    <dgm:cxn modelId="{C09B19E6-9D18-4DBD-9A7D-A31154291930}" srcId="{9E5C9FF5-5431-4384-9119-D312FA20E705}" destId="{BE883987-D3EA-4223-AF83-2A3C9DA1D9A0}" srcOrd="1" destOrd="0" parTransId="{D05F0185-32CD-4C28-A6DB-DB082F10ABBD}" sibTransId="{EFBFFDEA-4DBE-41F3-B514-0EE76B55B43D}"/>
    <dgm:cxn modelId="{C8C94DE6-EA5A-4177-9A65-C9BB898F51DF}" type="presOf" srcId="{BE883987-D3EA-4223-AF83-2A3C9DA1D9A0}" destId="{152B28E4-9C57-467F-8769-A1A06A017BA9}" srcOrd="0" destOrd="1" presId="urn:microsoft.com/office/officeart/2005/8/layout/list1"/>
    <dgm:cxn modelId="{1BB331F9-C09F-4C04-92A4-410E39ECB2BF}" type="presOf" srcId="{E9C5CB3B-C540-46EB-9E44-C4F1E88E31C8}" destId="{27B69793-7454-4B02-84CF-4F01B4B4409B}" srcOrd="0" destOrd="1" presId="urn:microsoft.com/office/officeart/2005/8/layout/list1"/>
    <dgm:cxn modelId="{5861EDFA-497D-49EB-96E1-89875A5F4CC0}" type="presOf" srcId="{DF2FA2AA-4832-4A42-91C2-24C336381D11}" destId="{27B69793-7454-4B02-84CF-4F01B4B4409B}" srcOrd="0" destOrd="3" presId="urn:microsoft.com/office/officeart/2005/8/layout/list1"/>
    <dgm:cxn modelId="{6C93F3B9-4516-43C6-8655-84ED3B7E43ED}" type="presParOf" srcId="{349281CB-2521-4CCA-95FF-08FAA6CC8A96}" destId="{DDBDC819-A067-4234-BA64-BC022F545F02}" srcOrd="0" destOrd="0" presId="urn:microsoft.com/office/officeart/2005/8/layout/list1"/>
    <dgm:cxn modelId="{6A7A4A29-DF60-4F47-B4A5-DD2155424806}" type="presParOf" srcId="{DDBDC819-A067-4234-BA64-BC022F545F02}" destId="{A4962E2C-399E-45A7-95C2-1F61DEF59B0E}" srcOrd="0" destOrd="0" presId="urn:microsoft.com/office/officeart/2005/8/layout/list1"/>
    <dgm:cxn modelId="{D5F1C990-6A0B-4AE5-8AD1-738DD40CBB09}" type="presParOf" srcId="{DDBDC819-A067-4234-BA64-BC022F545F02}" destId="{ADC1E3AC-08A0-413C-B0EC-4D10BAF27591}" srcOrd="1" destOrd="0" presId="urn:microsoft.com/office/officeart/2005/8/layout/list1"/>
    <dgm:cxn modelId="{57CAEC94-CA91-41DD-BEDE-DAFC598F5B3D}" type="presParOf" srcId="{349281CB-2521-4CCA-95FF-08FAA6CC8A96}" destId="{12581DC0-5E58-4167-AF25-CC696732746E}" srcOrd="1" destOrd="0" presId="urn:microsoft.com/office/officeart/2005/8/layout/list1"/>
    <dgm:cxn modelId="{60D24EC7-11E3-42C9-AB38-10BA01910E9B}" type="presParOf" srcId="{349281CB-2521-4CCA-95FF-08FAA6CC8A96}" destId="{27B69793-7454-4B02-84CF-4F01B4B4409B}" srcOrd="2" destOrd="0" presId="urn:microsoft.com/office/officeart/2005/8/layout/list1"/>
    <dgm:cxn modelId="{BB3ECE73-5B2F-406E-8B1C-837FC92E721C}" type="presParOf" srcId="{349281CB-2521-4CCA-95FF-08FAA6CC8A96}" destId="{F15829A9-F92E-4793-8CD1-4B4DF135BE36}" srcOrd="3" destOrd="0" presId="urn:microsoft.com/office/officeart/2005/8/layout/list1"/>
    <dgm:cxn modelId="{110F2714-F0D5-422A-8403-5C0F4E9102A8}" type="presParOf" srcId="{349281CB-2521-4CCA-95FF-08FAA6CC8A96}" destId="{53F9EE57-DA28-4398-9127-BE9E7D3BA003}" srcOrd="4" destOrd="0" presId="urn:microsoft.com/office/officeart/2005/8/layout/list1"/>
    <dgm:cxn modelId="{6087CDE2-C2DF-4E13-9FD1-26C1810E96F7}" type="presParOf" srcId="{53F9EE57-DA28-4398-9127-BE9E7D3BA003}" destId="{67304B0A-9022-4851-98B9-18827CEC9147}" srcOrd="0" destOrd="0" presId="urn:microsoft.com/office/officeart/2005/8/layout/list1"/>
    <dgm:cxn modelId="{E91F9690-C7A2-4FAB-AB87-AC949EFF35D2}" type="presParOf" srcId="{53F9EE57-DA28-4398-9127-BE9E7D3BA003}" destId="{C417A55B-C88A-4091-9FB1-241A4F9C084F}" srcOrd="1" destOrd="0" presId="urn:microsoft.com/office/officeart/2005/8/layout/list1"/>
    <dgm:cxn modelId="{2592CD89-1D16-4436-8A62-C83C8F19B821}" type="presParOf" srcId="{349281CB-2521-4CCA-95FF-08FAA6CC8A96}" destId="{7FFB0705-817A-4E57-839B-3E9C83603E96}" srcOrd="5" destOrd="0" presId="urn:microsoft.com/office/officeart/2005/8/layout/list1"/>
    <dgm:cxn modelId="{68552E7A-F19B-4665-91E6-86A3F30981DC}" type="presParOf" srcId="{349281CB-2521-4CCA-95FF-08FAA6CC8A96}" destId="{152B28E4-9C57-467F-8769-A1A06A017BA9}"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3C720-239C-40D7-86F2-B7518B329A3E}">
      <dsp:nvSpPr>
        <dsp:cNvPr id="0" name=""/>
        <dsp:cNvSpPr/>
      </dsp:nvSpPr>
      <dsp:spPr>
        <a:xfrm>
          <a:off x="0" y="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09B64E-37A6-4209-A039-67A61EEC291A}">
      <dsp:nvSpPr>
        <dsp:cNvPr id="0" name=""/>
        <dsp:cNvSpPr/>
      </dsp:nvSpPr>
      <dsp:spPr>
        <a:xfrm>
          <a:off x="0" y="0"/>
          <a:ext cx="1219200" cy="53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1219200" cy="5329280"/>
      </dsp:txXfrm>
    </dsp:sp>
    <dsp:sp modelId="{0B7C7D32-9C3D-44F0-948A-11B03F334C8D}">
      <dsp:nvSpPr>
        <dsp:cNvPr id="0" name=""/>
        <dsp:cNvSpPr/>
      </dsp:nvSpPr>
      <dsp:spPr>
        <a:xfrm>
          <a:off x="1310640" y="50222"/>
          <a:ext cx="4785360" cy="100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Brock’s MNK Conference (April)</a:t>
          </a:r>
        </a:p>
      </dsp:txBody>
      <dsp:txXfrm>
        <a:off x="1310640" y="50222"/>
        <a:ext cx="4785360" cy="1004444"/>
      </dsp:txXfrm>
    </dsp:sp>
    <dsp:sp modelId="{C6286B17-9CBD-4D33-AA13-131F6155B784}">
      <dsp:nvSpPr>
        <dsp:cNvPr id="0" name=""/>
        <dsp:cNvSpPr/>
      </dsp:nvSpPr>
      <dsp:spPr>
        <a:xfrm>
          <a:off x="1219199" y="1054666"/>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E4F0AD-8E79-455A-B273-AA8FE9C330F4}">
      <dsp:nvSpPr>
        <dsp:cNvPr id="0" name=""/>
        <dsp:cNvSpPr/>
      </dsp:nvSpPr>
      <dsp:spPr>
        <a:xfrm>
          <a:off x="1310640" y="1104888"/>
          <a:ext cx="4785360" cy="100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ASU SEEP workshop 2022 (May)</a:t>
          </a:r>
        </a:p>
      </dsp:txBody>
      <dsp:txXfrm>
        <a:off x="1310640" y="1104888"/>
        <a:ext cx="4785360" cy="1004444"/>
      </dsp:txXfrm>
    </dsp:sp>
    <dsp:sp modelId="{69BFF4C5-F1AC-4BC5-BA92-AFC4FFC24DDF}">
      <dsp:nvSpPr>
        <dsp:cNvPr id="0" name=""/>
        <dsp:cNvSpPr/>
      </dsp:nvSpPr>
      <dsp:spPr>
        <a:xfrm>
          <a:off x="1219199" y="2109333"/>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581DE1-F191-4A73-9E1C-412CDC77633D}">
      <dsp:nvSpPr>
        <dsp:cNvPr id="0" name=""/>
        <dsp:cNvSpPr/>
      </dsp:nvSpPr>
      <dsp:spPr>
        <a:xfrm>
          <a:off x="1310640" y="2159555"/>
          <a:ext cx="4785360" cy="100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CSEE/ESA 2022 Joint Annual Meeting (August)</a:t>
          </a:r>
        </a:p>
      </dsp:txBody>
      <dsp:txXfrm>
        <a:off x="1310640" y="2159555"/>
        <a:ext cx="4785360" cy="1004444"/>
      </dsp:txXfrm>
    </dsp:sp>
    <dsp:sp modelId="{BF0E40C6-6A64-4010-8FB7-1F2FCD9261C9}">
      <dsp:nvSpPr>
        <dsp:cNvPr id="0" name=""/>
        <dsp:cNvSpPr/>
      </dsp:nvSpPr>
      <dsp:spPr>
        <a:xfrm>
          <a:off x="1219199" y="3163999"/>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D3439-362E-4863-A405-E7D1FA95543A}">
      <dsp:nvSpPr>
        <dsp:cNvPr id="0" name=""/>
        <dsp:cNvSpPr/>
      </dsp:nvSpPr>
      <dsp:spPr>
        <a:xfrm>
          <a:off x="1310640" y="3214222"/>
          <a:ext cx="4785360" cy="100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Brock's </a:t>
          </a:r>
          <a:r>
            <a:rPr lang="en-US" sz="2800" kern="1200" dirty="0" err="1"/>
            <a:t>GRaD</a:t>
          </a:r>
          <a:r>
            <a:rPr lang="en-US" sz="2800" kern="1200" dirty="0"/>
            <a:t> Conference (September)</a:t>
          </a:r>
        </a:p>
      </dsp:txBody>
      <dsp:txXfrm>
        <a:off x="1310640" y="3214222"/>
        <a:ext cx="4785360" cy="1004444"/>
      </dsp:txXfrm>
    </dsp:sp>
    <dsp:sp modelId="{24BC0343-099D-4EFB-83AF-6FAD8F7A8DFC}">
      <dsp:nvSpPr>
        <dsp:cNvPr id="0" name=""/>
        <dsp:cNvSpPr/>
      </dsp:nvSpPr>
      <dsp:spPr>
        <a:xfrm>
          <a:off x="1219199" y="4218666"/>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B9573B-CF2D-4693-82A4-E6A8EF6B135D}">
      <dsp:nvSpPr>
        <dsp:cNvPr id="0" name=""/>
        <dsp:cNvSpPr/>
      </dsp:nvSpPr>
      <dsp:spPr>
        <a:xfrm>
          <a:off x="1310640" y="4268888"/>
          <a:ext cx="4785360" cy="100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SQEBC 2022 at UQO (October)</a:t>
          </a:r>
        </a:p>
      </dsp:txBody>
      <dsp:txXfrm>
        <a:off x="1310640" y="4268888"/>
        <a:ext cx="4785360" cy="1004444"/>
      </dsp:txXfrm>
    </dsp:sp>
    <dsp:sp modelId="{94D80CEB-261F-45E4-A325-2630DCC93FCA}">
      <dsp:nvSpPr>
        <dsp:cNvPr id="0" name=""/>
        <dsp:cNvSpPr/>
      </dsp:nvSpPr>
      <dsp:spPr>
        <a:xfrm>
          <a:off x="1219199" y="5273332"/>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3C720-239C-40D7-86F2-B7518B329A3E}">
      <dsp:nvSpPr>
        <dsp:cNvPr id="0" name=""/>
        <dsp:cNvSpPr/>
      </dsp:nvSpPr>
      <dsp:spPr>
        <a:xfrm>
          <a:off x="0" y="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09B64E-37A6-4209-A039-67A61EEC291A}">
      <dsp:nvSpPr>
        <dsp:cNvPr id="0" name=""/>
        <dsp:cNvSpPr/>
      </dsp:nvSpPr>
      <dsp:spPr>
        <a:xfrm>
          <a:off x="0" y="0"/>
          <a:ext cx="1219200" cy="53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1219200" cy="5329280"/>
      </dsp:txXfrm>
    </dsp:sp>
    <dsp:sp modelId="{22395CA4-D725-4C04-B89F-02C6DE97FC67}">
      <dsp:nvSpPr>
        <dsp:cNvPr id="0" name=""/>
        <dsp:cNvSpPr/>
      </dsp:nvSpPr>
      <dsp:spPr>
        <a:xfrm>
          <a:off x="1310640" y="103697"/>
          <a:ext cx="4785360" cy="1063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Attempted to create an ecology module for </a:t>
          </a:r>
          <a:r>
            <a:rPr lang="en-US" sz="2200" kern="1200" dirty="0" err="1"/>
            <a:t>LabLinks</a:t>
          </a:r>
          <a:r>
            <a:rPr lang="en-US" sz="2200" kern="1200" dirty="0"/>
            <a:t> at Brock University</a:t>
          </a:r>
        </a:p>
      </dsp:txBody>
      <dsp:txXfrm>
        <a:off x="1310640" y="103697"/>
        <a:ext cx="4785360" cy="1063684"/>
      </dsp:txXfrm>
    </dsp:sp>
    <dsp:sp modelId="{032EF705-BACE-4CC8-AA52-CE87738F25F4}">
      <dsp:nvSpPr>
        <dsp:cNvPr id="0" name=""/>
        <dsp:cNvSpPr/>
      </dsp:nvSpPr>
      <dsp:spPr>
        <a:xfrm>
          <a:off x="1219200" y="1167381"/>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581DE1-F191-4A73-9E1C-412CDC77633D}">
      <dsp:nvSpPr>
        <dsp:cNvPr id="0" name=""/>
        <dsp:cNvSpPr/>
      </dsp:nvSpPr>
      <dsp:spPr>
        <a:xfrm>
          <a:off x="1310640" y="1271078"/>
          <a:ext cx="4785360" cy="2073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VP of events at GRAMSS</a:t>
          </a:r>
        </a:p>
        <a:p>
          <a:pPr marL="0" lvl="0" indent="0" algn="l" defTabSz="977900">
            <a:lnSpc>
              <a:spcPct val="90000"/>
            </a:lnSpc>
            <a:spcBef>
              <a:spcPct val="0"/>
            </a:spcBef>
            <a:spcAft>
              <a:spcPct val="35000"/>
            </a:spcAft>
            <a:buNone/>
          </a:pPr>
          <a:r>
            <a:rPr lang="en-US" sz="2200" kern="1200" dirty="0"/>
            <a:t>	Happy Hour</a:t>
          </a:r>
        </a:p>
        <a:p>
          <a:pPr marL="0" lvl="0" indent="0" algn="l" defTabSz="977900">
            <a:lnSpc>
              <a:spcPct val="90000"/>
            </a:lnSpc>
            <a:spcBef>
              <a:spcPct val="0"/>
            </a:spcBef>
            <a:spcAft>
              <a:spcPct val="35000"/>
            </a:spcAft>
            <a:buNone/>
          </a:pPr>
          <a:r>
            <a:rPr lang="en-US" sz="2200" kern="1200" dirty="0"/>
            <a:t>	Pumpkin Carving Contest</a:t>
          </a:r>
        </a:p>
        <a:p>
          <a:pPr marL="0" lvl="0" indent="0" algn="l" defTabSz="977900">
            <a:lnSpc>
              <a:spcPct val="90000"/>
            </a:lnSpc>
            <a:spcBef>
              <a:spcPct val="0"/>
            </a:spcBef>
            <a:spcAft>
              <a:spcPct val="35000"/>
            </a:spcAft>
            <a:buNone/>
          </a:pPr>
          <a:r>
            <a:rPr lang="en-US" sz="2200" kern="1200" dirty="0"/>
            <a:t>	Midwinter Social</a:t>
          </a:r>
        </a:p>
      </dsp:txBody>
      <dsp:txXfrm>
        <a:off x="1310640" y="1271078"/>
        <a:ext cx="4785360" cy="2073943"/>
      </dsp:txXfrm>
    </dsp:sp>
    <dsp:sp modelId="{BF0E40C6-6A64-4010-8FB7-1F2FCD9261C9}">
      <dsp:nvSpPr>
        <dsp:cNvPr id="0" name=""/>
        <dsp:cNvSpPr/>
      </dsp:nvSpPr>
      <dsp:spPr>
        <a:xfrm>
          <a:off x="1219200" y="3345021"/>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D3439-362E-4863-A405-E7D1FA95543A}">
      <dsp:nvSpPr>
        <dsp:cNvPr id="0" name=""/>
        <dsp:cNvSpPr/>
      </dsp:nvSpPr>
      <dsp:spPr>
        <a:xfrm>
          <a:off x="1310640" y="3448719"/>
          <a:ext cx="4785360" cy="718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Biology graduate student representative</a:t>
          </a:r>
        </a:p>
      </dsp:txBody>
      <dsp:txXfrm>
        <a:off x="1310640" y="3448719"/>
        <a:ext cx="4785360" cy="718683"/>
      </dsp:txXfrm>
    </dsp:sp>
    <dsp:sp modelId="{24BC0343-099D-4EFB-83AF-6FAD8F7A8DFC}">
      <dsp:nvSpPr>
        <dsp:cNvPr id="0" name=""/>
        <dsp:cNvSpPr/>
      </dsp:nvSpPr>
      <dsp:spPr>
        <a:xfrm>
          <a:off x="1219200" y="4167402"/>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B9573B-CF2D-4693-82A4-E6A8EF6B135D}">
      <dsp:nvSpPr>
        <dsp:cNvPr id="0" name=""/>
        <dsp:cNvSpPr/>
      </dsp:nvSpPr>
      <dsp:spPr>
        <a:xfrm>
          <a:off x="1310640" y="4271099"/>
          <a:ext cx="4785360" cy="95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Testing a scientific communication module with VPMI</a:t>
          </a:r>
        </a:p>
      </dsp:txBody>
      <dsp:txXfrm>
        <a:off x="1310640" y="4271099"/>
        <a:ext cx="4785360" cy="953910"/>
      </dsp:txXfrm>
    </dsp:sp>
    <dsp:sp modelId="{94D80CEB-261F-45E4-A325-2630DCC93FCA}">
      <dsp:nvSpPr>
        <dsp:cNvPr id="0" name=""/>
        <dsp:cNvSpPr/>
      </dsp:nvSpPr>
      <dsp:spPr>
        <a:xfrm>
          <a:off x="1219200" y="5225010"/>
          <a:ext cx="48768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69793-7454-4B02-84CF-4F01B4B4409B}">
      <dsp:nvSpPr>
        <dsp:cNvPr id="0" name=""/>
        <dsp:cNvSpPr/>
      </dsp:nvSpPr>
      <dsp:spPr>
        <a:xfrm>
          <a:off x="0" y="426339"/>
          <a:ext cx="6096000" cy="257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499872" rIns="47311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Database searched (</a:t>
          </a:r>
          <a:r>
            <a:rPr lang="en-US" sz="2400" kern="1200" dirty="0" err="1">
              <a:latin typeface="Impact"/>
            </a:rPr>
            <a:t>WoS</a:t>
          </a:r>
          <a:r>
            <a:rPr lang="en-US" sz="2400" kern="1200" dirty="0"/>
            <a:t>)</a:t>
          </a:r>
        </a:p>
        <a:p>
          <a:pPr marL="228600" lvl="1" indent="-228600" algn="l" defTabSz="1066800" rtl="0">
            <a:lnSpc>
              <a:spcPct val="90000"/>
            </a:lnSpc>
            <a:spcBef>
              <a:spcPct val="0"/>
            </a:spcBef>
            <a:spcAft>
              <a:spcPct val="15000"/>
            </a:spcAft>
            <a:buChar char="•"/>
          </a:pPr>
          <a:r>
            <a:rPr lang="en-US" sz="2400" b="0" kern="1200" dirty="0">
              <a:latin typeface="Arial Nova Cond"/>
              <a:cs typeface="Calibri"/>
            </a:rPr>
            <a:t>Title and Abstract screening completed</a:t>
          </a:r>
        </a:p>
        <a:p>
          <a:pPr marL="228600" lvl="1" indent="-228600" algn="l" defTabSz="1066800" rtl="0">
            <a:lnSpc>
              <a:spcPct val="90000"/>
            </a:lnSpc>
            <a:spcBef>
              <a:spcPct val="0"/>
            </a:spcBef>
            <a:spcAft>
              <a:spcPct val="15000"/>
            </a:spcAft>
            <a:buChar char="•"/>
          </a:pPr>
          <a:r>
            <a:rPr lang="en-US" sz="2400" b="0" kern="1200" dirty="0">
              <a:latin typeface="Arial Nova Cond"/>
              <a:cs typeface="Calibri"/>
            </a:rPr>
            <a:t>Full-text screening nearing completion</a:t>
          </a:r>
        </a:p>
        <a:p>
          <a:pPr marL="228600" lvl="1" indent="-228600" algn="l" defTabSz="1066800" rtl="0">
            <a:lnSpc>
              <a:spcPct val="90000"/>
            </a:lnSpc>
            <a:spcBef>
              <a:spcPct val="0"/>
            </a:spcBef>
            <a:spcAft>
              <a:spcPct val="15000"/>
            </a:spcAft>
            <a:buChar char="•"/>
          </a:pPr>
          <a:r>
            <a:rPr lang="en-US" sz="2400" kern="1200" dirty="0">
              <a:latin typeface="Arial Nova Cond"/>
              <a:cs typeface="Calibri"/>
            </a:rPr>
            <a:t>Researching how to conduct a meta-analysis and extract data</a:t>
          </a:r>
        </a:p>
      </dsp:txBody>
      <dsp:txXfrm>
        <a:off x="0" y="426339"/>
        <a:ext cx="6096000" cy="2570400"/>
      </dsp:txXfrm>
    </dsp:sp>
    <dsp:sp modelId="{ADC1E3AC-08A0-413C-B0EC-4D10BAF27591}">
      <dsp:nvSpPr>
        <dsp:cNvPr id="0" name=""/>
        <dsp:cNvSpPr/>
      </dsp:nvSpPr>
      <dsp:spPr>
        <a:xfrm>
          <a:off x="304800" y="72099"/>
          <a:ext cx="426720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Scoping review</a:t>
          </a:r>
        </a:p>
      </dsp:txBody>
      <dsp:txXfrm>
        <a:off x="339385" y="106684"/>
        <a:ext cx="4198030" cy="639310"/>
      </dsp:txXfrm>
    </dsp:sp>
    <dsp:sp modelId="{152B28E4-9C57-467F-8769-A1A06A017BA9}">
      <dsp:nvSpPr>
        <dsp:cNvPr id="0" name=""/>
        <dsp:cNvSpPr/>
      </dsp:nvSpPr>
      <dsp:spPr>
        <a:xfrm>
          <a:off x="0" y="3480580"/>
          <a:ext cx="6096000" cy="1776600"/>
        </a:xfrm>
        <a:prstGeom prst="rect">
          <a:avLst/>
        </a:prstGeom>
        <a:solidFill>
          <a:schemeClr val="lt1">
            <a:alpha val="90000"/>
            <a:hueOff val="0"/>
            <a:satOff val="0"/>
            <a:lumOff val="0"/>
            <a:alphaOff val="0"/>
          </a:schemeClr>
        </a:solidFill>
        <a:ln w="12700" cap="flat" cmpd="sng" algn="ctr">
          <a:solidFill>
            <a:schemeClr val="accent2">
              <a:hueOff val="3195217"/>
              <a:satOff val="-39150"/>
              <a:lumOff val="-20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499872" rIns="473117"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latin typeface="Arial Nova Cond"/>
            </a:rPr>
            <a:t>Field season complete</a:t>
          </a:r>
          <a:endParaRPr lang="en-US" sz="2400" kern="1200" dirty="0"/>
        </a:p>
        <a:p>
          <a:pPr marL="228600" lvl="1" indent="-228600" algn="l" defTabSz="1066800" rtl="0">
            <a:lnSpc>
              <a:spcPct val="90000"/>
            </a:lnSpc>
            <a:spcBef>
              <a:spcPct val="0"/>
            </a:spcBef>
            <a:spcAft>
              <a:spcPct val="15000"/>
            </a:spcAft>
            <a:buChar char="•"/>
          </a:pPr>
          <a:r>
            <a:rPr lang="en-US" sz="2400" kern="1200" dirty="0">
              <a:latin typeface="Arial Nova Cond"/>
            </a:rPr>
            <a:t>Videos coded</a:t>
          </a:r>
        </a:p>
        <a:p>
          <a:pPr marL="228600" lvl="1" indent="-228600" algn="l" defTabSz="1066800" rtl="0">
            <a:lnSpc>
              <a:spcPct val="90000"/>
            </a:lnSpc>
            <a:spcBef>
              <a:spcPct val="0"/>
            </a:spcBef>
            <a:spcAft>
              <a:spcPct val="15000"/>
            </a:spcAft>
            <a:buChar char="•"/>
          </a:pPr>
          <a:r>
            <a:rPr lang="en-US" sz="2400" kern="1200" dirty="0">
              <a:latin typeface="Arial Nova Cond"/>
            </a:rPr>
            <a:t>Data analyzed</a:t>
          </a:r>
        </a:p>
      </dsp:txBody>
      <dsp:txXfrm>
        <a:off x="0" y="3480580"/>
        <a:ext cx="6096000" cy="1776600"/>
      </dsp:txXfrm>
    </dsp:sp>
    <dsp:sp modelId="{C417A55B-C88A-4091-9FB1-241A4F9C084F}">
      <dsp:nvSpPr>
        <dsp:cNvPr id="0" name=""/>
        <dsp:cNvSpPr/>
      </dsp:nvSpPr>
      <dsp:spPr>
        <a:xfrm>
          <a:off x="304800" y="3126339"/>
          <a:ext cx="4267200" cy="708480"/>
        </a:xfrm>
        <a:prstGeom prst="roundRect">
          <a:avLst/>
        </a:prstGeom>
        <a:solidFill>
          <a:schemeClr val="accent2">
            <a:hueOff val="3195217"/>
            <a:satOff val="-39150"/>
            <a:lumOff val="-2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Field research</a:t>
          </a:r>
        </a:p>
      </dsp:txBody>
      <dsp:txXfrm>
        <a:off x="339385" y="3160924"/>
        <a:ext cx="4198030" cy="639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C9880-1973-41BF-A8EB-E9F0437CA1BE}" type="datetimeFigureOut">
              <a:rPr lang="en-US"/>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1EA5-7095-44B1-AEC9-50D315FBA9D8}" type="slidenum">
              <a:rPr lang="en-US"/>
              <a:t>‹#›</a:t>
            </a:fld>
            <a:endParaRPr lang="en-US"/>
          </a:p>
        </p:txBody>
      </p:sp>
    </p:spTree>
    <p:extLst>
      <p:ext uri="{BB962C8B-B14F-4D97-AF65-F5344CB8AC3E}">
        <p14:creationId xmlns:p14="http://schemas.microsoft.com/office/powerpoint/2010/main" val="357541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000000"/>
                </a:solidFill>
                <a:effectLst/>
                <a:latin typeface="Fira Sans" panose="020B0604020202020204" pitchFamily="34" charset="0"/>
              </a:rPr>
              <a:t>Integrating society, ecology, evolution, and plasticity to</a:t>
            </a:r>
            <a:br>
              <a:rPr lang="en-US" dirty="0"/>
            </a:br>
            <a:r>
              <a:rPr lang="en-US" b="1" i="1" dirty="0">
                <a:solidFill>
                  <a:srgbClr val="000000"/>
                </a:solidFill>
                <a:effectLst/>
                <a:latin typeface="Fira Sans" panose="020B0604020202020204" pitchFamily="34" charset="0"/>
              </a:rPr>
              <a:t>advance urban evolutionary ecology</a:t>
            </a:r>
            <a:endParaRPr lang="en-CA" dirty="0"/>
          </a:p>
        </p:txBody>
      </p:sp>
      <p:sp>
        <p:nvSpPr>
          <p:cNvPr id="4" name="Slide Number Placeholder 3"/>
          <p:cNvSpPr>
            <a:spLocks noGrp="1"/>
          </p:cNvSpPr>
          <p:nvPr>
            <p:ph type="sldNum" sz="quarter" idx="5"/>
          </p:nvPr>
        </p:nvSpPr>
        <p:spPr/>
        <p:txBody>
          <a:bodyPr/>
          <a:lstStyle/>
          <a:p>
            <a:fld id="{F3DE1EA5-7095-44B1-AEC9-50D315FBA9D8}" type="slidenum">
              <a:rPr lang="en-US" smtClean="0"/>
              <a:t>2</a:t>
            </a:fld>
            <a:endParaRPr lang="en-US"/>
          </a:p>
        </p:txBody>
      </p:sp>
    </p:spTree>
    <p:extLst>
      <p:ext uri="{BB962C8B-B14F-4D97-AF65-F5344CB8AC3E}">
        <p14:creationId xmlns:p14="http://schemas.microsoft.com/office/powerpoint/2010/main" val="1806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Numbers</a:t>
            </a:r>
          </a:p>
        </p:txBody>
      </p:sp>
      <p:sp>
        <p:nvSpPr>
          <p:cNvPr id="4" name="Slide Number Placeholder 3"/>
          <p:cNvSpPr>
            <a:spLocks noGrp="1"/>
          </p:cNvSpPr>
          <p:nvPr>
            <p:ph type="sldNum" sz="quarter" idx="5"/>
          </p:nvPr>
        </p:nvSpPr>
        <p:spPr/>
        <p:txBody>
          <a:bodyPr/>
          <a:lstStyle/>
          <a:p>
            <a:fld id="{F3DE1EA5-7095-44B1-AEC9-50D315FBA9D8}" type="slidenum">
              <a:rPr lang="en-US" smtClean="0"/>
              <a:t>6</a:t>
            </a:fld>
            <a:endParaRPr lang="en-US"/>
          </a:p>
        </p:txBody>
      </p:sp>
    </p:spTree>
    <p:extLst>
      <p:ext uri="{BB962C8B-B14F-4D97-AF65-F5344CB8AC3E}">
        <p14:creationId xmlns:p14="http://schemas.microsoft.com/office/powerpoint/2010/main" val="292481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Generation of keywords and refining of search queries</a:t>
            </a:r>
          </a:p>
          <a:p>
            <a:pPr marL="285750" indent="-285750">
              <a:buFont typeface="Arial"/>
              <a:buChar char="•"/>
            </a:pPr>
            <a:r>
              <a:rPr lang="en-US" dirty="0"/>
              <a:t>Collection of results from multiple databases (Scopus, Web of Science, Google Scholar, grey literature)</a:t>
            </a:r>
          </a:p>
          <a:p>
            <a:pPr marL="285750" indent="-285750">
              <a:buFont typeface="Arial"/>
              <a:buChar char="•"/>
            </a:pPr>
            <a:r>
              <a:rPr lang="en-US" dirty="0"/>
              <a:t>Collection and analysis of data, if available, from search results</a:t>
            </a:r>
          </a:p>
          <a:p>
            <a:pPr marL="285750" indent="-285750">
              <a:buFont typeface="Arial"/>
              <a:buChar char="•"/>
            </a:pPr>
            <a:r>
              <a:rPr lang="en-US" dirty="0"/>
              <a:t>Synthesis of available knowledge</a:t>
            </a:r>
          </a:p>
          <a:p>
            <a:pPr marL="285750" indent="-285750">
              <a:buFont typeface="Arial"/>
              <a:buChar char="•"/>
            </a:pPr>
            <a:r>
              <a:rPr lang="en-US" dirty="0"/>
              <a:t>Generation of predictions &amp; expected outcomes</a:t>
            </a:r>
          </a:p>
          <a:p>
            <a:endParaRPr lang="en-US" dirty="0">
              <a:cs typeface="Calibri"/>
            </a:endParaRPr>
          </a:p>
        </p:txBody>
      </p:sp>
      <p:sp>
        <p:nvSpPr>
          <p:cNvPr id="4" name="Slide Number Placeholder 3"/>
          <p:cNvSpPr>
            <a:spLocks noGrp="1"/>
          </p:cNvSpPr>
          <p:nvPr>
            <p:ph type="sldNum" sz="quarter" idx="5"/>
          </p:nvPr>
        </p:nvSpPr>
        <p:spPr/>
        <p:txBody>
          <a:bodyPr/>
          <a:lstStyle/>
          <a:p>
            <a:fld id="{F3DE1EA5-7095-44B1-AEC9-50D315FBA9D8}" type="slidenum">
              <a:rPr lang="en-US"/>
              <a:t>16</a:t>
            </a:fld>
            <a:endParaRPr lang="en-US"/>
          </a:p>
        </p:txBody>
      </p:sp>
    </p:spTree>
    <p:extLst>
      <p:ext uri="{BB962C8B-B14F-4D97-AF65-F5344CB8AC3E}">
        <p14:creationId xmlns:p14="http://schemas.microsoft.com/office/powerpoint/2010/main" val="308521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Generation of keywords and refining of search queries</a:t>
            </a:r>
          </a:p>
          <a:p>
            <a:pPr marL="285750" indent="-285750">
              <a:buFont typeface="Arial"/>
              <a:buChar char="•"/>
            </a:pPr>
            <a:r>
              <a:rPr lang="en-US" dirty="0"/>
              <a:t>Collection of results from multiple databases (Scopus, Web of Science, Google Scholar, grey literature)</a:t>
            </a:r>
          </a:p>
          <a:p>
            <a:pPr marL="285750" indent="-285750">
              <a:buFont typeface="Arial"/>
              <a:buChar char="•"/>
            </a:pPr>
            <a:r>
              <a:rPr lang="en-US" dirty="0"/>
              <a:t>Collection and analysis of data, if available, from search results</a:t>
            </a:r>
          </a:p>
          <a:p>
            <a:pPr marL="285750" indent="-285750">
              <a:buFont typeface="Arial"/>
              <a:buChar char="•"/>
            </a:pPr>
            <a:r>
              <a:rPr lang="en-US" dirty="0"/>
              <a:t>Synthesis of available knowledge</a:t>
            </a:r>
          </a:p>
          <a:p>
            <a:pPr marL="285750" indent="-285750">
              <a:buFont typeface="Arial"/>
              <a:buChar char="•"/>
            </a:pPr>
            <a:r>
              <a:rPr lang="en-US" dirty="0"/>
              <a:t>Generation of predictions &amp; expected outcomes</a:t>
            </a:r>
          </a:p>
          <a:p>
            <a:endParaRPr lang="en-US" dirty="0">
              <a:cs typeface="Calibri"/>
            </a:endParaRPr>
          </a:p>
        </p:txBody>
      </p:sp>
      <p:sp>
        <p:nvSpPr>
          <p:cNvPr id="4" name="Slide Number Placeholder 3"/>
          <p:cNvSpPr>
            <a:spLocks noGrp="1"/>
          </p:cNvSpPr>
          <p:nvPr>
            <p:ph type="sldNum" sz="quarter" idx="5"/>
          </p:nvPr>
        </p:nvSpPr>
        <p:spPr/>
        <p:txBody>
          <a:bodyPr/>
          <a:lstStyle/>
          <a:p>
            <a:fld id="{F3DE1EA5-7095-44B1-AEC9-50D315FBA9D8}" type="slidenum">
              <a:rPr lang="en-US"/>
              <a:t>17</a:t>
            </a:fld>
            <a:endParaRPr lang="en-US"/>
          </a:p>
        </p:txBody>
      </p:sp>
    </p:spTree>
    <p:extLst>
      <p:ext uri="{BB962C8B-B14F-4D97-AF65-F5344CB8AC3E}">
        <p14:creationId xmlns:p14="http://schemas.microsoft.com/office/powerpoint/2010/main" val="113273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Generation of keywords and refining of search queries</a:t>
            </a:r>
          </a:p>
          <a:p>
            <a:pPr marL="285750" indent="-285750">
              <a:buFont typeface="Arial"/>
              <a:buChar char="•"/>
            </a:pPr>
            <a:r>
              <a:rPr lang="en-US" dirty="0"/>
              <a:t>Collection of results from multiple databases (Scopus, Web of Science, Google Scholar, grey literature)</a:t>
            </a:r>
          </a:p>
          <a:p>
            <a:pPr marL="285750" indent="-285750">
              <a:buFont typeface="Arial"/>
              <a:buChar char="•"/>
            </a:pPr>
            <a:r>
              <a:rPr lang="en-US" dirty="0"/>
              <a:t>Collection and analysis of data, if available, from search results</a:t>
            </a:r>
          </a:p>
          <a:p>
            <a:pPr marL="285750" indent="-285750">
              <a:buFont typeface="Arial"/>
              <a:buChar char="•"/>
            </a:pPr>
            <a:r>
              <a:rPr lang="en-US" dirty="0"/>
              <a:t>Synthesis of available knowledge</a:t>
            </a:r>
          </a:p>
          <a:p>
            <a:pPr marL="285750" indent="-285750">
              <a:buFont typeface="Arial"/>
              <a:buChar char="•"/>
            </a:pPr>
            <a:r>
              <a:rPr lang="en-US" dirty="0"/>
              <a:t>Generation of predictions &amp; expected outcomes</a:t>
            </a:r>
          </a:p>
          <a:p>
            <a:endParaRPr lang="en-US" dirty="0">
              <a:cs typeface="Calibri"/>
            </a:endParaRPr>
          </a:p>
        </p:txBody>
      </p:sp>
      <p:sp>
        <p:nvSpPr>
          <p:cNvPr id="4" name="Slide Number Placeholder 3"/>
          <p:cNvSpPr>
            <a:spLocks noGrp="1"/>
          </p:cNvSpPr>
          <p:nvPr>
            <p:ph type="sldNum" sz="quarter" idx="5"/>
          </p:nvPr>
        </p:nvSpPr>
        <p:spPr/>
        <p:txBody>
          <a:bodyPr/>
          <a:lstStyle/>
          <a:p>
            <a:fld id="{F3DE1EA5-7095-44B1-AEC9-50D315FBA9D8}" type="slidenum">
              <a:rPr lang="en-US"/>
              <a:t>20</a:t>
            </a:fld>
            <a:endParaRPr lang="en-US"/>
          </a:p>
        </p:txBody>
      </p:sp>
    </p:spTree>
    <p:extLst>
      <p:ext uri="{BB962C8B-B14F-4D97-AF65-F5344CB8AC3E}">
        <p14:creationId xmlns:p14="http://schemas.microsoft.com/office/powerpoint/2010/main" val="346381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Generation of keywords and refining of search queries</a:t>
            </a:r>
          </a:p>
          <a:p>
            <a:pPr marL="285750" indent="-285750">
              <a:buFont typeface="Arial"/>
              <a:buChar char="•"/>
            </a:pPr>
            <a:r>
              <a:rPr lang="en-US" dirty="0"/>
              <a:t>Collection of results from multiple databases (Scopus, Web of Science, Google Scholar, grey literature)</a:t>
            </a:r>
          </a:p>
          <a:p>
            <a:pPr marL="285750" indent="-285750">
              <a:buFont typeface="Arial"/>
              <a:buChar char="•"/>
            </a:pPr>
            <a:r>
              <a:rPr lang="en-US" dirty="0"/>
              <a:t>Collection and analysis of data, if available, from search results</a:t>
            </a:r>
          </a:p>
          <a:p>
            <a:pPr marL="285750" indent="-285750">
              <a:buFont typeface="Arial"/>
              <a:buChar char="•"/>
            </a:pPr>
            <a:r>
              <a:rPr lang="en-US" dirty="0"/>
              <a:t>Synthesis of available knowledge</a:t>
            </a:r>
          </a:p>
          <a:p>
            <a:pPr marL="285750" indent="-285750">
              <a:buFont typeface="Arial"/>
              <a:buChar char="•"/>
            </a:pPr>
            <a:r>
              <a:rPr lang="en-US" dirty="0"/>
              <a:t>Generation of predictions &amp; expected outcomes</a:t>
            </a:r>
          </a:p>
          <a:p>
            <a:endParaRPr lang="en-US" dirty="0">
              <a:cs typeface="Calibri"/>
            </a:endParaRPr>
          </a:p>
        </p:txBody>
      </p:sp>
      <p:sp>
        <p:nvSpPr>
          <p:cNvPr id="4" name="Slide Number Placeholder 3"/>
          <p:cNvSpPr>
            <a:spLocks noGrp="1"/>
          </p:cNvSpPr>
          <p:nvPr>
            <p:ph type="sldNum" sz="quarter" idx="5"/>
          </p:nvPr>
        </p:nvSpPr>
        <p:spPr/>
        <p:txBody>
          <a:bodyPr/>
          <a:lstStyle/>
          <a:p>
            <a:fld id="{F3DE1EA5-7095-44B1-AEC9-50D315FBA9D8}" type="slidenum">
              <a:rPr lang="en-US"/>
              <a:t>21</a:t>
            </a:fld>
            <a:endParaRPr lang="en-US"/>
          </a:p>
        </p:txBody>
      </p:sp>
    </p:spTree>
    <p:extLst>
      <p:ext uri="{BB962C8B-B14F-4D97-AF65-F5344CB8AC3E}">
        <p14:creationId xmlns:p14="http://schemas.microsoft.com/office/powerpoint/2010/main" val="2352149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Arcsin</a:t>
            </a:r>
            <a:r>
              <a:rPr lang="en-CA" dirty="0"/>
              <a:t>(sqrt()) transformation </a:t>
            </a:r>
          </a:p>
        </p:txBody>
      </p:sp>
      <p:sp>
        <p:nvSpPr>
          <p:cNvPr id="4" name="Slide Number Placeholder 3"/>
          <p:cNvSpPr>
            <a:spLocks noGrp="1"/>
          </p:cNvSpPr>
          <p:nvPr>
            <p:ph type="sldNum" sz="quarter" idx="5"/>
          </p:nvPr>
        </p:nvSpPr>
        <p:spPr/>
        <p:txBody>
          <a:bodyPr/>
          <a:lstStyle/>
          <a:p>
            <a:fld id="{F3DE1EA5-7095-44B1-AEC9-50D315FBA9D8}" type="slidenum">
              <a:rPr lang="en-US" smtClean="0"/>
              <a:t>29</a:t>
            </a:fld>
            <a:endParaRPr lang="en-US"/>
          </a:p>
        </p:txBody>
      </p:sp>
    </p:spTree>
    <p:extLst>
      <p:ext uri="{BB962C8B-B14F-4D97-AF65-F5344CB8AC3E}">
        <p14:creationId xmlns:p14="http://schemas.microsoft.com/office/powerpoint/2010/main" val="186103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Arcsin</a:t>
            </a:r>
            <a:r>
              <a:rPr lang="en-CA" dirty="0"/>
              <a:t>(sqrt()) transformation </a:t>
            </a:r>
          </a:p>
        </p:txBody>
      </p:sp>
      <p:sp>
        <p:nvSpPr>
          <p:cNvPr id="4" name="Slide Number Placeholder 3"/>
          <p:cNvSpPr>
            <a:spLocks noGrp="1"/>
          </p:cNvSpPr>
          <p:nvPr>
            <p:ph type="sldNum" sz="quarter" idx="5"/>
          </p:nvPr>
        </p:nvSpPr>
        <p:spPr/>
        <p:txBody>
          <a:bodyPr/>
          <a:lstStyle/>
          <a:p>
            <a:fld id="{F3DE1EA5-7095-44B1-AEC9-50D315FBA9D8}" type="slidenum">
              <a:rPr lang="en-US" smtClean="0"/>
              <a:t>30</a:t>
            </a:fld>
            <a:endParaRPr lang="en-US"/>
          </a:p>
        </p:txBody>
      </p:sp>
    </p:spTree>
    <p:extLst>
      <p:ext uri="{BB962C8B-B14F-4D97-AF65-F5344CB8AC3E}">
        <p14:creationId xmlns:p14="http://schemas.microsoft.com/office/powerpoint/2010/main" val="375434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Error bars are SEM</a:t>
            </a:r>
          </a:p>
        </p:txBody>
      </p:sp>
      <p:sp>
        <p:nvSpPr>
          <p:cNvPr id="4" name="Slide Number Placeholder 3"/>
          <p:cNvSpPr>
            <a:spLocks noGrp="1"/>
          </p:cNvSpPr>
          <p:nvPr>
            <p:ph type="sldNum" sz="quarter" idx="5"/>
          </p:nvPr>
        </p:nvSpPr>
        <p:spPr/>
        <p:txBody>
          <a:bodyPr/>
          <a:lstStyle/>
          <a:p>
            <a:fld id="{F3DE1EA5-7095-44B1-AEC9-50D315FBA9D8}" type="slidenum">
              <a:rPr lang="en-US" smtClean="0"/>
              <a:t>32</a:t>
            </a:fld>
            <a:endParaRPr lang="en-US"/>
          </a:p>
        </p:txBody>
      </p:sp>
    </p:spTree>
    <p:extLst>
      <p:ext uri="{BB962C8B-B14F-4D97-AF65-F5344CB8AC3E}">
        <p14:creationId xmlns:p14="http://schemas.microsoft.com/office/powerpoint/2010/main" val="303078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61904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8896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494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1908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6136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2348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29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8386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4639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9458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165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12/1/2022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3354034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BC50B6-8839-4766-8FD7-C7EBD59FF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097281"/>
            <a:ext cx="10668000" cy="2129389"/>
          </a:xfrm>
        </p:spPr>
        <p:txBody>
          <a:bodyPr>
            <a:normAutofit/>
          </a:bodyPr>
          <a:lstStyle/>
          <a:p>
            <a:r>
              <a:rPr lang="en-US" sz="4000" b="1" dirty="0"/>
              <a:t>Heads up! Vigilance behavior in American crows</a:t>
            </a:r>
          </a:p>
        </p:txBody>
      </p:sp>
      <p:sp>
        <p:nvSpPr>
          <p:cNvPr id="3" name="Subtitle 2"/>
          <p:cNvSpPr>
            <a:spLocks noGrp="1"/>
          </p:cNvSpPr>
          <p:nvPr>
            <p:ph type="subTitle" idx="1"/>
          </p:nvPr>
        </p:nvSpPr>
        <p:spPr>
          <a:xfrm>
            <a:off x="763259" y="4894570"/>
            <a:ext cx="10665481" cy="1777576"/>
          </a:xfrm>
        </p:spPr>
        <p:txBody>
          <a:bodyPr vert="horz" lIns="91440" tIns="45720" rIns="91440" bIns="45720" rtlCol="0" anchor="t">
            <a:normAutofit lnSpcReduction="10000"/>
          </a:bodyPr>
          <a:lstStyle/>
          <a:p>
            <a:r>
              <a:rPr lang="en-US" dirty="0">
                <a:ea typeface="+mn-lt"/>
                <a:cs typeface="+mn-lt"/>
              </a:rPr>
              <a:t>Alex Popescu</a:t>
            </a:r>
          </a:p>
          <a:p>
            <a:endParaRPr lang="en-US" dirty="0"/>
          </a:p>
          <a:p>
            <a:r>
              <a:rPr lang="en-US" dirty="0"/>
              <a:t>Supervised by Dr. Kiyoko Gotanda</a:t>
            </a:r>
          </a:p>
          <a:p>
            <a:r>
              <a:rPr lang="en-US" dirty="0"/>
              <a:t>Brock University</a:t>
            </a:r>
          </a:p>
        </p:txBody>
      </p:sp>
      <p:sp>
        <p:nvSpPr>
          <p:cNvPr id="10" name="Freeform: Shape 9">
            <a:extLst>
              <a:ext uri="{FF2B5EF4-FFF2-40B4-BE49-F238E27FC236}">
                <a16:creationId xmlns:a16="http://schemas.microsoft.com/office/drawing/2014/main" id="{7115DC02-2F1A-42B8-AED2-831CAF26C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43606"/>
            <a:ext cx="12192000" cy="100584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D22E552-66C7-44E9-B796-23474BB45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43606"/>
            <a:ext cx="12192000" cy="100584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FBF45-BADB-255C-054F-800A81F5BF97}"/>
              </a:ext>
            </a:extLst>
          </p:cNvPr>
          <p:cNvSpPr>
            <a:spLocks noGrp="1"/>
          </p:cNvSpPr>
          <p:nvPr>
            <p:ph type="title"/>
          </p:nvPr>
        </p:nvSpPr>
        <p:spPr>
          <a:xfrm>
            <a:off x="762000" y="762001"/>
            <a:ext cx="8382000" cy="936170"/>
          </a:xfrm>
        </p:spPr>
        <p:txBody>
          <a:bodyPr anchor="b">
            <a:normAutofit/>
          </a:bodyPr>
          <a:lstStyle/>
          <a:p>
            <a:r>
              <a:rPr lang="en-CA" dirty="0"/>
              <a:t>Sentinel behavior</a:t>
            </a:r>
          </a:p>
        </p:txBody>
      </p:sp>
      <p:pic>
        <p:nvPicPr>
          <p:cNvPr id="6" name="Picture 5">
            <a:extLst>
              <a:ext uri="{FF2B5EF4-FFF2-40B4-BE49-F238E27FC236}">
                <a16:creationId xmlns:a16="http://schemas.microsoft.com/office/drawing/2014/main" id="{3AC5B817-CD1E-DD16-4A76-0E1AFA434290}"/>
              </a:ext>
            </a:extLst>
          </p:cNvPr>
          <p:cNvPicPr>
            <a:picLocks noChangeAspect="1"/>
          </p:cNvPicPr>
          <p:nvPr/>
        </p:nvPicPr>
        <p:blipFill>
          <a:blip r:embed="rId2"/>
          <a:stretch>
            <a:fillRect/>
          </a:stretch>
        </p:blipFill>
        <p:spPr>
          <a:xfrm>
            <a:off x="5334000" y="1859280"/>
            <a:ext cx="6096000" cy="3139438"/>
          </a:xfrm>
          <a:prstGeom prst="rect">
            <a:avLst/>
          </a:prstGeom>
        </p:spPr>
      </p:pic>
      <p:sp>
        <p:nvSpPr>
          <p:cNvPr id="3" name="Content Placeholder 2">
            <a:extLst>
              <a:ext uri="{FF2B5EF4-FFF2-40B4-BE49-F238E27FC236}">
                <a16:creationId xmlns:a16="http://schemas.microsoft.com/office/drawing/2014/main" id="{6DAB0FC6-2576-6A70-6EAE-26F10D316455}"/>
              </a:ext>
            </a:extLst>
          </p:cNvPr>
          <p:cNvSpPr>
            <a:spLocks noGrp="1"/>
          </p:cNvSpPr>
          <p:nvPr>
            <p:ph idx="1"/>
          </p:nvPr>
        </p:nvSpPr>
        <p:spPr>
          <a:xfrm>
            <a:off x="762000" y="1698171"/>
            <a:ext cx="4571999" cy="4397830"/>
          </a:xfrm>
        </p:spPr>
        <p:txBody>
          <a:bodyPr>
            <a:normAutofit lnSpcReduction="10000"/>
          </a:bodyPr>
          <a:lstStyle/>
          <a:p>
            <a:pPr marL="0" indent="0">
              <a:buNone/>
            </a:pPr>
            <a:r>
              <a:rPr lang="en-CA" sz="2400" dirty="0"/>
              <a:t>Sentinel behavior is affected by multiple factors:</a:t>
            </a:r>
          </a:p>
          <a:p>
            <a:r>
              <a:rPr lang="en-CA" sz="2400" dirty="0"/>
              <a:t>Sex</a:t>
            </a:r>
          </a:p>
          <a:p>
            <a:r>
              <a:rPr lang="en-CA" sz="2400" dirty="0"/>
              <a:t>Dominance</a:t>
            </a:r>
          </a:p>
          <a:p>
            <a:r>
              <a:rPr lang="en-CA" sz="2400" dirty="0"/>
              <a:t>Pair status</a:t>
            </a:r>
          </a:p>
          <a:p>
            <a:r>
              <a:rPr lang="en-CA" sz="2400" dirty="0"/>
              <a:t>Age</a:t>
            </a:r>
          </a:p>
          <a:p>
            <a:pPr marL="0" indent="0">
              <a:buNone/>
            </a:pPr>
            <a:endParaRPr lang="en-CA" sz="2400" dirty="0"/>
          </a:p>
          <a:p>
            <a:pPr marL="0" indent="0">
              <a:buNone/>
            </a:pPr>
            <a:r>
              <a:rPr lang="en-CA" sz="2400" dirty="0"/>
              <a:t>Sentinel behavior as a type of sexual display.</a:t>
            </a:r>
          </a:p>
          <a:p>
            <a:pPr marL="0" indent="0">
              <a:spcBef>
                <a:spcPts val="1800"/>
              </a:spcBef>
              <a:buNone/>
            </a:pPr>
            <a:r>
              <a:rPr lang="fr-CA" sz="2400" dirty="0"/>
              <a:t>↑ vigilance = ↑ </a:t>
            </a:r>
            <a:r>
              <a:rPr lang="fr-CA" sz="2400" dirty="0" err="1"/>
              <a:t>success</a:t>
            </a:r>
            <a:r>
              <a:rPr lang="fr-CA" sz="2400" dirty="0"/>
              <a:t> = </a:t>
            </a:r>
            <a:r>
              <a:rPr lang="fr-CA" sz="2400" dirty="0" err="1"/>
              <a:t>better</a:t>
            </a:r>
            <a:r>
              <a:rPr lang="fr-CA" sz="2400" dirty="0"/>
              <a:t> mate </a:t>
            </a:r>
            <a:r>
              <a:rPr lang="fr-CA" sz="2400" dirty="0" err="1"/>
              <a:t>choice</a:t>
            </a:r>
            <a:endParaRPr lang="fr-CA" sz="2400" dirty="0"/>
          </a:p>
          <a:p>
            <a:pPr marL="0" indent="0">
              <a:buNone/>
            </a:pPr>
            <a:endParaRPr lang="en-CA" sz="1500" dirty="0"/>
          </a:p>
        </p:txBody>
      </p:sp>
      <p:sp>
        <p:nvSpPr>
          <p:cNvPr id="7" name="TextBox 6">
            <a:extLst>
              <a:ext uri="{FF2B5EF4-FFF2-40B4-BE49-F238E27FC236}">
                <a16:creationId xmlns:a16="http://schemas.microsoft.com/office/drawing/2014/main" id="{E83A85F1-74B7-5DA1-521C-A8D74A6B2E64}"/>
              </a:ext>
            </a:extLst>
          </p:cNvPr>
          <p:cNvSpPr txBox="1"/>
          <p:nvPr/>
        </p:nvSpPr>
        <p:spPr>
          <a:xfrm>
            <a:off x="5333999" y="4998718"/>
            <a:ext cx="6248401" cy="369332"/>
          </a:xfrm>
          <a:prstGeom prst="rect">
            <a:avLst/>
          </a:prstGeom>
          <a:noFill/>
        </p:spPr>
        <p:txBody>
          <a:bodyPr wrap="square" rtlCol="0">
            <a:spAutoFit/>
          </a:bodyPr>
          <a:lstStyle/>
          <a:p>
            <a:r>
              <a:rPr lang="en-CA" dirty="0"/>
              <a:t>From </a:t>
            </a:r>
            <a:r>
              <a:rPr lang="en-US" dirty="0"/>
              <a:t>L. </a:t>
            </a:r>
            <a:r>
              <a:rPr lang="en-US" dirty="0" err="1"/>
              <a:t>Beani</a:t>
            </a:r>
            <a:r>
              <a:rPr lang="en-US" dirty="0"/>
              <a:t> and F. </a:t>
            </a:r>
            <a:r>
              <a:rPr lang="en-US" dirty="0" err="1"/>
              <a:t>Dessì-Fulgheri</a:t>
            </a:r>
            <a:r>
              <a:rPr lang="en-CA" dirty="0"/>
              <a:t> (1998) in Grey Partridges</a:t>
            </a:r>
          </a:p>
        </p:txBody>
      </p:sp>
      <p:sp>
        <p:nvSpPr>
          <p:cNvPr id="8" name="TextBox 7">
            <a:extLst>
              <a:ext uri="{FF2B5EF4-FFF2-40B4-BE49-F238E27FC236}">
                <a16:creationId xmlns:a16="http://schemas.microsoft.com/office/drawing/2014/main" id="{B379C349-4AB5-EDB8-387E-DF886A07B965}"/>
              </a:ext>
            </a:extLst>
          </p:cNvPr>
          <p:cNvSpPr txBox="1"/>
          <p:nvPr/>
        </p:nvSpPr>
        <p:spPr>
          <a:xfrm>
            <a:off x="5333999" y="5368050"/>
            <a:ext cx="5597238" cy="1077218"/>
          </a:xfrm>
          <a:prstGeom prst="rect">
            <a:avLst/>
          </a:prstGeom>
          <a:noFill/>
        </p:spPr>
        <p:txBody>
          <a:bodyPr wrap="square" rtlCol="0">
            <a:spAutoFit/>
          </a:bodyPr>
          <a:lstStyle/>
          <a:p>
            <a:r>
              <a:rPr lang="en-CA" sz="3200" dirty="0"/>
              <a:t>Vigilance decreased after pair formation.</a:t>
            </a:r>
          </a:p>
        </p:txBody>
      </p:sp>
    </p:spTree>
    <p:extLst>
      <p:ext uri="{BB962C8B-B14F-4D97-AF65-F5344CB8AC3E}">
        <p14:creationId xmlns:p14="http://schemas.microsoft.com/office/powerpoint/2010/main" val="378476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FBF45-BADB-255C-054F-800A81F5BF97}"/>
              </a:ext>
            </a:extLst>
          </p:cNvPr>
          <p:cNvSpPr>
            <a:spLocks noGrp="1"/>
          </p:cNvSpPr>
          <p:nvPr>
            <p:ph type="title"/>
          </p:nvPr>
        </p:nvSpPr>
        <p:spPr>
          <a:xfrm>
            <a:off x="762000" y="762001"/>
            <a:ext cx="8382000" cy="936170"/>
          </a:xfrm>
        </p:spPr>
        <p:txBody>
          <a:bodyPr anchor="b">
            <a:normAutofit/>
          </a:bodyPr>
          <a:lstStyle/>
          <a:p>
            <a:r>
              <a:rPr lang="en-CA" dirty="0"/>
              <a:t>Sentinel behavior</a:t>
            </a:r>
          </a:p>
        </p:txBody>
      </p:sp>
      <p:sp>
        <p:nvSpPr>
          <p:cNvPr id="3" name="Content Placeholder 2">
            <a:extLst>
              <a:ext uri="{FF2B5EF4-FFF2-40B4-BE49-F238E27FC236}">
                <a16:creationId xmlns:a16="http://schemas.microsoft.com/office/drawing/2014/main" id="{6DAB0FC6-2576-6A70-6EAE-26F10D316455}"/>
              </a:ext>
            </a:extLst>
          </p:cNvPr>
          <p:cNvSpPr>
            <a:spLocks noGrp="1"/>
          </p:cNvSpPr>
          <p:nvPr>
            <p:ph idx="1"/>
          </p:nvPr>
        </p:nvSpPr>
        <p:spPr>
          <a:xfrm>
            <a:off x="762000" y="1698171"/>
            <a:ext cx="3993801" cy="4397830"/>
          </a:xfrm>
        </p:spPr>
        <p:txBody>
          <a:bodyPr>
            <a:normAutofit/>
          </a:bodyPr>
          <a:lstStyle/>
          <a:p>
            <a:pPr marL="0" indent="0">
              <a:buNone/>
            </a:pPr>
            <a:r>
              <a:rPr lang="en-CA" sz="2400" dirty="0"/>
              <a:t>What about risk of predation?</a:t>
            </a:r>
          </a:p>
          <a:p>
            <a:pPr marL="0" indent="0">
              <a:buNone/>
            </a:pPr>
            <a:endParaRPr lang="en-CA" sz="2400" dirty="0"/>
          </a:p>
          <a:p>
            <a:pPr marL="0" indent="0">
              <a:buNone/>
            </a:pPr>
            <a:r>
              <a:rPr lang="fr-CA" sz="2400" dirty="0"/>
              <a:t>↑ </a:t>
            </a:r>
            <a:r>
              <a:rPr lang="fr-CA" sz="2400" dirty="0" err="1"/>
              <a:t>risk</a:t>
            </a:r>
            <a:r>
              <a:rPr lang="fr-CA" sz="2400" dirty="0"/>
              <a:t> = ↑ </a:t>
            </a:r>
            <a:r>
              <a:rPr lang="fr-CA" sz="2400" dirty="0" err="1"/>
              <a:t>need</a:t>
            </a:r>
            <a:r>
              <a:rPr lang="fr-CA" sz="2400" dirty="0"/>
              <a:t> for vigilance</a:t>
            </a:r>
          </a:p>
          <a:p>
            <a:pPr marL="0" indent="0">
              <a:buNone/>
            </a:pPr>
            <a:endParaRPr lang="fr-CA" sz="2400" dirty="0"/>
          </a:p>
          <a:p>
            <a:pPr marL="0" indent="0">
              <a:buNone/>
            </a:pPr>
            <a:r>
              <a:rPr lang="en-CA" sz="2400" dirty="0"/>
              <a:t>Increased risk of predation causes an increase in frequency of sentinel behavior.</a:t>
            </a:r>
          </a:p>
        </p:txBody>
      </p:sp>
      <p:grpSp>
        <p:nvGrpSpPr>
          <p:cNvPr id="14" name="Group 13">
            <a:extLst>
              <a:ext uri="{FF2B5EF4-FFF2-40B4-BE49-F238E27FC236}">
                <a16:creationId xmlns:a16="http://schemas.microsoft.com/office/drawing/2014/main" id="{8FEC772F-CC6D-9648-D5C2-D8EB22C2244A}"/>
              </a:ext>
            </a:extLst>
          </p:cNvPr>
          <p:cNvGrpSpPr/>
          <p:nvPr/>
        </p:nvGrpSpPr>
        <p:grpSpPr>
          <a:xfrm>
            <a:off x="4813987" y="1698171"/>
            <a:ext cx="7319827" cy="3086259"/>
            <a:chOff x="5015769" y="801052"/>
            <a:chExt cx="7319827" cy="3086259"/>
          </a:xfrm>
        </p:grpSpPr>
        <p:pic>
          <p:nvPicPr>
            <p:cNvPr id="5" name="Picture 4">
              <a:extLst>
                <a:ext uri="{FF2B5EF4-FFF2-40B4-BE49-F238E27FC236}">
                  <a16:creationId xmlns:a16="http://schemas.microsoft.com/office/drawing/2014/main" id="{0EEF155E-E4E4-FB14-51E4-9D57F90E6DDF}"/>
                </a:ext>
              </a:extLst>
            </p:cNvPr>
            <p:cNvPicPr>
              <a:picLocks noChangeAspect="1"/>
            </p:cNvPicPr>
            <p:nvPr/>
          </p:nvPicPr>
          <p:blipFill>
            <a:blip r:embed="rId2"/>
            <a:stretch>
              <a:fillRect/>
            </a:stretch>
          </p:blipFill>
          <p:spPr>
            <a:xfrm>
              <a:off x="5333999" y="801052"/>
              <a:ext cx="3683189" cy="3086259"/>
            </a:xfrm>
            <a:prstGeom prst="rect">
              <a:avLst/>
            </a:prstGeom>
          </p:spPr>
        </p:pic>
        <p:pic>
          <p:nvPicPr>
            <p:cNvPr id="10" name="Picture 9">
              <a:extLst>
                <a:ext uri="{FF2B5EF4-FFF2-40B4-BE49-F238E27FC236}">
                  <a16:creationId xmlns:a16="http://schemas.microsoft.com/office/drawing/2014/main" id="{29E19198-09C1-7173-C7B0-256D3BADEDD7}"/>
                </a:ext>
              </a:extLst>
            </p:cNvPr>
            <p:cNvPicPr>
              <a:picLocks noChangeAspect="1"/>
            </p:cNvPicPr>
            <p:nvPr/>
          </p:nvPicPr>
          <p:blipFill>
            <a:blip r:embed="rId3"/>
            <a:stretch>
              <a:fillRect/>
            </a:stretch>
          </p:blipFill>
          <p:spPr>
            <a:xfrm>
              <a:off x="8487298" y="801052"/>
              <a:ext cx="3848298" cy="3086259"/>
            </a:xfrm>
            <a:prstGeom prst="rect">
              <a:avLst/>
            </a:prstGeom>
          </p:spPr>
        </p:pic>
        <p:pic>
          <p:nvPicPr>
            <p:cNvPr id="13" name="Picture 12">
              <a:extLst>
                <a:ext uri="{FF2B5EF4-FFF2-40B4-BE49-F238E27FC236}">
                  <a16:creationId xmlns:a16="http://schemas.microsoft.com/office/drawing/2014/main" id="{A01842C1-A693-F85C-68BA-A6D071802F42}"/>
                </a:ext>
              </a:extLst>
            </p:cNvPr>
            <p:cNvPicPr>
              <a:picLocks noChangeAspect="1"/>
            </p:cNvPicPr>
            <p:nvPr/>
          </p:nvPicPr>
          <p:blipFill>
            <a:blip r:embed="rId4"/>
            <a:stretch>
              <a:fillRect/>
            </a:stretch>
          </p:blipFill>
          <p:spPr>
            <a:xfrm>
              <a:off x="5015769" y="801052"/>
              <a:ext cx="349268" cy="3086259"/>
            </a:xfrm>
            <a:prstGeom prst="rect">
              <a:avLst/>
            </a:prstGeom>
          </p:spPr>
        </p:pic>
      </p:grpSp>
      <p:sp>
        <p:nvSpPr>
          <p:cNvPr id="15" name="TextBox 14">
            <a:extLst>
              <a:ext uri="{FF2B5EF4-FFF2-40B4-BE49-F238E27FC236}">
                <a16:creationId xmlns:a16="http://schemas.microsoft.com/office/drawing/2014/main" id="{FEFEB789-006D-3B1F-BB20-34E43F91EAAB}"/>
              </a:ext>
            </a:extLst>
          </p:cNvPr>
          <p:cNvSpPr txBox="1"/>
          <p:nvPr/>
        </p:nvSpPr>
        <p:spPr>
          <a:xfrm>
            <a:off x="4813987" y="4784430"/>
            <a:ext cx="6973460" cy="1200329"/>
          </a:xfrm>
          <a:prstGeom prst="rect">
            <a:avLst/>
          </a:prstGeom>
          <a:noFill/>
        </p:spPr>
        <p:txBody>
          <a:bodyPr wrap="square" rtlCol="0">
            <a:spAutoFit/>
          </a:bodyPr>
          <a:lstStyle/>
          <a:p>
            <a:r>
              <a:rPr lang="en-CA" dirty="0"/>
              <a:t>Mean number of sentinel bouts per session in response to increased risk of predation (b, Zone 1 = High predation, Zone 4 = Low predation) and in response to spotting a predator (e) in chestnut-crowned babblers.</a:t>
            </a:r>
          </a:p>
          <a:p>
            <a:r>
              <a:rPr lang="en-CA" dirty="0"/>
              <a:t>From E. </a:t>
            </a:r>
            <a:r>
              <a:rPr lang="en-CA" dirty="0" err="1"/>
              <a:t>Sorato</a:t>
            </a:r>
            <a:r>
              <a:rPr lang="en-CA" dirty="0"/>
              <a:t> et al. 2012</a:t>
            </a:r>
          </a:p>
        </p:txBody>
      </p:sp>
    </p:spTree>
    <p:extLst>
      <p:ext uri="{BB962C8B-B14F-4D97-AF65-F5344CB8AC3E}">
        <p14:creationId xmlns:p14="http://schemas.microsoft.com/office/powerpoint/2010/main" val="82183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FBF45-BADB-255C-054F-800A81F5BF97}"/>
              </a:ext>
            </a:extLst>
          </p:cNvPr>
          <p:cNvSpPr>
            <a:spLocks noGrp="1"/>
          </p:cNvSpPr>
          <p:nvPr>
            <p:ph type="title"/>
          </p:nvPr>
        </p:nvSpPr>
        <p:spPr>
          <a:xfrm>
            <a:off x="762000" y="293915"/>
            <a:ext cx="11010124" cy="879566"/>
          </a:xfrm>
        </p:spPr>
        <p:txBody>
          <a:bodyPr anchor="b">
            <a:normAutofit/>
          </a:bodyPr>
          <a:lstStyle/>
          <a:p>
            <a:r>
              <a:rPr lang="en-CA" dirty="0"/>
              <a:t>Sentinel behavior</a:t>
            </a:r>
          </a:p>
        </p:txBody>
      </p:sp>
      <p:pic>
        <p:nvPicPr>
          <p:cNvPr id="8" name="Picture 7">
            <a:extLst>
              <a:ext uri="{FF2B5EF4-FFF2-40B4-BE49-F238E27FC236}">
                <a16:creationId xmlns:a16="http://schemas.microsoft.com/office/drawing/2014/main" id="{886353F2-4805-DA0A-30FB-708DE90A7247}"/>
              </a:ext>
            </a:extLst>
          </p:cNvPr>
          <p:cNvPicPr>
            <a:picLocks noChangeAspect="1"/>
          </p:cNvPicPr>
          <p:nvPr/>
        </p:nvPicPr>
        <p:blipFill>
          <a:blip r:embed="rId2"/>
          <a:stretch>
            <a:fillRect/>
          </a:stretch>
        </p:blipFill>
        <p:spPr>
          <a:xfrm>
            <a:off x="879493" y="1173480"/>
            <a:ext cx="10892631" cy="3431177"/>
          </a:xfrm>
          <a:prstGeom prst="rect">
            <a:avLst/>
          </a:prstGeom>
        </p:spPr>
      </p:pic>
      <p:sp>
        <p:nvSpPr>
          <p:cNvPr id="3" name="Content Placeholder 2">
            <a:extLst>
              <a:ext uri="{FF2B5EF4-FFF2-40B4-BE49-F238E27FC236}">
                <a16:creationId xmlns:a16="http://schemas.microsoft.com/office/drawing/2014/main" id="{6DAB0FC6-2576-6A70-6EAE-26F10D316455}"/>
              </a:ext>
            </a:extLst>
          </p:cNvPr>
          <p:cNvSpPr>
            <a:spLocks noGrp="1"/>
          </p:cNvSpPr>
          <p:nvPr>
            <p:ph idx="1"/>
          </p:nvPr>
        </p:nvSpPr>
        <p:spPr>
          <a:xfrm>
            <a:off x="1029475" y="4771505"/>
            <a:ext cx="11010124" cy="1792580"/>
          </a:xfrm>
        </p:spPr>
        <p:txBody>
          <a:bodyPr>
            <a:normAutofit/>
          </a:bodyPr>
          <a:lstStyle/>
          <a:p>
            <a:pPr marL="0" indent="0">
              <a:buNone/>
            </a:pPr>
            <a:r>
              <a:rPr lang="en-CA" sz="2400" dirty="0"/>
              <a:t>And satiation?</a:t>
            </a:r>
          </a:p>
          <a:p>
            <a:pPr marL="0" indent="0">
              <a:buNone/>
            </a:pPr>
            <a:r>
              <a:rPr lang="fr-CA" sz="2400" dirty="0"/>
              <a:t>↑ satiation = </a:t>
            </a:r>
            <a:r>
              <a:rPr lang="fr-CA" sz="2400" dirty="0">
                <a:sym typeface="Symbol" panose="05050102010706020507" pitchFamily="18" charset="2"/>
              </a:rPr>
              <a:t> </a:t>
            </a:r>
            <a:r>
              <a:rPr lang="fr-CA" sz="2400" dirty="0" err="1">
                <a:sym typeface="Symbol" panose="05050102010706020507" pitchFamily="18" charset="2"/>
              </a:rPr>
              <a:t>need</a:t>
            </a:r>
            <a:r>
              <a:rPr lang="fr-CA" sz="2400" dirty="0">
                <a:sym typeface="Symbol" panose="05050102010706020507" pitchFamily="18" charset="2"/>
              </a:rPr>
              <a:t> to forage</a:t>
            </a:r>
            <a:endParaRPr lang="en-CA" sz="2400" dirty="0"/>
          </a:p>
          <a:p>
            <a:pPr marL="0" indent="0">
              <a:buNone/>
            </a:pPr>
            <a:r>
              <a:rPr lang="en-CA" sz="2400" dirty="0"/>
              <a:t>Well-fed individuals can be sentinels for longer and more often.</a:t>
            </a:r>
          </a:p>
        </p:txBody>
      </p:sp>
      <p:sp>
        <p:nvSpPr>
          <p:cNvPr id="9" name="TextBox 8">
            <a:extLst>
              <a:ext uri="{FF2B5EF4-FFF2-40B4-BE49-F238E27FC236}">
                <a16:creationId xmlns:a16="http://schemas.microsoft.com/office/drawing/2014/main" id="{21B6D38A-2BC7-3F29-1347-8A31DC2003E7}"/>
              </a:ext>
            </a:extLst>
          </p:cNvPr>
          <p:cNvSpPr txBox="1"/>
          <p:nvPr/>
        </p:nvSpPr>
        <p:spPr>
          <a:xfrm>
            <a:off x="6749934" y="4604657"/>
            <a:ext cx="5022189" cy="369332"/>
          </a:xfrm>
          <a:prstGeom prst="rect">
            <a:avLst/>
          </a:prstGeom>
          <a:noFill/>
        </p:spPr>
        <p:txBody>
          <a:bodyPr wrap="square" rtlCol="0">
            <a:spAutoFit/>
          </a:bodyPr>
          <a:lstStyle/>
          <a:p>
            <a:r>
              <a:rPr lang="en-CA" dirty="0"/>
              <a:t>From </a:t>
            </a:r>
            <a:r>
              <a:rPr lang="fr-FR" dirty="0"/>
              <a:t>J. J. Arbon et al. (2020) in </a:t>
            </a:r>
            <a:r>
              <a:rPr lang="fr-FR" dirty="0" err="1"/>
              <a:t>dwarf</a:t>
            </a:r>
            <a:r>
              <a:rPr lang="fr-FR" dirty="0"/>
              <a:t> </a:t>
            </a:r>
            <a:r>
              <a:rPr lang="fr-FR" dirty="0" err="1"/>
              <a:t>mongooses</a:t>
            </a:r>
            <a:endParaRPr lang="en-CA" dirty="0"/>
          </a:p>
        </p:txBody>
      </p:sp>
    </p:spTree>
    <p:extLst>
      <p:ext uri="{BB962C8B-B14F-4D97-AF65-F5344CB8AC3E}">
        <p14:creationId xmlns:p14="http://schemas.microsoft.com/office/powerpoint/2010/main" val="151871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DE68-9DDF-7210-B30A-3B51C3D9AB83}"/>
              </a:ext>
            </a:extLst>
          </p:cNvPr>
          <p:cNvSpPr>
            <a:spLocks noGrp="1"/>
          </p:cNvSpPr>
          <p:nvPr>
            <p:ph type="title"/>
          </p:nvPr>
        </p:nvSpPr>
        <p:spPr>
          <a:xfrm>
            <a:off x="762000" y="1524000"/>
            <a:ext cx="9144000" cy="728749"/>
          </a:xfrm>
        </p:spPr>
        <p:txBody>
          <a:bodyPr/>
          <a:lstStyle/>
          <a:p>
            <a:r>
              <a:rPr lang="en-CA" dirty="0"/>
              <a:t>Sentinels and urban settings</a:t>
            </a:r>
          </a:p>
        </p:txBody>
      </p:sp>
      <p:sp>
        <p:nvSpPr>
          <p:cNvPr id="3" name="Content Placeholder 2">
            <a:extLst>
              <a:ext uri="{FF2B5EF4-FFF2-40B4-BE49-F238E27FC236}">
                <a16:creationId xmlns:a16="http://schemas.microsoft.com/office/drawing/2014/main" id="{C98430AF-E998-5AF5-7AD3-F351448C1A1E}"/>
              </a:ext>
            </a:extLst>
          </p:cNvPr>
          <p:cNvSpPr>
            <a:spLocks noGrp="1"/>
          </p:cNvSpPr>
          <p:nvPr>
            <p:ph idx="1"/>
          </p:nvPr>
        </p:nvSpPr>
        <p:spPr>
          <a:xfrm>
            <a:off x="762000" y="2252749"/>
            <a:ext cx="10668000" cy="3843251"/>
          </a:xfrm>
        </p:spPr>
        <p:txBody>
          <a:bodyPr/>
          <a:lstStyle/>
          <a:p>
            <a:pPr marL="0" indent="0">
              <a:buNone/>
            </a:pPr>
            <a:r>
              <a:rPr lang="en-CA" dirty="0"/>
              <a:t>Urban settings are expected to increase the likelihood of sentinel behavior</a:t>
            </a:r>
          </a:p>
          <a:p>
            <a:r>
              <a:rPr lang="en-CA" dirty="0"/>
              <a:t>Increased access to food = </a:t>
            </a:r>
            <a:r>
              <a:rPr lang="fr-CA" sz="2800" dirty="0"/>
              <a:t>↑ Satiation</a:t>
            </a:r>
          </a:p>
          <a:p>
            <a:r>
              <a:rPr lang="fr-CA" dirty="0" err="1"/>
              <a:t>Presence</a:t>
            </a:r>
            <a:r>
              <a:rPr lang="fr-CA" dirty="0"/>
              <a:t> of </a:t>
            </a:r>
            <a:r>
              <a:rPr lang="fr-CA" dirty="0" err="1"/>
              <a:t>urbanized</a:t>
            </a:r>
            <a:r>
              <a:rPr lang="fr-CA" dirty="0"/>
              <a:t> </a:t>
            </a:r>
            <a:r>
              <a:rPr lang="fr-CA" dirty="0" err="1"/>
              <a:t>predators</a:t>
            </a:r>
            <a:r>
              <a:rPr lang="fr-CA" dirty="0"/>
              <a:t> and </a:t>
            </a:r>
            <a:r>
              <a:rPr lang="fr-CA" dirty="0" err="1"/>
              <a:t>humans</a:t>
            </a:r>
            <a:r>
              <a:rPr lang="fr-CA" dirty="0"/>
              <a:t> = </a:t>
            </a:r>
            <a:r>
              <a:rPr lang="fr-CA" sz="2800" dirty="0"/>
              <a:t>↑ Risk</a:t>
            </a:r>
          </a:p>
          <a:p>
            <a:r>
              <a:rPr lang="fr-CA" dirty="0" err="1"/>
              <a:t>Abundant</a:t>
            </a:r>
            <a:r>
              <a:rPr lang="fr-CA" dirty="0"/>
              <a:t> locations for </a:t>
            </a:r>
            <a:r>
              <a:rPr lang="fr-CA" dirty="0" err="1"/>
              <a:t>sentinels</a:t>
            </a:r>
            <a:r>
              <a:rPr lang="fr-CA" dirty="0"/>
              <a:t> to </a:t>
            </a:r>
            <a:r>
              <a:rPr lang="fr-CA" dirty="0" err="1"/>
              <a:t>perch</a:t>
            </a:r>
            <a:r>
              <a:rPr lang="fr-CA" dirty="0"/>
              <a:t> on</a:t>
            </a:r>
          </a:p>
          <a:p>
            <a:endParaRPr lang="fr-CA" dirty="0"/>
          </a:p>
          <a:p>
            <a:pPr marL="0" indent="0">
              <a:buNone/>
            </a:pPr>
            <a:r>
              <a:rPr lang="fr-CA" dirty="0"/>
              <a:t>In </a:t>
            </a:r>
            <a:r>
              <a:rPr lang="fr-CA" dirty="0" err="1"/>
              <a:t>turn</a:t>
            </a:r>
            <a:r>
              <a:rPr lang="fr-CA" dirty="0"/>
              <a:t>, </a:t>
            </a:r>
            <a:r>
              <a:rPr lang="fr-CA" dirty="0" err="1"/>
              <a:t>sentinels</a:t>
            </a:r>
            <a:r>
              <a:rPr lang="fr-CA" dirty="0"/>
              <a:t> are </a:t>
            </a:r>
            <a:r>
              <a:rPr lang="fr-CA" dirty="0" err="1"/>
              <a:t>expected</a:t>
            </a:r>
            <a:r>
              <a:rPr lang="fr-CA" dirty="0"/>
              <a:t> to </a:t>
            </a:r>
            <a:r>
              <a:rPr lang="fr-CA" dirty="0" err="1"/>
              <a:t>decrease</a:t>
            </a:r>
            <a:r>
              <a:rPr lang="fr-CA" dirty="0"/>
              <a:t> the </a:t>
            </a:r>
            <a:r>
              <a:rPr lang="fr-CA" dirty="0" err="1"/>
              <a:t>individual</a:t>
            </a:r>
            <a:r>
              <a:rPr lang="fr-CA" dirty="0"/>
              <a:t> vigilance of </a:t>
            </a:r>
            <a:r>
              <a:rPr lang="fr-CA" dirty="0" err="1"/>
              <a:t>foragers</a:t>
            </a:r>
            <a:r>
              <a:rPr lang="fr-CA" dirty="0"/>
              <a:t>.</a:t>
            </a:r>
            <a:endParaRPr lang="en-CA" dirty="0"/>
          </a:p>
        </p:txBody>
      </p:sp>
    </p:spTree>
    <p:extLst>
      <p:ext uri="{BB962C8B-B14F-4D97-AF65-F5344CB8AC3E}">
        <p14:creationId xmlns:p14="http://schemas.microsoft.com/office/powerpoint/2010/main" val="405730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CD42-CEBF-9953-6FE4-228B37EF049A}"/>
              </a:ext>
            </a:extLst>
          </p:cNvPr>
          <p:cNvSpPr>
            <a:spLocks noGrp="1"/>
          </p:cNvSpPr>
          <p:nvPr>
            <p:ph type="title"/>
          </p:nvPr>
        </p:nvSpPr>
        <p:spPr>
          <a:xfrm>
            <a:off x="762000" y="1524000"/>
            <a:ext cx="10667999" cy="913375"/>
          </a:xfrm>
        </p:spPr>
        <p:txBody>
          <a:bodyPr>
            <a:normAutofit/>
          </a:bodyPr>
          <a:lstStyle/>
          <a:p>
            <a:r>
              <a:rPr lang="en-US" dirty="0"/>
              <a:t>My objective</a:t>
            </a:r>
          </a:p>
        </p:txBody>
      </p:sp>
      <p:sp>
        <p:nvSpPr>
          <p:cNvPr id="3" name="Content Placeholder 2">
            <a:extLst>
              <a:ext uri="{FF2B5EF4-FFF2-40B4-BE49-F238E27FC236}">
                <a16:creationId xmlns:a16="http://schemas.microsoft.com/office/drawing/2014/main" id="{5ACAFACB-3768-C00A-CA1E-41AD39868FCF}"/>
              </a:ext>
            </a:extLst>
          </p:cNvPr>
          <p:cNvSpPr>
            <a:spLocks noGrp="1"/>
          </p:cNvSpPr>
          <p:nvPr>
            <p:ph idx="1"/>
          </p:nvPr>
        </p:nvSpPr>
        <p:spPr>
          <a:xfrm>
            <a:off x="762000" y="2439629"/>
            <a:ext cx="10668000" cy="3656371"/>
          </a:xfrm>
        </p:spPr>
        <p:txBody>
          <a:bodyPr vert="horz" lIns="91440" tIns="45720" rIns="91440" bIns="45720" rtlCol="0" anchor="t">
            <a:normAutofit/>
          </a:bodyPr>
          <a:lstStyle/>
          <a:p>
            <a:pPr marL="0" indent="0">
              <a:buNone/>
            </a:pPr>
            <a:r>
              <a:rPr lang="en-US" dirty="0"/>
              <a:t>To determine whether and how individual vigilance while foraging is affected by the presence of a sentinel </a:t>
            </a:r>
            <a:r>
              <a:rPr lang="en-US" dirty="0">
                <a:ea typeface="+mn-lt"/>
                <a:cs typeface="+mn-lt"/>
              </a:rPr>
              <a:t>and the environment in which the individual forages in.</a:t>
            </a:r>
          </a:p>
          <a:p>
            <a:pPr marL="0" indent="0">
              <a:buNone/>
            </a:pPr>
            <a:endParaRPr lang="en-US" dirty="0">
              <a:ea typeface="+mn-lt"/>
              <a:cs typeface="+mn-lt"/>
            </a:endParaRPr>
          </a:p>
          <a:p>
            <a:pPr marL="0" indent="0">
              <a:buNone/>
            </a:pPr>
            <a:r>
              <a:rPr lang="en-US" dirty="0">
                <a:ea typeface="+mn-lt"/>
                <a:cs typeface="+mn-lt"/>
              </a:rPr>
              <a:t>I expect foraging individuals to be less vigilant in the presence of a sentinel but be more vigilant in commercial areas.</a:t>
            </a:r>
            <a:endParaRPr lang="en-US" dirty="0"/>
          </a:p>
        </p:txBody>
      </p:sp>
    </p:spTree>
    <p:extLst>
      <p:ext uri="{BB962C8B-B14F-4D97-AF65-F5344CB8AC3E}">
        <p14:creationId xmlns:p14="http://schemas.microsoft.com/office/powerpoint/2010/main" val="6454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esearch">
            <a:extLst>
              <a:ext uri="{FF2B5EF4-FFF2-40B4-BE49-F238E27FC236}">
                <a16:creationId xmlns:a16="http://schemas.microsoft.com/office/drawing/2014/main" id="{15E22095-7519-6224-D5A3-55392DB5A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2025" y="2153420"/>
            <a:ext cx="2952750" cy="2952750"/>
          </a:xfrm>
          <a:prstGeom prst="rect">
            <a:avLst/>
          </a:prstGeom>
        </p:spPr>
      </p:pic>
      <p:sp>
        <p:nvSpPr>
          <p:cNvPr id="3" name="Content Placeholder 2">
            <a:extLst>
              <a:ext uri="{FF2B5EF4-FFF2-40B4-BE49-F238E27FC236}">
                <a16:creationId xmlns:a16="http://schemas.microsoft.com/office/drawing/2014/main" id="{2F80B5DD-DE8F-096A-4E8C-028EBE8E8C5E}"/>
              </a:ext>
            </a:extLst>
          </p:cNvPr>
          <p:cNvSpPr>
            <a:spLocks noGrp="1"/>
          </p:cNvSpPr>
          <p:nvPr>
            <p:ph idx="1"/>
          </p:nvPr>
        </p:nvSpPr>
        <p:spPr>
          <a:xfrm>
            <a:off x="762001" y="3047999"/>
            <a:ext cx="6667500" cy="3048001"/>
          </a:xfrm>
        </p:spPr>
        <p:txBody>
          <a:bodyPr vert="horz" lIns="91440" tIns="45720" rIns="91440" bIns="45720" rtlCol="0">
            <a:noAutofit/>
          </a:bodyPr>
          <a:lstStyle/>
          <a:p>
            <a:pPr marL="0" indent="0">
              <a:buNone/>
            </a:pPr>
            <a:r>
              <a:rPr lang="en-US" sz="2400" dirty="0"/>
              <a:t>The objective of the scoping review remains the same:</a:t>
            </a:r>
          </a:p>
          <a:p>
            <a:pPr marL="457200" indent="-457200"/>
            <a:r>
              <a:rPr lang="en-US" sz="2400" dirty="0"/>
              <a:t>To identify factors that can affect sentinel behavior in terrestrial and avian species</a:t>
            </a:r>
          </a:p>
          <a:p>
            <a:pPr marL="0" indent="0">
              <a:buNone/>
            </a:pPr>
            <a:r>
              <a:rPr lang="en-US" sz="2400" dirty="0"/>
              <a:t>Its purpose:</a:t>
            </a:r>
          </a:p>
          <a:p>
            <a:pPr marL="457200" indent="-457200"/>
            <a:r>
              <a:rPr lang="en-US" sz="2400" dirty="0"/>
              <a:t>To help me better explain what I observe in the field</a:t>
            </a:r>
          </a:p>
        </p:txBody>
      </p:sp>
      <p:sp>
        <p:nvSpPr>
          <p:cNvPr id="14" name="Freeform: Shape 13">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646D7D-1895-7417-1C51-3DB87DF13CE1}"/>
              </a:ext>
            </a:extLst>
          </p:cNvPr>
          <p:cNvSpPr>
            <a:spLocks noGrp="1"/>
          </p:cNvSpPr>
          <p:nvPr>
            <p:ph type="title"/>
          </p:nvPr>
        </p:nvSpPr>
        <p:spPr>
          <a:xfrm>
            <a:off x="762000" y="1163594"/>
            <a:ext cx="6857999" cy="1624055"/>
          </a:xfrm>
        </p:spPr>
        <p:txBody>
          <a:bodyPr anchor="b">
            <a:normAutofit/>
          </a:bodyPr>
          <a:lstStyle/>
          <a:p>
            <a:r>
              <a:rPr lang="en-US" dirty="0"/>
              <a:t>The scoping review</a:t>
            </a:r>
          </a:p>
        </p:txBody>
      </p:sp>
    </p:spTree>
    <p:extLst>
      <p:ext uri="{BB962C8B-B14F-4D97-AF65-F5344CB8AC3E}">
        <p14:creationId xmlns:p14="http://schemas.microsoft.com/office/powerpoint/2010/main" val="382303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DC64-6D68-4592-8697-05B69A0BC4FC}"/>
              </a:ext>
            </a:extLst>
          </p:cNvPr>
          <p:cNvSpPr>
            <a:spLocks noGrp="1"/>
          </p:cNvSpPr>
          <p:nvPr>
            <p:ph type="title"/>
          </p:nvPr>
        </p:nvSpPr>
        <p:spPr>
          <a:xfrm>
            <a:off x="5334002" y="762000"/>
            <a:ext cx="6095998" cy="2025649"/>
          </a:xfrm>
        </p:spPr>
        <p:txBody>
          <a:bodyPr anchor="b">
            <a:normAutofit/>
          </a:bodyPr>
          <a:lstStyle/>
          <a:p>
            <a:r>
              <a:rPr lang="en-US"/>
              <a:t>Methodology</a:t>
            </a:r>
            <a:br>
              <a:rPr lang="en-US" dirty="0"/>
            </a:br>
            <a:r>
              <a:rPr lang="en-US"/>
              <a:t>Scoping review</a:t>
            </a:r>
            <a:endParaRPr lang="en-US" dirty="0"/>
          </a:p>
        </p:txBody>
      </p:sp>
      <p:pic>
        <p:nvPicPr>
          <p:cNvPr id="4" name="Picture 4">
            <a:extLst>
              <a:ext uri="{FF2B5EF4-FFF2-40B4-BE49-F238E27FC236}">
                <a16:creationId xmlns:a16="http://schemas.microsoft.com/office/drawing/2014/main" id="{EA966E3F-2956-47BB-916B-72752B8532E1}"/>
              </a:ext>
            </a:extLst>
          </p:cNvPr>
          <p:cNvPicPr>
            <a:picLocks noChangeAspect="1"/>
          </p:cNvPicPr>
          <p:nvPr/>
        </p:nvPicPr>
        <p:blipFill>
          <a:blip r:embed="rId3"/>
          <a:stretch>
            <a:fillRect/>
          </a:stretch>
        </p:blipFill>
        <p:spPr>
          <a:xfrm>
            <a:off x="762000" y="840730"/>
            <a:ext cx="3895345" cy="5176538"/>
          </a:xfrm>
          <a:prstGeom prst="rect">
            <a:avLst/>
          </a:prstGeom>
        </p:spPr>
      </p:pic>
      <p:sp>
        <p:nvSpPr>
          <p:cNvPr id="3" name="Content Placeholder 2">
            <a:extLst>
              <a:ext uri="{FF2B5EF4-FFF2-40B4-BE49-F238E27FC236}">
                <a16:creationId xmlns:a16="http://schemas.microsoft.com/office/drawing/2014/main" id="{C9E3CFD3-DAD6-4DD9-97FA-E5A6E391E0FC}"/>
              </a:ext>
            </a:extLst>
          </p:cNvPr>
          <p:cNvSpPr>
            <a:spLocks noGrp="1"/>
          </p:cNvSpPr>
          <p:nvPr>
            <p:ph idx="1"/>
          </p:nvPr>
        </p:nvSpPr>
        <p:spPr>
          <a:xfrm>
            <a:off x="5334003" y="3047999"/>
            <a:ext cx="6095997" cy="3048001"/>
          </a:xfrm>
        </p:spPr>
        <p:txBody>
          <a:bodyPr vert="horz" lIns="91440" tIns="45720" rIns="91440" bIns="45720" rtlCol="0" anchor="t">
            <a:normAutofit/>
          </a:bodyPr>
          <a:lstStyle/>
          <a:p>
            <a:pPr marL="0" indent="0">
              <a:buNone/>
            </a:pPr>
            <a:r>
              <a:rPr lang="en-US" dirty="0">
                <a:ea typeface="+mn-lt"/>
                <a:cs typeface="+mn-lt"/>
              </a:rPr>
              <a:t>I am following the ROSES workflow.</a:t>
            </a:r>
            <a:endParaRPr lang="en-US" dirty="0"/>
          </a:p>
          <a:p>
            <a:endParaRPr lang="en-US" dirty="0">
              <a:ea typeface="+mn-lt"/>
              <a:cs typeface="+mn-lt"/>
            </a:endParaRPr>
          </a:p>
          <a:p>
            <a:pPr marL="0" indent="0">
              <a:buNone/>
            </a:pPr>
            <a:r>
              <a:rPr lang="en-US" dirty="0">
                <a:ea typeface="+mn-lt"/>
                <a:cs typeface="+mn-lt"/>
              </a:rPr>
              <a:t>Searched Web of Science Complete using:</a:t>
            </a:r>
          </a:p>
          <a:p>
            <a:pPr marL="0" indent="0">
              <a:buNone/>
            </a:pPr>
            <a:r>
              <a:rPr lang="en-US" dirty="0">
                <a:ea typeface="+mn-lt"/>
                <a:cs typeface="+mn-lt"/>
              </a:rPr>
              <a:t>"Sentinel AND </a:t>
            </a:r>
            <a:r>
              <a:rPr lang="en-US" dirty="0" err="1">
                <a:ea typeface="+mn-lt"/>
                <a:cs typeface="+mn-lt"/>
              </a:rPr>
              <a:t>Behavio</a:t>
            </a:r>
            <a:r>
              <a:rPr lang="en-US" dirty="0">
                <a:ea typeface="+mn-lt"/>
                <a:cs typeface="+mn-lt"/>
              </a:rPr>
              <a:t>*"</a:t>
            </a:r>
          </a:p>
          <a:p>
            <a:pPr marL="0" indent="0">
              <a:buNone/>
            </a:pPr>
            <a:endParaRPr lang="en-US" dirty="0">
              <a:ea typeface="+mn-lt"/>
              <a:cs typeface="+mn-lt"/>
            </a:endParaRPr>
          </a:p>
        </p:txBody>
      </p:sp>
      <p:sp>
        <p:nvSpPr>
          <p:cNvPr id="5" name="TextBox 4">
            <a:extLst>
              <a:ext uri="{FF2B5EF4-FFF2-40B4-BE49-F238E27FC236}">
                <a16:creationId xmlns:a16="http://schemas.microsoft.com/office/drawing/2014/main" id="{E8F60E97-4477-4355-BAA8-2F173D45B864}"/>
              </a:ext>
            </a:extLst>
          </p:cNvPr>
          <p:cNvSpPr txBox="1"/>
          <p:nvPr/>
        </p:nvSpPr>
        <p:spPr>
          <a:xfrm>
            <a:off x="471616" y="6011562"/>
            <a:ext cx="68209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Haddaway NR, Macura B, Whaley P, and Pullin AS. 2017. ROSES flow diagram for systematic reviews. Version 1.0. DOI: 10.6084/m9.figshare.5897389</a:t>
            </a:r>
            <a:endParaRPr lang="en-US" sz="1400" dirty="0"/>
          </a:p>
        </p:txBody>
      </p:sp>
    </p:spTree>
    <p:extLst>
      <p:ext uri="{BB962C8B-B14F-4D97-AF65-F5344CB8AC3E}">
        <p14:creationId xmlns:p14="http://schemas.microsoft.com/office/powerpoint/2010/main" val="312918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DC64-6D68-4592-8697-05B69A0BC4FC}"/>
              </a:ext>
            </a:extLst>
          </p:cNvPr>
          <p:cNvSpPr>
            <a:spLocks noGrp="1"/>
          </p:cNvSpPr>
          <p:nvPr>
            <p:ph type="title"/>
          </p:nvPr>
        </p:nvSpPr>
        <p:spPr>
          <a:xfrm>
            <a:off x="5334002" y="762000"/>
            <a:ext cx="6095998" cy="2025649"/>
          </a:xfrm>
        </p:spPr>
        <p:txBody>
          <a:bodyPr anchor="b">
            <a:normAutofit/>
          </a:bodyPr>
          <a:lstStyle/>
          <a:p>
            <a:r>
              <a:rPr lang="en-US" dirty="0"/>
              <a:t>Methodology</a:t>
            </a:r>
            <a:br>
              <a:rPr lang="en-US" dirty="0"/>
            </a:br>
            <a:r>
              <a:rPr lang="en-US" dirty="0"/>
              <a:t>Scoping review</a:t>
            </a:r>
          </a:p>
        </p:txBody>
      </p:sp>
      <p:pic>
        <p:nvPicPr>
          <p:cNvPr id="4" name="Picture 4">
            <a:extLst>
              <a:ext uri="{FF2B5EF4-FFF2-40B4-BE49-F238E27FC236}">
                <a16:creationId xmlns:a16="http://schemas.microsoft.com/office/drawing/2014/main" id="{EA966E3F-2956-47BB-916B-72752B8532E1}"/>
              </a:ext>
            </a:extLst>
          </p:cNvPr>
          <p:cNvPicPr>
            <a:picLocks noChangeAspect="1"/>
          </p:cNvPicPr>
          <p:nvPr/>
        </p:nvPicPr>
        <p:blipFill>
          <a:blip r:embed="rId3"/>
          <a:stretch>
            <a:fillRect/>
          </a:stretch>
        </p:blipFill>
        <p:spPr>
          <a:xfrm>
            <a:off x="762000" y="840730"/>
            <a:ext cx="3895345" cy="5176538"/>
          </a:xfrm>
          <a:prstGeom prst="rect">
            <a:avLst/>
          </a:prstGeom>
        </p:spPr>
      </p:pic>
      <p:sp>
        <p:nvSpPr>
          <p:cNvPr id="3" name="Content Placeholder 2">
            <a:extLst>
              <a:ext uri="{FF2B5EF4-FFF2-40B4-BE49-F238E27FC236}">
                <a16:creationId xmlns:a16="http://schemas.microsoft.com/office/drawing/2014/main" id="{C9E3CFD3-DAD6-4DD9-97FA-E5A6E391E0FC}"/>
              </a:ext>
            </a:extLst>
          </p:cNvPr>
          <p:cNvSpPr>
            <a:spLocks noGrp="1"/>
          </p:cNvSpPr>
          <p:nvPr>
            <p:ph idx="1"/>
          </p:nvPr>
        </p:nvSpPr>
        <p:spPr>
          <a:xfrm>
            <a:off x="5334003" y="3047999"/>
            <a:ext cx="6386381" cy="3048001"/>
          </a:xfrm>
        </p:spPr>
        <p:txBody>
          <a:bodyPr vert="horz" lIns="91440" tIns="45720" rIns="91440" bIns="45720" rtlCol="0" anchor="t">
            <a:normAutofit fontScale="92500" lnSpcReduction="10000"/>
          </a:bodyPr>
          <a:lstStyle/>
          <a:p>
            <a:pPr marL="0" indent="0">
              <a:buNone/>
            </a:pPr>
            <a:r>
              <a:rPr lang="en-US" strike="sngStrike" dirty="0">
                <a:ea typeface="+mn-lt"/>
                <a:cs typeface="+mn-lt"/>
              </a:rPr>
              <a:t>Excluded articles from unrelated fields of study and journals (e.g. Journal of Sleep Research) </a:t>
            </a:r>
            <a:r>
              <a:rPr lang="en-US" b="1" dirty="0">
                <a:solidFill>
                  <a:srgbClr val="FF0000"/>
                </a:solidFill>
                <a:latin typeface="+mj-lt"/>
                <a:ea typeface="+mn-lt"/>
                <a:cs typeface="+mn-lt"/>
              </a:rPr>
              <a:t>NOT Optimal</a:t>
            </a:r>
            <a:endParaRPr lang="en-US" strike="sngStrike" dirty="0">
              <a:latin typeface="+mj-lt"/>
              <a:ea typeface="+mn-lt"/>
              <a:cs typeface="+mn-lt"/>
            </a:endParaRPr>
          </a:p>
          <a:p>
            <a:pPr marL="0" indent="0">
              <a:buNone/>
            </a:pPr>
            <a:endParaRPr lang="en-US" strike="sngStrike" dirty="0">
              <a:ea typeface="+mn-lt"/>
              <a:cs typeface="+mn-lt"/>
            </a:endParaRPr>
          </a:p>
          <a:p>
            <a:pPr marL="0" indent="0">
              <a:buNone/>
            </a:pPr>
            <a:r>
              <a:rPr lang="en-US" dirty="0">
                <a:ea typeface="+mn-lt"/>
                <a:cs typeface="+mn-lt"/>
              </a:rPr>
              <a:t>Excluded irrelevant areas of research in </a:t>
            </a:r>
            <a:r>
              <a:rPr lang="en-US" dirty="0" err="1">
                <a:ea typeface="+mn-lt"/>
                <a:cs typeface="+mn-lt"/>
              </a:rPr>
              <a:t>WoS</a:t>
            </a:r>
            <a:r>
              <a:rPr lang="en-US" dirty="0">
                <a:ea typeface="+mn-lt"/>
                <a:cs typeface="+mn-lt"/>
              </a:rPr>
              <a:t>.</a:t>
            </a:r>
          </a:p>
          <a:p>
            <a:pPr marL="0" indent="0">
              <a:buNone/>
            </a:pPr>
            <a:r>
              <a:rPr lang="en-US" dirty="0">
                <a:ea typeface="+mn-lt"/>
                <a:cs typeface="+mn-lt"/>
              </a:rPr>
              <a:t>Excluded articles not written in English.</a:t>
            </a:r>
          </a:p>
          <a:p>
            <a:pPr marL="0" indent="0">
              <a:buNone/>
            </a:pPr>
            <a:r>
              <a:rPr lang="en-US" dirty="0">
                <a:ea typeface="+mn-lt"/>
                <a:cs typeface="+mn-lt"/>
              </a:rPr>
              <a:t>No need for de-duplication.</a:t>
            </a:r>
          </a:p>
          <a:p>
            <a:pPr marL="0" indent="0">
              <a:buNone/>
            </a:pPr>
            <a:endParaRPr lang="en-US" dirty="0">
              <a:ea typeface="+mn-lt"/>
              <a:cs typeface="+mn-lt"/>
            </a:endParaRPr>
          </a:p>
        </p:txBody>
      </p:sp>
      <p:sp>
        <p:nvSpPr>
          <p:cNvPr id="5" name="TextBox 4">
            <a:extLst>
              <a:ext uri="{FF2B5EF4-FFF2-40B4-BE49-F238E27FC236}">
                <a16:creationId xmlns:a16="http://schemas.microsoft.com/office/drawing/2014/main" id="{E8F60E97-4477-4355-BAA8-2F173D45B864}"/>
              </a:ext>
            </a:extLst>
          </p:cNvPr>
          <p:cNvSpPr txBox="1"/>
          <p:nvPr/>
        </p:nvSpPr>
        <p:spPr>
          <a:xfrm>
            <a:off x="471616" y="6011562"/>
            <a:ext cx="68209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Haddaway NR, Macura B, Whaley P, and Pullin AS. 2017. ROSES flow diagram for systematic reviews. Version 1.0. DOI: 10.6084/m9.figshare.5897389</a:t>
            </a:r>
            <a:endParaRPr lang="en-US" sz="1400" dirty="0"/>
          </a:p>
        </p:txBody>
      </p:sp>
    </p:spTree>
    <p:extLst>
      <p:ext uri="{BB962C8B-B14F-4D97-AF65-F5344CB8AC3E}">
        <p14:creationId xmlns:p14="http://schemas.microsoft.com/office/powerpoint/2010/main" val="3707912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E4AC-B288-901B-2FAA-F8B21623247F}"/>
              </a:ext>
            </a:extLst>
          </p:cNvPr>
          <p:cNvSpPr>
            <a:spLocks noGrp="1"/>
          </p:cNvSpPr>
          <p:nvPr>
            <p:ph type="title"/>
          </p:nvPr>
        </p:nvSpPr>
        <p:spPr>
          <a:xfrm>
            <a:off x="762000" y="1524000"/>
            <a:ext cx="9144000" cy="687185"/>
          </a:xfrm>
        </p:spPr>
        <p:txBody>
          <a:bodyPr>
            <a:normAutofit fontScale="90000"/>
          </a:bodyPr>
          <a:lstStyle/>
          <a:p>
            <a:r>
              <a:rPr lang="en-CA" dirty="0"/>
              <a:t>Search Strings – How not to do it</a:t>
            </a:r>
          </a:p>
        </p:txBody>
      </p:sp>
      <p:sp>
        <p:nvSpPr>
          <p:cNvPr id="3" name="Content Placeholder 2">
            <a:extLst>
              <a:ext uri="{FF2B5EF4-FFF2-40B4-BE49-F238E27FC236}">
                <a16:creationId xmlns:a16="http://schemas.microsoft.com/office/drawing/2014/main" id="{A48C539D-5902-3243-6AFF-52FD064476C6}"/>
              </a:ext>
            </a:extLst>
          </p:cNvPr>
          <p:cNvSpPr>
            <a:spLocks noGrp="1"/>
          </p:cNvSpPr>
          <p:nvPr>
            <p:ph idx="1"/>
          </p:nvPr>
        </p:nvSpPr>
        <p:spPr>
          <a:xfrm>
            <a:off x="762000" y="2211186"/>
            <a:ext cx="10668000" cy="3491346"/>
          </a:xfrm>
        </p:spPr>
        <p:txBody>
          <a:bodyPr>
            <a:normAutofit fontScale="55000" lnSpcReduction="20000"/>
          </a:bodyPr>
          <a:lstStyle/>
          <a:p>
            <a:pPr marL="0" indent="0">
              <a:buNone/>
            </a:pPr>
            <a:r>
              <a:rPr lang="en-US" sz="1800" b="0" i="0" u="none" strike="noStrike" dirty="0">
                <a:effectLst/>
                <a:latin typeface="Calibri" panose="020F0502020204030204" pitchFamily="34" charset="0"/>
              </a:rPr>
              <a:t>V1: (TS=(sentinel AND </a:t>
            </a:r>
            <a:r>
              <a:rPr lang="en-US" sz="1800" b="0" i="0" u="none" strike="noStrike" dirty="0" err="1">
                <a:effectLst/>
                <a:latin typeface="Calibri" panose="020F0502020204030204" pitchFamily="34" charset="0"/>
              </a:rPr>
              <a:t>Behavio</a:t>
            </a:r>
            <a:r>
              <a:rPr lang="en-US" sz="1800" b="0" i="0" u="none" strike="noStrike" dirty="0">
                <a:effectLst/>
                <a:latin typeface="Calibri" panose="020F0502020204030204" pitchFamily="34" charset="0"/>
              </a:rPr>
              <a:t>*)) AND ((LA==("ENGLISH") AND SJ==("BEHAVIORAL SCIENCES" OR "ZOOLOGY" OR "ENVIRONMENTAL SCIENCES ECOLOGY" OR "NUTRITION DIETETICS" OR "REPRODUCTIVE BIOLOGY" OR "BIODIVERSITY CONSERVATION" OR "WATER RESOURCES" OR "ACOUSTICS" OR "EVOLUTIONARY BIOLOGY" OR "COMMUNICATION" OR "DEVELOPMENTAL BIOLOGY" OR "URBAN STUDIES") AND DT==("ARTICLE" OR "ABSTRACT" OR "REVIEW" OR "UNSPECIFIED")) NOT (SILOID==("MEDLINE") OR SO==("SLEEP ROCHESTER" OR "SLEEP" OR "REMOTE SENSING" OR "JOURNAL OF SLEEP RESEARCH" OR "ENVIRONMENTAL BIOLOGY OF FISHES" OR "MEDICINE AND SCIENCE IN SPORTS AND EXERCISE" OR "MEDICINE SCIENCE IN SPORTS EXERCISE" OR "NEUROPSYCHOPHARMACOLOGY" OR "DRUG DEVELOPMENT RESEARCH" OR "JOURNAL OF TROPICAL ECOLOGY" OR "KOELLA W P ED SLEEP 1982 PHYSIOLOGY PHARMACOLOGY SLEEP FACTORS MEMORY SLEEP DEPRIVATION HYPNOTICS 6TH EUROPEAN CONGRESS ON SLEEP RESEARCH ZURICH MARCH 23 26 1982 XIV 435P S KARGER BASEL SWITZERLAND NEW YORK N Y USA ILLUS" OR "PSYCHOLOGICAL RECORD" OR "REVIEWS IN FISH BIOLOGY AND FISHERIES" OR "ALCOHOLISM CLINICAL AND EXPERIMENTAL RESEARCH" OR "ELECTROENCEPHALOGRAPHY AND CLINICAL NEUROPHYSIOLOGY" OR "FRONTIERS IN MARINE SCIENCE" OR "EVOLUTION AND HUMAN BEHAVIOR" OR "AMERICAN JOURNAL OF TROPICAL MEDICINE AND HYGIENE" OR "BEHAVIOR THERAPY" OR "CANADIAN JOURNAL OF FISHERIES AND AQUATIC SCIENCES" OR "CURRENT DIRECTIONS IN PSYCHOLOGICAL SCIENCE" OR "HUMAN PSYCHOPHARMACOLOGY" OR "REMOTE SENSING OF ENVIRONMENT" OR "HUMAN PSYCHOPHARMACOLOGY CLINICAL AND EXPERIMENTAL" OR "COMPUTERS IN HUMAN BEHAVIOR" OR "ZEITSCHRIFT FUR TIERPSYCHOLOGIE JOURNAL OF COMPARATIVE ETHOLOGY" OR "ZEITSCHRIFT FUER TIERPSYCHOLOGIE" OR "TRANSPORTATION RESEARCH PART F TRAFFIC PSYCHOLOGY AND BEHAVIOUR" OR "ECOLOGICAL MODELLING" OR "FRESHWATER BIOLOGY" OR "AMERICAN JOURNAL OF PHYSICAL ANTHROPOLOGY" OR "BULLETIN OF THE PSYCHONOMIC SOCIETY" OR "COGNITIVE THERAPY AND RESEARCH" OR "PSYCHOPHYSIOLOGY" OR "ERGONOMICS" OR "HYDROBIOLOGIA" OR "EUROPEAN JOURNAL OF SOCIAL PSYCHOLOGY" OR "HERRMANN W M ED ELECTROENCEPHALOGRAPHY IN DRUG RESEARCH PROCEEDINGS OF THE SYMPOSIUM BERLIN WEST GERMANY JUNE 27 29 1980 XIX 608P BUTTERWORTHS WOBURN MASS USA GUSTAV FISCHER VERLAG STUTTGART NEW YORK N Y USA ILLUS" OR "IEEE JOURNAL OF SELECTED TOPICS IN APPLIED EARTH OBSERVATIONS AND REMOTE SENSING" OR "IEEE TRANSACTIONS ON GEOSCIENCE AND REMOTE SENSING" OR "INDUSTRIAL HEALTH" OR "SLEEP STUTTGART" OR "JOURNAL OF VETERINARY BEHAVIOR CLINICAL APPLICATIONS AND RESEARCH" OR "INTERNATIONAL JOURNAL OF REMOTE SENSING" OR "JOURNAL OF COMPARATIVE PHYSIOLOGY A SENSORY NEURAL AND BEHAVIORAL PHYSIOLOGY" OR "JOURNAL OF FISH BIOLOGY" OR "JOURNAL OF PSYCHOPATHOLOGY AND BEHAVIORAL ASSESSMENT" OR "JOURNAL OF ZOO AND AQUARIUM RESEARCH" OR "MARINE AND FRESHWATER RESEARCH" OR "PERSONAL RELATIONSHIPS" OR "JOURNAL OF CLINICAL AND EXPERIMENTAL NEUROPSYCHOLOGY" OR "PERCEPTUAL AND MOTOR SKILLS" OR "EUROPEAN NEUROPSYCHOPHARMACOLOGY" OR "MARINE ECOLOGY PROGRESS SERIES" OR "PSYCHOPHARMACOLOGY") OR MC==("POPULATION STUDIES" OR "NEURAL COORDINATION" OR "ENDOCRINE SYSTEM" OR "POLLUTION ASSESSMENT CONTROL AND MANAGEMENT" OR "MOVEMENT AND SUPPORT" OR "MATHEMATICAL BIOLOGY" OR "EQUIPMENT APPARATUS DEVICES AND INSTRUMENTATION" OR "OCCUPATIONAL HEALTH" OR "TRANSPORT AND CIRCULATION" OR "COMPUTER APPLICATIONS" OR "AGING" OR "ECONOMICS" OR "ENZYMOLOGY" OR "INFORMATION STUDIES" OR "RADIOLOGY" OR "CLINICAL IMMUNOLOGY" OR "RADIATION BIOLOGY" OR "DERMATOLOGY" OR "SOCIOLOGY" OR "GASTROENTEROLOGY" OR "ONCOLOGY" OR "PHILOSOPHY AND ETHICS" OR "SURGERY" OR "URINARY SYSTEM" OR "UROLOGY" OR "CLINICAL ENDOCRINOLOGY" OR "HEMATOLOGY" OR "PALEOBIOLOGY" OR "PHARMACOGNOSY" OR "CARDIOVASCULAR SYSTEM" OR "MEDICAL SCIENCES" OR "PEDIATRICS" OR "PUBLIC HEALTH" OR "INGESTION AND ASSIMILATION" OR "PATHOLOGY" OR "BIOGEOGRAPHY" OR "NERVOUS SYSTEM" OR "COMPUTATIONAL BIOLOGY" OR "HUMAN MEDICINE MEDICAL SCIENCES" OR "MODELS AND SIMULATIONS" OR "AGRICULTURE" OR "MARINE ECOLOGY" OR "ANTHROPOLOGY" OR "BIOCHEMISTRY AND MOLECULAR BIOPHYSICS" OR "MOLECULAR GENETICS" OR "INTEGUMENTARY SYSTEM" OR "VECTOR BIOLOGY" OR "VETERINARY MEDICINE" OR "GERIATRICS" OR "DIGESTIVE SYSTEM" OR "HORTICULTURE" OR "SANITATION" OR "SPORTS MEDICINE" OR "AGRICHEMICALS" OR "ALLERGY" OR "BIOGRAPHY" OR "BIOMEDICAL ENGINEERING" OR "BIOPROCESS ENGINEERING" OR "CLINICAL IMMUNOLOGY HUMAN MEDICINE MEDICAL SCIENCES" OR "EDUCATION" OR "AQUACULTURE" OR "CLINICAL CHEMISTRY" OR "PHARMACOLOGY" OR "CHEMICAL COORDINATION AND HOMEOSTASIS" OR "PSYCHIATRY" OR "NEUROLOGY" OR "PHYSIOLOGY" OR "FRESHWATER ECOLOGY" OR "ALLIED MEDICAL SCIENCES" OR "DENTAL AND ORAL SYSTEM" OR "CELL BIOLOGY" OR "BLOOD AND LYMPHATICS" OR "SKELETAL SYSTEM" OR "RESPIRATORY SYSTEM" OR "RESPIRATION" OR "MUSCULAR SYSTEM" OR "EXOBIOLOGY" OR "GYNECOLOGY" OR "HISTORY" OR "HOSPITAL ADMINISTRATION" OR "HUMAN MEDICINE" OR "NEPHROLOGY" OR "NURSING" OR "PULMONARY MEDICINE" OR "SEROLOGY" OR "SOIL SCIENCE" OR "WASTE MANAGEMENT" OR "MEMBRANES" OR "IMMUNE SYSTEM" OR "CARDIOVASCULAR MEDICINE" OR "TOXICOLOGY" OR "ECONOMIC ENTOMOLOGY")))</a:t>
            </a:r>
            <a:r>
              <a:rPr lang="en-US" dirty="0"/>
              <a:t> </a:t>
            </a:r>
          </a:p>
        </p:txBody>
      </p:sp>
      <p:sp>
        <p:nvSpPr>
          <p:cNvPr id="4" name="TextBox 3">
            <a:extLst>
              <a:ext uri="{FF2B5EF4-FFF2-40B4-BE49-F238E27FC236}">
                <a16:creationId xmlns:a16="http://schemas.microsoft.com/office/drawing/2014/main" id="{5E56F33A-4465-3990-051E-E03AF08B02BA}"/>
              </a:ext>
            </a:extLst>
          </p:cNvPr>
          <p:cNvSpPr txBox="1"/>
          <p:nvPr/>
        </p:nvSpPr>
        <p:spPr>
          <a:xfrm>
            <a:off x="889462" y="5785658"/>
            <a:ext cx="9393382" cy="461665"/>
          </a:xfrm>
          <a:prstGeom prst="rect">
            <a:avLst/>
          </a:prstGeom>
          <a:noFill/>
        </p:spPr>
        <p:txBody>
          <a:bodyPr wrap="square" rtlCol="0">
            <a:spAutoFit/>
          </a:bodyPr>
          <a:lstStyle/>
          <a:p>
            <a:r>
              <a:rPr lang="en-CA" sz="2400" dirty="0"/>
              <a:t>Horrible to work with and missed articles of interest.</a:t>
            </a:r>
          </a:p>
        </p:txBody>
      </p:sp>
    </p:spTree>
    <p:extLst>
      <p:ext uri="{BB962C8B-B14F-4D97-AF65-F5344CB8AC3E}">
        <p14:creationId xmlns:p14="http://schemas.microsoft.com/office/powerpoint/2010/main" val="181521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E4AC-B288-901B-2FAA-F8B21623247F}"/>
              </a:ext>
            </a:extLst>
          </p:cNvPr>
          <p:cNvSpPr>
            <a:spLocks noGrp="1"/>
          </p:cNvSpPr>
          <p:nvPr>
            <p:ph type="title"/>
          </p:nvPr>
        </p:nvSpPr>
        <p:spPr>
          <a:xfrm>
            <a:off x="762000" y="1524000"/>
            <a:ext cx="9144000" cy="687185"/>
          </a:xfrm>
        </p:spPr>
        <p:txBody>
          <a:bodyPr>
            <a:normAutofit fontScale="90000"/>
          </a:bodyPr>
          <a:lstStyle/>
          <a:p>
            <a:r>
              <a:rPr lang="en-CA" dirty="0"/>
              <a:t>Search Strings – The right way</a:t>
            </a:r>
          </a:p>
        </p:txBody>
      </p:sp>
      <p:sp>
        <p:nvSpPr>
          <p:cNvPr id="3" name="Content Placeholder 2">
            <a:extLst>
              <a:ext uri="{FF2B5EF4-FFF2-40B4-BE49-F238E27FC236}">
                <a16:creationId xmlns:a16="http://schemas.microsoft.com/office/drawing/2014/main" id="{A48C539D-5902-3243-6AFF-52FD064476C6}"/>
              </a:ext>
            </a:extLst>
          </p:cNvPr>
          <p:cNvSpPr>
            <a:spLocks noGrp="1"/>
          </p:cNvSpPr>
          <p:nvPr>
            <p:ph idx="1"/>
          </p:nvPr>
        </p:nvSpPr>
        <p:spPr>
          <a:xfrm>
            <a:off x="762000" y="2211186"/>
            <a:ext cx="10668000" cy="3491346"/>
          </a:xfrm>
        </p:spPr>
        <p:txBody>
          <a:bodyPr>
            <a:normAutofit/>
          </a:bodyPr>
          <a:lstStyle/>
          <a:p>
            <a:pPr marL="0" indent="0">
              <a:buNone/>
            </a:pPr>
            <a:r>
              <a:rPr lang="en-US" sz="1800" b="0" i="0" u="none" strike="noStrike" dirty="0">
                <a:effectLst/>
                <a:latin typeface="Calibri" panose="020F0502020204030204" pitchFamily="34" charset="0"/>
              </a:rPr>
              <a:t>V2: ((TS=(sentinel AND </a:t>
            </a:r>
            <a:r>
              <a:rPr lang="en-US" sz="1800" b="0" i="0" u="none" strike="noStrike" dirty="0" err="1">
                <a:effectLst/>
                <a:latin typeface="Calibri" panose="020F0502020204030204" pitchFamily="34" charset="0"/>
              </a:rPr>
              <a:t>Behavio</a:t>
            </a:r>
            <a:r>
              <a:rPr lang="en-US" sz="1800" b="0" i="0" u="none" strike="noStrike" dirty="0">
                <a:effectLst/>
                <a:latin typeface="Calibri" panose="020F0502020204030204" pitchFamily="34" charset="0"/>
              </a:rPr>
              <a:t>*)) AND ((LA==("ENGLISH")))) AND ((SJ==("BEHAVIORAL SCIENCES")) NOT (SJ==("HEALTH CARE SCIENCES SERVICES" OR "PEDIATRICS" OR "PHARMACOLOGY PHARMACY" OR "MARINE FRESHWATER BIOLOGY" OR "GENERAL INTERNAL MEDICINE" OR "METEOROLOGY ATMOSPHERIC SCIENCES" OR "SUBSTANCE ABUSE" OR "CRIMINOLOGY PENOLOGY" OR "RADIOLOGY NUCLEAR MEDICINE MEDICAL IMAGING" OR "SURGERY" OR "MEDICAL LABORATORY TECHNOLOGY" OR "PUBLIC ENVIRONMENTAL OCCUPATIONAL HEALTH“ OR "WOMEN APOS S STUDIES" OR "GEOCHEMISTRY GEOPHYSICS" OR "RESEARCH EXPERIMENTAL MEDICINE" OR "IMAGING SCIENCE PHOTOGRAPHIC TECHNOLOGY" OR "EDUCATION EDUCATIONAL RESEARCH “ OR "BUSINESS ECONOMICS" OR "BIOTECHNOLOGY APPLIED MICROBIOLOGY")))</a:t>
            </a:r>
            <a:r>
              <a:rPr lang="en-US" dirty="0"/>
              <a:t> </a:t>
            </a:r>
          </a:p>
        </p:txBody>
      </p:sp>
      <p:sp>
        <p:nvSpPr>
          <p:cNvPr id="4" name="TextBox 3">
            <a:extLst>
              <a:ext uri="{FF2B5EF4-FFF2-40B4-BE49-F238E27FC236}">
                <a16:creationId xmlns:a16="http://schemas.microsoft.com/office/drawing/2014/main" id="{5E56F33A-4465-3990-051E-E03AF08B02BA}"/>
              </a:ext>
            </a:extLst>
          </p:cNvPr>
          <p:cNvSpPr txBox="1"/>
          <p:nvPr/>
        </p:nvSpPr>
        <p:spPr>
          <a:xfrm>
            <a:off x="889462" y="5785658"/>
            <a:ext cx="9393382" cy="461665"/>
          </a:xfrm>
          <a:prstGeom prst="rect">
            <a:avLst/>
          </a:prstGeom>
          <a:noFill/>
        </p:spPr>
        <p:txBody>
          <a:bodyPr wrap="square" rtlCol="0">
            <a:spAutoFit/>
          </a:bodyPr>
          <a:lstStyle/>
          <a:p>
            <a:r>
              <a:rPr lang="en-CA" sz="2400" dirty="0"/>
              <a:t>Much better results – 364 results on Nov. 1 2022 on </a:t>
            </a:r>
            <a:r>
              <a:rPr lang="en-CA" sz="2400" dirty="0" err="1"/>
              <a:t>WoS</a:t>
            </a:r>
            <a:r>
              <a:rPr lang="en-CA" sz="2400" dirty="0"/>
              <a:t> Complete</a:t>
            </a:r>
          </a:p>
        </p:txBody>
      </p:sp>
    </p:spTree>
    <p:extLst>
      <p:ext uri="{BB962C8B-B14F-4D97-AF65-F5344CB8AC3E}">
        <p14:creationId xmlns:p14="http://schemas.microsoft.com/office/powerpoint/2010/main" val="217827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23270-8C8A-972F-1922-ADAB4613EA66}"/>
              </a:ext>
            </a:extLst>
          </p:cNvPr>
          <p:cNvSpPr>
            <a:spLocks noGrp="1"/>
          </p:cNvSpPr>
          <p:nvPr>
            <p:ph type="title"/>
          </p:nvPr>
        </p:nvSpPr>
        <p:spPr>
          <a:xfrm>
            <a:off x="762001" y="1524001"/>
            <a:ext cx="3047999" cy="3810000"/>
          </a:xfrm>
        </p:spPr>
        <p:txBody>
          <a:bodyPr>
            <a:normAutofit/>
          </a:bodyPr>
          <a:lstStyle/>
          <a:p>
            <a:r>
              <a:rPr lang="en-US" sz="4100"/>
              <a:t>What have I been up to?</a:t>
            </a:r>
            <a:br>
              <a:rPr lang="en-US" sz="4100"/>
            </a:br>
            <a:br>
              <a:rPr lang="en-US" sz="4100"/>
            </a:br>
            <a:r>
              <a:rPr lang="en-US" sz="4100"/>
              <a:t>Conferences</a:t>
            </a:r>
          </a:p>
        </p:txBody>
      </p:sp>
      <p:sp>
        <p:nvSpPr>
          <p:cNvPr id="29" name="Freeform: Shape 28">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7F86B05-C996-26F3-A116-3F830231567F}"/>
              </a:ext>
            </a:extLst>
          </p:cNvPr>
          <p:cNvGraphicFramePr>
            <a:graphicFrameLocks noGrp="1"/>
          </p:cNvGraphicFramePr>
          <p:nvPr>
            <p:ph idx="1"/>
            <p:extLst>
              <p:ext uri="{D42A27DB-BD31-4B8C-83A1-F6EECF244321}">
                <p14:modId xmlns:p14="http://schemas.microsoft.com/office/powerpoint/2010/main" val="1229462853"/>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1546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DC64-6D68-4592-8697-05B69A0BC4FC}"/>
              </a:ext>
            </a:extLst>
          </p:cNvPr>
          <p:cNvSpPr>
            <a:spLocks noGrp="1"/>
          </p:cNvSpPr>
          <p:nvPr>
            <p:ph type="title"/>
          </p:nvPr>
        </p:nvSpPr>
        <p:spPr>
          <a:xfrm>
            <a:off x="7413409" y="885825"/>
            <a:ext cx="4016115" cy="1901824"/>
          </a:xfrm>
        </p:spPr>
        <p:txBody>
          <a:bodyPr anchor="b">
            <a:normAutofit/>
          </a:bodyPr>
          <a:lstStyle/>
          <a:p>
            <a:r>
              <a:rPr lang="en-US"/>
              <a:t>Methodology</a:t>
            </a:r>
            <a:br>
              <a:rPr lang="en-US" dirty="0"/>
            </a:br>
            <a:r>
              <a:rPr lang="en-US"/>
              <a:t>Scoping review</a:t>
            </a:r>
            <a:endParaRPr lang="en-US" dirty="0"/>
          </a:p>
        </p:txBody>
      </p:sp>
      <p:pic>
        <p:nvPicPr>
          <p:cNvPr id="6" name="Picture 6" descr="Graphical user interface, text, application&#10;&#10;Description automatically generated">
            <a:extLst>
              <a:ext uri="{FF2B5EF4-FFF2-40B4-BE49-F238E27FC236}">
                <a16:creationId xmlns:a16="http://schemas.microsoft.com/office/drawing/2014/main" id="{2363E1FE-4BFD-06BC-98C6-BF6C3C44320B}"/>
              </a:ext>
            </a:extLst>
          </p:cNvPr>
          <p:cNvPicPr>
            <a:picLocks noChangeAspect="1"/>
          </p:cNvPicPr>
          <p:nvPr/>
        </p:nvPicPr>
        <p:blipFill>
          <a:blip r:embed="rId3"/>
          <a:stretch>
            <a:fillRect/>
          </a:stretch>
        </p:blipFill>
        <p:spPr>
          <a:xfrm>
            <a:off x="833136" y="762000"/>
            <a:ext cx="5952775" cy="5334000"/>
          </a:xfrm>
          <a:prstGeom prst="rect">
            <a:avLst/>
          </a:prstGeom>
        </p:spPr>
      </p:pic>
      <p:sp>
        <p:nvSpPr>
          <p:cNvPr id="3" name="Content Placeholder 2">
            <a:extLst>
              <a:ext uri="{FF2B5EF4-FFF2-40B4-BE49-F238E27FC236}">
                <a16:creationId xmlns:a16="http://schemas.microsoft.com/office/drawing/2014/main" id="{C9E3CFD3-DAD6-4DD9-97FA-E5A6E391E0FC}"/>
              </a:ext>
            </a:extLst>
          </p:cNvPr>
          <p:cNvSpPr>
            <a:spLocks noGrp="1"/>
          </p:cNvSpPr>
          <p:nvPr>
            <p:ph idx="1"/>
          </p:nvPr>
        </p:nvSpPr>
        <p:spPr>
          <a:xfrm>
            <a:off x="7413410" y="3047999"/>
            <a:ext cx="4016114" cy="3048001"/>
          </a:xfrm>
        </p:spPr>
        <p:txBody>
          <a:bodyPr vert="horz" lIns="91440" tIns="45720" rIns="91440" bIns="45720" rtlCol="0">
            <a:normAutofit fontScale="85000" lnSpcReduction="20000"/>
          </a:bodyPr>
          <a:lstStyle/>
          <a:p>
            <a:pPr marL="0" indent="0">
              <a:buNone/>
            </a:pPr>
            <a:r>
              <a:rPr lang="en-US" dirty="0">
                <a:ea typeface="+mn-lt"/>
                <a:cs typeface="+mn-lt"/>
              </a:rPr>
              <a:t>Performed article/abstract screening in R using </a:t>
            </a:r>
            <a:r>
              <a:rPr lang="en-US" dirty="0" err="1">
                <a:ea typeface="+mn-lt"/>
                <a:cs typeface="+mn-lt"/>
              </a:rPr>
              <a:t>Metagear</a:t>
            </a:r>
            <a:r>
              <a:rPr lang="en-US" dirty="0">
                <a:ea typeface="+mn-lt"/>
                <a:cs typeface="+mn-lt"/>
              </a:rPr>
              <a:t>.</a:t>
            </a:r>
            <a:endParaRPr lang="en-US" dirty="0"/>
          </a:p>
          <a:p>
            <a:pPr marL="0" indent="0">
              <a:buNone/>
            </a:pPr>
            <a:endParaRPr lang="en-US" dirty="0">
              <a:ea typeface="+mn-lt"/>
              <a:cs typeface="+mn-lt"/>
            </a:endParaRPr>
          </a:p>
          <a:p>
            <a:pPr marL="0" indent="0">
              <a:buNone/>
            </a:pPr>
            <a:r>
              <a:rPr lang="en-US" dirty="0" err="1">
                <a:ea typeface="+mn-lt"/>
                <a:cs typeface="+mn-lt"/>
              </a:rPr>
              <a:t>Lajeunesse</a:t>
            </a:r>
            <a:r>
              <a:rPr lang="en-US" dirty="0">
                <a:ea typeface="+mn-lt"/>
                <a:cs typeface="+mn-lt"/>
              </a:rPr>
              <a:t> Lab is still a great resource!</a:t>
            </a:r>
          </a:p>
          <a:p>
            <a:pPr marL="0" indent="0">
              <a:buNone/>
            </a:pPr>
            <a:endParaRPr lang="en-US" dirty="0">
              <a:ea typeface="+mn-lt"/>
              <a:cs typeface="+mn-lt"/>
            </a:endParaRPr>
          </a:p>
          <a:p>
            <a:pPr marL="0" indent="0">
              <a:buNone/>
            </a:pPr>
            <a:r>
              <a:rPr lang="en-US" dirty="0">
                <a:ea typeface="+mn-lt"/>
                <a:cs typeface="+mn-lt"/>
              </a:rPr>
              <a:t>Following their methodology for meta-analysis and synthesis.</a:t>
            </a:r>
          </a:p>
          <a:p>
            <a:pPr marL="0" indent="0">
              <a:buNone/>
            </a:pPr>
            <a:endParaRPr lang="en-US" dirty="0">
              <a:ea typeface="+mn-lt"/>
              <a:cs typeface="+mn-lt"/>
            </a:endParaRPr>
          </a:p>
        </p:txBody>
      </p:sp>
      <p:sp>
        <p:nvSpPr>
          <p:cNvPr id="7" name="TextBox 6">
            <a:extLst>
              <a:ext uri="{FF2B5EF4-FFF2-40B4-BE49-F238E27FC236}">
                <a16:creationId xmlns:a16="http://schemas.microsoft.com/office/drawing/2014/main" id="{6BFC5860-FAEF-2C70-413F-7A3A627B90D3}"/>
              </a:ext>
            </a:extLst>
          </p:cNvPr>
          <p:cNvSpPr txBox="1"/>
          <p:nvPr/>
        </p:nvSpPr>
        <p:spPr>
          <a:xfrm>
            <a:off x="830704" y="6096000"/>
            <a:ext cx="5858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Metagear</a:t>
            </a:r>
            <a:r>
              <a:rPr lang="en-US" dirty="0"/>
              <a:t> GUI while screening </a:t>
            </a:r>
            <a:r>
              <a:rPr lang="en-US" dirty="0" err="1"/>
              <a:t>SorVandB</a:t>
            </a:r>
            <a:r>
              <a:rPr lang="en-US" dirty="0"/>
              <a:t> in R</a:t>
            </a:r>
          </a:p>
        </p:txBody>
      </p:sp>
    </p:spTree>
    <p:extLst>
      <p:ext uri="{BB962C8B-B14F-4D97-AF65-F5344CB8AC3E}">
        <p14:creationId xmlns:p14="http://schemas.microsoft.com/office/powerpoint/2010/main" val="4240226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DC64-6D68-4592-8697-05B69A0BC4FC}"/>
              </a:ext>
            </a:extLst>
          </p:cNvPr>
          <p:cNvSpPr>
            <a:spLocks noGrp="1"/>
          </p:cNvSpPr>
          <p:nvPr>
            <p:ph type="title"/>
          </p:nvPr>
        </p:nvSpPr>
        <p:spPr>
          <a:xfrm>
            <a:off x="762000" y="762000"/>
            <a:ext cx="3810001" cy="2025649"/>
          </a:xfrm>
        </p:spPr>
        <p:txBody>
          <a:bodyPr anchor="b">
            <a:normAutofit/>
          </a:bodyPr>
          <a:lstStyle/>
          <a:p>
            <a:r>
              <a:rPr lang="en-US"/>
              <a:t>Methodology</a:t>
            </a:r>
            <a:br>
              <a:rPr lang="en-US" dirty="0"/>
            </a:br>
            <a:r>
              <a:rPr lang="en-US"/>
              <a:t>Scoping review</a:t>
            </a:r>
            <a:endParaRPr lang="en-US" dirty="0"/>
          </a:p>
        </p:txBody>
      </p:sp>
      <p:sp>
        <p:nvSpPr>
          <p:cNvPr id="3" name="Content Placeholder 2">
            <a:extLst>
              <a:ext uri="{FF2B5EF4-FFF2-40B4-BE49-F238E27FC236}">
                <a16:creationId xmlns:a16="http://schemas.microsoft.com/office/drawing/2014/main" id="{C9E3CFD3-DAD6-4DD9-97FA-E5A6E391E0FC}"/>
              </a:ext>
            </a:extLst>
          </p:cNvPr>
          <p:cNvSpPr>
            <a:spLocks noGrp="1"/>
          </p:cNvSpPr>
          <p:nvPr>
            <p:ph idx="1"/>
          </p:nvPr>
        </p:nvSpPr>
        <p:spPr>
          <a:xfrm>
            <a:off x="762001" y="3047999"/>
            <a:ext cx="4197245" cy="3048001"/>
          </a:xfrm>
        </p:spPr>
        <p:txBody>
          <a:bodyPr vert="horz" lIns="91440" tIns="45720" rIns="91440" bIns="45720" rtlCol="0" anchor="t">
            <a:normAutofit/>
          </a:bodyPr>
          <a:lstStyle/>
          <a:p>
            <a:pPr marL="0" indent="0">
              <a:buNone/>
            </a:pPr>
            <a:r>
              <a:rPr lang="en-US" dirty="0">
                <a:ea typeface="+mn-lt"/>
                <a:cs typeface="+mn-lt"/>
              </a:rPr>
              <a:t>271 articles excluded</a:t>
            </a:r>
            <a:endParaRPr lang="en-US" dirty="0"/>
          </a:p>
          <a:p>
            <a:pPr marL="0" indent="0">
              <a:buNone/>
            </a:pPr>
            <a:r>
              <a:rPr lang="en-US" dirty="0">
                <a:ea typeface="+mn-lt"/>
                <a:cs typeface="+mn-lt"/>
              </a:rPr>
              <a:t>93 articles retained</a:t>
            </a:r>
          </a:p>
          <a:p>
            <a:pPr marL="0" indent="0">
              <a:buNone/>
            </a:pPr>
            <a:endParaRPr lang="en-US" dirty="0">
              <a:ea typeface="+mn-lt"/>
              <a:cs typeface="+mn-lt"/>
            </a:endParaRPr>
          </a:p>
          <a:p>
            <a:pPr marL="0" indent="0">
              <a:buNone/>
            </a:pPr>
            <a:r>
              <a:rPr lang="en-US" dirty="0">
                <a:ea typeface="+mn-lt"/>
                <a:cs typeface="+mn-lt"/>
              </a:rPr>
              <a:t>Screened three times and nearly done full-text screening.</a:t>
            </a:r>
          </a:p>
          <a:p>
            <a:pPr marL="0" indent="0">
              <a:buNone/>
            </a:pPr>
            <a:endParaRPr lang="en-US" dirty="0">
              <a:ea typeface="+mn-lt"/>
              <a:cs typeface="+mn-lt"/>
            </a:endParaRPr>
          </a:p>
        </p:txBody>
      </p:sp>
      <p:sp>
        <p:nvSpPr>
          <p:cNvPr id="5" name="TextBox 4">
            <a:extLst>
              <a:ext uri="{FF2B5EF4-FFF2-40B4-BE49-F238E27FC236}">
                <a16:creationId xmlns:a16="http://schemas.microsoft.com/office/drawing/2014/main" id="{46B74671-2A07-6B2C-C089-A147B049A399}"/>
              </a:ext>
            </a:extLst>
          </p:cNvPr>
          <p:cNvSpPr txBox="1"/>
          <p:nvPr/>
        </p:nvSpPr>
        <p:spPr>
          <a:xfrm>
            <a:off x="5365229" y="5109147"/>
            <a:ext cx="60647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Prisma workflow of "Sentinel AND </a:t>
            </a:r>
            <a:r>
              <a:rPr lang="en-US" dirty="0" err="1"/>
              <a:t>Behaviour</a:t>
            </a:r>
            <a:r>
              <a:rPr lang="en-US" dirty="0"/>
              <a:t>"</a:t>
            </a:r>
          </a:p>
        </p:txBody>
      </p:sp>
      <p:pic>
        <p:nvPicPr>
          <p:cNvPr id="9" name="Picture 8">
            <a:extLst>
              <a:ext uri="{FF2B5EF4-FFF2-40B4-BE49-F238E27FC236}">
                <a16:creationId xmlns:a16="http://schemas.microsoft.com/office/drawing/2014/main" id="{D5A1F1AC-1200-F85B-4C50-E3145C2DFCAE}"/>
              </a:ext>
            </a:extLst>
          </p:cNvPr>
          <p:cNvPicPr>
            <a:picLocks noChangeAspect="1"/>
          </p:cNvPicPr>
          <p:nvPr/>
        </p:nvPicPr>
        <p:blipFill>
          <a:blip r:embed="rId3"/>
          <a:stretch>
            <a:fillRect/>
          </a:stretch>
        </p:blipFill>
        <p:spPr>
          <a:xfrm>
            <a:off x="5365229" y="1379522"/>
            <a:ext cx="6574487" cy="3729626"/>
          </a:xfrm>
          <a:prstGeom prst="rect">
            <a:avLst/>
          </a:prstGeom>
        </p:spPr>
      </p:pic>
    </p:spTree>
    <p:extLst>
      <p:ext uri="{BB962C8B-B14F-4D97-AF65-F5344CB8AC3E}">
        <p14:creationId xmlns:p14="http://schemas.microsoft.com/office/powerpoint/2010/main" val="115846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F3A44-A561-7406-C4AC-82C854530C48}"/>
              </a:ext>
            </a:extLst>
          </p:cNvPr>
          <p:cNvSpPr>
            <a:spLocks noGrp="1"/>
          </p:cNvSpPr>
          <p:nvPr>
            <p:ph type="title"/>
          </p:nvPr>
        </p:nvSpPr>
        <p:spPr>
          <a:xfrm>
            <a:off x="6994933" y="885825"/>
            <a:ext cx="4434591" cy="1901824"/>
          </a:xfrm>
        </p:spPr>
        <p:txBody>
          <a:bodyPr anchor="b">
            <a:normAutofit/>
          </a:bodyPr>
          <a:lstStyle/>
          <a:p>
            <a:r>
              <a:rPr lang="en-US" dirty="0"/>
              <a:t>Methodology: Field Research</a:t>
            </a:r>
          </a:p>
        </p:txBody>
      </p:sp>
      <p:pic>
        <p:nvPicPr>
          <p:cNvPr id="6" name="Picture 6">
            <a:extLst>
              <a:ext uri="{FF2B5EF4-FFF2-40B4-BE49-F238E27FC236}">
                <a16:creationId xmlns:a16="http://schemas.microsoft.com/office/drawing/2014/main" id="{77DC77B1-26C6-F7F0-E32B-D3D5DD603EE8}"/>
              </a:ext>
            </a:extLst>
          </p:cNvPr>
          <p:cNvPicPr>
            <a:picLocks noChangeAspect="1"/>
          </p:cNvPicPr>
          <p:nvPr/>
        </p:nvPicPr>
        <p:blipFill>
          <a:blip r:embed="rId2"/>
          <a:stretch>
            <a:fillRect/>
          </a:stretch>
        </p:blipFill>
        <p:spPr>
          <a:xfrm>
            <a:off x="762000" y="1044313"/>
            <a:ext cx="6095047" cy="4769374"/>
          </a:xfrm>
          <a:prstGeom prst="rect">
            <a:avLst/>
          </a:prstGeom>
        </p:spPr>
      </p:pic>
      <p:sp>
        <p:nvSpPr>
          <p:cNvPr id="10" name="Content Placeholder 9">
            <a:extLst>
              <a:ext uri="{FF2B5EF4-FFF2-40B4-BE49-F238E27FC236}">
                <a16:creationId xmlns:a16="http://schemas.microsoft.com/office/drawing/2014/main" id="{CC372B1D-AFEC-F9AB-D23F-C23F47918151}"/>
              </a:ext>
            </a:extLst>
          </p:cNvPr>
          <p:cNvSpPr>
            <a:spLocks noGrp="1"/>
          </p:cNvSpPr>
          <p:nvPr>
            <p:ph idx="1"/>
          </p:nvPr>
        </p:nvSpPr>
        <p:spPr>
          <a:xfrm>
            <a:off x="6994934" y="3047999"/>
            <a:ext cx="4671934" cy="3048001"/>
          </a:xfrm>
        </p:spPr>
        <p:txBody>
          <a:bodyPr vert="horz" lIns="91440" tIns="45720" rIns="91440" bIns="45720" rtlCol="0" anchor="t">
            <a:normAutofit/>
          </a:bodyPr>
          <a:lstStyle/>
          <a:p>
            <a:pPr marL="0" indent="0">
              <a:buNone/>
            </a:pPr>
            <a:r>
              <a:rPr lang="en-US" dirty="0"/>
              <a:t>Combination of baited sites and opportunistic baiting.</a:t>
            </a:r>
          </a:p>
          <a:p>
            <a:pPr marL="0" indent="0">
              <a:buNone/>
            </a:pPr>
            <a:endParaRPr lang="en-US" dirty="0"/>
          </a:p>
          <a:p>
            <a:pPr marL="0" indent="0">
              <a:buNone/>
            </a:pPr>
            <a:r>
              <a:rPr lang="en-US" dirty="0"/>
              <a:t>25 videos recorded from May to September.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002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087E-4827-B475-0538-D890A9ED454F}"/>
              </a:ext>
            </a:extLst>
          </p:cNvPr>
          <p:cNvSpPr>
            <a:spLocks noGrp="1"/>
          </p:cNvSpPr>
          <p:nvPr>
            <p:ph type="title"/>
          </p:nvPr>
        </p:nvSpPr>
        <p:spPr>
          <a:xfrm>
            <a:off x="762000" y="597244"/>
            <a:ext cx="9144000" cy="1263649"/>
          </a:xfrm>
        </p:spPr>
        <p:txBody>
          <a:bodyPr>
            <a:normAutofit/>
          </a:bodyPr>
          <a:lstStyle/>
          <a:p>
            <a:r>
              <a:rPr lang="en-US" dirty="0"/>
              <a:t>Methodology: Field Research</a:t>
            </a:r>
            <a:br>
              <a:rPr lang="en-US" dirty="0"/>
            </a:br>
            <a:r>
              <a:rPr lang="en-US" sz="3600" dirty="0"/>
              <a:t>Timeline of observations</a:t>
            </a:r>
          </a:p>
        </p:txBody>
      </p:sp>
      <p:sp>
        <p:nvSpPr>
          <p:cNvPr id="3" name="Content Placeholder 2">
            <a:extLst>
              <a:ext uri="{FF2B5EF4-FFF2-40B4-BE49-F238E27FC236}">
                <a16:creationId xmlns:a16="http://schemas.microsoft.com/office/drawing/2014/main" id="{A64C1331-9B13-078A-EE1C-9553AD6B68D0}"/>
              </a:ext>
            </a:extLst>
          </p:cNvPr>
          <p:cNvSpPr>
            <a:spLocks noGrp="1"/>
          </p:cNvSpPr>
          <p:nvPr>
            <p:ph idx="1"/>
          </p:nvPr>
        </p:nvSpPr>
        <p:spPr>
          <a:xfrm>
            <a:off x="762000" y="2056901"/>
            <a:ext cx="10668000" cy="4588203"/>
          </a:xfrm>
        </p:spPr>
        <p:txBody>
          <a:bodyPr vert="horz" lIns="91440" tIns="45720" rIns="91440" bIns="45720" rtlCol="0" anchor="t">
            <a:normAutofit/>
          </a:bodyPr>
          <a:lstStyle/>
          <a:p>
            <a:r>
              <a:rPr lang="en-US" dirty="0"/>
              <a:t>Arrive on-site -&gt; 5min setup</a:t>
            </a:r>
          </a:p>
          <a:p>
            <a:r>
              <a:rPr lang="en-US" dirty="0"/>
              <a:t>Set up camera, place bait, return to camera</a:t>
            </a:r>
          </a:p>
          <a:p>
            <a:r>
              <a:rPr lang="en-US" dirty="0">
                <a:ea typeface="+mn-lt"/>
                <a:cs typeface="+mn-lt"/>
              </a:rPr>
              <a:t>Record for 20 minutes, then leave for another site</a:t>
            </a:r>
          </a:p>
          <a:p>
            <a:r>
              <a:rPr lang="en-US" dirty="0">
                <a:ea typeface="+mn-lt"/>
                <a:cs typeface="+mn-lt"/>
              </a:rPr>
              <a:t>Stay 10 minutes after crows have left if bait was not fully consumed</a:t>
            </a:r>
          </a:p>
          <a:p>
            <a:r>
              <a:rPr lang="en-US" dirty="0">
                <a:ea typeface="+mn-lt"/>
                <a:cs typeface="+mn-lt"/>
              </a:rPr>
              <a:t>When leaving, leave 5 peanuts in-shell if no foraging occurred. If opportunistic site, then no peanuts were left.</a:t>
            </a:r>
            <a:endParaRPr lang="en-US" dirty="0"/>
          </a:p>
        </p:txBody>
      </p:sp>
    </p:spTree>
    <p:extLst>
      <p:ext uri="{BB962C8B-B14F-4D97-AF65-F5344CB8AC3E}">
        <p14:creationId xmlns:p14="http://schemas.microsoft.com/office/powerpoint/2010/main" val="41177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3F8C-8703-BF4E-01A8-9A7A9BE61D94}"/>
              </a:ext>
            </a:extLst>
          </p:cNvPr>
          <p:cNvSpPr>
            <a:spLocks noGrp="1"/>
          </p:cNvSpPr>
          <p:nvPr>
            <p:ph type="title"/>
          </p:nvPr>
        </p:nvSpPr>
        <p:spPr/>
        <p:txBody>
          <a:bodyPr/>
          <a:lstStyle/>
          <a:p>
            <a:r>
              <a:rPr lang="en-CA" dirty="0"/>
              <a:t>Ethogram</a:t>
            </a:r>
          </a:p>
        </p:txBody>
      </p:sp>
      <p:sp>
        <p:nvSpPr>
          <p:cNvPr id="3" name="Content Placeholder 2">
            <a:extLst>
              <a:ext uri="{FF2B5EF4-FFF2-40B4-BE49-F238E27FC236}">
                <a16:creationId xmlns:a16="http://schemas.microsoft.com/office/drawing/2014/main" id="{2AEE6CFB-5778-E188-F1E0-22194759A760}"/>
              </a:ext>
            </a:extLst>
          </p:cNvPr>
          <p:cNvSpPr>
            <a:spLocks noGrp="1"/>
          </p:cNvSpPr>
          <p:nvPr>
            <p:ph idx="1"/>
          </p:nvPr>
        </p:nvSpPr>
        <p:spPr>
          <a:xfrm>
            <a:off x="762000" y="2498895"/>
            <a:ext cx="10668000" cy="3597105"/>
          </a:xfrm>
        </p:spPr>
        <p:txBody>
          <a:bodyPr/>
          <a:lstStyle/>
          <a:p>
            <a:pPr marL="0" indent="0">
              <a:buNone/>
            </a:pPr>
            <a:r>
              <a:rPr lang="en-CA" dirty="0"/>
              <a:t>Went through a couple more version versions in response to feedback received at meetings with Dr. Clark’s lab and at conferences.</a:t>
            </a:r>
          </a:p>
        </p:txBody>
      </p:sp>
      <p:pic>
        <p:nvPicPr>
          <p:cNvPr id="5" name="Picture 4">
            <a:extLst>
              <a:ext uri="{FF2B5EF4-FFF2-40B4-BE49-F238E27FC236}">
                <a16:creationId xmlns:a16="http://schemas.microsoft.com/office/drawing/2014/main" id="{87CFA82E-8929-6D06-C1D5-C9DAA787C34A}"/>
              </a:ext>
            </a:extLst>
          </p:cNvPr>
          <p:cNvPicPr>
            <a:picLocks noChangeAspect="1"/>
          </p:cNvPicPr>
          <p:nvPr/>
        </p:nvPicPr>
        <p:blipFill>
          <a:blip r:embed="rId2"/>
          <a:stretch>
            <a:fillRect/>
          </a:stretch>
        </p:blipFill>
        <p:spPr>
          <a:xfrm>
            <a:off x="533529" y="3549536"/>
            <a:ext cx="11124942" cy="2726922"/>
          </a:xfrm>
          <a:prstGeom prst="rect">
            <a:avLst/>
          </a:prstGeom>
        </p:spPr>
      </p:pic>
    </p:spTree>
    <p:extLst>
      <p:ext uri="{BB962C8B-B14F-4D97-AF65-F5344CB8AC3E}">
        <p14:creationId xmlns:p14="http://schemas.microsoft.com/office/powerpoint/2010/main" val="2611034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D201-6EF2-81F8-E54B-14275286AC1F}"/>
              </a:ext>
            </a:extLst>
          </p:cNvPr>
          <p:cNvSpPr>
            <a:spLocks noGrp="1"/>
          </p:cNvSpPr>
          <p:nvPr>
            <p:ph type="title"/>
          </p:nvPr>
        </p:nvSpPr>
        <p:spPr>
          <a:xfrm>
            <a:off x="762000" y="327025"/>
            <a:ext cx="9144000" cy="739776"/>
          </a:xfrm>
        </p:spPr>
        <p:txBody>
          <a:bodyPr/>
          <a:lstStyle/>
          <a:p>
            <a:r>
              <a:rPr lang="en-CA" dirty="0"/>
              <a:t>Raw Data</a:t>
            </a:r>
          </a:p>
        </p:txBody>
      </p:sp>
      <p:pic>
        <p:nvPicPr>
          <p:cNvPr id="4" name="Picture 3">
            <a:extLst>
              <a:ext uri="{FF2B5EF4-FFF2-40B4-BE49-F238E27FC236}">
                <a16:creationId xmlns:a16="http://schemas.microsoft.com/office/drawing/2014/main" id="{CD0FCB76-945A-29B2-FB3D-8E3F70AC75C5}"/>
              </a:ext>
            </a:extLst>
          </p:cNvPr>
          <p:cNvPicPr>
            <a:picLocks noChangeAspect="1"/>
          </p:cNvPicPr>
          <p:nvPr/>
        </p:nvPicPr>
        <p:blipFill>
          <a:blip r:embed="rId2"/>
          <a:stretch>
            <a:fillRect/>
          </a:stretch>
        </p:blipFill>
        <p:spPr>
          <a:xfrm>
            <a:off x="1669741" y="1066801"/>
            <a:ext cx="8852517" cy="5260976"/>
          </a:xfrm>
          <a:prstGeom prst="rect">
            <a:avLst/>
          </a:prstGeom>
        </p:spPr>
      </p:pic>
      <p:sp>
        <p:nvSpPr>
          <p:cNvPr id="7" name="Content Placeholder 6">
            <a:extLst>
              <a:ext uri="{FF2B5EF4-FFF2-40B4-BE49-F238E27FC236}">
                <a16:creationId xmlns:a16="http://schemas.microsoft.com/office/drawing/2014/main" id="{3472C5ED-203C-8C3A-1A11-FFFA2C94074A}"/>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282639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132B-95BC-CB1A-CD0D-EBC4C5571799}"/>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E2F722A3-B1D1-D8C8-7AC0-E85417CC928D}"/>
              </a:ext>
            </a:extLst>
          </p:cNvPr>
          <p:cNvSpPr>
            <a:spLocks noGrp="1"/>
          </p:cNvSpPr>
          <p:nvPr>
            <p:ph idx="1"/>
          </p:nvPr>
        </p:nvSpPr>
        <p:spPr>
          <a:xfrm>
            <a:off x="762000" y="2325190"/>
            <a:ext cx="10668000" cy="462460"/>
          </a:xfrm>
        </p:spPr>
        <p:txBody>
          <a:bodyPr>
            <a:normAutofit lnSpcReduction="10000"/>
          </a:bodyPr>
          <a:lstStyle/>
          <a:p>
            <a:pPr marL="0" indent="0">
              <a:buNone/>
            </a:pPr>
            <a:r>
              <a:rPr lang="en-CA" dirty="0"/>
              <a:t>Main test used: Linear Mixed Models (Robust or generalized)</a:t>
            </a:r>
          </a:p>
          <a:p>
            <a:pPr marL="0" indent="0">
              <a:buNone/>
            </a:pPr>
            <a:endParaRPr lang="en-CA" dirty="0"/>
          </a:p>
          <a:p>
            <a:pPr marL="0" indent="0">
              <a:buNone/>
            </a:pPr>
            <a:endParaRPr lang="en-CA" dirty="0"/>
          </a:p>
        </p:txBody>
      </p:sp>
      <p:sp>
        <p:nvSpPr>
          <p:cNvPr id="5" name="TextBox 4">
            <a:extLst>
              <a:ext uri="{FF2B5EF4-FFF2-40B4-BE49-F238E27FC236}">
                <a16:creationId xmlns:a16="http://schemas.microsoft.com/office/drawing/2014/main" id="{7F3C0EC0-F1E8-8BF4-3B06-530FE97617FB}"/>
              </a:ext>
            </a:extLst>
          </p:cNvPr>
          <p:cNvSpPr txBox="1"/>
          <p:nvPr/>
        </p:nvSpPr>
        <p:spPr>
          <a:xfrm>
            <a:off x="762000" y="3327400"/>
            <a:ext cx="5334000" cy="2431435"/>
          </a:xfrm>
          <a:prstGeom prst="rect">
            <a:avLst/>
          </a:prstGeom>
          <a:noFill/>
        </p:spPr>
        <p:txBody>
          <a:bodyPr wrap="square" rtlCol="0">
            <a:spAutoFit/>
          </a:bodyPr>
          <a:lstStyle/>
          <a:p>
            <a:r>
              <a:rPr lang="en-CA" sz="3200" dirty="0"/>
              <a:t>Fixed Effects:</a:t>
            </a:r>
          </a:p>
          <a:p>
            <a:pPr marL="457200" indent="-457200">
              <a:buFont typeface="Arial" panose="020B0604020202020204" pitchFamily="34" charset="0"/>
              <a:buChar char="•"/>
            </a:pPr>
            <a:r>
              <a:rPr lang="en-CA" sz="2400" dirty="0"/>
              <a:t>Behavior</a:t>
            </a:r>
          </a:p>
          <a:p>
            <a:pPr marL="457200" indent="-457200">
              <a:buFont typeface="Arial" panose="020B0604020202020204" pitchFamily="34" charset="0"/>
              <a:buChar char="•"/>
            </a:pPr>
            <a:r>
              <a:rPr lang="en-CA" sz="2400" dirty="0"/>
              <a:t>Presence of a sentinel</a:t>
            </a:r>
          </a:p>
          <a:p>
            <a:pPr marL="457200" indent="-457200">
              <a:buFont typeface="Arial" panose="020B0604020202020204" pitchFamily="34" charset="0"/>
              <a:buChar char="•"/>
            </a:pPr>
            <a:r>
              <a:rPr lang="en-CA" sz="2400" dirty="0"/>
              <a:t>Generalized environment</a:t>
            </a:r>
          </a:p>
          <a:p>
            <a:pPr marL="457200" indent="-457200">
              <a:buFont typeface="Arial" panose="020B0604020202020204" pitchFamily="34" charset="0"/>
              <a:buChar char="•"/>
            </a:pPr>
            <a:r>
              <a:rPr lang="en-CA" sz="2400" dirty="0"/>
              <a:t>Number of recorded crows</a:t>
            </a:r>
          </a:p>
          <a:p>
            <a:pPr marL="457200" indent="-457200">
              <a:buFont typeface="Arial" panose="020B0604020202020204" pitchFamily="34" charset="0"/>
              <a:buChar char="•"/>
            </a:pPr>
            <a:r>
              <a:rPr lang="en-CA" sz="2400" dirty="0"/>
              <a:t>Whether the site was baited</a:t>
            </a:r>
          </a:p>
        </p:txBody>
      </p:sp>
      <p:sp>
        <p:nvSpPr>
          <p:cNvPr id="6" name="TextBox 5">
            <a:extLst>
              <a:ext uri="{FF2B5EF4-FFF2-40B4-BE49-F238E27FC236}">
                <a16:creationId xmlns:a16="http://schemas.microsoft.com/office/drawing/2014/main" id="{FA4044E2-B3A4-9AA4-E9A4-D1939CE69AC1}"/>
              </a:ext>
            </a:extLst>
          </p:cNvPr>
          <p:cNvSpPr txBox="1"/>
          <p:nvPr/>
        </p:nvSpPr>
        <p:spPr>
          <a:xfrm>
            <a:off x="6248400" y="3327400"/>
            <a:ext cx="5334000" cy="954107"/>
          </a:xfrm>
          <a:prstGeom prst="rect">
            <a:avLst/>
          </a:prstGeom>
          <a:noFill/>
        </p:spPr>
        <p:txBody>
          <a:bodyPr wrap="square" rtlCol="0">
            <a:spAutoFit/>
          </a:bodyPr>
          <a:lstStyle/>
          <a:p>
            <a:r>
              <a:rPr lang="en-CA" sz="3200" dirty="0"/>
              <a:t>Random Effect:</a:t>
            </a:r>
          </a:p>
          <a:p>
            <a:pPr marL="342900" indent="-342900">
              <a:buFont typeface="Arial" panose="020B0604020202020204" pitchFamily="34" charset="0"/>
              <a:buChar char="•"/>
            </a:pPr>
            <a:r>
              <a:rPr lang="en-CA" sz="2400" dirty="0"/>
              <a:t>ID</a:t>
            </a:r>
          </a:p>
        </p:txBody>
      </p:sp>
    </p:spTree>
    <p:extLst>
      <p:ext uri="{BB962C8B-B14F-4D97-AF65-F5344CB8AC3E}">
        <p14:creationId xmlns:p14="http://schemas.microsoft.com/office/powerpoint/2010/main" val="4127490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EA341-5B4C-8864-AA42-FA5711D81D42}"/>
              </a:ext>
            </a:extLst>
          </p:cNvPr>
          <p:cNvSpPr>
            <a:spLocks noGrp="1"/>
          </p:cNvSpPr>
          <p:nvPr>
            <p:ph type="title"/>
          </p:nvPr>
        </p:nvSpPr>
        <p:spPr>
          <a:xfrm>
            <a:off x="762000" y="105878"/>
            <a:ext cx="7438724" cy="1010653"/>
          </a:xfrm>
        </p:spPr>
        <p:txBody>
          <a:bodyPr anchor="b">
            <a:normAutofit/>
          </a:bodyPr>
          <a:lstStyle/>
          <a:p>
            <a:r>
              <a:rPr lang="en-CA" dirty="0"/>
              <a:t>Duration of behaviors</a:t>
            </a:r>
          </a:p>
        </p:txBody>
      </p:sp>
      <p:sp>
        <p:nvSpPr>
          <p:cNvPr id="3" name="Content Placeholder 2">
            <a:extLst>
              <a:ext uri="{FF2B5EF4-FFF2-40B4-BE49-F238E27FC236}">
                <a16:creationId xmlns:a16="http://schemas.microsoft.com/office/drawing/2014/main" id="{7B828D3B-A27F-C7E0-9259-8062E64970E4}"/>
              </a:ext>
            </a:extLst>
          </p:cNvPr>
          <p:cNvSpPr>
            <a:spLocks noGrp="1"/>
          </p:cNvSpPr>
          <p:nvPr>
            <p:ph idx="1"/>
          </p:nvPr>
        </p:nvSpPr>
        <p:spPr>
          <a:xfrm>
            <a:off x="1969329" y="5650028"/>
            <a:ext cx="7632509" cy="843013"/>
          </a:xfrm>
        </p:spPr>
        <p:txBody>
          <a:bodyPr>
            <a:normAutofit lnSpcReduction="10000"/>
          </a:bodyPr>
          <a:lstStyle/>
          <a:p>
            <a:pPr marL="0" indent="0">
              <a:buNone/>
            </a:pPr>
            <a:r>
              <a:rPr lang="en-CA" dirty="0"/>
              <a:t>Duration with head up is lower than all other behaviors.</a:t>
            </a:r>
          </a:p>
        </p:txBody>
      </p:sp>
      <p:pic>
        <p:nvPicPr>
          <p:cNvPr id="8" name="Picture 7">
            <a:extLst>
              <a:ext uri="{FF2B5EF4-FFF2-40B4-BE49-F238E27FC236}">
                <a16:creationId xmlns:a16="http://schemas.microsoft.com/office/drawing/2014/main" id="{2FF1EFF6-57CA-23CD-CCD1-BF83BE9CE5CA}"/>
              </a:ext>
            </a:extLst>
          </p:cNvPr>
          <p:cNvPicPr>
            <a:picLocks noChangeAspect="1"/>
          </p:cNvPicPr>
          <p:nvPr/>
        </p:nvPicPr>
        <p:blipFill>
          <a:blip r:embed="rId2"/>
          <a:stretch>
            <a:fillRect/>
          </a:stretch>
        </p:blipFill>
        <p:spPr>
          <a:xfrm>
            <a:off x="1969329" y="1222409"/>
            <a:ext cx="7632509" cy="4320000"/>
          </a:xfrm>
          <a:prstGeom prst="rect">
            <a:avLst/>
          </a:prstGeom>
        </p:spPr>
      </p:pic>
    </p:spTree>
    <p:extLst>
      <p:ext uri="{BB962C8B-B14F-4D97-AF65-F5344CB8AC3E}">
        <p14:creationId xmlns:p14="http://schemas.microsoft.com/office/powerpoint/2010/main" val="469278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EA341-5B4C-8864-AA42-FA5711D81D42}"/>
              </a:ext>
            </a:extLst>
          </p:cNvPr>
          <p:cNvSpPr>
            <a:spLocks noGrp="1"/>
          </p:cNvSpPr>
          <p:nvPr>
            <p:ph type="title"/>
          </p:nvPr>
        </p:nvSpPr>
        <p:spPr>
          <a:xfrm>
            <a:off x="762000" y="105878"/>
            <a:ext cx="9740900" cy="1010653"/>
          </a:xfrm>
        </p:spPr>
        <p:txBody>
          <a:bodyPr anchor="b">
            <a:normAutofit/>
          </a:bodyPr>
          <a:lstStyle/>
          <a:p>
            <a:r>
              <a:rPr lang="en-CA" dirty="0"/>
              <a:t>Duration of behaviors – Effect Sizes</a:t>
            </a:r>
          </a:p>
        </p:txBody>
      </p:sp>
      <p:sp>
        <p:nvSpPr>
          <p:cNvPr id="3" name="Content Placeholder 2">
            <a:extLst>
              <a:ext uri="{FF2B5EF4-FFF2-40B4-BE49-F238E27FC236}">
                <a16:creationId xmlns:a16="http://schemas.microsoft.com/office/drawing/2014/main" id="{7B828D3B-A27F-C7E0-9259-8062E64970E4}"/>
              </a:ext>
            </a:extLst>
          </p:cNvPr>
          <p:cNvSpPr>
            <a:spLocks noGrp="1"/>
          </p:cNvSpPr>
          <p:nvPr>
            <p:ph idx="1"/>
          </p:nvPr>
        </p:nvSpPr>
        <p:spPr>
          <a:xfrm>
            <a:off x="1969329" y="5650028"/>
            <a:ext cx="7632509" cy="843013"/>
          </a:xfrm>
        </p:spPr>
        <p:txBody>
          <a:bodyPr>
            <a:normAutofit lnSpcReduction="10000"/>
          </a:bodyPr>
          <a:lstStyle/>
          <a:p>
            <a:pPr marL="0" indent="0">
              <a:buNone/>
            </a:pPr>
            <a:r>
              <a:rPr lang="en-CA" dirty="0"/>
              <a:t>A robust LMM revealed multiple significant effects, with both positive and negative effects.</a:t>
            </a:r>
          </a:p>
        </p:txBody>
      </p:sp>
      <p:pic>
        <p:nvPicPr>
          <p:cNvPr id="7" name="Picture 6">
            <a:extLst>
              <a:ext uri="{FF2B5EF4-FFF2-40B4-BE49-F238E27FC236}">
                <a16:creationId xmlns:a16="http://schemas.microsoft.com/office/drawing/2014/main" id="{4DF12694-74C1-E1C4-C199-3C9F2D7BFE37}"/>
              </a:ext>
            </a:extLst>
          </p:cNvPr>
          <p:cNvPicPr>
            <a:picLocks noChangeAspect="1"/>
          </p:cNvPicPr>
          <p:nvPr/>
        </p:nvPicPr>
        <p:blipFill>
          <a:blip r:embed="rId2"/>
          <a:stretch>
            <a:fillRect/>
          </a:stretch>
        </p:blipFill>
        <p:spPr>
          <a:xfrm>
            <a:off x="1969329" y="1222409"/>
            <a:ext cx="7632509" cy="4320000"/>
          </a:xfrm>
          <a:prstGeom prst="rect">
            <a:avLst/>
          </a:prstGeom>
        </p:spPr>
      </p:pic>
    </p:spTree>
    <p:extLst>
      <p:ext uri="{BB962C8B-B14F-4D97-AF65-F5344CB8AC3E}">
        <p14:creationId xmlns:p14="http://schemas.microsoft.com/office/powerpoint/2010/main" val="4218471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EA341-5B4C-8864-AA42-FA5711D81D42}"/>
              </a:ext>
            </a:extLst>
          </p:cNvPr>
          <p:cNvSpPr>
            <a:spLocks noGrp="1"/>
          </p:cNvSpPr>
          <p:nvPr>
            <p:ph type="title"/>
          </p:nvPr>
        </p:nvSpPr>
        <p:spPr>
          <a:xfrm>
            <a:off x="762000" y="105878"/>
            <a:ext cx="7438724" cy="1010653"/>
          </a:xfrm>
        </p:spPr>
        <p:txBody>
          <a:bodyPr anchor="b">
            <a:normAutofit/>
          </a:bodyPr>
          <a:lstStyle/>
          <a:p>
            <a:r>
              <a:rPr lang="en-CA" dirty="0"/>
              <a:t>Proportion of time</a:t>
            </a:r>
          </a:p>
        </p:txBody>
      </p:sp>
      <p:sp>
        <p:nvSpPr>
          <p:cNvPr id="3" name="Content Placeholder 2">
            <a:extLst>
              <a:ext uri="{FF2B5EF4-FFF2-40B4-BE49-F238E27FC236}">
                <a16:creationId xmlns:a16="http://schemas.microsoft.com/office/drawing/2014/main" id="{7B828D3B-A27F-C7E0-9259-8062E64970E4}"/>
              </a:ext>
            </a:extLst>
          </p:cNvPr>
          <p:cNvSpPr>
            <a:spLocks noGrp="1"/>
          </p:cNvSpPr>
          <p:nvPr>
            <p:ph idx="1"/>
          </p:nvPr>
        </p:nvSpPr>
        <p:spPr>
          <a:xfrm>
            <a:off x="1969329" y="5650028"/>
            <a:ext cx="7632509" cy="843013"/>
          </a:xfrm>
        </p:spPr>
        <p:txBody>
          <a:bodyPr>
            <a:normAutofit lnSpcReduction="10000"/>
          </a:bodyPr>
          <a:lstStyle/>
          <a:p>
            <a:pPr marL="0" indent="0">
              <a:buNone/>
            </a:pPr>
            <a:r>
              <a:rPr lang="en-CA" dirty="0"/>
              <a:t>Similar to duration of behaviors, the proportion of time moving in green areas appears reduced.</a:t>
            </a:r>
          </a:p>
        </p:txBody>
      </p:sp>
      <p:pic>
        <p:nvPicPr>
          <p:cNvPr id="6" name="Picture 5">
            <a:extLst>
              <a:ext uri="{FF2B5EF4-FFF2-40B4-BE49-F238E27FC236}">
                <a16:creationId xmlns:a16="http://schemas.microsoft.com/office/drawing/2014/main" id="{A50B45C1-2A2C-4493-6F36-647F9249AB4C}"/>
              </a:ext>
            </a:extLst>
          </p:cNvPr>
          <p:cNvPicPr>
            <a:picLocks noChangeAspect="1"/>
          </p:cNvPicPr>
          <p:nvPr/>
        </p:nvPicPr>
        <p:blipFill>
          <a:blip r:embed="rId3"/>
          <a:stretch>
            <a:fillRect/>
          </a:stretch>
        </p:blipFill>
        <p:spPr>
          <a:xfrm>
            <a:off x="1969329" y="1222409"/>
            <a:ext cx="7632509" cy="4320000"/>
          </a:xfrm>
          <a:prstGeom prst="rect">
            <a:avLst/>
          </a:prstGeom>
        </p:spPr>
      </p:pic>
    </p:spTree>
    <p:extLst>
      <p:ext uri="{BB962C8B-B14F-4D97-AF65-F5344CB8AC3E}">
        <p14:creationId xmlns:p14="http://schemas.microsoft.com/office/powerpoint/2010/main" val="143776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23270-8C8A-972F-1922-ADAB4613EA66}"/>
              </a:ext>
            </a:extLst>
          </p:cNvPr>
          <p:cNvSpPr>
            <a:spLocks noGrp="1"/>
          </p:cNvSpPr>
          <p:nvPr>
            <p:ph type="title"/>
          </p:nvPr>
        </p:nvSpPr>
        <p:spPr>
          <a:xfrm>
            <a:off x="762001" y="1524001"/>
            <a:ext cx="3047999" cy="3810000"/>
          </a:xfrm>
        </p:spPr>
        <p:txBody>
          <a:bodyPr>
            <a:normAutofit/>
          </a:bodyPr>
          <a:lstStyle/>
          <a:p>
            <a:r>
              <a:rPr lang="en-US" sz="4100" dirty="0"/>
              <a:t>What have I been up to?</a:t>
            </a:r>
            <a:br>
              <a:rPr lang="en-US" sz="4100" dirty="0"/>
            </a:br>
            <a:br>
              <a:rPr lang="en-US" sz="4100" dirty="0"/>
            </a:br>
            <a:r>
              <a:rPr lang="en-US" sz="4100" dirty="0"/>
              <a:t>Student life at Brock</a:t>
            </a:r>
          </a:p>
        </p:txBody>
      </p:sp>
      <p:sp>
        <p:nvSpPr>
          <p:cNvPr id="29" name="Freeform: Shape 28">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7F86B05-C996-26F3-A116-3F830231567F}"/>
              </a:ext>
            </a:extLst>
          </p:cNvPr>
          <p:cNvGraphicFramePr>
            <a:graphicFrameLocks noGrp="1"/>
          </p:cNvGraphicFramePr>
          <p:nvPr>
            <p:ph idx="1"/>
            <p:extLst>
              <p:ext uri="{D42A27DB-BD31-4B8C-83A1-F6EECF244321}">
                <p14:modId xmlns:p14="http://schemas.microsoft.com/office/powerpoint/2010/main" val="909559295"/>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7997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EA341-5B4C-8864-AA42-FA5711D81D42}"/>
              </a:ext>
            </a:extLst>
          </p:cNvPr>
          <p:cNvSpPr>
            <a:spLocks noGrp="1"/>
          </p:cNvSpPr>
          <p:nvPr>
            <p:ph type="title"/>
          </p:nvPr>
        </p:nvSpPr>
        <p:spPr>
          <a:xfrm>
            <a:off x="762000" y="105878"/>
            <a:ext cx="7438724" cy="1010653"/>
          </a:xfrm>
        </p:spPr>
        <p:txBody>
          <a:bodyPr anchor="b">
            <a:normAutofit/>
          </a:bodyPr>
          <a:lstStyle/>
          <a:p>
            <a:r>
              <a:rPr lang="en-CA" dirty="0"/>
              <a:t>Proportion of time – Effect Sizes</a:t>
            </a:r>
          </a:p>
        </p:txBody>
      </p:sp>
      <p:sp>
        <p:nvSpPr>
          <p:cNvPr id="3" name="Content Placeholder 2">
            <a:extLst>
              <a:ext uri="{FF2B5EF4-FFF2-40B4-BE49-F238E27FC236}">
                <a16:creationId xmlns:a16="http://schemas.microsoft.com/office/drawing/2014/main" id="{7B828D3B-A27F-C7E0-9259-8062E64970E4}"/>
              </a:ext>
            </a:extLst>
          </p:cNvPr>
          <p:cNvSpPr>
            <a:spLocks noGrp="1"/>
          </p:cNvSpPr>
          <p:nvPr>
            <p:ph idx="1"/>
          </p:nvPr>
        </p:nvSpPr>
        <p:spPr>
          <a:xfrm>
            <a:off x="1969329" y="5650028"/>
            <a:ext cx="7632509" cy="843013"/>
          </a:xfrm>
        </p:spPr>
        <p:txBody>
          <a:bodyPr>
            <a:normAutofit fontScale="92500"/>
          </a:bodyPr>
          <a:lstStyle/>
          <a:p>
            <a:pPr marL="0" indent="0">
              <a:buNone/>
            </a:pPr>
            <a:r>
              <a:rPr lang="en-CA" dirty="0"/>
              <a:t>Indeed, the proportion of time moving in green areas was significantly reduced. No other effects significant.</a:t>
            </a:r>
          </a:p>
        </p:txBody>
      </p:sp>
      <p:pic>
        <p:nvPicPr>
          <p:cNvPr id="5" name="Picture 4">
            <a:extLst>
              <a:ext uri="{FF2B5EF4-FFF2-40B4-BE49-F238E27FC236}">
                <a16:creationId xmlns:a16="http://schemas.microsoft.com/office/drawing/2014/main" id="{A95C4A7F-7D9F-695E-750B-19C1BA5DC26D}"/>
              </a:ext>
            </a:extLst>
          </p:cNvPr>
          <p:cNvPicPr>
            <a:picLocks noChangeAspect="1"/>
          </p:cNvPicPr>
          <p:nvPr/>
        </p:nvPicPr>
        <p:blipFill>
          <a:blip r:embed="rId3"/>
          <a:stretch>
            <a:fillRect/>
          </a:stretch>
        </p:blipFill>
        <p:spPr>
          <a:xfrm>
            <a:off x="1969329" y="1222409"/>
            <a:ext cx="7632509" cy="4320000"/>
          </a:xfrm>
          <a:prstGeom prst="rect">
            <a:avLst/>
          </a:prstGeom>
        </p:spPr>
      </p:pic>
    </p:spTree>
    <p:extLst>
      <p:ext uri="{BB962C8B-B14F-4D97-AF65-F5344CB8AC3E}">
        <p14:creationId xmlns:p14="http://schemas.microsoft.com/office/powerpoint/2010/main" val="161680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EA341-5B4C-8864-AA42-FA5711D81D42}"/>
              </a:ext>
            </a:extLst>
          </p:cNvPr>
          <p:cNvSpPr>
            <a:spLocks noGrp="1"/>
          </p:cNvSpPr>
          <p:nvPr>
            <p:ph type="title"/>
          </p:nvPr>
        </p:nvSpPr>
        <p:spPr>
          <a:xfrm>
            <a:off x="762000" y="105878"/>
            <a:ext cx="7438724" cy="1010653"/>
          </a:xfrm>
        </p:spPr>
        <p:txBody>
          <a:bodyPr anchor="b">
            <a:normAutofit/>
          </a:bodyPr>
          <a:lstStyle/>
          <a:p>
            <a:r>
              <a:rPr lang="en-CA" dirty="0"/>
              <a:t>What about group size?</a:t>
            </a:r>
          </a:p>
        </p:txBody>
      </p:sp>
      <p:sp>
        <p:nvSpPr>
          <p:cNvPr id="3" name="Content Placeholder 2">
            <a:extLst>
              <a:ext uri="{FF2B5EF4-FFF2-40B4-BE49-F238E27FC236}">
                <a16:creationId xmlns:a16="http://schemas.microsoft.com/office/drawing/2014/main" id="{7B828D3B-A27F-C7E0-9259-8062E64970E4}"/>
              </a:ext>
            </a:extLst>
          </p:cNvPr>
          <p:cNvSpPr>
            <a:spLocks noGrp="1"/>
          </p:cNvSpPr>
          <p:nvPr>
            <p:ph idx="1"/>
          </p:nvPr>
        </p:nvSpPr>
        <p:spPr>
          <a:xfrm>
            <a:off x="2279745" y="5650028"/>
            <a:ext cx="7632509" cy="843013"/>
          </a:xfrm>
        </p:spPr>
        <p:txBody>
          <a:bodyPr>
            <a:normAutofit lnSpcReduction="10000"/>
          </a:bodyPr>
          <a:lstStyle/>
          <a:p>
            <a:pPr marL="0" indent="0">
              <a:buNone/>
            </a:pPr>
            <a:r>
              <a:rPr lang="en-CA" dirty="0"/>
              <a:t>The data does not follow the model’s predicted effects. Group size does not affect the HU duration.</a:t>
            </a:r>
          </a:p>
        </p:txBody>
      </p:sp>
      <p:pic>
        <p:nvPicPr>
          <p:cNvPr id="5" name="Picture 4">
            <a:extLst>
              <a:ext uri="{FF2B5EF4-FFF2-40B4-BE49-F238E27FC236}">
                <a16:creationId xmlns:a16="http://schemas.microsoft.com/office/drawing/2014/main" id="{84E0DC79-1759-7C8F-CFDF-6736F56B4060}"/>
              </a:ext>
            </a:extLst>
          </p:cNvPr>
          <p:cNvPicPr>
            <a:picLocks noChangeAspect="1"/>
          </p:cNvPicPr>
          <p:nvPr/>
        </p:nvPicPr>
        <p:blipFill>
          <a:blip r:embed="rId2"/>
          <a:stretch>
            <a:fillRect/>
          </a:stretch>
        </p:blipFill>
        <p:spPr>
          <a:xfrm>
            <a:off x="2279745" y="1222409"/>
            <a:ext cx="7632509" cy="4320000"/>
          </a:xfrm>
          <a:prstGeom prst="rect">
            <a:avLst/>
          </a:prstGeom>
        </p:spPr>
      </p:pic>
    </p:spTree>
    <p:extLst>
      <p:ext uri="{BB962C8B-B14F-4D97-AF65-F5344CB8AC3E}">
        <p14:creationId xmlns:p14="http://schemas.microsoft.com/office/powerpoint/2010/main" val="1046820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EA341-5B4C-8864-AA42-FA5711D81D42}"/>
              </a:ext>
            </a:extLst>
          </p:cNvPr>
          <p:cNvSpPr>
            <a:spLocks noGrp="1"/>
          </p:cNvSpPr>
          <p:nvPr>
            <p:ph type="title"/>
          </p:nvPr>
        </p:nvSpPr>
        <p:spPr>
          <a:xfrm>
            <a:off x="762000" y="105878"/>
            <a:ext cx="7438724" cy="1010653"/>
          </a:xfrm>
        </p:spPr>
        <p:txBody>
          <a:bodyPr anchor="b">
            <a:normAutofit/>
          </a:bodyPr>
          <a:lstStyle/>
          <a:p>
            <a:r>
              <a:rPr lang="en-CA" dirty="0"/>
              <a:t>Pecks per minute</a:t>
            </a:r>
          </a:p>
        </p:txBody>
      </p:sp>
      <p:sp>
        <p:nvSpPr>
          <p:cNvPr id="3" name="Content Placeholder 2">
            <a:extLst>
              <a:ext uri="{FF2B5EF4-FFF2-40B4-BE49-F238E27FC236}">
                <a16:creationId xmlns:a16="http://schemas.microsoft.com/office/drawing/2014/main" id="{7B828D3B-A27F-C7E0-9259-8062E64970E4}"/>
              </a:ext>
            </a:extLst>
          </p:cNvPr>
          <p:cNvSpPr>
            <a:spLocks noGrp="1"/>
          </p:cNvSpPr>
          <p:nvPr>
            <p:ph idx="1"/>
          </p:nvPr>
        </p:nvSpPr>
        <p:spPr>
          <a:xfrm>
            <a:off x="2279745" y="5650028"/>
            <a:ext cx="7632509" cy="843013"/>
          </a:xfrm>
        </p:spPr>
        <p:txBody>
          <a:bodyPr>
            <a:normAutofit fontScale="85000" lnSpcReduction="10000"/>
          </a:bodyPr>
          <a:lstStyle/>
          <a:p>
            <a:pPr marL="0" indent="0">
              <a:buNone/>
            </a:pPr>
            <a:r>
              <a:rPr lang="en-CA" dirty="0"/>
              <a:t>Appears as if crows pecked more frequently in commercial areas, but a GLMM revealed no significant effects.</a:t>
            </a:r>
          </a:p>
        </p:txBody>
      </p:sp>
      <p:pic>
        <p:nvPicPr>
          <p:cNvPr id="9" name="Picture 8">
            <a:extLst>
              <a:ext uri="{FF2B5EF4-FFF2-40B4-BE49-F238E27FC236}">
                <a16:creationId xmlns:a16="http://schemas.microsoft.com/office/drawing/2014/main" id="{A4581E80-BF83-8044-B208-EE7B81D7BEF5}"/>
              </a:ext>
            </a:extLst>
          </p:cNvPr>
          <p:cNvPicPr>
            <a:picLocks noChangeAspect="1"/>
          </p:cNvPicPr>
          <p:nvPr/>
        </p:nvPicPr>
        <p:blipFill>
          <a:blip r:embed="rId3"/>
          <a:stretch>
            <a:fillRect/>
          </a:stretch>
        </p:blipFill>
        <p:spPr>
          <a:xfrm>
            <a:off x="2279745" y="1222409"/>
            <a:ext cx="7632509" cy="4320000"/>
          </a:xfrm>
          <a:prstGeom prst="rect">
            <a:avLst/>
          </a:prstGeom>
        </p:spPr>
      </p:pic>
    </p:spTree>
    <p:extLst>
      <p:ext uri="{BB962C8B-B14F-4D97-AF65-F5344CB8AC3E}">
        <p14:creationId xmlns:p14="http://schemas.microsoft.com/office/powerpoint/2010/main" val="2668129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627C-F0BF-60E3-D079-D1C86CA6DF36}"/>
              </a:ext>
            </a:extLst>
          </p:cNvPr>
          <p:cNvSpPr>
            <a:spLocks noGrp="1"/>
          </p:cNvSpPr>
          <p:nvPr>
            <p:ph type="title"/>
          </p:nvPr>
        </p:nvSpPr>
        <p:spPr>
          <a:xfrm>
            <a:off x="762000" y="762000"/>
            <a:ext cx="9144000" cy="749300"/>
          </a:xfrm>
        </p:spPr>
        <p:txBody>
          <a:bodyPr>
            <a:normAutofit/>
          </a:bodyPr>
          <a:lstStyle/>
          <a:p>
            <a:r>
              <a:rPr lang="en-CA" dirty="0"/>
              <a:t>My conclusions</a:t>
            </a:r>
          </a:p>
        </p:txBody>
      </p:sp>
      <p:sp>
        <p:nvSpPr>
          <p:cNvPr id="3" name="Content Placeholder 2">
            <a:extLst>
              <a:ext uri="{FF2B5EF4-FFF2-40B4-BE49-F238E27FC236}">
                <a16:creationId xmlns:a16="http://schemas.microsoft.com/office/drawing/2014/main" id="{98E4E83E-BD30-259A-718F-9C31A2B3AC3C}"/>
              </a:ext>
            </a:extLst>
          </p:cNvPr>
          <p:cNvSpPr>
            <a:spLocks noGrp="1"/>
          </p:cNvSpPr>
          <p:nvPr>
            <p:ph idx="1"/>
          </p:nvPr>
        </p:nvSpPr>
        <p:spPr>
          <a:xfrm>
            <a:off x="762000" y="1511300"/>
            <a:ext cx="10668000" cy="4584701"/>
          </a:xfrm>
        </p:spPr>
        <p:txBody>
          <a:bodyPr/>
          <a:lstStyle/>
          <a:p>
            <a:r>
              <a:rPr lang="en-CA" dirty="0"/>
              <a:t>Head Up duration was significantly reduced, but the proportion of time was not</a:t>
            </a:r>
          </a:p>
          <a:p>
            <a:r>
              <a:rPr lang="en-CA" dirty="0"/>
              <a:t>Moving duration and proportion of time in green areas was significantly reduced</a:t>
            </a:r>
          </a:p>
          <a:p>
            <a:r>
              <a:rPr lang="en-CA" dirty="0"/>
              <a:t>The presence of sentinels significantly increased the duration of behaviors</a:t>
            </a:r>
          </a:p>
          <a:p>
            <a:r>
              <a:rPr lang="en-CA" dirty="0"/>
              <a:t>Group size had no effect on duration or proportion of behaviors</a:t>
            </a:r>
          </a:p>
          <a:p>
            <a:r>
              <a:rPr lang="en-CA" dirty="0"/>
              <a:t>There were no significant effects on peck rate</a:t>
            </a:r>
          </a:p>
          <a:p>
            <a:pPr marL="0" indent="0">
              <a:buNone/>
            </a:pPr>
            <a:endParaRPr lang="en-CA" dirty="0"/>
          </a:p>
        </p:txBody>
      </p:sp>
    </p:spTree>
    <p:extLst>
      <p:ext uri="{BB962C8B-B14F-4D97-AF65-F5344CB8AC3E}">
        <p14:creationId xmlns:p14="http://schemas.microsoft.com/office/powerpoint/2010/main" val="345664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627C-F0BF-60E3-D079-D1C86CA6DF36}"/>
              </a:ext>
            </a:extLst>
          </p:cNvPr>
          <p:cNvSpPr>
            <a:spLocks noGrp="1"/>
          </p:cNvSpPr>
          <p:nvPr>
            <p:ph type="title"/>
          </p:nvPr>
        </p:nvSpPr>
        <p:spPr>
          <a:xfrm>
            <a:off x="762000" y="762000"/>
            <a:ext cx="9144000" cy="749300"/>
          </a:xfrm>
        </p:spPr>
        <p:txBody>
          <a:bodyPr>
            <a:normAutofit/>
          </a:bodyPr>
          <a:lstStyle/>
          <a:p>
            <a:r>
              <a:rPr lang="en-CA" dirty="0"/>
              <a:t>My conclusions</a:t>
            </a:r>
          </a:p>
        </p:txBody>
      </p:sp>
      <p:sp>
        <p:nvSpPr>
          <p:cNvPr id="3" name="Content Placeholder 2">
            <a:extLst>
              <a:ext uri="{FF2B5EF4-FFF2-40B4-BE49-F238E27FC236}">
                <a16:creationId xmlns:a16="http://schemas.microsoft.com/office/drawing/2014/main" id="{98E4E83E-BD30-259A-718F-9C31A2B3AC3C}"/>
              </a:ext>
            </a:extLst>
          </p:cNvPr>
          <p:cNvSpPr>
            <a:spLocks noGrp="1"/>
          </p:cNvSpPr>
          <p:nvPr>
            <p:ph idx="1"/>
          </p:nvPr>
        </p:nvSpPr>
        <p:spPr>
          <a:xfrm>
            <a:off x="762000" y="1511300"/>
            <a:ext cx="10668000" cy="4584701"/>
          </a:xfrm>
        </p:spPr>
        <p:txBody>
          <a:bodyPr>
            <a:normAutofit/>
          </a:bodyPr>
          <a:lstStyle/>
          <a:p>
            <a:pPr marL="0" indent="0">
              <a:buNone/>
            </a:pPr>
            <a:r>
              <a:rPr lang="en-CA" dirty="0"/>
              <a:t>My objective was </a:t>
            </a:r>
            <a:r>
              <a:rPr lang="en-US" dirty="0"/>
              <a:t>to determine whether and how individual vigilance while foraging is affected by the presence of a sentinel </a:t>
            </a:r>
            <a:r>
              <a:rPr lang="en-US" dirty="0">
                <a:ea typeface="+mn-lt"/>
                <a:cs typeface="+mn-lt"/>
              </a:rPr>
              <a:t>and the environment in which the individual forages in.</a:t>
            </a:r>
          </a:p>
          <a:p>
            <a:pPr marL="0" indent="0">
              <a:buNone/>
            </a:pPr>
            <a:endParaRPr lang="en-US" dirty="0">
              <a:ea typeface="+mn-lt"/>
              <a:cs typeface="+mn-lt"/>
            </a:endParaRPr>
          </a:p>
          <a:p>
            <a:pPr marL="0" indent="0">
              <a:buNone/>
            </a:pPr>
            <a:r>
              <a:rPr lang="en-US" dirty="0">
                <a:ea typeface="+mn-lt"/>
                <a:cs typeface="+mn-lt"/>
              </a:rPr>
              <a:t>The presence of a sentinel increased the duration of behaviors, but does not change how much time an individual allocates to either vigilance or foraging behaviors</a:t>
            </a:r>
          </a:p>
          <a:p>
            <a:pPr marL="0" indent="0">
              <a:buNone/>
            </a:pPr>
            <a:endParaRPr lang="en-US" dirty="0">
              <a:ea typeface="+mn-lt"/>
              <a:cs typeface="+mn-lt"/>
            </a:endParaRPr>
          </a:p>
          <a:p>
            <a:pPr marL="0" indent="0">
              <a:buNone/>
            </a:pPr>
            <a:r>
              <a:rPr lang="en-US" dirty="0">
                <a:ea typeface="+mn-lt"/>
                <a:cs typeface="+mn-lt"/>
              </a:rPr>
              <a:t>Green areas had a significant positive effect on duration overall</a:t>
            </a:r>
            <a:r>
              <a:rPr lang="en-US">
                <a:ea typeface="+mn-lt"/>
                <a:cs typeface="+mn-lt"/>
              </a:rPr>
              <a:t>, but </a:t>
            </a:r>
            <a:r>
              <a:rPr lang="en-US" dirty="0">
                <a:ea typeface="+mn-lt"/>
                <a:cs typeface="+mn-lt"/>
              </a:rPr>
              <a:t>significantly decreased ‘moving’ duration </a:t>
            </a:r>
            <a:r>
              <a:rPr lang="en-US">
                <a:ea typeface="+mn-lt"/>
                <a:cs typeface="+mn-lt"/>
              </a:rPr>
              <a:t>and proportion.</a:t>
            </a:r>
            <a:endParaRPr lang="en-US" dirty="0"/>
          </a:p>
          <a:p>
            <a:pPr marL="0" indent="0">
              <a:buNone/>
            </a:pPr>
            <a:endParaRPr lang="en-CA" dirty="0"/>
          </a:p>
        </p:txBody>
      </p:sp>
    </p:spTree>
    <p:extLst>
      <p:ext uri="{BB962C8B-B14F-4D97-AF65-F5344CB8AC3E}">
        <p14:creationId xmlns:p14="http://schemas.microsoft.com/office/powerpoint/2010/main" val="1106898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AB1F-2472-06CC-0BFA-1F320085039C}"/>
              </a:ext>
            </a:extLst>
          </p:cNvPr>
          <p:cNvSpPr>
            <a:spLocks noGrp="1"/>
          </p:cNvSpPr>
          <p:nvPr>
            <p:ph type="title"/>
          </p:nvPr>
        </p:nvSpPr>
        <p:spPr/>
        <p:txBody>
          <a:bodyPr/>
          <a:lstStyle/>
          <a:p>
            <a:r>
              <a:rPr lang="en-US" dirty="0"/>
              <a:t>Future Endeavors</a:t>
            </a:r>
          </a:p>
        </p:txBody>
      </p:sp>
      <p:sp>
        <p:nvSpPr>
          <p:cNvPr id="3" name="Content Placeholder 2">
            <a:extLst>
              <a:ext uri="{FF2B5EF4-FFF2-40B4-BE49-F238E27FC236}">
                <a16:creationId xmlns:a16="http://schemas.microsoft.com/office/drawing/2014/main" id="{03768625-96FE-8811-6D2D-4724083F93C7}"/>
              </a:ext>
            </a:extLst>
          </p:cNvPr>
          <p:cNvSpPr>
            <a:spLocks noGrp="1"/>
          </p:cNvSpPr>
          <p:nvPr>
            <p:ph idx="1"/>
          </p:nvPr>
        </p:nvSpPr>
        <p:spPr>
          <a:xfrm>
            <a:off x="762000" y="2358935"/>
            <a:ext cx="10668000" cy="3737065"/>
          </a:xfrm>
        </p:spPr>
        <p:txBody>
          <a:bodyPr vert="horz" lIns="91440" tIns="45720" rIns="91440" bIns="45720" rtlCol="0" anchor="t">
            <a:normAutofit/>
          </a:bodyPr>
          <a:lstStyle/>
          <a:p>
            <a:r>
              <a:rPr lang="en-US" dirty="0"/>
              <a:t>Thesis outline</a:t>
            </a:r>
          </a:p>
          <a:p>
            <a:r>
              <a:rPr lang="en-US" dirty="0"/>
              <a:t>Finish reading all the articles for the scoping review</a:t>
            </a:r>
          </a:p>
          <a:p>
            <a:r>
              <a:rPr lang="en-US" dirty="0"/>
              <a:t>Extract data and perform a meta-analysis on the results from the articles</a:t>
            </a:r>
          </a:p>
          <a:p>
            <a:r>
              <a:rPr lang="en-US" dirty="0"/>
              <a:t>Write the methodology section in December</a:t>
            </a:r>
          </a:p>
          <a:p>
            <a:endParaRPr lang="en-US" dirty="0"/>
          </a:p>
          <a:p>
            <a:endParaRPr lang="en-US" dirty="0"/>
          </a:p>
        </p:txBody>
      </p:sp>
    </p:spTree>
    <p:extLst>
      <p:ext uri="{BB962C8B-B14F-4D97-AF65-F5344CB8AC3E}">
        <p14:creationId xmlns:p14="http://schemas.microsoft.com/office/powerpoint/2010/main" val="124007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3B87B-646F-6323-F117-E340DEB6A2EB}"/>
              </a:ext>
            </a:extLst>
          </p:cNvPr>
          <p:cNvSpPr>
            <a:spLocks noGrp="1"/>
          </p:cNvSpPr>
          <p:nvPr>
            <p:ph type="title"/>
          </p:nvPr>
        </p:nvSpPr>
        <p:spPr>
          <a:xfrm>
            <a:off x="762000" y="762000"/>
            <a:ext cx="3810001" cy="2025649"/>
          </a:xfrm>
        </p:spPr>
        <p:txBody>
          <a:bodyPr anchor="b">
            <a:normAutofit/>
          </a:bodyPr>
          <a:lstStyle/>
          <a:p>
            <a:r>
              <a:rPr lang="en-US" dirty="0"/>
              <a:t>Timeline</a:t>
            </a:r>
          </a:p>
        </p:txBody>
      </p:sp>
      <p:sp>
        <p:nvSpPr>
          <p:cNvPr id="8" name="Content Placeholder 7">
            <a:extLst>
              <a:ext uri="{FF2B5EF4-FFF2-40B4-BE49-F238E27FC236}">
                <a16:creationId xmlns:a16="http://schemas.microsoft.com/office/drawing/2014/main" id="{B30C33D6-95D3-46BD-1151-7E17C73B5D79}"/>
              </a:ext>
            </a:extLst>
          </p:cNvPr>
          <p:cNvSpPr>
            <a:spLocks noGrp="1"/>
          </p:cNvSpPr>
          <p:nvPr>
            <p:ph idx="1"/>
          </p:nvPr>
        </p:nvSpPr>
        <p:spPr>
          <a:xfrm>
            <a:off x="762001" y="3047999"/>
            <a:ext cx="2984499" cy="3048001"/>
          </a:xfrm>
        </p:spPr>
        <p:txBody>
          <a:bodyPr vert="horz" lIns="91440" tIns="45720" rIns="91440" bIns="45720" rtlCol="0" anchor="t">
            <a:normAutofit/>
          </a:bodyPr>
          <a:lstStyle/>
          <a:p>
            <a:r>
              <a:rPr lang="en-US" dirty="0"/>
              <a:t>Thesis outline must be finished</a:t>
            </a:r>
          </a:p>
          <a:p>
            <a:r>
              <a:rPr lang="en-US" dirty="0"/>
              <a:t>Writing to commence immediately</a:t>
            </a:r>
          </a:p>
          <a:p>
            <a:r>
              <a:rPr lang="en-US" dirty="0"/>
              <a:t>Next meeting in March </a:t>
            </a:r>
          </a:p>
          <a:p>
            <a:endParaRPr lang="en-US" dirty="0"/>
          </a:p>
          <a:p>
            <a:pPr marL="0" indent="0">
              <a:buNone/>
            </a:pPr>
            <a:endParaRPr lang="en-US" dirty="0"/>
          </a:p>
        </p:txBody>
      </p:sp>
      <p:pic>
        <p:nvPicPr>
          <p:cNvPr id="7" name="Picture 6">
            <a:extLst>
              <a:ext uri="{FF2B5EF4-FFF2-40B4-BE49-F238E27FC236}">
                <a16:creationId xmlns:a16="http://schemas.microsoft.com/office/drawing/2014/main" id="{09A3F56D-FDF0-4C49-D0EE-C95E3ECCB9C4}"/>
              </a:ext>
            </a:extLst>
          </p:cNvPr>
          <p:cNvPicPr>
            <a:picLocks noChangeAspect="1"/>
          </p:cNvPicPr>
          <p:nvPr/>
        </p:nvPicPr>
        <p:blipFill>
          <a:blip r:embed="rId2"/>
          <a:stretch>
            <a:fillRect/>
          </a:stretch>
        </p:blipFill>
        <p:spPr>
          <a:xfrm>
            <a:off x="3746500" y="1219200"/>
            <a:ext cx="8406050" cy="4419600"/>
          </a:xfrm>
          <a:prstGeom prst="rect">
            <a:avLst/>
          </a:prstGeom>
        </p:spPr>
      </p:pic>
    </p:spTree>
    <p:extLst>
      <p:ext uri="{BB962C8B-B14F-4D97-AF65-F5344CB8AC3E}">
        <p14:creationId xmlns:p14="http://schemas.microsoft.com/office/powerpoint/2010/main" val="2556901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A640E-9DC0-460F-AD88-D2CBDFBB895F}"/>
              </a:ext>
            </a:extLst>
          </p:cNvPr>
          <p:cNvSpPr>
            <a:spLocks noGrp="1"/>
          </p:cNvSpPr>
          <p:nvPr>
            <p:ph type="title"/>
          </p:nvPr>
        </p:nvSpPr>
        <p:spPr>
          <a:xfrm>
            <a:off x="693761" y="2499531"/>
            <a:ext cx="4400549" cy="1857375"/>
          </a:xfrm>
        </p:spPr>
        <p:txBody>
          <a:bodyPr anchor="b">
            <a:normAutofit fontScale="90000"/>
          </a:bodyPr>
          <a:lstStyle/>
          <a:p>
            <a:r>
              <a:rPr lang="en-US" dirty="0"/>
              <a:t>I greatly appreciate your feedback and constructive criticism</a:t>
            </a:r>
          </a:p>
        </p:txBody>
      </p:sp>
      <p:pic>
        <p:nvPicPr>
          <p:cNvPr id="4" name="Picture 4" descr="A picture containing outdoor, grass, bicycle, sky&#10;&#10;Description automatically generated">
            <a:extLst>
              <a:ext uri="{FF2B5EF4-FFF2-40B4-BE49-F238E27FC236}">
                <a16:creationId xmlns:a16="http://schemas.microsoft.com/office/drawing/2014/main" id="{F7D682CD-82D1-4C0B-9FF8-3A1CE5F2F312}"/>
              </a:ext>
            </a:extLst>
          </p:cNvPr>
          <p:cNvPicPr>
            <a:picLocks noChangeAspect="1"/>
          </p:cNvPicPr>
          <p:nvPr/>
        </p:nvPicPr>
        <p:blipFill rotWithShape="1">
          <a:blip r:embed="rId2"/>
          <a:srcRect l="3049" r="3049"/>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3" name="Group 12">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4" name="Freeform: Shape 13">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9079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23270-8C8A-972F-1922-ADAB4613EA66}"/>
              </a:ext>
            </a:extLst>
          </p:cNvPr>
          <p:cNvSpPr>
            <a:spLocks noGrp="1"/>
          </p:cNvSpPr>
          <p:nvPr>
            <p:ph type="title"/>
          </p:nvPr>
        </p:nvSpPr>
        <p:spPr>
          <a:xfrm>
            <a:off x="762001" y="1524001"/>
            <a:ext cx="3316284" cy="3810000"/>
          </a:xfrm>
        </p:spPr>
        <p:txBody>
          <a:bodyPr>
            <a:normAutofit/>
          </a:bodyPr>
          <a:lstStyle/>
          <a:p>
            <a:r>
              <a:rPr lang="en-US" sz="4100" dirty="0"/>
              <a:t>What have I been up to?</a:t>
            </a:r>
            <a:br>
              <a:rPr lang="en-US" sz="4100" dirty="0"/>
            </a:br>
            <a:br>
              <a:rPr lang="en-US" sz="4100" dirty="0"/>
            </a:br>
            <a:r>
              <a:rPr lang="en-US" sz="4100" dirty="0"/>
              <a:t>Community work</a:t>
            </a:r>
          </a:p>
        </p:txBody>
      </p:sp>
      <p:sp>
        <p:nvSpPr>
          <p:cNvPr id="29" name="Freeform: Shape 28">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688F19B6-C026-79A8-53A2-0349730B1916}"/>
              </a:ext>
            </a:extLst>
          </p:cNvPr>
          <p:cNvSpPr>
            <a:spLocks noGrp="1"/>
          </p:cNvSpPr>
          <p:nvPr>
            <p:ph idx="1"/>
          </p:nvPr>
        </p:nvSpPr>
        <p:spPr>
          <a:xfrm>
            <a:off x="6096000" y="653143"/>
            <a:ext cx="5334000" cy="5442858"/>
          </a:xfrm>
        </p:spPr>
        <p:txBody>
          <a:bodyPr>
            <a:normAutofit fontScale="92500" lnSpcReduction="20000"/>
          </a:bodyPr>
          <a:lstStyle/>
          <a:p>
            <a:pPr marL="0" indent="0">
              <a:buNone/>
            </a:pPr>
            <a:r>
              <a:rPr lang="en-CA" sz="4400" dirty="0" err="1"/>
              <a:t>SpeedQB</a:t>
            </a:r>
            <a:endParaRPr lang="en-CA" sz="4400" dirty="0"/>
          </a:p>
          <a:p>
            <a:pPr marL="0" indent="0">
              <a:buNone/>
            </a:pPr>
            <a:r>
              <a:rPr lang="en-CA" sz="3200" dirty="0"/>
              <a:t>“Paintball”</a:t>
            </a:r>
          </a:p>
          <a:p>
            <a:r>
              <a:rPr lang="en-CA" sz="3200" dirty="0"/>
              <a:t>Introduced young and old players to a new style of play</a:t>
            </a:r>
          </a:p>
          <a:p>
            <a:r>
              <a:rPr lang="en-CA" sz="3200" dirty="0"/>
              <a:t>Organized two events that attracted players from the Southern Ontario region</a:t>
            </a:r>
          </a:p>
          <a:p>
            <a:r>
              <a:rPr lang="en-CA" sz="3200" dirty="0"/>
              <a:t>Setting up a league for 2023</a:t>
            </a:r>
          </a:p>
          <a:p>
            <a:pPr marL="0" indent="0">
              <a:buNone/>
            </a:pPr>
            <a:endParaRPr lang="en-CA" sz="3200" dirty="0"/>
          </a:p>
          <a:p>
            <a:pPr marL="0" indent="0">
              <a:buNone/>
            </a:pPr>
            <a:r>
              <a:rPr lang="en-CA" sz="3200" dirty="0"/>
              <a:t>Great feedback from the community &amp; had the opportunity to use my communication skills in a non-academic setting.</a:t>
            </a:r>
          </a:p>
        </p:txBody>
      </p:sp>
    </p:spTree>
    <p:extLst>
      <p:ext uri="{BB962C8B-B14F-4D97-AF65-F5344CB8AC3E}">
        <p14:creationId xmlns:p14="http://schemas.microsoft.com/office/powerpoint/2010/main" val="83428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23270-8C8A-972F-1922-ADAB4613EA66}"/>
              </a:ext>
            </a:extLst>
          </p:cNvPr>
          <p:cNvSpPr>
            <a:spLocks noGrp="1"/>
          </p:cNvSpPr>
          <p:nvPr>
            <p:ph type="title"/>
          </p:nvPr>
        </p:nvSpPr>
        <p:spPr>
          <a:xfrm>
            <a:off x="762001" y="1524001"/>
            <a:ext cx="3316284" cy="3810000"/>
          </a:xfrm>
        </p:spPr>
        <p:txBody>
          <a:bodyPr>
            <a:normAutofit/>
          </a:bodyPr>
          <a:lstStyle/>
          <a:p>
            <a:r>
              <a:rPr lang="en-US" sz="4100" dirty="0"/>
              <a:t>What have I been up to?</a:t>
            </a:r>
            <a:br>
              <a:rPr lang="en-US" sz="4100" dirty="0"/>
            </a:br>
            <a:br>
              <a:rPr lang="en-US" sz="4100" dirty="0"/>
            </a:br>
            <a:r>
              <a:rPr lang="en-US" sz="4100" dirty="0"/>
              <a:t>Future Collaboration</a:t>
            </a:r>
          </a:p>
        </p:txBody>
      </p:sp>
      <p:sp>
        <p:nvSpPr>
          <p:cNvPr id="29" name="Freeform: Shape 28">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688F19B6-C026-79A8-53A2-0349730B1916}"/>
              </a:ext>
            </a:extLst>
          </p:cNvPr>
          <p:cNvSpPr>
            <a:spLocks noGrp="1"/>
          </p:cNvSpPr>
          <p:nvPr>
            <p:ph idx="1"/>
          </p:nvPr>
        </p:nvSpPr>
        <p:spPr>
          <a:xfrm>
            <a:off x="6096000" y="653143"/>
            <a:ext cx="5334000" cy="5442858"/>
          </a:xfrm>
        </p:spPr>
        <p:txBody>
          <a:bodyPr>
            <a:normAutofit/>
          </a:bodyPr>
          <a:lstStyle/>
          <a:p>
            <a:pPr marL="0" indent="0">
              <a:buNone/>
            </a:pPr>
            <a:r>
              <a:rPr lang="en-CA" sz="4400" dirty="0"/>
              <a:t>Summer 2023</a:t>
            </a:r>
          </a:p>
          <a:p>
            <a:pPr marL="0" indent="0">
              <a:buNone/>
            </a:pPr>
            <a:r>
              <a:rPr lang="en-CA" sz="3200" dirty="0"/>
              <a:t>Crow </a:t>
            </a:r>
            <a:r>
              <a:rPr lang="en-CA" sz="3200" dirty="0" err="1"/>
              <a:t>Genoscape</a:t>
            </a:r>
            <a:endParaRPr lang="en-CA" sz="3200" dirty="0"/>
          </a:p>
          <a:p>
            <a:r>
              <a:rPr lang="en-CA" sz="3200" dirty="0"/>
              <a:t>Collection of feathers in St. Catharines, Montreal and Quebec city</a:t>
            </a:r>
          </a:p>
          <a:p>
            <a:r>
              <a:rPr lang="en-CA" sz="3200" dirty="0"/>
              <a:t>Trial run in June</a:t>
            </a:r>
          </a:p>
          <a:p>
            <a:r>
              <a:rPr lang="en-CA" sz="3200" dirty="0"/>
              <a:t>Data collection in July-August</a:t>
            </a:r>
          </a:p>
          <a:p>
            <a:pPr marL="0" indent="0">
              <a:buNone/>
            </a:pPr>
            <a:endParaRPr lang="en-CA" sz="3200" dirty="0"/>
          </a:p>
          <a:p>
            <a:pPr marL="0" indent="0">
              <a:buNone/>
            </a:pPr>
            <a:r>
              <a:rPr lang="en-CA" sz="3200" dirty="0"/>
              <a:t>This is will depend wholly on the status on my thesis!</a:t>
            </a:r>
          </a:p>
        </p:txBody>
      </p:sp>
    </p:spTree>
    <p:extLst>
      <p:ext uri="{BB962C8B-B14F-4D97-AF65-F5344CB8AC3E}">
        <p14:creationId xmlns:p14="http://schemas.microsoft.com/office/powerpoint/2010/main" val="1388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B0DE33F-A3D7-0E2E-9709-85B625F43369}"/>
              </a:ext>
            </a:extLst>
          </p:cNvPr>
          <p:cNvGraphicFramePr>
            <a:graphicFrameLocks noGrp="1"/>
          </p:cNvGraphicFramePr>
          <p:nvPr>
            <p:ph idx="1"/>
            <p:extLst>
              <p:ext uri="{D42A27DB-BD31-4B8C-83A1-F6EECF244321}">
                <p14:modId xmlns:p14="http://schemas.microsoft.com/office/powerpoint/2010/main" val="2234653762"/>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itle 1">
            <a:extLst>
              <a:ext uri="{FF2B5EF4-FFF2-40B4-BE49-F238E27FC236}">
                <a16:creationId xmlns:a16="http://schemas.microsoft.com/office/drawing/2014/main" id="{14E2D34F-F007-B43D-B613-F431E400319C}"/>
              </a:ext>
            </a:extLst>
          </p:cNvPr>
          <p:cNvSpPr txBox="1">
            <a:spLocks/>
          </p:cNvSpPr>
          <p:nvPr/>
        </p:nvSpPr>
        <p:spPr>
          <a:xfrm>
            <a:off x="762001" y="1524001"/>
            <a:ext cx="3316284" cy="3810000"/>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dirty="0"/>
              <a:t>What have I been up to?</a:t>
            </a:r>
            <a:br>
              <a:rPr lang="en-US" sz="4100" dirty="0"/>
            </a:br>
            <a:endParaRPr lang="en-US" sz="4100" dirty="0"/>
          </a:p>
          <a:p>
            <a:r>
              <a:rPr lang="en-US" sz="4100" dirty="0"/>
              <a:t>Thesis</a:t>
            </a:r>
          </a:p>
        </p:txBody>
      </p:sp>
    </p:spTree>
    <p:extLst>
      <p:ext uri="{BB962C8B-B14F-4D97-AF65-F5344CB8AC3E}">
        <p14:creationId xmlns:p14="http://schemas.microsoft.com/office/powerpoint/2010/main" val="21319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D51B-A5EB-0202-8699-83F485F59D5A}"/>
              </a:ext>
            </a:extLst>
          </p:cNvPr>
          <p:cNvSpPr>
            <a:spLocks noGrp="1"/>
          </p:cNvSpPr>
          <p:nvPr>
            <p:ph type="title"/>
          </p:nvPr>
        </p:nvSpPr>
        <p:spPr>
          <a:xfrm>
            <a:off x="762000" y="426720"/>
            <a:ext cx="9144000" cy="870065"/>
          </a:xfrm>
        </p:spPr>
        <p:txBody>
          <a:bodyPr/>
          <a:lstStyle/>
          <a:p>
            <a:r>
              <a:rPr lang="en-CA" dirty="0"/>
              <a:t>Some background information</a:t>
            </a:r>
          </a:p>
        </p:txBody>
      </p:sp>
      <p:sp>
        <p:nvSpPr>
          <p:cNvPr id="3" name="Content Placeholder 2">
            <a:extLst>
              <a:ext uri="{FF2B5EF4-FFF2-40B4-BE49-F238E27FC236}">
                <a16:creationId xmlns:a16="http://schemas.microsoft.com/office/drawing/2014/main" id="{E06ED750-309A-EE86-1A33-5FFFD234FED8}"/>
              </a:ext>
            </a:extLst>
          </p:cNvPr>
          <p:cNvSpPr>
            <a:spLocks noGrp="1"/>
          </p:cNvSpPr>
          <p:nvPr>
            <p:ph idx="1"/>
          </p:nvPr>
        </p:nvSpPr>
        <p:spPr>
          <a:xfrm>
            <a:off x="6168044" y="1571105"/>
            <a:ext cx="5261956" cy="2454795"/>
          </a:xfrm>
        </p:spPr>
        <p:txBody>
          <a:bodyPr/>
          <a:lstStyle/>
          <a:p>
            <a:pPr marL="0" indent="0">
              <a:buNone/>
            </a:pPr>
            <a:r>
              <a:rPr lang="en-CA" dirty="0"/>
              <a:t>Crows have been increasing in abundance in urban settings. </a:t>
            </a:r>
          </a:p>
          <a:p>
            <a:pPr>
              <a:buFont typeface="Symbol" panose="05050102010706020507" pitchFamily="18" charset="2"/>
              <a:buChar char="Þ"/>
            </a:pPr>
            <a:r>
              <a:rPr lang="en-CA" dirty="0"/>
              <a:t>Urbanized</a:t>
            </a:r>
          </a:p>
          <a:p>
            <a:pPr marL="0" indent="0">
              <a:buNone/>
            </a:pPr>
            <a:endParaRPr lang="en-CA" dirty="0"/>
          </a:p>
          <a:p>
            <a:pPr marL="0" indent="0">
              <a:buNone/>
            </a:pPr>
            <a:r>
              <a:rPr lang="en-CA" dirty="0"/>
              <a:t>What makes them so successful?</a:t>
            </a:r>
          </a:p>
        </p:txBody>
      </p:sp>
      <p:grpSp>
        <p:nvGrpSpPr>
          <p:cNvPr id="4" name="Group 3">
            <a:extLst>
              <a:ext uri="{FF2B5EF4-FFF2-40B4-BE49-F238E27FC236}">
                <a16:creationId xmlns:a16="http://schemas.microsoft.com/office/drawing/2014/main" id="{C9177BE1-0491-965C-FCB3-001280CFCEE1}"/>
              </a:ext>
            </a:extLst>
          </p:cNvPr>
          <p:cNvGrpSpPr/>
          <p:nvPr/>
        </p:nvGrpSpPr>
        <p:grpSpPr>
          <a:xfrm>
            <a:off x="838200" y="1825625"/>
            <a:ext cx="5257800" cy="4737009"/>
            <a:chOff x="838200" y="1825625"/>
            <a:chExt cx="5257800" cy="4737009"/>
          </a:xfrm>
        </p:grpSpPr>
        <p:sp>
          <p:nvSpPr>
            <p:cNvPr id="5" name="TextBox 4">
              <a:extLst>
                <a:ext uri="{FF2B5EF4-FFF2-40B4-BE49-F238E27FC236}">
                  <a16:creationId xmlns:a16="http://schemas.microsoft.com/office/drawing/2014/main" id="{6C15DCC8-A513-0CCE-C307-0E15961EC4FB}"/>
                </a:ext>
              </a:extLst>
            </p:cNvPr>
            <p:cNvSpPr txBox="1"/>
            <p:nvPr/>
          </p:nvSpPr>
          <p:spPr>
            <a:xfrm>
              <a:off x="1080654" y="5362305"/>
              <a:ext cx="5015346" cy="1200329"/>
            </a:xfrm>
            <a:prstGeom prst="rect">
              <a:avLst/>
            </a:prstGeom>
            <a:noFill/>
          </p:spPr>
          <p:txBody>
            <a:bodyPr wrap="square" lIns="91440" tIns="45720" rIns="91440" bIns="45720" rtlCol="0" anchor="t">
              <a:spAutoFit/>
            </a:bodyPr>
            <a:lstStyle/>
            <a:p>
              <a:r>
                <a:rPr lang="fr-CA" b="0" i="0" dirty="0">
                  <a:effectLst/>
                  <a:latin typeface="-apple-system"/>
                </a:rPr>
                <a:t> </a:t>
              </a:r>
              <a:r>
                <a:rPr lang="fr-CA" b="0" i="0" dirty="0" err="1">
                  <a:effectLst/>
                  <a:latin typeface="-apple-system"/>
                </a:rPr>
                <a:t>Marzluff</a:t>
              </a:r>
              <a:r>
                <a:rPr lang="fr-CA" b="0" i="0" dirty="0">
                  <a:effectLst/>
                  <a:latin typeface="-apple-system"/>
                </a:rPr>
                <a:t> </a:t>
              </a:r>
              <a:r>
                <a:rPr lang="fr-CA" b="0" i="1" dirty="0">
                  <a:effectLst/>
                  <a:latin typeface="-apple-system"/>
                </a:rPr>
                <a:t>et al.</a:t>
              </a:r>
              <a:r>
                <a:rPr lang="fr-CA" b="0" i="0" dirty="0">
                  <a:effectLst/>
                  <a:latin typeface="-apple-system"/>
                </a:rPr>
                <a:t>(2001). </a:t>
              </a:r>
              <a:r>
                <a:rPr lang="fr-CA" b="0" i="1" dirty="0" err="1">
                  <a:effectLst/>
                  <a:latin typeface="-apple-system"/>
                </a:rPr>
                <a:t>Avian</a:t>
              </a:r>
              <a:r>
                <a:rPr lang="fr-CA" b="0" i="1" dirty="0">
                  <a:effectLst/>
                  <a:latin typeface="-apple-system"/>
                </a:rPr>
                <a:t> </a:t>
              </a:r>
              <a:r>
                <a:rPr lang="fr-CA" b="0" i="1" dirty="0" err="1">
                  <a:effectLst/>
                  <a:latin typeface="-apple-system"/>
                </a:rPr>
                <a:t>Ecology</a:t>
              </a:r>
              <a:r>
                <a:rPr lang="fr-CA" b="0" i="1" dirty="0">
                  <a:effectLst/>
                  <a:latin typeface="-apple-system"/>
                </a:rPr>
                <a:t> and Conservation in an </a:t>
              </a:r>
              <a:r>
                <a:rPr lang="fr-CA" b="0" i="1" dirty="0" err="1">
                  <a:effectLst/>
                  <a:latin typeface="-apple-system"/>
                </a:rPr>
                <a:t>Urbanizing</a:t>
              </a:r>
              <a:r>
                <a:rPr lang="fr-CA" b="0" i="1" dirty="0">
                  <a:effectLst/>
                  <a:latin typeface="-apple-system"/>
                </a:rPr>
                <a:t> World || Causes and </a:t>
              </a:r>
              <a:r>
                <a:rPr lang="fr-CA" b="0" i="1" dirty="0" err="1">
                  <a:effectLst/>
                  <a:latin typeface="-apple-system"/>
                </a:rPr>
                <a:t>consequences</a:t>
              </a:r>
              <a:r>
                <a:rPr lang="fr-CA" b="0" i="1" dirty="0">
                  <a:effectLst/>
                  <a:latin typeface="-apple-system"/>
                </a:rPr>
                <a:t> of </a:t>
              </a:r>
              <a:r>
                <a:rPr lang="fr-CA" b="0" i="1" dirty="0" err="1">
                  <a:effectLst/>
                  <a:latin typeface="-apple-system"/>
                </a:rPr>
                <a:t>expanding</a:t>
              </a:r>
              <a:r>
                <a:rPr lang="fr-CA" b="0" i="1" dirty="0">
                  <a:effectLst/>
                  <a:latin typeface="-apple-system"/>
                </a:rPr>
                <a:t> American Crow populations.</a:t>
              </a:r>
              <a:endParaRPr lang="fr-CA" dirty="0"/>
            </a:p>
          </p:txBody>
        </p:sp>
        <p:pic>
          <p:nvPicPr>
            <p:cNvPr id="7" name="Picture 6">
              <a:extLst>
                <a:ext uri="{FF2B5EF4-FFF2-40B4-BE49-F238E27FC236}">
                  <a16:creationId xmlns:a16="http://schemas.microsoft.com/office/drawing/2014/main" id="{B103B96E-D810-FEBF-D73A-7F3766968A3B}"/>
                </a:ext>
              </a:extLst>
            </p:cNvPr>
            <p:cNvPicPr>
              <a:picLocks noChangeAspect="1"/>
            </p:cNvPicPr>
            <p:nvPr/>
          </p:nvPicPr>
          <p:blipFill>
            <a:blip r:embed="rId2"/>
            <a:stretch>
              <a:fillRect/>
            </a:stretch>
          </p:blipFill>
          <p:spPr>
            <a:xfrm>
              <a:off x="838200" y="1825625"/>
              <a:ext cx="4927803" cy="3536680"/>
            </a:xfrm>
            <a:prstGeom prst="rect">
              <a:avLst/>
            </a:prstGeom>
          </p:spPr>
        </p:pic>
      </p:grpSp>
      <p:sp>
        <p:nvSpPr>
          <p:cNvPr id="10" name="TextBox 9">
            <a:extLst>
              <a:ext uri="{FF2B5EF4-FFF2-40B4-BE49-F238E27FC236}">
                <a16:creationId xmlns:a16="http://schemas.microsoft.com/office/drawing/2014/main" id="{FD1EA072-AC03-7A6F-D6D3-5100F9C9EF26}"/>
              </a:ext>
            </a:extLst>
          </p:cNvPr>
          <p:cNvSpPr txBox="1"/>
          <p:nvPr/>
        </p:nvSpPr>
        <p:spPr>
          <a:xfrm>
            <a:off x="6235700" y="4165600"/>
            <a:ext cx="5283200" cy="1846659"/>
          </a:xfrm>
          <a:prstGeom prst="rect">
            <a:avLst/>
          </a:prstGeom>
          <a:noFill/>
        </p:spPr>
        <p:txBody>
          <a:bodyPr wrap="square" rtlCol="0">
            <a:spAutoFit/>
          </a:bodyPr>
          <a:lstStyle/>
          <a:p>
            <a:pPr marL="0" indent="0">
              <a:buNone/>
            </a:pPr>
            <a:r>
              <a:rPr lang="en-CA" sz="2400" dirty="0"/>
              <a:t>Individual behavioral adaptations</a:t>
            </a:r>
          </a:p>
          <a:p>
            <a:pPr lvl="1"/>
            <a:r>
              <a:rPr lang="en-CA" sz="2400" dirty="0"/>
              <a:t>Changes in foraging behavior</a:t>
            </a:r>
          </a:p>
          <a:p>
            <a:pPr lvl="1"/>
            <a:r>
              <a:rPr lang="en-CA" sz="2400" dirty="0"/>
              <a:t>Decreased neophobia</a:t>
            </a:r>
          </a:p>
          <a:p>
            <a:pPr lvl="1"/>
            <a:r>
              <a:rPr lang="en-CA" sz="2400" dirty="0"/>
              <a:t>Increased tameness towards humans</a:t>
            </a:r>
          </a:p>
          <a:p>
            <a:endParaRPr lang="en-CA" dirty="0"/>
          </a:p>
        </p:txBody>
      </p:sp>
    </p:spTree>
    <p:extLst>
      <p:ext uri="{BB962C8B-B14F-4D97-AF65-F5344CB8AC3E}">
        <p14:creationId xmlns:p14="http://schemas.microsoft.com/office/powerpoint/2010/main" val="226979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D51B-A5EB-0202-8699-83F485F59D5A}"/>
              </a:ext>
            </a:extLst>
          </p:cNvPr>
          <p:cNvSpPr>
            <a:spLocks noGrp="1"/>
          </p:cNvSpPr>
          <p:nvPr>
            <p:ph type="title"/>
          </p:nvPr>
        </p:nvSpPr>
        <p:spPr>
          <a:xfrm>
            <a:off x="762000" y="426720"/>
            <a:ext cx="9144000" cy="870065"/>
          </a:xfrm>
        </p:spPr>
        <p:txBody>
          <a:bodyPr/>
          <a:lstStyle/>
          <a:p>
            <a:r>
              <a:rPr lang="en-CA" dirty="0"/>
              <a:t>Some background information</a:t>
            </a:r>
          </a:p>
        </p:txBody>
      </p:sp>
      <p:sp>
        <p:nvSpPr>
          <p:cNvPr id="3" name="Content Placeholder 2">
            <a:extLst>
              <a:ext uri="{FF2B5EF4-FFF2-40B4-BE49-F238E27FC236}">
                <a16:creationId xmlns:a16="http://schemas.microsoft.com/office/drawing/2014/main" id="{E06ED750-309A-EE86-1A33-5FFFD234FED8}"/>
              </a:ext>
            </a:extLst>
          </p:cNvPr>
          <p:cNvSpPr>
            <a:spLocks noGrp="1"/>
          </p:cNvSpPr>
          <p:nvPr>
            <p:ph idx="1"/>
          </p:nvPr>
        </p:nvSpPr>
        <p:spPr>
          <a:xfrm>
            <a:off x="762000" y="1296785"/>
            <a:ext cx="5245331" cy="4524895"/>
          </a:xfrm>
        </p:spPr>
        <p:txBody>
          <a:bodyPr/>
          <a:lstStyle/>
          <a:p>
            <a:pPr marL="0" indent="0">
              <a:buNone/>
            </a:pPr>
            <a:r>
              <a:rPr lang="en-CA" dirty="0"/>
              <a:t>What about social behavioral adaptations?</a:t>
            </a:r>
          </a:p>
          <a:p>
            <a:pPr marL="0" indent="0">
              <a:buNone/>
            </a:pPr>
            <a:endParaRPr lang="en-CA" dirty="0"/>
          </a:p>
          <a:p>
            <a:pPr marL="0" indent="0">
              <a:buNone/>
            </a:pPr>
            <a:r>
              <a:rPr lang="en-CA" dirty="0"/>
              <a:t>Social behaviors play into the trade-off between foraging efficiency and vigilance.</a:t>
            </a:r>
          </a:p>
          <a:p>
            <a:pPr marL="0" indent="0">
              <a:buNone/>
            </a:pPr>
            <a:endParaRPr lang="en-CA" dirty="0"/>
          </a:p>
          <a:p>
            <a:pPr marL="0" indent="0">
              <a:buNone/>
            </a:pPr>
            <a:r>
              <a:rPr lang="en-CA" dirty="0"/>
              <a:t>Too much is like not enough…</a:t>
            </a:r>
          </a:p>
          <a:p>
            <a:pPr marL="0" indent="0">
              <a:buNone/>
            </a:pPr>
            <a:endParaRPr lang="en-CA" dirty="0"/>
          </a:p>
          <a:p>
            <a:pPr marL="0" indent="0">
              <a:buNone/>
            </a:pPr>
            <a:endParaRPr lang="en-CA" dirty="0"/>
          </a:p>
        </p:txBody>
      </p:sp>
      <p:grpSp>
        <p:nvGrpSpPr>
          <p:cNvPr id="6" name="Group 5">
            <a:extLst>
              <a:ext uri="{FF2B5EF4-FFF2-40B4-BE49-F238E27FC236}">
                <a16:creationId xmlns:a16="http://schemas.microsoft.com/office/drawing/2014/main" id="{2D2589C2-2970-58B1-E55F-0C94D4932FFB}"/>
              </a:ext>
            </a:extLst>
          </p:cNvPr>
          <p:cNvGrpSpPr/>
          <p:nvPr/>
        </p:nvGrpSpPr>
        <p:grpSpPr>
          <a:xfrm>
            <a:off x="6061492" y="1490370"/>
            <a:ext cx="5842610" cy="3877259"/>
            <a:chOff x="6813506" y="3390093"/>
            <a:chExt cx="5197909" cy="3490089"/>
          </a:xfrm>
        </p:grpSpPr>
        <p:pic>
          <p:nvPicPr>
            <p:cNvPr id="8" name="Picture 7">
              <a:extLst>
                <a:ext uri="{FF2B5EF4-FFF2-40B4-BE49-F238E27FC236}">
                  <a16:creationId xmlns:a16="http://schemas.microsoft.com/office/drawing/2014/main" id="{96ADB67E-A910-D53F-7B44-B4CDB20B30EA}"/>
                </a:ext>
              </a:extLst>
            </p:cNvPr>
            <p:cNvPicPr>
              <a:picLocks noChangeAspect="1"/>
            </p:cNvPicPr>
            <p:nvPr/>
          </p:nvPicPr>
          <p:blipFill rotWithShape="1">
            <a:blip r:embed="rId2"/>
            <a:srcRect b="6711"/>
            <a:stretch/>
          </p:blipFill>
          <p:spPr>
            <a:xfrm>
              <a:off x="6813506" y="3390093"/>
              <a:ext cx="5197909" cy="3490089"/>
            </a:xfrm>
            <a:prstGeom prst="rect">
              <a:avLst/>
            </a:prstGeom>
          </p:spPr>
        </p:pic>
        <p:sp>
          <p:nvSpPr>
            <p:cNvPr id="9" name="TextBox 8">
              <a:extLst>
                <a:ext uri="{FF2B5EF4-FFF2-40B4-BE49-F238E27FC236}">
                  <a16:creationId xmlns:a16="http://schemas.microsoft.com/office/drawing/2014/main" id="{75B86597-88B4-C5DF-84B4-CF16DD1F2193}"/>
                </a:ext>
              </a:extLst>
            </p:cNvPr>
            <p:cNvSpPr txBox="1"/>
            <p:nvPr/>
          </p:nvSpPr>
          <p:spPr>
            <a:xfrm>
              <a:off x="7037603" y="3458170"/>
              <a:ext cx="1461954" cy="415565"/>
            </a:xfrm>
            <a:prstGeom prst="rect">
              <a:avLst/>
            </a:prstGeom>
            <a:noFill/>
          </p:spPr>
          <p:txBody>
            <a:bodyPr wrap="square" rtlCol="0">
              <a:spAutoFit/>
            </a:bodyPr>
            <a:lstStyle/>
            <a:p>
              <a:r>
                <a:rPr lang="en-CA" sz="2400" dirty="0">
                  <a:solidFill>
                    <a:schemeClr val="bg1"/>
                  </a:solidFill>
                </a:rPr>
                <a:t>Vigilance</a:t>
              </a:r>
            </a:p>
          </p:txBody>
        </p:sp>
        <p:sp>
          <p:nvSpPr>
            <p:cNvPr id="10" name="TextBox 9">
              <a:extLst>
                <a:ext uri="{FF2B5EF4-FFF2-40B4-BE49-F238E27FC236}">
                  <a16:creationId xmlns:a16="http://schemas.microsoft.com/office/drawing/2014/main" id="{2169D7AC-0501-1B94-D993-D8C1A6886EE7}"/>
                </a:ext>
              </a:extLst>
            </p:cNvPr>
            <p:cNvSpPr txBox="1"/>
            <p:nvPr/>
          </p:nvSpPr>
          <p:spPr>
            <a:xfrm>
              <a:off x="9675396" y="3454267"/>
              <a:ext cx="2336019" cy="415565"/>
            </a:xfrm>
            <a:prstGeom prst="rect">
              <a:avLst/>
            </a:prstGeom>
            <a:noFill/>
          </p:spPr>
          <p:txBody>
            <a:bodyPr wrap="square" lIns="91440" tIns="45720" rIns="91440" bIns="45720" rtlCol="0" anchor="t">
              <a:spAutoFit/>
            </a:bodyPr>
            <a:lstStyle/>
            <a:p>
              <a:pPr algn="ctr"/>
              <a:r>
                <a:rPr lang="fr-CA" sz="2400" dirty="0" err="1">
                  <a:solidFill>
                    <a:schemeClr val="bg1"/>
                  </a:solidFill>
                </a:rPr>
                <a:t>Foraging</a:t>
              </a:r>
              <a:r>
                <a:rPr lang="fr-CA" sz="2400" dirty="0">
                  <a:solidFill>
                    <a:schemeClr val="bg1"/>
                  </a:solidFill>
                </a:rPr>
                <a:t> </a:t>
              </a:r>
              <a:r>
                <a:rPr lang="fr-CA" sz="2400" dirty="0" err="1">
                  <a:solidFill>
                    <a:schemeClr val="bg1"/>
                  </a:solidFill>
                </a:rPr>
                <a:t>efficiency</a:t>
              </a:r>
              <a:endParaRPr lang="fr-CA" sz="2400" dirty="0">
                <a:solidFill>
                  <a:schemeClr val="bg1"/>
                </a:solidFill>
                <a:cs typeface="Calibri"/>
              </a:endParaRPr>
            </a:p>
          </p:txBody>
        </p:sp>
        <p:sp>
          <p:nvSpPr>
            <p:cNvPr id="11" name="TextBox 10">
              <a:extLst>
                <a:ext uri="{FF2B5EF4-FFF2-40B4-BE49-F238E27FC236}">
                  <a16:creationId xmlns:a16="http://schemas.microsoft.com/office/drawing/2014/main" id="{FB567B0E-1F81-7D45-EF5D-0A4DDB6BD25D}"/>
                </a:ext>
              </a:extLst>
            </p:cNvPr>
            <p:cNvSpPr txBox="1"/>
            <p:nvPr/>
          </p:nvSpPr>
          <p:spPr>
            <a:xfrm>
              <a:off x="7043149" y="5593213"/>
              <a:ext cx="1834809" cy="748016"/>
            </a:xfrm>
            <a:prstGeom prst="rect">
              <a:avLst/>
            </a:prstGeom>
            <a:noFill/>
          </p:spPr>
          <p:txBody>
            <a:bodyPr wrap="square" rtlCol="0">
              <a:spAutoFit/>
            </a:bodyPr>
            <a:lstStyle/>
            <a:p>
              <a:r>
                <a:rPr lang="fr-CA" sz="2400" dirty="0">
                  <a:solidFill>
                    <a:schemeClr val="bg1"/>
                  </a:solidFill>
                </a:rPr>
                <a:t>↑ Risk of </a:t>
              </a:r>
              <a:r>
                <a:rPr lang="fr-CA" sz="2400" dirty="0" err="1">
                  <a:solidFill>
                    <a:schemeClr val="bg1"/>
                  </a:solidFill>
                </a:rPr>
                <a:t>starvation</a:t>
              </a:r>
              <a:endParaRPr lang="fr-CA" sz="2400" dirty="0">
                <a:solidFill>
                  <a:schemeClr val="bg1"/>
                </a:solidFill>
              </a:endParaRPr>
            </a:p>
          </p:txBody>
        </p:sp>
        <p:sp>
          <p:nvSpPr>
            <p:cNvPr id="12" name="TextBox 11">
              <a:extLst>
                <a:ext uri="{FF2B5EF4-FFF2-40B4-BE49-F238E27FC236}">
                  <a16:creationId xmlns:a16="http://schemas.microsoft.com/office/drawing/2014/main" id="{B506EFAC-E8BE-2C67-E137-8874C5521092}"/>
                </a:ext>
              </a:extLst>
            </p:cNvPr>
            <p:cNvSpPr txBox="1"/>
            <p:nvPr/>
          </p:nvSpPr>
          <p:spPr>
            <a:xfrm>
              <a:off x="10233792" y="5592519"/>
              <a:ext cx="1577144" cy="748016"/>
            </a:xfrm>
            <a:prstGeom prst="rect">
              <a:avLst/>
            </a:prstGeom>
            <a:noFill/>
          </p:spPr>
          <p:txBody>
            <a:bodyPr wrap="square" rtlCol="0">
              <a:spAutoFit/>
            </a:bodyPr>
            <a:lstStyle/>
            <a:p>
              <a:r>
                <a:rPr lang="fr-CA" sz="2400" dirty="0">
                  <a:solidFill>
                    <a:schemeClr val="bg1"/>
                  </a:solidFill>
                </a:rPr>
                <a:t>↑ Risk of </a:t>
              </a:r>
              <a:r>
                <a:rPr lang="fr-CA" sz="2400" dirty="0" err="1">
                  <a:solidFill>
                    <a:schemeClr val="bg1"/>
                  </a:solidFill>
                </a:rPr>
                <a:t>predation</a:t>
              </a:r>
              <a:endParaRPr lang="fr-CA" sz="2400" dirty="0">
                <a:solidFill>
                  <a:schemeClr val="bg1"/>
                </a:solidFill>
              </a:endParaRPr>
            </a:p>
          </p:txBody>
        </p:sp>
      </p:grpSp>
      <p:pic>
        <p:nvPicPr>
          <p:cNvPr id="14" name="Picture 13" descr="A picture containing text&#10;&#10;Description automatically generated">
            <a:extLst>
              <a:ext uri="{FF2B5EF4-FFF2-40B4-BE49-F238E27FC236}">
                <a16:creationId xmlns:a16="http://schemas.microsoft.com/office/drawing/2014/main" id="{3773E898-2C5F-7E74-A2F2-678D612D4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442" y="2027664"/>
            <a:ext cx="858317" cy="870065"/>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8CA1D65D-17FA-7B12-325D-E2FAD0A708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378" y="3047478"/>
            <a:ext cx="923728" cy="648000"/>
          </a:xfrm>
          <a:prstGeom prst="rect">
            <a:avLst/>
          </a:prstGeom>
        </p:spPr>
      </p:pic>
    </p:spTree>
    <p:extLst>
      <p:ext uri="{BB962C8B-B14F-4D97-AF65-F5344CB8AC3E}">
        <p14:creationId xmlns:p14="http://schemas.microsoft.com/office/powerpoint/2010/main" val="187482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D51B-A5EB-0202-8699-83F485F59D5A}"/>
              </a:ext>
            </a:extLst>
          </p:cNvPr>
          <p:cNvSpPr>
            <a:spLocks noGrp="1"/>
          </p:cNvSpPr>
          <p:nvPr>
            <p:ph type="title"/>
          </p:nvPr>
        </p:nvSpPr>
        <p:spPr>
          <a:xfrm>
            <a:off x="762000" y="426720"/>
            <a:ext cx="9144000" cy="870065"/>
          </a:xfrm>
        </p:spPr>
        <p:txBody>
          <a:bodyPr/>
          <a:lstStyle/>
          <a:p>
            <a:r>
              <a:rPr lang="en-CA" dirty="0"/>
              <a:t>Some background information</a:t>
            </a:r>
          </a:p>
        </p:txBody>
      </p:sp>
      <p:sp>
        <p:nvSpPr>
          <p:cNvPr id="3" name="Content Placeholder 2">
            <a:extLst>
              <a:ext uri="{FF2B5EF4-FFF2-40B4-BE49-F238E27FC236}">
                <a16:creationId xmlns:a16="http://schemas.microsoft.com/office/drawing/2014/main" id="{E06ED750-309A-EE86-1A33-5FFFD234FED8}"/>
              </a:ext>
            </a:extLst>
          </p:cNvPr>
          <p:cNvSpPr>
            <a:spLocks noGrp="1"/>
          </p:cNvSpPr>
          <p:nvPr>
            <p:ph idx="1"/>
          </p:nvPr>
        </p:nvSpPr>
        <p:spPr>
          <a:xfrm>
            <a:off x="762000" y="1296785"/>
            <a:ext cx="5245331" cy="4524895"/>
          </a:xfrm>
        </p:spPr>
        <p:txBody>
          <a:bodyPr>
            <a:normAutofit/>
          </a:bodyPr>
          <a:lstStyle/>
          <a:p>
            <a:pPr marL="0" indent="0">
              <a:buNone/>
            </a:pPr>
            <a:r>
              <a:rPr lang="en-CA" dirty="0"/>
              <a:t>Sentinel behavior is a type of social foraging behavior.</a:t>
            </a:r>
          </a:p>
          <a:p>
            <a:pPr marL="0" indent="0">
              <a:buNone/>
            </a:pPr>
            <a:endParaRPr lang="en-CA" dirty="0"/>
          </a:p>
          <a:p>
            <a:pPr marL="0" indent="0">
              <a:buNone/>
            </a:pPr>
            <a:r>
              <a:rPr lang="en-CA" dirty="0"/>
              <a:t>Sentinels (A) are constantly vigilant, providing security to the foraging members, but at a great cost to the sentinel.</a:t>
            </a:r>
          </a:p>
          <a:p>
            <a:pPr marL="0" indent="0">
              <a:buNone/>
            </a:pPr>
            <a:endParaRPr lang="en-CA" dirty="0"/>
          </a:p>
          <a:p>
            <a:pPr marL="0" indent="0">
              <a:buNone/>
            </a:pPr>
            <a:r>
              <a:rPr lang="en-CA" dirty="0"/>
              <a:t>Could this contribute to the success of crows in urban areas?</a:t>
            </a:r>
          </a:p>
          <a:p>
            <a:pPr marL="0" indent="0">
              <a:buNone/>
            </a:pPr>
            <a:endParaRPr lang="en-CA" dirty="0"/>
          </a:p>
          <a:p>
            <a:pPr marL="0" indent="0">
              <a:buNone/>
            </a:pPr>
            <a:endParaRPr lang="en-CA" dirty="0"/>
          </a:p>
        </p:txBody>
      </p:sp>
      <p:pic>
        <p:nvPicPr>
          <p:cNvPr id="4" name="Picture 3" descr="Birds on a tree&#10;&#10;Description automatically generated with low confidence">
            <a:extLst>
              <a:ext uri="{FF2B5EF4-FFF2-40B4-BE49-F238E27FC236}">
                <a16:creationId xmlns:a16="http://schemas.microsoft.com/office/drawing/2014/main" id="{262545B4-F363-7230-70D3-4B056BA30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858" y="1296785"/>
            <a:ext cx="5134636" cy="4851890"/>
          </a:xfrm>
          <a:prstGeom prst="rect">
            <a:avLst/>
          </a:prstGeom>
        </p:spPr>
      </p:pic>
      <p:sp>
        <p:nvSpPr>
          <p:cNvPr id="5" name="TextBox 9">
            <a:extLst>
              <a:ext uri="{FF2B5EF4-FFF2-40B4-BE49-F238E27FC236}">
                <a16:creationId xmlns:a16="http://schemas.microsoft.com/office/drawing/2014/main" id="{A99B6979-20C0-164E-07EE-777FB76A3482}"/>
              </a:ext>
            </a:extLst>
          </p:cNvPr>
          <p:cNvSpPr txBox="1"/>
          <p:nvPr/>
        </p:nvSpPr>
        <p:spPr>
          <a:xfrm>
            <a:off x="7422161" y="3976082"/>
            <a:ext cx="156340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2400" b="1" dirty="0">
                <a:solidFill>
                  <a:srgbClr val="FF0000"/>
                </a:solidFill>
              </a:rPr>
              <a:t>Social</a:t>
            </a:r>
          </a:p>
        </p:txBody>
      </p:sp>
      <p:sp>
        <p:nvSpPr>
          <p:cNvPr id="7" name="TextBox 10">
            <a:extLst>
              <a:ext uri="{FF2B5EF4-FFF2-40B4-BE49-F238E27FC236}">
                <a16:creationId xmlns:a16="http://schemas.microsoft.com/office/drawing/2014/main" id="{F1D9A398-4622-2683-DE9B-CD3AEEE6AC3D}"/>
              </a:ext>
            </a:extLst>
          </p:cNvPr>
          <p:cNvSpPr txBox="1"/>
          <p:nvPr/>
        </p:nvSpPr>
        <p:spPr>
          <a:xfrm>
            <a:off x="10132680" y="3976081"/>
            <a:ext cx="2166341" cy="461665"/>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2400" b="1" dirty="0">
                <a:solidFill>
                  <a:srgbClr val="FF0000"/>
                </a:solidFill>
              </a:rPr>
              <a:t>Individual</a:t>
            </a:r>
            <a:endParaRPr lang="en-CA" sz="2400" b="1" dirty="0">
              <a:solidFill>
                <a:srgbClr val="FF0000"/>
              </a:solidFill>
              <a:cs typeface="Calibri"/>
            </a:endParaRPr>
          </a:p>
        </p:txBody>
      </p:sp>
      <p:sp>
        <p:nvSpPr>
          <p:cNvPr id="13" name="TextBox 4">
            <a:extLst>
              <a:ext uri="{FF2B5EF4-FFF2-40B4-BE49-F238E27FC236}">
                <a16:creationId xmlns:a16="http://schemas.microsoft.com/office/drawing/2014/main" id="{3DDCADA1-EBB8-F039-027C-3963BBBAE25F}"/>
              </a:ext>
            </a:extLst>
          </p:cNvPr>
          <p:cNvSpPr txBox="1"/>
          <p:nvPr/>
        </p:nvSpPr>
        <p:spPr>
          <a:xfrm>
            <a:off x="7779291" y="2912901"/>
            <a:ext cx="120627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3600" b="1" dirty="0">
                <a:solidFill>
                  <a:srgbClr val="FF0000"/>
                </a:solidFill>
              </a:rPr>
              <a:t>A</a:t>
            </a:r>
          </a:p>
        </p:txBody>
      </p:sp>
      <p:sp>
        <p:nvSpPr>
          <p:cNvPr id="14" name="TextBox 5">
            <a:extLst>
              <a:ext uri="{FF2B5EF4-FFF2-40B4-BE49-F238E27FC236}">
                <a16:creationId xmlns:a16="http://schemas.microsoft.com/office/drawing/2014/main" id="{E4CC1237-3700-9532-B350-8418300ADBC0}"/>
              </a:ext>
            </a:extLst>
          </p:cNvPr>
          <p:cNvSpPr txBox="1"/>
          <p:nvPr/>
        </p:nvSpPr>
        <p:spPr>
          <a:xfrm>
            <a:off x="10861461" y="4655411"/>
            <a:ext cx="120627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3600" b="1">
                <a:solidFill>
                  <a:srgbClr val="FF0000"/>
                </a:solidFill>
              </a:rPr>
              <a:t>B</a:t>
            </a:r>
          </a:p>
        </p:txBody>
      </p:sp>
      <p:cxnSp>
        <p:nvCxnSpPr>
          <p:cNvPr id="15" name="Straight Connector 14">
            <a:extLst>
              <a:ext uri="{FF2B5EF4-FFF2-40B4-BE49-F238E27FC236}">
                <a16:creationId xmlns:a16="http://schemas.microsoft.com/office/drawing/2014/main" id="{CFFDF7A2-5784-4C4C-1488-4530C761A51E}"/>
              </a:ext>
            </a:extLst>
          </p:cNvPr>
          <p:cNvCxnSpPr>
            <a:cxnSpLocks/>
          </p:cNvCxnSpPr>
          <p:nvPr/>
        </p:nvCxnSpPr>
        <p:spPr>
          <a:xfrm>
            <a:off x="9761964" y="1296785"/>
            <a:ext cx="0" cy="485189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688839"/>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1030</TotalTime>
  <Words>2808</Words>
  <Application>Microsoft Office PowerPoint</Application>
  <PresentationFormat>Widescreen</PresentationFormat>
  <Paragraphs>239</Paragraphs>
  <Slides>37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-apple-system</vt:lpstr>
      <vt:lpstr>Arial</vt:lpstr>
      <vt:lpstr>Arial Nova Cond</vt:lpstr>
      <vt:lpstr>Calibri</vt:lpstr>
      <vt:lpstr>Fira Sans</vt:lpstr>
      <vt:lpstr>Impact</vt:lpstr>
      <vt:lpstr>Symbol</vt:lpstr>
      <vt:lpstr>TornVTI</vt:lpstr>
      <vt:lpstr>Heads up! Vigilance behavior in American crows</vt:lpstr>
      <vt:lpstr>What have I been up to?  Conferences</vt:lpstr>
      <vt:lpstr>What have I been up to?  Student life at Brock</vt:lpstr>
      <vt:lpstr>What have I been up to?  Community work</vt:lpstr>
      <vt:lpstr>What have I been up to?  Future Collaboration</vt:lpstr>
      <vt:lpstr>PowerPoint Presentation</vt:lpstr>
      <vt:lpstr>Some background information</vt:lpstr>
      <vt:lpstr>Some background information</vt:lpstr>
      <vt:lpstr>Some background information</vt:lpstr>
      <vt:lpstr>Sentinel behavior</vt:lpstr>
      <vt:lpstr>Sentinel behavior</vt:lpstr>
      <vt:lpstr>Sentinel behavior</vt:lpstr>
      <vt:lpstr>Sentinels and urban settings</vt:lpstr>
      <vt:lpstr>My objective</vt:lpstr>
      <vt:lpstr>The scoping review</vt:lpstr>
      <vt:lpstr>Methodology Scoping review</vt:lpstr>
      <vt:lpstr>Methodology Scoping review</vt:lpstr>
      <vt:lpstr>Search Strings – How not to do it</vt:lpstr>
      <vt:lpstr>Search Strings – The right way</vt:lpstr>
      <vt:lpstr>Methodology Scoping review</vt:lpstr>
      <vt:lpstr>Methodology Scoping review</vt:lpstr>
      <vt:lpstr>Methodology: Field Research</vt:lpstr>
      <vt:lpstr>Methodology: Field Research Timeline of observations</vt:lpstr>
      <vt:lpstr>Ethogram</vt:lpstr>
      <vt:lpstr>Raw Data</vt:lpstr>
      <vt:lpstr>Results</vt:lpstr>
      <vt:lpstr>Duration of behaviors</vt:lpstr>
      <vt:lpstr>Duration of behaviors – Effect Sizes</vt:lpstr>
      <vt:lpstr>Proportion of time</vt:lpstr>
      <vt:lpstr>Proportion of time – Effect Sizes</vt:lpstr>
      <vt:lpstr>What about group size?</vt:lpstr>
      <vt:lpstr>Pecks per minute</vt:lpstr>
      <vt:lpstr>My conclusions</vt:lpstr>
      <vt:lpstr>My conclusions</vt:lpstr>
      <vt:lpstr>Future Endeavors</vt:lpstr>
      <vt:lpstr>Timeline</vt:lpstr>
      <vt:lpstr>I greatly appreciate your feedback and constructive criticism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Alex Popescu</cp:lastModifiedBy>
  <cp:revision>2398</cp:revision>
  <dcterms:created xsi:type="dcterms:W3CDTF">2021-12-02T04:57:42Z</dcterms:created>
  <dcterms:modified xsi:type="dcterms:W3CDTF">2022-12-01T17:14:51Z</dcterms:modified>
</cp:coreProperties>
</file>