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85" r:id="rId6"/>
    <p:sldId id="283" r:id="rId7"/>
    <p:sldId id="28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B2C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826" autoAdjust="0"/>
  </p:normalViewPr>
  <p:slideViewPr>
    <p:cSldViewPr snapToGrid="0">
      <p:cViewPr varScale="1">
        <p:scale>
          <a:sx n="86" d="100"/>
          <a:sy n="86" d="100"/>
        </p:scale>
        <p:origin x="10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A3A33-A8D2-4BDE-95B1-5800EB843067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921D3-3665-4F52-8DE5-DC3679B0D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73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21D3-3665-4F52-8DE5-DC3679B0DCB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90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21D3-3665-4F52-8DE5-DC3679B0DC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51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21D3-3665-4F52-8DE5-DC3679B0DC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66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21D3-3665-4F52-8DE5-DC3679B0DC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61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21D3-3665-4F52-8DE5-DC3679B0DC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9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8DBC-39E1-7262-7552-2E85405E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361F9-13CC-A94E-16DD-0DC901FCA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C670-9550-98B9-380E-5D522B36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8607-F038-7B74-6C6E-F5D272E1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5F09-1865-938F-9431-C6E29C22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297B-0730-3F1D-0A98-3E01092D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0ACC-82BC-5173-E82E-872A22DD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3208-0CD7-8059-9452-06C0549C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5A81-0077-3BAB-ECDF-2BA1CBFE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6F62-0CE5-CABA-1AEF-72671DA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E566B-5087-AFF6-C71C-0A627DFA4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8E5C-D351-0144-BD69-B6DA745E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850D-C5D7-0B3E-9247-FC9F633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D845-2686-8D3A-F3F4-00ADA667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00DD-624C-5570-BCA6-8914952C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5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02F-2B87-B78B-6A59-107EE56C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6B58-E075-D154-4F1A-5B864E33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7713-E5E2-2FE7-0E5C-5D158533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63E2-D990-464A-EBC3-7C647A76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188E-A8BD-4DEC-A8AE-82D6A26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78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350F-718C-C9F5-83B3-DD5F7F93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BA83-159F-F027-E72E-7583D0A5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F52D-E383-8981-7DA5-4FDABD92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A520-6A8D-AA44-47AC-C92AD1B6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02AB-68DD-F7A4-C75E-466AE4AF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3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DC91-099D-1CC4-1936-4A24697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0DA-E3EE-CDB1-13B3-ACD6D9FC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F77EB-1C90-4D77-D3C5-2D4BB285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D3F9-5A19-78F3-6CBA-31F86C09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495C-AEBD-2334-861E-3BB754D7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D6B0-E0CD-6816-EF5E-EBFEE4F4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5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1B3D-08B8-D3B6-CA32-DBFADB35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6C060-CFC6-CA1C-9A3B-DA5EE361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F19E-A22F-6295-3E10-934FB7D3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EB3C-F2E6-543F-95BF-974148FD4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2FD6-ED50-1B28-106F-632A8DC8A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ABA0A-D888-6811-A292-97BAE2DA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B2D16-B844-7DEF-0A7C-0F6DFD38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B983F-0ECD-0BDE-22C7-88BC361F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DFED-B381-F4B4-007F-AFF0446B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0C76D-6170-97E5-B37E-CBD5175A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D0609-6E43-4659-26CE-A121CF6C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315CC-64B6-AE67-322A-54185197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6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741A4-0B60-1AD6-4330-C47EE85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40126-BB12-79AE-23FA-BC6AC03D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EDC5C-6C5E-A4C3-DA3E-A1D6E4A9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FA95-09E9-C867-5093-48353F7B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3CF2-0BA2-A489-66FF-0439B8A9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28C16-786A-E42C-7F56-8935A8F74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9D76-CBF0-A1FE-7A62-D3E0750F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0286-786F-23A3-8490-71B99593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2FC69-CC00-4D08-231D-85050441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536-D694-F7C3-60CC-F3760590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14A0A-D93A-4809-2D34-5AADF296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410C0-EC2A-D530-5A91-290213536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ECDF4-A9DA-8637-E077-8EC3584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A972D-3B4C-644F-D75E-22964A5D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95021-09B0-A104-CA5F-667F6393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E07CA-CD62-8579-A1E0-26C244F4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F532-FFE3-E845-26B9-44522BC5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7932-D824-A45D-8657-CCF67C9F7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6EA9-BF5D-4475-BA4C-ABCFBE2CEB1C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7E09-F74C-827D-7E08-3B4BAE1B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C5E3-8722-0863-3BA9-9602E65A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9A7A-2B2C-410E-92C0-D904E4953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99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659F6-F4B9-BAB8-2409-CAF8020A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75" y="3736577"/>
            <a:ext cx="3292125" cy="3121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102FE-A49A-314A-72C4-99EC39B94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6108"/>
          </a:xfrm>
        </p:spPr>
        <p:txBody>
          <a:bodyPr>
            <a:normAutofit/>
          </a:bodyPr>
          <a:lstStyle/>
          <a:p>
            <a:r>
              <a:rPr lang="en-CA"/>
              <a:t>Heads Up!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EDDC3-71AF-0ECB-E048-BD12B3945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8471"/>
            <a:ext cx="9144000" cy="3161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3600" dirty="0"/>
              <a:t>Social Vigilance Behavior in American Crows</a:t>
            </a:r>
            <a:endParaRPr lang="fr-CA" sz="3600" dirty="0">
              <a:cs typeface="Calibri"/>
            </a:endParaRPr>
          </a:p>
          <a:p>
            <a:endParaRPr lang="en-CA" dirty="0"/>
          </a:p>
          <a:p>
            <a:r>
              <a:rPr lang="en-CA" dirty="0"/>
              <a:t>Alex Popescu, Dr. Anne B. Clark, Dr. Kiyoko M. Gotanda</a:t>
            </a:r>
            <a:endParaRPr lang="en-CA" dirty="0">
              <a:cs typeface="Calibri"/>
            </a:endParaRPr>
          </a:p>
          <a:p>
            <a:r>
              <a:rPr lang="en-CA" dirty="0"/>
              <a:t>Adapted from the </a:t>
            </a:r>
            <a:r>
              <a:rPr lang="en-CA" dirty="0" err="1"/>
              <a:t>GRaD</a:t>
            </a:r>
            <a:r>
              <a:rPr lang="en-CA" dirty="0"/>
              <a:t> 2023 Presentation</a:t>
            </a:r>
            <a:endParaRPr lang="en-CA" dirty="0">
              <a:cs typeface="Calibri"/>
            </a:endParaRPr>
          </a:p>
          <a:p>
            <a:r>
              <a:rPr lang="en-CA" dirty="0"/>
              <a:t>Brock University</a:t>
            </a:r>
            <a:endParaRPr lang="en-CA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7A211-F257-E4FC-C439-5434DA10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03588" cy="1854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223C27-8CB5-4F27-B132-2E4DE807E1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40" b="1480"/>
          <a:stretch/>
        </p:blipFill>
        <p:spPr>
          <a:xfrm>
            <a:off x="9260678" y="0"/>
            <a:ext cx="293132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46CDEFD-66C4-D056-796A-6AB64E5D3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79" y="1258274"/>
            <a:ext cx="7185178" cy="5132270"/>
          </a:xfrm>
          <a:prstGeom prst="rect">
            <a:avLst/>
          </a:prstGeom>
        </p:spPr>
      </p:pic>
      <p:pic>
        <p:nvPicPr>
          <p:cNvPr id="1028" name="Picture 4" descr="Park clipart urban park, Park urban park Transparent FREE for download ...">
            <a:extLst>
              <a:ext uri="{FF2B5EF4-FFF2-40B4-BE49-F238E27FC236}">
                <a16:creationId xmlns:a16="http://schemas.microsoft.com/office/drawing/2014/main" id="{E559B22D-BACB-4098-7CAA-855AD25D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76" y="-286927"/>
            <a:ext cx="1978491" cy="16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A545F-A43A-7A2E-C9B6-791C8FD7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Proportion of time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785BB2-9C7C-3EAE-2358-4C4D7EA8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5636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No significant effects of generalized environment (p = 0.989).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E93242-D218-2D4E-4172-E20D90AB8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0"/>
          <a:stretch/>
        </p:blipFill>
        <p:spPr bwMode="auto">
          <a:xfrm>
            <a:off x="6093194" y="-25052"/>
            <a:ext cx="1428750" cy="13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907570-AF37-F85A-F4EF-E8611842DFC7}"/>
              </a:ext>
            </a:extLst>
          </p:cNvPr>
          <p:cNvSpPr/>
          <p:nvPr/>
        </p:nvSpPr>
        <p:spPr>
          <a:xfrm>
            <a:off x="8593315" y="1414914"/>
            <a:ext cx="2955407" cy="3965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DF7D3E-BD30-4625-B564-68ED1B24E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918" y="3114589"/>
            <a:ext cx="652823" cy="6288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4A4D81-3FAD-4BA2-A91A-B9CF8726B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860" y="1908592"/>
            <a:ext cx="640909" cy="45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3A16A8-E868-4720-B495-1D32416624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63" b="82469" l="10000" r="90000"/>
                    </a14:imgEffect>
                  </a14:imgLayer>
                </a14:imgProps>
              </a:ext>
            </a:extLst>
          </a:blip>
          <a:srcRect b="8367"/>
          <a:stretch/>
        </p:blipFill>
        <p:spPr>
          <a:xfrm>
            <a:off x="8263073" y="4499409"/>
            <a:ext cx="650696" cy="450000"/>
          </a:xfrm>
          <a:prstGeom prst="rect">
            <a:avLst/>
          </a:prstGeom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7E94E84B-FD1B-33D1-6897-91E5A5B99EB5}"/>
              </a:ext>
            </a:extLst>
          </p:cNvPr>
          <p:cNvSpPr txBox="1">
            <a:spLocks/>
          </p:cNvSpPr>
          <p:nvPr/>
        </p:nvSpPr>
        <p:spPr>
          <a:xfrm>
            <a:off x="630936" y="4604327"/>
            <a:ext cx="3429000" cy="1017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not the proportion, could it be the duration of bouts that change?</a:t>
            </a:r>
          </a:p>
        </p:txBody>
      </p:sp>
    </p:spTree>
    <p:extLst>
      <p:ext uri="{BB962C8B-B14F-4D97-AF65-F5344CB8AC3E}">
        <p14:creationId xmlns:p14="http://schemas.microsoft.com/office/powerpoint/2010/main" val="28734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19508-542D-CC4B-0B8B-0848406A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Bout Duration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E3EE8FC4-BEA5-8EA7-1AC0-8B8FBD80C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3089" y="37035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00C3-477B-1722-D13C-AE3F243A6D25}"/>
              </a:ext>
            </a:extLst>
          </p:cNvPr>
          <p:cNvSpPr/>
          <p:nvPr/>
        </p:nvSpPr>
        <p:spPr>
          <a:xfrm>
            <a:off x="6732381" y="3076637"/>
            <a:ext cx="312448" cy="130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A9783-6168-E230-B85D-0BFA2A26BEB6}"/>
              </a:ext>
            </a:extLst>
          </p:cNvPr>
          <p:cNvSpPr/>
          <p:nvPr/>
        </p:nvSpPr>
        <p:spPr>
          <a:xfrm>
            <a:off x="9575222" y="3115337"/>
            <a:ext cx="289585" cy="9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100054-BA0B-F374-3B1A-D5D85F3BB085}"/>
              </a:ext>
            </a:extLst>
          </p:cNvPr>
          <p:cNvSpPr txBox="1"/>
          <p:nvPr/>
        </p:nvSpPr>
        <p:spPr>
          <a:xfrm>
            <a:off x="838200" y="2404649"/>
            <a:ext cx="38724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CA" sz="2400" u="sng" kern="1200" dirty="0">
                <a:solidFill>
                  <a:schemeClr val="tx1"/>
                </a:solidFill>
              </a:rPr>
              <a:t>Foraging:</a:t>
            </a:r>
          </a:p>
          <a:p>
            <a:pPr defTabSz="731520">
              <a:spcAft>
                <a:spcPts val="600"/>
              </a:spcAft>
            </a:pPr>
            <a:r>
              <a:rPr lang="en-CA" sz="2400" kern="1200" dirty="0">
                <a:solidFill>
                  <a:schemeClr val="tx1"/>
                </a:solidFill>
              </a:rPr>
              <a:t>- Increased duration in green areas (p=&lt;0.001).</a:t>
            </a:r>
            <a:endParaRPr lang="en-CA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0271E-2995-FCE0-6562-3B6FCBA072C8}"/>
              </a:ext>
            </a:extLst>
          </p:cNvPr>
          <p:cNvSpPr txBox="1"/>
          <p:nvPr/>
        </p:nvSpPr>
        <p:spPr>
          <a:xfrm>
            <a:off x="838199" y="4202970"/>
            <a:ext cx="38724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CA" sz="24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Alert:</a:t>
            </a:r>
            <a:endParaRPr lang="en-CA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r>
              <a:rPr lang="en-CA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No effect of generalized environment (p=0.965).</a:t>
            </a:r>
          </a:p>
          <a:p>
            <a:pPr>
              <a:spcAft>
                <a:spcPts val="600"/>
              </a:spcAft>
            </a:pPr>
            <a:endParaRPr lang="en-CA" sz="2200" dirty="0">
              <a:solidFill>
                <a:srgbClr val="FF0000"/>
              </a:solidFill>
            </a:endParaRPr>
          </a:p>
        </p:txBody>
      </p:sp>
      <p:pic>
        <p:nvPicPr>
          <p:cNvPr id="31" name="Picture 30" descr="A screenshot of a graph&#10;&#10;Description automatically generated">
            <a:extLst>
              <a:ext uri="{FF2B5EF4-FFF2-40B4-BE49-F238E27FC236}">
                <a16:creationId xmlns:a16="http://schemas.microsoft.com/office/drawing/2014/main" id="{5ABB8576-39E0-973C-C986-A72668A9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77" y="2655030"/>
            <a:ext cx="5528427" cy="39488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11E636-C544-B221-5BD7-2771552C2D68}"/>
              </a:ext>
            </a:extLst>
          </p:cNvPr>
          <p:cNvSpPr/>
          <p:nvPr/>
        </p:nvSpPr>
        <p:spPr>
          <a:xfrm>
            <a:off x="6732381" y="3076637"/>
            <a:ext cx="1302045" cy="3043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06783D-C19C-0B14-E711-8AABA9758870}"/>
              </a:ext>
            </a:extLst>
          </p:cNvPr>
          <p:cNvSpPr/>
          <p:nvPr/>
        </p:nvSpPr>
        <p:spPr>
          <a:xfrm>
            <a:off x="9385031" y="3252802"/>
            <a:ext cx="1302045" cy="3043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B3BCB-4A3D-B2CF-4FBD-8CB77DFF3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50" y="2289201"/>
            <a:ext cx="640909" cy="45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B4B868-2036-53D6-AE20-F46FEBC24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182" y="2086525"/>
            <a:ext cx="652823" cy="6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CCC-09CB-DE36-C94E-D8B0BE0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Peck rate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0D15519-E84B-E68B-BCD9-E6C65795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94152"/>
            <a:ext cx="3429000" cy="342432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The generalized environment had a marginally significant effect (p = 0.076).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ECD3660-E338-4B43-95FF-DE9CBA95A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0"/>
          <a:stretch/>
        </p:blipFill>
        <p:spPr bwMode="auto">
          <a:xfrm>
            <a:off x="6092957" y="-24162"/>
            <a:ext cx="1428750" cy="13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ark clipart urban park, Park urban park Transparent FREE for download ...">
            <a:extLst>
              <a:ext uri="{FF2B5EF4-FFF2-40B4-BE49-F238E27FC236}">
                <a16:creationId xmlns:a16="http://schemas.microsoft.com/office/drawing/2014/main" id="{48ADC10C-4CE2-4E53-9567-AA7E1FC1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039" y="-286037"/>
            <a:ext cx="1978491" cy="16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80E11BB-AA79-D2EE-22FE-8FCBA9078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37" y="1341705"/>
            <a:ext cx="6401693" cy="45726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1D43AB-5A70-1F13-35A2-EC2758F6D35D}"/>
              </a:ext>
            </a:extLst>
          </p:cNvPr>
          <p:cNvSpPr/>
          <p:nvPr/>
        </p:nvSpPr>
        <p:spPr>
          <a:xfrm>
            <a:off x="8854773" y="1623221"/>
            <a:ext cx="1627417" cy="3804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CF2E-4160-76B1-A293-607F3251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CA" sz="5400" dirty="0"/>
              <a:t>Likelihood of sentinel presence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F2AE-CA08-2CC2-329F-3EC0D009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200" dirty="0"/>
              <a:t>No effect of generalized environment!</a:t>
            </a:r>
          </a:p>
          <a:p>
            <a:pPr marL="0" indent="0">
              <a:buNone/>
            </a:pPr>
            <a:endParaRPr lang="en-CA" sz="2200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144AFE-9623-05E3-55DF-BE4F8A306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1911493"/>
            <a:ext cx="6903720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842EEC58A2744A2ADC524444A7A0D" ma:contentTypeVersion="12" ma:contentTypeDescription="Create a new document." ma:contentTypeScope="" ma:versionID="94239b5de83d41ab41b7cd27cf6c09fd">
  <xsd:schema xmlns:xsd="http://www.w3.org/2001/XMLSchema" xmlns:xs="http://www.w3.org/2001/XMLSchema" xmlns:p="http://schemas.microsoft.com/office/2006/metadata/properties" xmlns:ns2="1742f647-34aa-47ad-81ff-611e282eb03c" xmlns:ns3="2474bc95-ce3a-4b46-bc4a-5c320303d6f9" targetNamespace="http://schemas.microsoft.com/office/2006/metadata/properties" ma:root="true" ma:fieldsID="a6b16c019daf4d4f476e36aa2864883a" ns2:_="" ns3:_="">
    <xsd:import namespace="1742f647-34aa-47ad-81ff-611e282eb03c"/>
    <xsd:import namespace="2474bc95-ce3a-4b46-bc4a-5c320303d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2f647-34aa-47ad-81ff-611e282eb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8d44918-0402-4173-a38e-4345c47fbb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4bc95-ce3a-4b46-bc4a-5c320303d6f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42f647-34aa-47ad-81ff-611e282eb0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39584E-4A0E-4755-9DA9-F94D90BECB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A7EF09-6F84-4786-B98A-DC5FCEEEE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2f647-34aa-47ad-81ff-611e282eb03c"/>
    <ds:schemaRef ds:uri="2474bc95-ce3a-4b46-bc4a-5c320303d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0E5F4B-931B-4AAC-9F07-70B10D0C9B8D}">
  <ds:schemaRefs>
    <ds:schemaRef ds:uri="http://purl.org/dc/dcmitype/"/>
    <ds:schemaRef ds:uri="http://schemas.microsoft.com/office/2006/documentManagement/types"/>
    <ds:schemaRef ds:uri="http://www.w3.org/XML/1998/namespace"/>
    <ds:schemaRef ds:uri="1742f647-34aa-47ad-81ff-611e282eb03c"/>
    <ds:schemaRef ds:uri="http://purl.org/dc/elements/1.1/"/>
    <ds:schemaRef ds:uri="http://schemas.openxmlformats.org/package/2006/metadata/core-properties"/>
    <ds:schemaRef ds:uri="2474bc95-ce3a-4b46-bc4a-5c320303d6f9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120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Heads Up!</vt:lpstr>
      <vt:lpstr>Proportion of time</vt:lpstr>
      <vt:lpstr>Bout Duration</vt:lpstr>
      <vt:lpstr>Peck rate</vt:lpstr>
      <vt:lpstr>Likelihood of sentinel presence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Heads Up!</dc:title>
  <dc:creator>ap21pb@outlook.com</dc:creator>
  <cp:lastModifiedBy>Alex Popescu</cp:lastModifiedBy>
  <cp:revision>12</cp:revision>
  <dcterms:created xsi:type="dcterms:W3CDTF">2023-05-26T23:04:50Z</dcterms:created>
  <dcterms:modified xsi:type="dcterms:W3CDTF">2024-05-01T04:20:05Z</dcterms:modified>
</cp:coreProperties>
</file>