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79" r:id="rId8"/>
    <p:sldId id="280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8" r:id="rId17"/>
    <p:sldId id="269" r:id="rId18"/>
    <p:sldId id="270" r:id="rId19"/>
    <p:sldId id="27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E999-449B-44D6-860C-779FF46E4280}" v="6" dt="2024-04-26T19:38:0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32A37-351E-4ADC-AE9B-BDE4ABBA42F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1B178-4C18-4057-B418-168A6E3AB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4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Talk more about the implications of intrinsic and extrinsic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B178-4C18-4057-B418-168A6E3AB14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84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figures from literature to prove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B178-4C18-4057-B418-168A6E3AB14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91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B178-4C18-4057-B418-168A6E3AB14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00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research remains to be done? Need to take a holistic approach as intrinsic and extrinsic factors can interact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B178-4C18-4057-B418-168A6E3AB14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01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8B1B-CBF4-5332-B9A7-A33F2CF06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AC98B-393E-7B4B-CFF6-FC2516091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719B-8190-3EA6-1EBE-4A4B117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477B-076D-2B13-873C-1DC5AEB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059B-D2D6-1527-3412-625FEF9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44B-6FB3-C659-2B94-076CEB09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63E86-31CF-0207-10BF-B0A63D9E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FA2A-FB80-F208-0CC2-370C2E59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0135-D55A-6137-D912-D11EB4A7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FD7C-5656-2AB1-7734-2E62E3F6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6519-D58E-5E42-01E7-B613D4E68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48D80-8642-F58E-1E30-CF2D9E2BF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B8AB-5E71-20D0-3709-746EC89F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205D-5E4F-3733-0721-E41710BF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CD8F-08F9-56D5-7570-ED5BAF2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5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473A-B511-4F03-2082-89FC87CE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315E-028E-25A7-C14D-02BECACA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00FD-90DC-06DF-EC2B-23C2147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17E9-961F-46E9-1099-4189E741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3FD7-52BD-8B42-0556-689EC075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3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254A-00D1-5D10-D642-0E6FB419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9714-5A76-9C1F-A43A-AC00F13B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D560-DB4F-AFFB-CB87-BE7F11E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3CCE-D4E9-524D-334F-B5A093CE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72FC-1ED9-B1E3-FBCC-422EB18C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18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3912-2DF6-CFEA-B749-89B78BF6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A56A-89B2-15C2-5248-025BA057D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A22BF-3BF3-3B47-C7CE-E19D84AC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9B6F-4415-62FB-CBB9-DEA3514C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AB95C-FD06-33DD-DAC4-95821BE9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BAE1-5B58-637C-C59A-33B647F3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B637-C881-1443-49C2-0DE63260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B108-992D-14B5-5391-4BDD536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E7D9-4281-12B0-AAF5-05018FBE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AE4BC-E33F-2702-2292-BB16E76F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63B8E-E976-3103-A7CD-9362AE8B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C935C-8D41-57C2-2C18-C92643F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7C974-8EF2-05AD-521E-EB0FC762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0C6A-4C9D-5414-F08F-28C35752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75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DEC3-2730-879C-1445-28071C3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06F2C-04B4-937F-867A-D98E82C3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19B86-FBAF-0713-39FD-0DE0E93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D358-992C-C52D-52B8-4D37FC8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06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8872E-51BB-2E85-5FCC-5BF4DD4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43195-C784-ADB4-6680-18A5D436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868B-0F54-7815-93B5-CF2492A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1B13-591A-586A-F823-E0255A2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FA61-CF82-AE1F-40B0-5D82583E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F1179-CD81-1845-594C-EAD6604A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E65CD-8F67-7A0A-B3AB-ED0C3F2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7174-9669-7EDB-EFEF-601E3A74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0211-3122-F096-B78E-B1B5A74B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5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9065-5F34-5791-6471-4D52975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35167-A606-D772-C6DA-A5B39F47C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85C54-C7D7-5576-CC3E-7591B077D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CD46-871A-C09A-EA23-75CD2E32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5010D-8DC2-765F-4059-B8E1A95E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8D00-3D12-E855-50EA-063EA2AC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33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216C-2EC7-4967-4971-6B0C08EE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AB49-869B-648E-4593-251086B6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5737-4A30-99AB-1401-93CF53F18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DDEF5-F718-4B17-AC77-7105A0086480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03EC-4A1E-880D-B11B-002D663C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2DAE-196E-FDDE-3A32-B2179A10B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DD1A4-4DA5-4DF6-94EC-6FF6B89B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58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B193-8EA8-D5CB-A349-A14CCCE96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343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Sentinel behaviour in mammal and avian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E39-A571-2EC7-47FA-F5796A1F6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6726"/>
            <a:ext cx="9144000" cy="1776548"/>
          </a:xfrm>
        </p:spPr>
        <p:txBody>
          <a:bodyPr>
            <a:normAutofit/>
          </a:bodyPr>
          <a:lstStyle/>
          <a:p>
            <a:r>
              <a:rPr lang="en-CA" dirty="0"/>
              <a:t>Alex Popescu, Dr. Kiyoko M. Gotanda</a:t>
            </a:r>
          </a:p>
          <a:p>
            <a:r>
              <a:rPr lang="en-CA" dirty="0"/>
              <a:t>Department of Biological Sciences, Brock University</a:t>
            </a:r>
          </a:p>
          <a:p>
            <a:r>
              <a:rPr lang="en-CA" dirty="0"/>
              <a:t>OE3C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BA960-5BDE-86FF-8FC9-71AB3203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295" y="0"/>
            <a:ext cx="3071705" cy="1854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4E6DD-253A-6339-3398-C4FAE70F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3588" cy="1854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1F3CC-5BE3-3253-2E46-E5C5BA3E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6677"/>
            <a:ext cx="2416629" cy="22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07A-1D2D-9ABC-D078-D64259C2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Discussion: Sex and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E6D-8134-97BA-8B92-99904C3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5815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Sex:</a:t>
            </a:r>
          </a:p>
          <a:p>
            <a:pPr marL="0" indent="0">
              <a:buNone/>
            </a:pPr>
            <a:r>
              <a:rPr lang="en-CA" dirty="0"/>
              <a:t>- Males sentinelled earlier, more frequently and for longer than females of the same dominance rank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C1F3-3DFC-294A-B9DE-2F37C33B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6"/>
          <a:stretch/>
        </p:blipFill>
        <p:spPr>
          <a:xfrm>
            <a:off x="8914720" y="1690688"/>
            <a:ext cx="2657475" cy="2682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6AE78-1FA6-C0A8-0266-C5C76076FABB}"/>
              </a:ext>
            </a:extLst>
          </p:cNvPr>
          <p:cNvSpPr txBox="1"/>
          <p:nvPr/>
        </p:nvSpPr>
        <p:spPr>
          <a:xfrm>
            <a:off x="10661650" y="4138397"/>
            <a:ext cx="111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Sentinel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DA7AC-584B-D21D-C54E-E698D41CDAF1}"/>
              </a:ext>
            </a:extLst>
          </p:cNvPr>
          <p:cNvSpPr txBox="1"/>
          <p:nvPr/>
        </p:nvSpPr>
        <p:spPr>
          <a:xfrm>
            <a:off x="9004300" y="4138397"/>
            <a:ext cx="857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Forage</a:t>
            </a:r>
          </a:p>
        </p:txBody>
      </p:sp>
    </p:spTree>
    <p:extLst>
      <p:ext uri="{BB962C8B-B14F-4D97-AF65-F5344CB8AC3E}">
        <p14:creationId xmlns:p14="http://schemas.microsoft.com/office/powerpoint/2010/main" val="12680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07A-1D2D-9ABC-D078-D64259C2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Discussion: Body mass &amp; Satiation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E6D-8134-97BA-8B92-99904C39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546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358B-7F3F-40CA-BEBF-9681EE92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Discussion: Extrinsic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296B-0CA2-8C5A-AFF4-1E2289E0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Factors identified:</a:t>
            </a:r>
          </a:p>
          <a:p>
            <a:pPr marL="0" indent="0">
              <a:buNone/>
            </a:pPr>
            <a:r>
              <a:rPr lang="en-CA" dirty="0"/>
              <a:t>	- Dominance</a:t>
            </a:r>
          </a:p>
          <a:p>
            <a:pPr marL="0" indent="0">
              <a:buNone/>
            </a:pPr>
            <a:r>
              <a:rPr lang="en-CA" dirty="0"/>
              <a:t>	- Group size</a:t>
            </a:r>
          </a:p>
          <a:p>
            <a:pPr marL="0" indent="0">
              <a:buNone/>
            </a:pPr>
            <a:r>
              <a:rPr lang="en-CA" dirty="0"/>
              <a:t>	-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83427-3366-9891-1441-33249EC2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4876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F25FD-0B74-DFDB-9961-93E761264785}"/>
              </a:ext>
            </a:extLst>
          </p:cNvPr>
          <p:cNvSpPr txBox="1"/>
          <p:nvPr/>
        </p:nvSpPr>
        <p:spPr>
          <a:xfrm>
            <a:off x="10179050" y="5855771"/>
            <a:ext cx="111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Sentinel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9A74D-6ACC-0714-8AA5-B9C16B3BA6AA}"/>
              </a:ext>
            </a:extLst>
          </p:cNvPr>
          <p:cNvSpPr txBox="1"/>
          <p:nvPr/>
        </p:nvSpPr>
        <p:spPr>
          <a:xfrm>
            <a:off x="8540750" y="5855771"/>
            <a:ext cx="857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Forage</a:t>
            </a:r>
          </a:p>
        </p:txBody>
      </p:sp>
    </p:spTree>
    <p:extLst>
      <p:ext uri="{BB962C8B-B14F-4D97-AF65-F5344CB8AC3E}">
        <p14:creationId xmlns:p14="http://schemas.microsoft.com/office/powerpoint/2010/main" val="307494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07A-1D2D-9ABC-D078-D64259C2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Discussion: Dominance &amp; Group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E6D-8134-97BA-8B92-99904C39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91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07A-1D2D-9ABC-D078-D64259C2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Discussion: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E6D-8134-97BA-8B92-99904C39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11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07A-1D2D-9ABC-D078-D64259C2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E6D-8134-97BA-8B92-99904C39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49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5A08-C677-238F-5156-62F83F42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Aknowledgements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733C-393C-A8FF-B86C-907DFC7D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37"/>
            <a:ext cx="4518776" cy="4327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dirty="0"/>
              <a:t>My supervisors: Dr. Kiyoko Gotanda, Dr. Liette Vasseur, Dr. Anne Clark</a:t>
            </a:r>
            <a:endParaRPr lang="en-CA" dirty="0">
              <a:cs typeface="Calibri"/>
            </a:endParaRPr>
          </a:p>
          <a:p>
            <a:pPr marL="0" indent="0">
              <a:buNone/>
            </a:pPr>
            <a:r>
              <a:rPr lang="en-CA" dirty="0"/>
              <a:t>The Gotanda Lab</a:t>
            </a:r>
            <a:endParaRPr lang="en-CA" dirty="0">
              <a:cs typeface="Calibri"/>
            </a:endParaRPr>
          </a:p>
          <a:p>
            <a:pPr marL="0" indent="0">
              <a:buNone/>
            </a:pPr>
            <a:r>
              <a:rPr lang="en-CA" dirty="0">
                <a:cs typeface="Calibri"/>
              </a:rPr>
              <a:t>My family and friends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AC28B-FD8A-B878-D61E-9B2EBA54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50" y="0"/>
            <a:ext cx="3072650" cy="18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0B045-84AC-490F-BD73-8A6D2A82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" y="5004533"/>
            <a:ext cx="4401693" cy="185334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27834E4-7D0F-CD04-4D7F-E4B41BB84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890" y="1843936"/>
            <a:ext cx="6707979" cy="50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5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C2ADB-20D9-8794-C628-31CC75AC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261" y="1714500"/>
            <a:ext cx="469741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7FF03-F03C-9E11-2AC9-E126CB68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567" y="184805"/>
            <a:ext cx="3352800" cy="1529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16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4B28-8736-573E-0453-55476F02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Sentinel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B729-8997-CF2D-E16F-120D86D9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350" cy="3458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form of coordinated vigilance:</a:t>
            </a:r>
          </a:p>
          <a:p>
            <a:pPr marL="0" indent="0">
              <a:buNone/>
            </a:pPr>
            <a:r>
              <a:rPr lang="en-CA" dirty="0"/>
              <a:t>	- Individuals take turn being vigilant over other group members.</a:t>
            </a:r>
          </a:p>
          <a:p>
            <a:pPr marL="0" indent="0">
              <a:buNone/>
            </a:pPr>
            <a:r>
              <a:rPr lang="en-CA" dirty="0"/>
              <a:t>	- Can result in increased safety and foraging efficiency in foragers.</a:t>
            </a:r>
          </a:p>
          <a:p>
            <a:pPr marL="0" indent="0">
              <a:buNone/>
            </a:pPr>
            <a:r>
              <a:rPr lang="en-CA" dirty="0"/>
              <a:t>	- Sentinel loses foraging opportunities.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925BD-09D9-EAA6-C53B-C23C974879A8}"/>
              </a:ext>
            </a:extLst>
          </p:cNvPr>
          <p:cNvSpPr txBox="1"/>
          <p:nvPr/>
        </p:nvSpPr>
        <p:spPr>
          <a:xfrm>
            <a:off x="838200" y="5283926"/>
            <a:ext cx="6130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Why do sentinels perform the behaviour if it is costly?</a:t>
            </a:r>
          </a:p>
        </p:txBody>
      </p:sp>
      <p:pic>
        <p:nvPicPr>
          <p:cNvPr id="7" name="Picture 6" descr="A cartoon tree with a black background&#10;&#10;Description automatically generated">
            <a:extLst>
              <a:ext uri="{FF2B5EF4-FFF2-40B4-BE49-F238E27FC236}">
                <a16:creationId xmlns:a16="http://schemas.microsoft.com/office/drawing/2014/main" id="{AEE6C1AB-DB7A-7E24-DB78-93266BAD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8" y="987837"/>
            <a:ext cx="4591050" cy="459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FAC43-B50D-F549-3B85-CA207B3B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133" y="2243376"/>
            <a:ext cx="816429" cy="78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89D40-29EC-D780-D172-792EDA51B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06" y="4876035"/>
            <a:ext cx="816430" cy="573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8B770-B40D-103D-39A8-C28129502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17760" y="4876035"/>
            <a:ext cx="816430" cy="573238"/>
          </a:xfrm>
          <a:prstGeom prst="rect">
            <a:avLst/>
          </a:prstGeom>
        </p:spPr>
      </p:pic>
      <p:pic>
        <p:nvPicPr>
          <p:cNvPr id="12" name="Graphic 11" descr="Nuts outline">
            <a:extLst>
              <a:ext uri="{FF2B5EF4-FFF2-40B4-BE49-F238E27FC236}">
                <a16:creationId xmlns:a16="http://schemas.microsoft.com/office/drawing/2014/main" id="{D3C9BB7E-EC49-EF34-41D1-0859C7B06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9930" y="5224576"/>
            <a:ext cx="394380" cy="394380"/>
          </a:xfrm>
          <a:prstGeom prst="rect">
            <a:avLst/>
          </a:prstGeom>
        </p:spPr>
      </p:pic>
      <p:pic>
        <p:nvPicPr>
          <p:cNvPr id="13" name="Graphic 12" descr="Nuts outline">
            <a:extLst>
              <a:ext uri="{FF2B5EF4-FFF2-40B4-BE49-F238E27FC236}">
                <a16:creationId xmlns:a16="http://schemas.microsoft.com/office/drawing/2014/main" id="{E86A539A-3C2B-E867-5F43-5492C1E94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522418" y="5224576"/>
            <a:ext cx="394380" cy="394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599419-3D53-14A2-87FC-7934938CC966}"/>
              </a:ext>
            </a:extLst>
          </p:cNvPr>
          <p:cNvSpPr txBox="1"/>
          <p:nvPr/>
        </p:nvSpPr>
        <p:spPr>
          <a:xfrm>
            <a:off x="6851550" y="5663612"/>
            <a:ext cx="262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 Foraging efficiency</a:t>
            </a:r>
          </a:p>
          <a:p>
            <a:r>
              <a:rPr lang="en-CA" b="1" dirty="0">
                <a:solidFill>
                  <a:schemeClr val="tx2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 Predation risk</a:t>
            </a:r>
            <a:endParaRPr lang="en-CA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D600C-AD1F-454E-B192-CADE3D2C4E45}"/>
              </a:ext>
            </a:extLst>
          </p:cNvPr>
          <p:cNvSpPr txBox="1"/>
          <p:nvPr/>
        </p:nvSpPr>
        <p:spPr>
          <a:xfrm>
            <a:off x="8067120" y="3403125"/>
            <a:ext cx="158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sym typeface="Symbol" panose="05050102010706020507" pitchFamily="18" charset="2"/>
              </a:rPr>
              <a:t>Lost foraging opportunity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artoon tree with a black background&#10;&#10;Description automatically generated">
            <a:extLst>
              <a:ext uri="{FF2B5EF4-FFF2-40B4-BE49-F238E27FC236}">
                <a16:creationId xmlns:a16="http://schemas.microsoft.com/office/drawing/2014/main" id="{E2456AD0-D5AA-93A2-1B91-91A03C9E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91" y="2855996"/>
            <a:ext cx="1453538" cy="145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7A856-9569-D84C-F35B-B9E9CA6E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Selfless or selfish?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2C0C-A58E-E51D-B21F-DFEB8681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Sentinel behaviour was originally thought to be a selfless behaviour.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57D46-E5AB-6A59-0925-DEB7D64DA50C}"/>
              </a:ext>
            </a:extLst>
          </p:cNvPr>
          <p:cNvSpPr txBox="1"/>
          <p:nvPr/>
        </p:nvSpPr>
        <p:spPr>
          <a:xfrm>
            <a:off x="838200" y="5538768"/>
            <a:ext cx="942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Costs of sentinel behaviour compensated by the actions of other sentinels.</a:t>
            </a:r>
          </a:p>
        </p:txBody>
      </p:sp>
      <p:pic>
        <p:nvPicPr>
          <p:cNvPr id="7" name="Picture 6" descr="A cartoon tree with a black background&#10;&#10;Description automatically generated">
            <a:extLst>
              <a:ext uri="{FF2B5EF4-FFF2-40B4-BE49-F238E27FC236}">
                <a16:creationId xmlns:a16="http://schemas.microsoft.com/office/drawing/2014/main" id="{BF646DAB-10A7-FCFF-AFB1-642E6737D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62" y="2750603"/>
            <a:ext cx="2229932" cy="222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B770-8123-CE1A-95E5-B7E72EF3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90" y="3293719"/>
            <a:ext cx="451400" cy="434804"/>
          </a:xfrm>
          <a:prstGeom prst="rect">
            <a:avLst/>
          </a:prstGeom>
        </p:spPr>
      </p:pic>
      <p:pic>
        <p:nvPicPr>
          <p:cNvPr id="10" name="Graphic 9" descr="Repeat with solid fill">
            <a:extLst>
              <a:ext uri="{FF2B5EF4-FFF2-40B4-BE49-F238E27FC236}">
                <a16:creationId xmlns:a16="http://schemas.microsoft.com/office/drawing/2014/main" id="{9C1F3761-6140-FD86-0CB7-6C035A7C3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1034" y="2809249"/>
            <a:ext cx="2229932" cy="2229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E1CE2C-DEAC-49F3-5FEA-B3BBDBB61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519406" y="3492490"/>
            <a:ext cx="1300692" cy="913252"/>
          </a:xfrm>
          <a:prstGeom prst="rect">
            <a:avLst/>
          </a:prstGeom>
        </p:spPr>
      </p:pic>
      <p:pic>
        <p:nvPicPr>
          <p:cNvPr id="12" name="Graphic 11" descr="Nuts outline">
            <a:extLst>
              <a:ext uri="{FF2B5EF4-FFF2-40B4-BE49-F238E27FC236}">
                <a16:creationId xmlns:a16="http://schemas.microsoft.com/office/drawing/2014/main" id="{6EFBF1BE-53E5-1D7D-F7F0-8E077F1E2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600310" y="4078268"/>
            <a:ext cx="439575" cy="43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88C24D-FB41-434D-9005-97A8C6CA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70" y="3183490"/>
            <a:ext cx="324668" cy="312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61B34-AD03-A27B-4B75-FBF137D1493A}"/>
              </a:ext>
            </a:extLst>
          </p:cNvPr>
          <p:cNvSpPr txBox="1"/>
          <p:nvPr/>
        </p:nvSpPr>
        <p:spPr>
          <a:xfrm>
            <a:off x="2873066" y="4961353"/>
            <a:ext cx="143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Sentinel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DF3C5-57A1-C64A-27CC-94D7965B1E37}"/>
              </a:ext>
            </a:extLst>
          </p:cNvPr>
          <p:cNvSpPr txBox="1"/>
          <p:nvPr/>
        </p:nvSpPr>
        <p:spPr>
          <a:xfrm>
            <a:off x="7483013" y="4961353"/>
            <a:ext cx="137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Forage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7741FFA-CAC9-9ED8-B3CB-98A3C40BCB41}"/>
              </a:ext>
            </a:extLst>
          </p:cNvPr>
          <p:cNvCxnSpPr>
            <a:stCxn id="5" idx="3"/>
            <a:endCxn id="13" idx="3"/>
          </p:cNvCxnSpPr>
          <p:nvPr/>
        </p:nvCxnSpPr>
        <p:spPr>
          <a:xfrm flipH="1" flipV="1">
            <a:off x="9749338" y="3339856"/>
            <a:ext cx="518612" cy="2675966"/>
          </a:xfrm>
          <a:prstGeom prst="curvedConnector3">
            <a:avLst>
              <a:gd name="adj1" fmla="val -2461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E828EE-B021-30F6-4D00-DD8FE4756A72}"/>
              </a:ext>
            </a:extLst>
          </p:cNvPr>
          <p:cNvSpPr txBox="1"/>
          <p:nvPr/>
        </p:nvSpPr>
        <p:spPr>
          <a:xfrm>
            <a:off x="1782848" y="3871522"/>
            <a:ext cx="158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sym typeface="Symbol" panose="05050102010706020507" pitchFamily="18" charset="2"/>
              </a:rPr>
              <a:t>Lost foraging opportunity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C6CA5B-752E-39A1-6C8E-CA9CE0818141}"/>
              </a:ext>
            </a:extLst>
          </p:cNvPr>
          <p:cNvSpPr txBox="1"/>
          <p:nvPr/>
        </p:nvSpPr>
        <p:spPr>
          <a:xfrm>
            <a:off x="7076170" y="2631841"/>
            <a:ext cx="262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 Foraging efficiency</a:t>
            </a:r>
          </a:p>
          <a:p>
            <a:r>
              <a:rPr lang="en-CA" b="1" dirty="0">
                <a:solidFill>
                  <a:schemeClr val="tx2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 Predation risk</a:t>
            </a:r>
            <a:endParaRPr lang="en-CA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A856-9569-D84C-F35B-B9E9CA6E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Selfless or selfish?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540DC-55E1-798F-1B1D-B89AFD76FE62}"/>
              </a:ext>
            </a:extLst>
          </p:cNvPr>
          <p:cNvSpPr txBox="1"/>
          <p:nvPr/>
        </p:nvSpPr>
        <p:spPr>
          <a:xfrm>
            <a:off x="838200" y="1690688"/>
            <a:ext cx="401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More recently, empirical studies support the selfish, state-dependent model for sentinel behaviour.</a:t>
            </a:r>
          </a:p>
          <a:p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04AD7-6B56-62B0-C092-E12E46DFECFA}"/>
              </a:ext>
            </a:extLst>
          </p:cNvPr>
          <p:cNvSpPr txBox="1"/>
          <p:nvPr/>
        </p:nvSpPr>
        <p:spPr>
          <a:xfrm>
            <a:off x="838200" y="4043927"/>
            <a:ext cx="406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Decision to perform sentinel behaviour dependent on individual’s energetic state &amp; need for safety.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A1163-4C68-FD6A-9D56-2B3B3F0B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45" y="904275"/>
            <a:ext cx="816429" cy="786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E3CDB-7FD5-AFC4-ACB7-501DD67F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06007" y="4425344"/>
            <a:ext cx="945144" cy="663612"/>
          </a:xfrm>
          <a:prstGeom prst="rect">
            <a:avLst/>
          </a:prstGeom>
        </p:spPr>
      </p:pic>
      <p:pic>
        <p:nvPicPr>
          <p:cNvPr id="14" name="Picture 13" descr="A cartoon tree with a black background&#10;&#10;Description automatically generated">
            <a:extLst>
              <a:ext uri="{FF2B5EF4-FFF2-40B4-BE49-F238E27FC236}">
                <a16:creationId xmlns:a16="http://schemas.microsoft.com/office/drawing/2014/main" id="{93AE07BC-9E5A-D43E-68F9-BB7D28C3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80" y="3698575"/>
            <a:ext cx="1453538" cy="1453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F877E-B19C-85F2-EFEB-B9C3EB67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959" y="4026069"/>
            <a:ext cx="324668" cy="312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C344DC-6E4B-86DE-6968-DA3360FBFA14}"/>
              </a:ext>
            </a:extLst>
          </p:cNvPr>
          <p:cNvSpPr txBox="1"/>
          <p:nvPr/>
        </p:nvSpPr>
        <p:spPr>
          <a:xfrm rot="17935129">
            <a:off x="5841019" y="2082863"/>
            <a:ext cx="1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Sentinel present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CB51BEB-74E0-696C-8836-C8C95F29E1ED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5400000">
            <a:off x="7463039" y="2959591"/>
            <a:ext cx="2547025" cy="92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968390-FD29-F7A1-BA52-AE1311F6D0EC}"/>
              </a:ext>
            </a:extLst>
          </p:cNvPr>
          <p:cNvSpPr txBox="1"/>
          <p:nvPr/>
        </p:nvSpPr>
        <p:spPr>
          <a:xfrm rot="16200000">
            <a:off x="7545341" y="2644753"/>
            <a:ext cx="1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Sentinel Absent</a:t>
            </a:r>
          </a:p>
        </p:txBody>
      </p:sp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515F82D5-19BB-76A2-AB0E-3CF9487B0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4741" y="4237713"/>
            <a:ext cx="914400" cy="914400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FBB4A8F-A17D-84D2-1BA0-7DB4768235B0}"/>
              </a:ext>
            </a:extLst>
          </p:cNvPr>
          <p:cNvCxnSpPr>
            <a:cxnSpLocks/>
          </p:cNvCxnSpPr>
          <p:nvPr/>
        </p:nvCxnSpPr>
        <p:spPr>
          <a:xfrm rot="10800000">
            <a:off x="7007301" y="4693039"/>
            <a:ext cx="1267441" cy="736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0BFCD-2389-996C-C039-A874EEC59C35}"/>
              </a:ext>
            </a:extLst>
          </p:cNvPr>
          <p:cNvSpPr txBox="1"/>
          <p:nvPr/>
        </p:nvSpPr>
        <p:spPr>
          <a:xfrm>
            <a:off x="7212127" y="4338800"/>
            <a:ext cx="84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  Risk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E1E9D82-508B-77A1-12E4-C19611B685D3}"/>
              </a:ext>
            </a:extLst>
          </p:cNvPr>
          <p:cNvCxnSpPr>
            <a:cxnSpLocks/>
          </p:cNvCxnSpPr>
          <p:nvPr/>
        </p:nvCxnSpPr>
        <p:spPr>
          <a:xfrm flipV="1">
            <a:off x="9189141" y="4708132"/>
            <a:ext cx="1550219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98CC02-970C-DBDB-322A-BCEEB9B94062}"/>
              </a:ext>
            </a:extLst>
          </p:cNvPr>
          <p:cNvSpPr txBox="1"/>
          <p:nvPr/>
        </p:nvSpPr>
        <p:spPr>
          <a:xfrm>
            <a:off x="9189141" y="4026069"/>
            <a:ext cx="158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Lost foraging opportunity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E9CCDE6-B42E-65CF-5AE4-B139CBDFBE27}"/>
              </a:ext>
            </a:extLst>
          </p:cNvPr>
          <p:cNvCxnSpPr>
            <a:stCxn id="14" idx="0"/>
            <a:endCxn id="12" idx="3"/>
          </p:cNvCxnSpPr>
          <p:nvPr/>
        </p:nvCxnSpPr>
        <p:spPr>
          <a:xfrm rot="16200000" flipV="1">
            <a:off x="9060016" y="1386841"/>
            <a:ext cx="2401093" cy="222237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EEFD52-12A7-58DE-1683-6498807CF4B5}"/>
              </a:ext>
            </a:extLst>
          </p:cNvPr>
          <p:cNvSpPr txBox="1"/>
          <p:nvPr/>
        </p:nvSpPr>
        <p:spPr>
          <a:xfrm>
            <a:off x="9189141" y="4767921"/>
            <a:ext cx="183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Earlier threat detection</a:t>
            </a:r>
          </a:p>
          <a:p>
            <a:endParaRPr lang="en-CA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3" name="Graphic 62" descr="Full battery with solid fill">
            <a:extLst>
              <a:ext uri="{FF2B5EF4-FFF2-40B4-BE49-F238E27FC236}">
                <a16:creationId xmlns:a16="http://schemas.microsoft.com/office/drawing/2014/main" id="{1371D95E-C0C2-8046-C0E5-5FCC5B829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61427" y="5022407"/>
            <a:ext cx="914400" cy="914400"/>
          </a:xfrm>
          <a:prstGeom prst="rect">
            <a:avLst/>
          </a:prstGeom>
        </p:spPr>
      </p:pic>
      <p:pic>
        <p:nvPicPr>
          <p:cNvPr id="65" name="Graphic 64" descr="Battery with solid fill">
            <a:extLst>
              <a:ext uri="{FF2B5EF4-FFF2-40B4-BE49-F238E27FC236}">
                <a16:creationId xmlns:a16="http://schemas.microsoft.com/office/drawing/2014/main" id="{AADACDD2-D0C3-CA5C-42FF-96F4DDC45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259911" y="4237713"/>
            <a:ext cx="914400" cy="914400"/>
          </a:xfrm>
          <a:prstGeom prst="rect">
            <a:avLst/>
          </a:prstGeom>
        </p:spPr>
      </p:pic>
      <p:pic>
        <p:nvPicPr>
          <p:cNvPr id="67" name="Graphic 66" descr="Empty battery with solid fill">
            <a:extLst>
              <a:ext uri="{FF2B5EF4-FFF2-40B4-BE49-F238E27FC236}">
                <a16:creationId xmlns:a16="http://schemas.microsoft.com/office/drawing/2014/main" id="{6DA549C4-D63D-3371-BFF2-DC0CE1174E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1378" y="5022407"/>
            <a:ext cx="914400" cy="914400"/>
          </a:xfrm>
          <a:prstGeom prst="rect">
            <a:avLst/>
          </a:prstGeom>
        </p:spPr>
      </p:pic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D050B2F-AC8F-6FC1-D038-C0064519C4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8579" y="1297482"/>
            <a:ext cx="1854366" cy="3127862"/>
          </a:xfrm>
          <a:prstGeom prst="curvedConnector2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Empty battery with solid fill">
            <a:extLst>
              <a:ext uri="{FF2B5EF4-FFF2-40B4-BE49-F238E27FC236}">
                <a16:creationId xmlns:a16="http://schemas.microsoft.com/office/drawing/2014/main" id="{94591CCA-D1EC-C1B2-94F9-F971A7FA61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0562" y="7130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58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A856-9569-D84C-F35B-B9E9CA6E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Decisions, decisions…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540DC-55E1-798F-1B1D-B89AFD76FE62}"/>
              </a:ext>
            </a:extLst>
          </p:cNvPr>
          <p:cNvSpPr txBox="1"/>
          <p:nvPr/>
        </p:nvSpPr>
        <p:spPr>
          <a:xfrm>
            <a:off x="838200" y="1690688"/>
            <a:ext cx="4671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2800" dirty="0"/>
              <a:t>The decision to perform sentinel behaviour could therefore be affected by factors both intrinsic and extrinsic.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A1163-4C68-FD6A-9D56-2B3B3F0B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45" y="904275"/>
            <a:ext cx="816429" cy="786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4E3CDB-7FD5-AFC4-ACB7-501DD67F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06007" y="4425344"/>
            <a:ext cx="945144" cy="663612"/>
          </a:xfrm>
          <a:prstGeom prst="rect">
            <a:avLst/>
          </a:prstGeom>
        </p:spPr>
      </p:pic>
      <p:pic>
        <p:nvPicPr>
          <p:cNvPr id="14" name="Picture 13" descr="A cartoon tree with a black background&#10;&#10;Description automatically generated">
            <a:extLst>
              <a:ext uri="{FF2B5EF4-FFF2-40B4-BE49-F238E27FC236}">
                <a16:creationId xmlns:a16="http://schemas.microsoft.com/office/drawing/2014/main" id="{93AE07BC-9E5A-D43E-68F9-BB7D28C3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80" y="3698575"/>
            <a:ext cx="1453538" cy="1453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F877E-B19C-85F2-EFEB-B9C3EB67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959" y="4026069"/>
            <a:ext cx="324668" cy="312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C344DC-6E4B-86DE-6968-DA3360FBFA14}"/>
              </a:ext>
            </a:extLst>
          </p:cNvPr>
          <p:cNvSpPr txBox="1"/>
          <p:nvPr/>
        </p:nvSpPr>
        <p:spPr>
          <a:xfrm rot="17935129">
            <a:off x="5841019" y="2082863"/>
            <a:ext cx="1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Sentinel present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CB51BEB-74E0-696C-8836-C8C95F29E1ED}"/>
              </a:ext>
            </a:extLst>
          </p:cNvPr>
          <p:cNvCxnSpPr>
            <a:cxnSpLocks/>
            <a:stCxn id="12" idx="2"/>
            <a:endCxn id="65" idx="3"/>
          </p:cNvCxnSpPr>
          <p:nvPr/>
        </p:nvCxnSpPr>
        <p:spPr>
          <a:xfrm rot="5400000">
            <a:off x="7455624" y="2952176"/>
            <a:ext cx="2547025" cy="2404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968390-FD29-F7A1-BA52-AE1311F6D0EC}"/>
              </a:ext>
            </a:extLst>
          </p:cNvPr>
          <p:cNvSpPr txBox="1"/>
          <p:nvPr/>
        </p:nvSpPr>
        <p:spPr>
          <a:xfrm rot="16200000">
            <a:off x="7545341" y="2644753"/>
            <a:ext cx="1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Sentinel Absent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FBB4A8F-A17D-84D2-1BA0-7DB4768235B0}"/>
              </a:ext>
            </a:extLst>
          </p:cNvPr>
          <p:cNvCxnSpPr>
            <a:cxnSpLocks/>
          </p:cNvCxnSpPr>
          <p:nvPr/>
        </p:nvCxnSpPr>
        <p:spPr>
          <a:xfrm rot="10800000">
            <a:off x="7007301" y="4693039"/>
            <a:ext cx="1267441" cy="736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0BFCD-2389-996C-C039-A874EEC59C35}"/>
              </a:ext>
            </a:extLst>
          </p:cNvPr>
          <p:cNvSpPr txBox="1"/>
          <p:nvPr/>
        </p:nvSpPr>
        <p:spPr>
          <a:xfrm>
            <a:off x="7212127" y="4338800"/>
            <a:ext cx="84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  Risk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E1E9D82-508B-77A1-12E4-C19611B685D3}"/>
              </a:ext>
            </a:extLst>
          </p:cNvPr>
          <p:cNvCxnSpPr>
            <a:cxnSpLocks/>
          </p:cNvCxnSpPr>
          <p:nvPr/>
        </p:nvCxnSpPr>
        <p:spPr>
          <a:xfrm flipV="1">
            <a:off x="9189141" y="4708132"/>
            <a:ext cx="1550219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D98CC02-970C-DBDB-322A-BCEEB9B94062}"/>
              </a:ext>
            </a:extLst>
          </p:cNvPr>
          <p:cNvSpPr txBox="1"/>
          <p:nvPr/>
        </p:nvSpPr>
        <p:spPr>
          <a:xfrm>
            <a:off x="9189141" y="4026069"/>
            <a:ext cx="158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Lost foraging opportunity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E9CCDE6-B42E-65CF-5AE4-B139CBDFBE27}"/>
              </a:ext>
            </a:extLst>
          </p:cNvPr>
          <p:cNvCxnSpPr>
            <a:stCxn id="14" idx="0"/>
            <a:endCxn id="12" idx="3"/>
          </p:cNvCxnSpPr>
          <p:nvPr/>
        </p:nvCxnSpPr>
        <p:spPr>
          <a:xfrm rot="16200000" flipV="1">
            <a:off x="9060016" y="1386841"/>
            <a:ext cx="2401093" cy="222237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EEFD52-12A7-58DE-1683-6498807CF4B5}"/>
              </a:ext>
            </a:extLst>
          </p:cNvPr>
          <p:cNvSpPr txBox="1"/>
          <p:nvPr/>
        </p:nvSpPr>
        <p:spPr>
          <a:xfrm>
            <a:off x="9189141" y="4767921"/>
            <a:ext cx="183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Earlier threat detection</a:t>
            </a:r>
          </a:p>
          <a:p>
            <a:endParaRPr lang="en-CA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3" name="Graphic 62" descr="Full battery with solid fill">
            <a:extLst>
              <a:ext uri="{FF2B5EF4-FFF2-40B4-BE49-F238E27FC236}">
                <a16:creationId xmlns:a16="http://schemas.microsoft.com/office/drawing/2014/main" id="{1371D95E-C0C2-8046-C0E5-5FCC5B829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1427" y="5022407"/>
            <a:ext cx="914400" cy="914400"/>
          </a:xfrm>
          <a:prstGeom prst="rect">
            <a:avLst/>
          </a:prstGeom>
        </p:spPr>
      </p:pic>
      <p:pic>
        <p:nvPicPr>
          <p:cNvPr id="65" name="Graphic 64" descr="Battery with solid fill">
            <a:extLst>
              <a:ext uri="{FF2B5EF4-FFF2-40B4-BE49-F238E27FC236}">
                <a16:creationId xmlns:a16="http://schemas.microsoft.com/office/drawing/2014/main" id="{AADACDD2-D0C3-CA5C-42FF-96F4DDC45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259911" y="4237713"/>
            <a:ext cx="914400" cy="914400"/>
          </a:xfrm>
          <a:prstGeom prst="rect">
            <a:avLst/>
          </a:prstGeom>
        </p:spPr>
      </p:pic>
      <p:pic>
        <p:nvPicPr>
          <p:cNvPr id="67" name="Graphic 66" descr="Empty battery with solid fill">
            <a:extLst>
              <a:ext uri="{FF2B5EF4-FFF2-40B4-BE49-F238E27FC236}">
                <a16:creationId xmlns:a16="http://schemas.microsoft.com/office/drawing/2014/main" id="{6DA549C4-D63D-3371-BFF2-DC0CE1174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21378" y="5022407"/>
            <a:ext cx="914400" cy="914400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9435686-4A98-EDCF-0280-E8B23418D041}"/>
              </a:ext>
            </a:extLst>
          </p:cNvPr>
          <p:cNvCxnSpPr>
            <a:cxnSpLocks/>
            <a:stCxn id="12" idx="1"/>
            <a:endCxn id="13" idx="0"/>
          </p:cNvCxnSpPr>
          <p:nvPr/>
        </p:nvCxnSpPr>
        <p:spPr>
          <a:xfrm rot="10800000" flipV="1">
            <a:off x="6478579" y="1297482"/>
            <a:ext cx="1854366" cy="3127862"/>
          </a:xfrm>
          <a:prstGeom prst="curvedConnector2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Empty battery with solid fill">
            <a:extLst>
              <a:ext uri="{FF2B5EF4-FFF2-40B4-BE49-F238E27FC236}">
                <a16:creationId xmlns:a16="http://schemas.microsoft.com/office/drawing/2014/main" id="{3C9A2FC0-18A4-CC59-4E19-039AD5EBEA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0562" y="71303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65C6D7-11CD-B7CC-4CAF-64FC88C24639}"/>
              </a:ext>
            </a:extLst>
          </p:cNvPr>
          <p:cNvSpPr txBox="1"/>
          <p:nvPr/>
        </p:nvSpPr>
        <p:spPr>
          <a:xfrm>
            <a:off x="838200" y="3924192"/>
            <a:ext cx="4671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Understanding the effects and interactions between these factors can provide insights into the decision-making of similar behaviours.</a:t>
            </a:r>
          </a:p>
        </p:txBody>
      </p:sp>
    </p:spTree>
    <p:extLst>
      <p:ext uri="{BB962C8B-B14F-4D97-AF65-F5344CB8AC3E}">
        <p14:creationId xmlns:p14="http://schemas.microsoft.com/office/powerpoint/2010/main" val="2524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96430-6966-C2F7-AB86-1BBEB024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0F13-7227-B795-B0CF-F94B9D77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Our objective was to identify and analyze the factors involved in the decision to perform sentinel behaviour.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 do so, we did a scoping review and searched Web of Science for empirical studies on sentinel decision-making.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 predicted that both intrinsic and extrinsic factors would significantly alter sentinel behaviour.</a:t>
            </a:r>
          </a:p>
        </p:txBody>
      </p:sp>
    </p:spTree>
    <p:extLst>
      <p:ext uri="{BB962C8B-B14F-4D97-AF65-F5344CB8AC3E}">
        <p14:creationId xmlns:p14="http://schemas.microsoft.com/office/powerpoint/2010/main" val="296796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EF88-62F7-F6FB-5484-D6A41FD8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Methods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B600-4B8E-9009-C74D-5AB66452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CA" dirty="0"/>
              <a:t>We searched Web of Sciences on Nov. 1</a:t>
            </a:r>
            <a:r>
              <a:rPr lang="en-CA" baseline="30000" dirty="0"/>
              <a:t>st</a:t>
            </a:r>
            <a:r>
              <a:rPr lang="en-CA" dirty="0"/>
              <a:t>, 2022</a:t>
            </a:r>
          </a:p>
          <a:p>
            <a:pPr marL="0" indent="0">
              <a:buNone/>
            </a:pPr>
            <a:r>
              <a:rPr lang="en-CA" dirty="0"/>
              <a:t>- “Sentinel AND </a:t>
            </a:r>
            <a:r>
              <a:rPr lang="en-CA" dirty="0" err="1"/>
              <a:t>Behavio</a:t>
            </a:r>
            <a:r>
              <a:rPr lang="en-CA" dirty="0"/>
              <a:t>*” as keywords</a:t>
            </a:r>
          </a:p>
          <a:p>
            <a:pPr marL="0" indent="0">
              <a:buNone/>
            </a:pPr>
            <a:r>
              <a:rPr lang="en-CA" dirty="0"/>
              <a:t>- Filtered by major concepts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B4F14-7C77-29B2-4189-94A9B2B9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01" y="702291"/>
            <a:ext cx="6979549" cy="54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9397B-B0DB-2499-C080-C6DA38CE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785614" cy="1719072"/>
          </a:xfrm>
        </p:spPr>
        <p:txBody>
          <a:bodyPr anchor="b">
            <a:normAutofit/>
          </a:bodyPr>
          <a:lstStyle/>
          <a:p>
            <a:r>
              <a:rPr lang="en-CA" sz="5400" dirty="0"/>
              <a:t>Search 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8359-3082-AF85-DC77-88ACC2B2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18925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dirty="0"/>
              <a:t>Search string returned 364 records.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After screening, we retained 42 studies that fit our inclusion criteria.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A944-3864-97A0-A0B1-F289751D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12" y="640080"/>
            <a:ext cx="62848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7C3-8EDB-2A74-A3C5-0244EF1C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5FEC-BE51-6C88-E02D-FA9EAC80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effects of several intrinsic and extrinsic factors were common in both mammal and avian species, including:</a:t>
            </a:r>
          </a:p>
          <a:p>
            <a:pPr>
              <a:buFontTx/>
              <a:buChar char="-"/>
            </a:pPr>
            <a:r>
              <a:rPr lang="en-CA" dirty="0"/>
              <a:t>Intrinsic factors such as sex, age, body mass, and satiation</a:t>
            </a:r>
          </a:p>
          <a:p>
            <a:pPr>
              <a:buFontTx/>
              <a:buChar char="-"/>
            </a:pPr>
            <a:r>
              <a:rPr lang="en-CA" dirty="0"/>
              <a:t>Extrinsic factors such as dominance, group size, and risk</a:t>
            </a:r>
          </a:p>
        </p:txBody>
      </p:sp>
    </p:spTree>
    <p:extLst>
      <p:ext uri="{BB962C8B-B14F-4D97-AF65-F5344CB8AC3E}">
        <p14:creationId xmlns:p14="http://schemas.microsoft.com/office/powerpoint/2010/main" val="39292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842EEC58A2744A2ADC524444A7A0D" ma:contentTypeVersion="14" ma:contentTypeDescription="Create a new document." ma:contentTypeScope="" ma:versionID="4f039b781c1c6c3c71b879de6df88e52">
  <xsd:schema xmlns:xsd="http://www.w3.org/2001/XMLSchema" xmlns:xs="http://www.w3.org/2001/XMLSchema" xmlns:p="http://schemas.microsoft.com/office/2006/metadata/properties" xmlns:ns2="1742f647-34aa-47ad-81ff-611e282eb03c" xmlns:ns3="2474bc95-ce3a-4b46-bc4a-5c320303d6f9" targetNamespace="http://schemas.microsoft.com/office/2006/metadata/properties" ma:root="true" ma:fieldsID="ae44e4145c847df22a4196636ea416b0" ns2:_="" ns3:_="">
    <xsd:import namespace="1742f647-34aa-47ad-81ff-611e282eb03c"/>
    <xsd:import namespace="2474bc95-ce3a-4b46-bc4a-5c320303d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2f647-34aa-47ad-81ff-611e282eb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8d44918-0402-4173-a38e-4345c47fbb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4bc95-ce3a-4b46-bc4a-5c320303d6f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42f647-34aa-47ad-81ff-611e282eb0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360149-6DDE-4949-B689-777E6F2E46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B6E2-8875-4703-8354-DC897E32B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2f647-34aa-47ad-81ff-611e282eb03c"/>
    <ds:schemaRef ds:uri="2474bc95-ce3a-4b46-bc4a-5c320303d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6DD233-9A3A-48E9-B83D-D6BCA58ABFC1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1742f647-34aa-47ad-81ff-611e282eb03c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474bc95-ce3a-4b46-bc4a-5c320303d6f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495</Words>
  <Application>Microsoft Office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Symbol</vt:lpstr>
      <vt:lpstr>Office Theme</vt:lpstr>
      <vt:lpstr> Sentinel behaviour in mammal and avian species</vt:lpstr>
      <vt:lpstr>Sentinel behaviour</vt:lpstr>
      <vt:lpstr>Selfless or selfish?</vt:lpstr>
      <vt:lpstr>Selfless or selfish?</vt:lpstr>
      <vt:lpstr>Decisions, decisions…</vt:lpstr>
      <vt:lpstr>Objectives</vt:lpstr>
      <vt:lpstr>Methods</vt:lpstr>
      <vt:lpstr>Search Results</vt:lpstr>
      <vt:lpstr>Trends observed</vt:lpstr>
      <vt:lpstr>Discussion: Sex and Maturity</vt:lpstr>
      <vt:lpstr>Discussion: Body mass &amp; Satiation</vt:lpstr>
      <vt:lpstr>Discussion: Extrinsic factors</vt:lpstr>
      <vt:lpstr>Discussion: Dominance &amp; Group Size</vt:lpstr>
      <vt:lpstr>Discussion: Risk</vt:lpstr>
      <vt:lpstr>Conclusions</vt:lpstr>
      <vt:lpstr>Aknowledgements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 behaviour in mammal and avian species</dc:title>
  <dc:creator>Alex Popescu</dc:creator>
  <cp:lastModifiedBy>Alex Popescu</cp:lastModifiedBy>
  <cp:revision>3</cp:revision>
  <dcterms:created xsi:type="dcterms:W3CDTF">2024-04-26T16:31:24Z</dcterms:created>
  <dcterms:modified xsi:type="dcterms:W3CDTF">2024-05-02T14:52:55Z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0x01010076D842EEC58A2744A2ADC524444A7A0D</vt:lpwstr>
  </property>
  <property fmtid="{D5CDD505-2E9C-101B-9397-08002B2CF9AE}" pid="3" name="MediaServiceImageTags">
    <vt:lpwstr/>
  </property>
</Properties>
</file>