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yoko Gotanda" initials="KG" lastIdx="4" clrIdx="0">
    <p:extLst>
      <p:ext uri="{19B8F6BF-5375-455C-9EA6-DF929625EA0E}">
        <p15:presenceInfo xmlns:p15="http://schemas.microsoft.com/office/powerpoint/2012/main" userId="S::kgotanda@brocku.ca::ecb89215-be41-4324-bdcd-b275b285afc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0" autoAdjust="0"/>
    <p:restoredTop sz="94660"/>
  </p:normalViewPr>
  <p:slideViewPr>
    <p:cSldViewPr snapToGrid="0">
      <p:cViewPr>
        <p:scale>
          <a:sx n="30" d="100"/>
          <a:sy n="30" d="100"/>
        </p:scale>
        <p:origin x="2430" y="558"/>
      </p:cViewPr>
      <p:guideLst>
        <p:guide orient="horz" pos="10368"/>
        <p:guide pos="1382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commentAuthors" Target="commentAuthors.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5758DE9-FE68-446E-982D-E18DAB85DC34}" type="datetimeFigureOut">
              <a:rPr lang="en-CA" smtClean="0"/>
              <a:t>2022-04-11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F26A30-9A9D-46DD-9E1B-DB2F82432057}" type="slidenum">
              <a:rPr lang="en-CA" smtClean="0"/>
              <a:t>‹#›</a:t>
            </a:fld>
            <a:endParaRPr lang="en-CA"/>
          </a:p>
        </p:txBody>
      </p:sp>
    </p:spTree>
    <p:extLst>
      <p:ext uri="{BB962C8B-B14F-4D97-AF65-F5344CB8AC3E}">
        <p14:creationId xmlns:p14="http://schemas.microsoft.com/office/powerpoint/2010/main" val="112614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758DE9-FE68-446E-982D-E18DAB85DC34}" type="datetimeFigureOut">
              <a:rPr lang="en-CA" smtClean="0"/>
              <a:t>2022-04-11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F26A30-9A9D-46DD-9E1B-DB2F82432057}" type="slidenum">
              <a:rPr lang="en-CA" smtClean="0"/>
              <a:t>‹#›</a:t>
            </a:fld>
            <a:endParaRPr lang="en-CA"/>
          </a:p>
        </p:txBody>
      </p:sp>
    </p:spTree>
    <p:extLst>
      <p:ext uri="{BB962C8B-B14F-4D97-AF65-F5344CB8AC3E}">
        <p14:creationId xmlns:p14="http://schemas.microsoft.com/office/powerpoint/2010/main" val="2449902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758DE9-FE68-446E-982D-E18DAB85DC34}" type="datetimeFigureOut">
              <a:rPr lang="en-CA" smtClean="0"/>
              <a:t>2022-04-11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F26A30-9A9D-46DD-9E1B-DB2F82432057}" type="slidenum">
              <a:rPr lang="en-CA" smtClean="0"/>
              <a:t>‹#›</a:t>
            </a:fld>
            <a:endParaRPr lang="en-CA"/>
          </a:p>
        </p:txBody>
      </p:sp>
    </p:spTree>
    <p:extLst>
      <p:ext uri="{BB962C8B-B14F-4D97-AF65-F5344CB8AC3E}">
        <p14:creationId xmlns:p14="http://schemas.microsoft.com/office/powerpoint/2010/main" val="3801352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758DE9-FE68-446E-982D-E18DAB85DC34}" type="datetimeFigureOut">
              <a:rPr lang="en-CA" smtClean="0"/>
              <a:t>2022-04-11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F26A30-9A9D-46DD-9E1B-DB2F82432057}" type="slidenum">
              <a:rPr lang="en-CA" smtClean="0"/>
              <a:t>‹#›</a:t>
            </a:fld>
            <a:endParaRPr lang="en-CA"/>
          </a:p>
        </p:txBody>
      </p:sp>
    </p:spTree>
    <p:extLst>
      <p:ext uri="{BB962C8B-B14F-4D97-AF65-F5344CB8AC3E}">
        <p14:creationId xmlns:p14="http://schemas.microsoft.com/office/powerpoint/2010/main" val="2751876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758DE9-FE68-446E-982D-E18DAB85DC34}" type="datetimeFigureOut">
              <a:rPr lang="en-CA" smtClean="0"/>
              <a:t>2022-04-11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F26A30-9A9D-46DD-9E1B-DB2F82432057}" type="slidenum">
              <a:rPr lang="en-CA" smtClean="0"/>
              <a:t>‹#›</a:t>
            </a:fld>
            <a:endParaRPr lang="en-CA"/>
          </a:p>
        </p:txBody>
      </p:sp>
    </p:spTree>
    <p:extLst>
      <p:ext uri="{BB962C8B-B14F-4D97-AF65-F5344CB8AC3E}">
        <p14:creationId xmlns:p14="http://schemas.microsoft.com/office/powerpoint/2010/main" val="2053272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758DE9-FE68-446E-982D-E18DAB85DC34}" type="datetimeFigureOut">
              <a:rPr lang="en-CA" smtClean="0"/>
              <a:t>2022-04-11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3F26A30-9A9D-46DD-9E1B-DB2F82432057}" type="slidenum">
              <a:rPr lang="en-CA" smtClean="0"/>
              <a:t>‹#›</a:t>
            </a:fld>
            <a:endParaRPr lang="en-CA"/>
          </a:p>
        </p:txBody>
      </p:sp>
    </p:spTree>
    <p:extLst>
      <p:ext uri="{BB962C8B-B14F-4D97-AF65-F5344CB8AC3E}">
        <p14:creationId xmlns:p14="http://schemas.microsoft.com/office/powerpoint/2010/main" val="2753335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758DE9-FE68-446E-982D-E18DAB85DC34}" type="datetimeFigureOut">
              <a:rPr lang="en-CA" smtClean="0"/>
              <a:t>2022-04-11</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53F26A30-9A9D-46DD-9E1B-DB2F82432057}" type="slidenum">
              <a:rPr lang="en-CA" smtClean="0"/>
              <a:t>‹#›</a:t>
            </a:fld>
            <a:endParaRPr lang="en-CA"/>
          </a:p>
        </p:txBody>
      </p:sp>
    </p:spTree>
    <p:extLst>
      <p:ext uri="{BB962C8B-B14F-4D97-AF65-F5344CB8AC3E}">
        <p14:creationId xmlns:p14="http://schemas.microsoft.com/office/powerpoint/2010/main" val="1402513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758DE9-FE68-446E-982D-E18DAB85DC34}" type="datetimeFigureOut">
              <a:rPr lang="en-CA" smtClean="0"/>
              <a:t>2022-04-11</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53F26A30-9A9D-46DD-9E1B-DB2F82432057}" type="slidenum">
              <a:rPr lang="en-CA" smtClean="0"/>
              <a:t>‹#›</a:t>
            </a:fld>
            <a:endParaRPr lang="en-CA"/>
          </a:p>
        </p:txBody>
      </p:sp>
    </p:spTree>
    <p:extLst>
      <p:ext uri="{BB962C8B-B14F-4D97-AF65-F5344CB8AC3E}">
        <p14:creationId xmlns:p14="http://schemas.microsoft.com/office/powerpoint/2010/main" val="1464845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758DE9-FE68-446E-982D-E18DAB85DC34}" type="datetimeFigureOut">
              <a:rPr lang="en-CA" smtClean="0"/>
              <a:t>2022-04-11</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53F26A30-9A9D-46DD-9E1B-DB2F82432057}" type="slidenum">
              <a:rPr lang="en-CA" smtClean="0"/>
              <a:t>‹#›</a:t>
            </a:fld>
            <a:endParaRPr lang="en-CA"/>
          </a:p>
        </p:txBody>
      </p:sp>
    </p:spTree>
    <p:extLst>
      <p:ext uri="{BB962C8B-B14F-4D97-AF65-F5344CB8AC3E}">
        <p14:creationId xmlns:p14="http://schemas.microsoft.com/office/powerpoint/2010/main" val="2493468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15758DE9-FE68-446E-982D-E18DAB85DC34}" type="datetimeFigureOut">
              <a:rPr lang="en-CA" smtClean="0"/>
              <a:t>2022-04-11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3F26A30-9A9D-46DD-9E1B-DB2F82432057}" type="slidenum">
              <a:rPr lang="en-CA" smtClean="0"/>
              <a:t>‹#›</a:t>
            </a:fld>
            <a:endParaRPr lang="en-CA"/>
          </a:p>
        </p:txBody>
      </p:sp>
    </p:spTree>
    <p:extLst>
      <p:ext uri="{BB962C8B-B14F-4D97-AF65-F5344CB8AC3E}">
        <p14:creationId xmlns:p14="http://schemas.microsoft.com/office/powerpoint/2010/main" val="4108126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15758DE9-FE68-446E-982D-E18DAB85DC34}" type="datetimeFigureOut">
              <a:rPr lang="en-CA" smtClean="0"/>
              <a:t>2022-04-11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3F26A30-9A9D-46DD-9E1B-DB2F82432057}" type="slidenum">
              <a:rPr lang="en-CA" smtClean="0"/>
              <a:t>‹#›</a:t>
            </a:fld>
            <a:endParaRPr lang="en-CA"/>
          </a:p>
        </p:txBody>
      </p:sp>
    </p:spTree>
    <p:extLst>
      <p:ext uri="{BB962C8B-B14F-4D97-AF65-F5344CB8AC3E}">
        <p14:creationId xmlns:p14="http://schemas.microsoft.com/office/powerpoint/2010/main" val="2347129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15758DE9-FE68-446E-982D-E18DAB85DC34}" type="datetimeFigureOut">
              <a:rPr lang="en-CA" smtClean="0"/>
              <a:t>2022-04-11</a:t>
            </a:fld>
            <a:endParaRPr lang="en-CA"/>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53F26A30-9A9D-46DD-9E1B-DB2F82432057}" type="slidenum">
              <a:rPr lang="en-CA" smtClean="0"/>
              <a:t>‹#›</a:t>
            </a:fld>
            <a:endParaRPr lang="en-CA"/>
          </a:p>
        </p:txBody>
      </p:sp>
    </p:spTree>
    <p:extLst>
      <p:ext uri="{BB962C8B-B14F-4D97-AF65-F5344CB8AC3E}">
        <p14:creationId xmlns:p14="http://schemas.microsoft.com/office/powerpoint/2010/main" val="30272966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6ED9271-870F-45A8-8ED4-569DF75AFA47}"/>
              </a:ext>
            </a:extLst>
          </p:cNvPr>
          <p:cNvPicPr>
            <a:picLocks noChangeAspect="1"/>
          </p:cNvPicPr>
          <p:nvPr/>
        </p:nvPicPr>
        <p:blipFill>
          <a:blip r:embed="rId2"/>
          <a:stretch>
            <a:fillRect/>
          </a:stretch>
        </p:blipFill>
        <p:spPr>
          <a:xfrm>
            <a:off x="1168717" y="1845964"/>
            <a:ext cx="9018341" cy="3800475"/>
          </a:xfrm>
          <a:prstGeom prst="rect">
            <a:avLst/>
          </a:prstGeom>
        </p:spPr>
      </p:pic>
      <p:pic>
        <p:nvPicPr>
          <p:cNvPr id="49" name="Picture 48" descr="A black and white drawing of a person's face&#10;&#10;Description automatically generated with low confidence">
            <a:extLst>
              <a:ext uri="{FF2B5EF4-FFF2-40B4-BE49-F238E27FC236}">
                <a16:creationId xmlns:a16="http://schemas.microsoft.com/office/drawing/2014/main" id="{8C642620-5510-46DC-8649-59B5772E3E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3243" y="245770"/>
            <a:ext cx="3297044" cy="3120416"/>
          </a:xfrm>
          <a:prstGeom prst="rect">
            <a:avLst/>
          </a:prstGeom>
        </p:spPr>
      </p:pic>
      <p:sp>
        <p:nvSpPr>
          <p:cNvPr id="2" name="Title 1">
            <a:extLst>
              <a:ext uri="{FF2B5EF4-FFF2-40B4-BE49-F238E27FC236}">
                <a16:creationId xmlns:a16="http://schemas.microsoft.com/office/drawing/2014/main" id="{5EBA1570-C7E6-402D-8B7D-CEB719170C01}"/>
              </a:ext>
            </a:extLst>
          </p:cNvPr>
          <p:cNvSpPr>
            <a:spLocks noGrp="1"/>
          </p:cNvSpPr>
          <p:nvPr>
            <p:ph type="ctrTitle"/>
          </p:nvPr>
        </p:nvSpPr>
        <p:spPr>
          <a:xfrm>
            <a:off x="3514724" y="0"/>
            <a:ext cx="37084635" cy="5686425"/>
          </a:xfrm>
        </p:spPr>
        <p:txBody>
          <a:bodyPr>
            <a:normAutofit/>
          </a:bodyPr>
          <a:lstStyle/>
          <a:p>
            <a:pPr>
              <a:lnSpc>
                <a:spcPct val="150000"/>
              </a:lnSpc>
            </a:pPr>
            <a:r>
              <a:rPr lang="en-CA" sz="8800" b="1" i="0" u="none" strike="noStrike" dirty="0">
                <a:solidFill>
                  <a:srgbClr val="000000"/>
                </a:solidFill>
                <a:effectLst/>
              </a:rPr>
              <a:t>Urbanization and social antipredator behaviour in American crows</a:t>
            </a:r>
            <a:br>
              <a:rPr lang="en-CA" sz="7200" b="1" i="0" u="none" strike="noStrike" dirty="0">
                <a:solidFill>
                  <a:srgbClr val="000000"/>
                </a:solidFill>
                <a:effectLst/>
              </a:rPr>
            </a:br>
            <a:r>
              <a:rPr lang="en-CA" sz="4800" i="0" u="none" strike="noStrike" dirty="0">
                <a:solidFill>
                  <a:srgbClr val="000000"/>
                </a:solidFill>
                <a:effectLst/>
              </a:rPr>
              <a:t>Alex Popescu – ap21pb@brocku.ca // crowkemon.weebly.com</a:t>
            </a:r>
            <a:br>
              <a:rPr lang="en-CA" sz="4800" i="0" u="none" strike="noStrike" dirty="0">
                <a:solidFill>
                  <a:srgbClr val="000000"/>
                </a:solidFill>
                <a:effectLst/>
              </a:rPr>
            </a:br>
            <a:r>
              <a:rPr lang="en-CA" sz="4800" i="0" u="none" strike="noStrike" dirty="0">
                <a:solidFill>
                  <a:srgbClr val="000000"/>
                </a:solidFill>
                <a:effectLst/>
              </a:rPr>
              <a:t>Department of Biological Sciences, Brock University</a:t>
            </a:r>
            <a:endParaRPr lang="en-CA" sz="7200" dirty="0"/>
          </a:p>
        </p:txBody>
      </p:sp>
      <p:sp>
        <p:nvSpPr>
          <p:cNvPr id="3" name="Subtitle 2">
            <a:extLst>
              <a:ext uri="{FF2B5EF4-FFF2-40B4-BE49-F238E27FC236}">
                <a16:creationId xmlns:a16="http://schemas.microsoft.com/office/drawing/2014/main" id="{8EBDE7FD-9C3B-4094-B665-7C6B50CD5D3C}"/>
              </a:ext>
            </a:extLst>
          </p:cNvPr>
          <p:cNvSpPr>
            <a:spLocks noGrp="1"/>
          </p:cNvSpPr>
          <p:nvPr>
            <p:ph type="subTitle" idx="1"/>
          </p:nvPr>
        </p:nvSpPr>
        <p:spPr>
          <a:xfrm>
            <a:off x="927196" y="6422045"/>
            <a:ext cx="13795200" cy="25811566"/>
          </a:xfrm>
          <a:prstGeom prst="roundRect">
            <a:avLst>
              <a:gd name="adj" fmla="val 939"/>
            </a:avLst>
          </a:prstGeom>
          <a:solidFill>
            <a:schemeClr val="accent3">
              <a:lumMod val="40000"/>
              <a:lumOff val="60000"/>
            </a:schemeClr>
          </a:solidFill>
          <a:ln w="76200">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a:normAutofit/>
          </a:bodyPr>
          <a:lstStyle/>
          <a:p>
            <a:pPr algn="l"/>
            <a:r>
              <a:rPr lang="en-CA" sz="5400" b="1" dirty="0"/>
              <a:t>Introduction</a:t>
            </a:r>
          </a:p>
          <a:p>
            <a:pPr algn="l">
              <a:lnSpc>
                <a:spcPct val="100000"/>
              </a:lnSpc>
              <a:spcBef>
                <a:spcPts val="0"/>
              </a:spcBef>
            </a:pPr>
            <a:r>
              <a:rPr lang="en-CA" sz="4000" dirty="0"/>
              <a:t>The abundance of American crows in North American cities has increased over the years, suggesting that they benefit from living in urban areas. Urbanized species can have adapted behaviours to better exploit anthropogenic benefits. Adaptations at the individual level have been observed in many species and include changes in foraging behaviour and decreased wariness of humans.  However, adaptations of social behaviours are underexplored. The American crow is highly social and changes in social behaviour can affect its fitness in urban areas.</a:t>
            </a:r>
          </a:p>
          <a:p>
            <a:pPr algn="l">
              <a:lnSpc>
                <a:spcPct val="100000"/>
              </a:lnSpc>
              <a:spcBef>
                <a:spcPts val="2400"/>
              </a:spcBef>
            </a:pPr>
            <a:r>
              <a:rPr lang="en-CA" sz="4000" b="1" dirty="0"/>
              <a:t>Do adaptations of social behaviours contribute to the success of American crows in urban areas?</a:t>
            </a:r>
          </a:p>
          <a:p>
            <a:pPr algn="l">
              <a:lnSpc>
                <a:spcPct val="100000"/>
              </a:lnSpc>
              <a:spcBef>
                <a:spcPts val="2400"/>
              </a:spcBef>
            </a:pPr>
            <a:r>
              <a:rPr lang="en-CA" sz="4000" b="1" dirty="0"/>
              <a:t>Urban areas</a:t>
            </a:r>
          </a:p>
          <a:p>
            <a:pPr marL="571500" indent="-571500" algn="l">
              <a:lnSpc>
                <a:spcPct val="100000"/>
              </a:lnSpc>
              <a:spcBef>
                <a:spcPts val="0"/>
              </a:spcBef>
              <a:buFont typeface="Arial" panose="020B0604020202020204" pitchFamily="34" charset="0"/>
              <a:buChar char="•"/>
            </a:pPr>
            <a:r>
              <a:rPr lang="en-CA" sz="4000" dirty="0"/>
              <a:t>Access to an abundance of human foods</a:t>
            </a:r>
          </a:p>
          <a:p>
            <a:pPr marL="2766060" lvl="1" indent="-571500" algn="l">
              <a:lnSpc>
                <a:spcPct val="100000"/>
              </a:lnSpc>
              <a:spcBef>
                <a:spcPts val="0"/>
              </a:spcBef>
              <a:buFont typeface="Arial" panose="020B0604020202020204" pitchFamily="34" charset="0"/>
              <a:buChar char="•"/>
            </a:pPr>
            <a:r>
              <a:rPr lang="en-CA" sz="4000" dirty="0"/>
              <a:t>Varying quantity and quality</a:t>
            </a:r>
          </a:p>
          <a:p>
            <a:pPr marL="571500" indent="-571500" algn="l">
              <a:lnSpc>
                <a:spcPct val="100000"/>
              </a:lnSpc>
              <a:spcBef>
                <a:spcPts val="0"/>
              </a:spcBef>
              <a:buFont typeface="Arial" panose="020B0604020202020204" pitchFamily="34" charset="0"/>
              <a:buChar char="•"/>
            </a:pPr>
            <a:r>
              <a:rPr lang="en-CA" sz="4000" dirty="0"/>
              <a:t>Increased frequency of interactions with humans</a:t>
            </a:r>
          </a:p>
          <a:p>
            <a:pPr marL="571500" indent="-571500" algn="l">
              <a:lnSpc>
                <a:spcPct val="100000"/>
              </a:lnSpc>
              <a:spcBef>
                <a:spcPts val="0"/>
              </a:spcBef>
              <a:buFont typeface="Arial" panose="020B0604020202020204" pitchFamily="34" charset="0"/>
              <a:buChar char="•"/>
            </a:pPr>
            <a:r>
              <a:rPr lang="en-CA" sz="4000" dirty="0"/>
              <a:t>Decreased abundance of natural predators</a:t>
            </a:r>
          </a:p>
          <a:p>
            <a:pPr marL="571500" indent="-571500" algn="l">
              <a:lnSpc>
                <a:spcPct val="100000"/>
              </a:lnSpc>
              <a:spcBef>
                <a:spcPts val="0"/>
              </a:spcBef>
              <a:buFont typeface="Arial" panose="020B0604020202020204" pitchFamily="34" charset="0"/>
              <a:buChar char="•"/>
            </a:pPr>
            <a:r>
              <a:rPr lang="en-CA" sz="4000" dirty="0"/>
              <a:t>New sources of stress and mortality</a:t>
            </a:r>
          </a:p>
          <a:p>
            <a:pPr algn="l">
              <a:lnSpc>
                <a:spcPct val="100000"/>
              </a:lnSpc>
              <a:spcBef>
                <a:spcPts val="2400"/>
              </a:spcBef>
            </a:pPr>
            <a:r>
              <a:rPr lang="en-CA" sz="4000" b="1" dirty="0"/>
              <a:t>Sentinel behaviour</a:t>
            </a:r>
          </a:p>
        </p:txBody>
      </p:sp>
      <p:pic>
        <p:nvPicPr>
          <p:cNvPr id="9" name="Picture 8">
            <a:extLst>
              <a:ext uri="{FF2B5EF4-FFF2-40B4-BE49-F238E27FC236}">
                <a16:creationId xmlns:a16="http://schemas.microsoft.com/office/drawing/2014/main" id="{DC898BE6-AF00-445A-8C0E-3C2A786C04A9}"/>
              </a:ext>
            </a:extLst>
          </p:cNvPr>
          <p:cNvPicPr>
            <a:picLocks noChangeAspect="1"/>
          </p:cNvPicPr>
          <p:nvPr/>
        </p:nvPicPr>
        <p:blipFill>
          <a:blip r:embed="rId4"/>
          <a:stretch>
            <a:fillRect/>
          </a:stretch>
        </p:blipFill>
        <p:spPr>
          <a:xfrm>
            <a:off x="37226867" y="2265164"/>
            <a:ext cx="5662776" cy="3421261"/>
          </a:xfrm>
          <a:prstGeom prst="rect">
            <a:avLst/>
          </a:prstGeom>
        </p:spPr>
      </p:pic>
      <p:sp>
        <p:nvSpPr>
          <p:cNvPr id="26" name="Subtitle 2">
            <a:extLst>
              <a:ext uri="{FF2B5EF4-FFF2-40B4-BE49-F238E27FC236}">
                <a16:creationId xmlns:a16="http://schemas.microsoft.com/office/drawing/2014/main" id="{DFD967E1-C3EF-4EFF-868C-44C6B2A05F44}"/>
              </a:ext>
            </a:extLst>
          </p:cNvPr>
          <p:cNvSpPr txBox="1">
            <a:spLocks/>
          </p:cNvSpPr>
          <p:nvPr/>
        </p:nvSpPr>
        <p:spPr>
          <a:xfrm>
            <a:off x="29177642" y="29839461"/>
            <a:ext cx="13795200" cy="2394150"/>
          </a:xfrm>
          <a:prstGeom prst="roundRect">
            <a:avLst>
              <a:gd name="adj" fmla="val 3070"/>
            </a:avLst>
          </a:prstGeom>
          <a:solidFill>
            <a:schemeClr val="accent3">
              <a:lumMod val="40000"/>
              <a:lumOff val="60000"/>
            </a:schemeClr>
          </a:solidFill>
          <a:ln w="76200" cap="flat" cmpd="sng" algn="ctr">
            <a:solidFill>
              <a:schemeClr val="tx1">
                <a:lumMod val="50000"/>
                <a:lumOff val="50000"/>
              </a:schemeClr>
            </a:solidFill>
            <a:prstDash val="solid"/>
            <a:miter lim="800000"/>
          </a:ln>
        </p:spPr>
        <p:style>
          <a:lnRef idx="2">
            <a:schemeClr val="dk1"/>
          </a:lnRef>
          <a:fillRef idx="1">
            <a:schemeClr val="lt1"/>
          </a:fillRef>
          <a:effectRef idx="0">
            <a:schemeClr val="dk1"/>
          </a:effectRef>
          <a:fontRef idx="minor">
            <a:schemeClr val="dk1"/>
          </a:fontRef>
        </p:style>
        <p:txBody>
          <a:bodyPr vert="horz" lIns="91440" tIns="45720" rIns="91440" bIns="45720" rtlCol="0">
            <a:normAutofit lnSpcReduction="10000"/>
          </a:bodyPr>
          <a:lstStyle>
            <a:lvl1pPr marL="0" indent="0" algn="ctr" defTabSz="4389120" rtl="0" eaLnBrk="1" latinLnBrk="0" hangingPunct="1">
              <a:lnSpc>
                <a:spcPct val="90000"/>
              </a:lnSpc>
              <a:spcBef>
                <a:spcPts val="4800"/>
              </a:spcBef>
              <a:buFont typeface="Arial" panose="020B0604020202020204" pitchFamily="34" charset="0"/>
              <a:buNone/>
              <a:defRPr sz="11520" kern="1200">
                <a:solidFill>
                  <a:schemeClr val="dk1"/>
                </a:solidFill>
                <a:latin typeface="+mn-lt"/>
                <a:ea typeface="+mn-ea"/>
                <a:cs typeface="+mn-cs"/>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dk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dk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9pPr>
          </a:lstStyle>
          <a:p>
            <a:pPr algn="l"/>
            <a:r>
              <a:rPr lang="en-CA" sz="5400" b="1" dirty="0"/>
              <a:t>Acknowledgements</a:t>
            </a:r>
          </a:p>
          <a:p>
            <a:pPr algn="l">
              <a:spcBef>
                <a:spcPts val="0"/>
              </a:spcBef>
            </a:pPr>
            <a:r>
              <a:rPr lang="en-CA" sz="4000" dirty="0"/>
              <a:t>For their help, advice and support: Dr. Kiyoko M. Gotanda, Albert Wu, Dr. Anne B. Clark, Ian Gordon, Dr. Liette Vasseur, and </a:t>
            </a:r>
            <a:r>
              <a:rPr lang="en-CA" sz="4000" dirty="0" err="1"/>
              <a:t>Lilianne</a:t>
            </a:r>
            <a:r>
              <a:rPr lang="en-CA" sz="4000" dirty="0"/>
              <a:t> Caron</a:t>
            </a:r>
          </a:p>
        </p:txBody>
      </p:sp>
      <p:sp>
        <p:nvSpPr>
          <p:cNvPr id="27" name="Subtitle 2">
            <a:extLst>
              <a:ext uri="{FF2B5EF4-FFF2-40B4-BE49-F238E27FC236}">
                <a16:creationId xmlns:a16="http://schemas.microsoft.com/office/drawing/2014/main" id="{860AE19B-66F9-41C1-B578-341BE1D90BF3}"/>
              </a:ext>
            </a:extLst>
          </p:cNvPr>
          <p:cNvSpPr txBox="1">
            <a:spLocks/>
          </p:cNvSpPr>
          <p:nvPr/>
        </p:nvSpPr>
        <p:spPr>
          <a:xfrm>
            <a:off x="15313779" y="14428088"/>
            <a:ext cx="13272962" cy="5383385"/>
          </a:xfrm>
          <a:prstGeom prst="roundRect">
            <a:avLst>
              <a:gd name="adj" fmla="val 3070"/>
            </a:avLst>
          </a:prstGeom>
          <a:solidFill>
            <a:schemeClr val="accent3">
              <a:lumMod val="40000"/>
              <a:lumOff val="60000"/>
            </a:schemeClr>
          </a:solidFill>
          <a:ln w="76200" cap="flat" cmpd="sng" algn="ctr">
            <a:solidFill>
              <a:schemeClr val="tx1">
                <a:lumMod val="50000"/>
                <a:lumOff val="50000"/>
              </a:schemeClr>
            </a:solidFill>
            <a:prstDash val="solid"/>
            <a:miter lim="800000"/>
          </a:ln>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lvl1pPr marL="0" indent="0" algn="ctr" defTabSz="4389120" rtl="0" eaLnBrk="1" latinLnBrk="0" hangingPunct="1">
              <a:lnSpc>
                <a:spcPct val="90000"/>
              </a:lnSpc>
              <a:spcBef>
                <a:spcPts val="4800"/>
              </a:spcBef>
              <a:buFont typeface="Arial" panose="020B0604020202020204" pitchFamily="34" charset="0"/>
              <a:buNone/>
              <a:defRPr sz="11520" kern="1200">
                <a:solidFill>
                  <a:schemeClr val="dk1"/>
                </a:solidFill>
                <a:latin typeface="+mn-lt"/>
                <a:ea typeface="+mn-ea"/>
                <a:cs typeface="+mn-cs"/>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dk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dk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9pPr>
          </a:lstStyle>
          <a:p>
            <a:pPr algn="just">
              <a:spcBef>
                <a:spcPts val="0"/>
              </a:spcBef>
            </a:pPr>
            <a:r>
              <a:rPr lang="en-CA" sz="5400" b="1" dirty="0"/>
              <a:t>Experimental design</a:t>
            </a:r>
          </a:p>
          <a:p>
            <a:pPr marL="457200" indent="-457200" algn="just">
              <a:lnSpc>
                <a:spcPct val="100000"/>
              </a:lnSpc>
              <a:spcBef>
                <a:spcPts val="0"/>
              </a:spcBef>
              <a:buFont typeface="Arial" panose="020B0604020202020204" pitchFamily="34" charset="0"/>
              <a:buChar char="•"/>
            </a:pPr>
            <a:r>
              <a:rPr lang="en-CA" sz="4000" dirty="0"/>
              <a:t>Observational study of crow foraging events</a:t>
            </a:r>
          </a:p>
          <a:p>
            <a:pPr marL="457200" indent="-457200" algn="just">
              <a:lnSpc>
                <a:spcPct val="100000"/>
              </a:lnSpc>
              <a:spcBef>
                <a:spcPts val="0"/>
              </a:spcBef>
              <a:buFont typeface="Arial" panose="020B0604020202020204" pitchFamily="34" charset="0"/>
              <a:buChar char="•"/>
            </a:pPr>
            <a:r>
              <a:rPr lang="en-CA" sz="4000" dirty="0"/>
              <a:t>Supplying foods of varying quantity and quality</a:t>
            </a:r>
          </a:p>
          <a:p>
            <a:pPr algn="just">
              <a:spcBef>
                <a:spcPts val="2400"/>
              </a:spcBef>
            </a:pPr>
            <a:r>
              <a:rPr lang="en-CA" sz="4400" b="1" dirty="0"/>
              <a:t>Measures of social antipredator behaviour</a:t>
            </a:r>
          </a:p>
          <a:p>
            <a:pPr marL="457200" indent="-457200" algn="just">
              <a:spcBef>
                <a:spcPts val="0"/>
              </a:spcBef>
              <a:buFont typeface="Arial" panose="020B0604020202020204" pitchFamily="34" charset="0"/>
              <a:buChar char="•"/>
            </a:pPr>
            <a:r>
              <a:rPr lang="en-CA" sz="4000" b="1" dirty="0"/>
              <a:t>Social variables: </a:t>
            </a:r>
            <a:r>
              <a:rPr lang="en-CA" sz="4000" dirty="0"/>
              <a:t>Time spent in sentinel role, average time spent foraging with/without sentinel</a:t>
            </a:r>
          </a:p>
          <a:p>
            <a:pPr marL="457200" indent="-457200" algn="just">
              <a:spcBef>
                <a:spcPts val="600"/>
              </a:spcBef>
              <a:buFont typeface="Arial" panose="020B0604020202020204" pitchFamily="34" charset="0"/>
              <a:buChar char="•"/>
            </a:pPr>
            <a:r>
              <a:rPr lang="en-CA" sz="4000" b="1" dirty="0"/>
              <a:t>Individual variables: </a:t>
            </a:r>
            <a:r>
              <a:rPr lang="en-CA" sz="4000" dirty="0"/>
              <a:t>Frequency of antipredator behaviour while foraging</a:t>
            </a:r>
          </a:p>
        </p:txBody>
      </p:sp>
      <p:sp>
        <p:nvSpPr>
          <p:cNvPr id="32" name="TextBox 31">
            <a:extLst>
              <a:ext uri="{FF2B5EF4-FFF2-40B4-BE49-F238E27FC236}">
                <a16:creationId xmlns:a16="http://schemas.microsoft.com/office/drawing/2014/main" id="{87CF513B-47D6-4B20-A56B-4E30EFC0CC68}"/>
              </a:ext>
            </a:extLst>
          </p:cNvPr>
          <p:cNvSpPr txBox="1"/>
          <p:nvPr/>
        </p:nvSpPr>
        <p:spPr>
          <a:xfrm>
            <a:off x="18524578" y="33581936"/>
            <a:ext cx="6842044" cy="707886"/>
          </a:xfrm>
          <a:prstGeom prst="rect">
            <a:avLst/>
          </a:prstGeom>
          <a:noFill/>
        </p:spPr>
        <p:txBody>
          <a:bodyPr wrap="square" numCol="1" rtlCol="0">
            <a:spAutoFit/>
          </a:bodyPr>
          <a:lstStyle/>
          <a:p>
            <a:pPr>
              <a:spcBef>
                <a:spcPts val="0"/>
              </a:spcBef>
            </a:pPr>
            <a:r>
              <a:rPr lang="en-CA" sz="4000" dirty="0"/>
              <a:t>Urban vs. non-urban area</a:t>
            </a:r>
          </a:p>
        </p:txBody>
      </p:sp>
      <p:grpSp>
        <p:nvGrpSpPr>
          <p:cNvPr id="67" name="Group 66">
            <a:extLst>
              <a:ext uri="{FF2B5EF4-FFF2-40B4-BE49-F238E27FC236}">
                <a16:creationId xmlns:a16="http://schemas.microsoft.com/office/drawing/2014/main" id="{CB5BA3BC-274A-46E9-B60B-43272CBD82E5}"/>
              </a:ext>
            </a:extLst>
          </p:cNvPr>
          <p:cNvGrpSpPr/>
          <p:nvPr/>
        </p:nvGrpSpPr>
        <p:grpSpPr>
          <a:xfrm>
            <a:off x="29177642" y="15860768"/>
            <a:ext cx="13795200" cy="13183429"/>
            <a:chOff x="29160302" y="15934393"/>
            <a:chExt cx="13795200" cy="13183429"/>
          </a:xfrm>
          <a:solidFill>
            <a:schemeClr val="accent3">
              <a:lumMod val="40000"/>
              <a:lumOff val="60000"/>
            </a:schemeClr>
          </a:solidFill>
        </p:grpSpPr>
        <p:sp>
          <p:nvSpPr>
            <p:cNvPr id="15" name="Subtitle 2">
              <a:extLst>
                <a:ext uri="{FF2B5EF4-FFF2-40B4-BE49-F238E27FC236}">
                  <a16:creationId xmlns:a16="http://schemas.microsoft.com/office/drawing/2014/main" id="{2972DCB6-FC8A-4DD7-80E6-FD44887E53F9}"/>
                </a:ext>
              </a:extLst>
            </p:cNvPr>
            <p:cNvSpPr txBox="1">
              <a:spLocks/>
            </p:cNvSpPr>
            <p:nvPr/>
          </p:nvSpPr>
          <p:spPr>
            <a:xfrm>
              <a:off x="29160302" y="15934393"/>
              <a:ext cx="13795200" cy="13183429"/>
            </a:xfrm>
            <a:prstGeom prst="roundRect">
              <a:avLst>
                <a:gd name="adj" fmla="val 1584"/>
              </a:avLst>
            </a:prstGeom>
            <a:grpFill/>
            <a:ln w="76200" cap="flat" cmpd="sng" algn="ctr">
              <a:solidFill>
                <a:schemeClr val="tx1">
                  <a:lumMod val="50000"/>
                  <a:lumOff val="50000"/>
                </a:schemeClr>
              </a:solidFill>
              <a:prstDash val="solid"/>
              <a:miter lim="800000"/>
            </a:ln>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lvl1pPr marL="0" indent="0" algn="ctr" defTabSz="4389120" rtl="0" eaLnBrk="1" latinLnBrk="0" hangingPunct="1">
                <a:lnSpc>
                  <a:spcPct val="90000"/>
                </a:lnSpc>
                <a:spcBef>
                  <a:spcPts val="4800"/>
                </a:spcBef>
                <a:buFont typeface="Arial" panose="020B0604020202020204" pitchFamily="34" charset="0"/>
                <a:buNone/>
                <a:defRPr sz="11520" kern="1200">
                  <a:solidFill>
                    <a:schemeClr val="dk1"/>
                  </a:solidFill>
                  <a:latin typeface="+mn-lt"/>
                  <a:ea typeface="+mn-ea"/>
                  <a:cs typeface="+mn-cs"/>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dk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dk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9pPr>
            </a:lstStyle>
            <a:p>
              <a:pPr algn="l">
                <a:spcBef>
                  <a:spcPts val="2400"/>
                </a:spcBef>
              </a:pPr>
              <a:r>
                <a:rPr lang="en-CA" sz="5400" b="1" dirty="0"/>
                <a:t>Food types</a:t>
              </a:r>
              <a:endParaRPr lang="en-CA" sz="3400" dirty="0"/>
            </a:p>
          </p:txBody>
        </p:sp>
        <p:pic>
          <p:nvPicPr>
            <p:cNvPr id="19" name="Picture 18" descr="A picture containing floor, wooden, board, box&#10;&#10;Description automatically generated">
              <a:extLst>
                <a:ext uri="{FF2B5EF4-FFF2-40B4-BE49-F238E27FC236}">
                  <a16:creationId xmlns:a16="http://schemas.microsoft.com/office/drawing/2014/main" id="{C9185D32-B197-4815-8A9B-6F16B905DD1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886447" y="16958778"/>
              <a:ext cx="12464806" cy="6642649"/>
            </a:xfrm>
            <a:prstGeom prst="rect">
              <a:avLst/>
            </a:prstGeom>
            <a:grpFill/>
          </p:spPr>
        </p:pic>
        <p:sp>
          <p:nvSpPr>
            <p:cNvPr id="38" name="TextBox 37">
              <a:extLst>
                <a:ext uri="{FF2B5EF4-FFF2-40B4-BE49-F238E27FC236}">
                  <a16:creationId xmlns:a16="http://schemas.microsoft.com/office/drawing/2014/main" id="{700CD23F-D007-4F03-8412-646F02C7B2A9}"/>
                </a:ext>
              </a:extLst>
            </p:cNvPr>
            <p:cNvSpPr txBox="1"/>
            <p:nvPr/>
          </p:nvSpPr>
          <p:spPr>
            <a:xfrm>
              <a:off x="29285985" y="23601427"/>
              <a:ext cx="13603758" cy="5516395"/>
            </a:xfrm>
            <a:prstGeom prst="rect">
              <a:avLst/>
            </a:prstGeom>
            <a:grpFill/>
          </p:spPr>
          <p:txBody>
            <a:bodyPr wrap="square" rtlCol="0">
              <a:spAutoFit/>
            </a:bodyPr>
            <a:lstStyle/>
            <a:p>
              <a:pPr algn="just">
                <a:spcBef>
                  <a:spcPts val="2400"/>
                </a:spcBef>
              </a:pPr>
              <a:r>
                <a:rPr lang="en-CA" sz="4000" b="1" u="sng" dirty="0"/>
                <a:t>Figure 3: </a:t>
              </a:r>
              <a:r>
                <a:rPr lang="en-CA" sz="4000" dirty="0"/>
                <a:t>One portion (10g) of each type of food used during the experiment from left to right: Cheez-its, Peanuts, Meat morsels</a:t>
              </a:r>
            </a:p>
            <a:p>
              <a:pPr algn="l">
                <a:spcBef>
                  <a:spcPts val="2400"/>
                </a:spcBef>
              </a:pPr>
              <a:r>
                <a:rPr lang="en-CA" sz="4000" b="1" dirty="0"/>
                <a:t>Cheez-its</a:t>
              </a:r>
            </a:p>
            <a:p>
              <a:pPr marL="571500" indent="-571500" algn="l">
                <a:buFont typeface="Arial" panose="020B0604020202020204" pitchFamily="34" charset="0"/>
                <a:buChar char="•"/>
              </a:pPr>
              <a:r>
                <a:rPr lang="en-CA" sz="4000" dirty="0"/>
                <a:t>Processed human food- Lowest nutritional value</a:t>
              </a:r>
            </a:p>
            <a:p>
              <a:pPr algn="l">
                <a:spcBef>
                  <a:spcPts val="600"/>
                </a:spcBef>
              </a:pPr>
              <a:r>
                <a:rPr lang="en-CA" sz="4000" b="1" dirty="0"/>
                <a:t>Peanuts</a:t>
              </a:r>
            </a:p>
            <a:p>
              <a:pPr marL="571500" indent="-571500" algn="l">
                <a:buFont typeface="Arial" panose="020B0604020202020204" pitchFamily="34" charset="0"/>
                <a:buChar char="•"/>
              </a:pPr>
              <a:r>
                <a:rPr lang="en-CA" sz="4000" dirty="0"/>
                <a:t>Unprocessed human food – Average nutritional value</a:t>
              </a:r>
            </a:p>
            <a:p>
              <a:pPr algn="l">
                <a:spcBef>
                  <a:spcPts val="600"/>
                </a:spcBef>
              </a:pPr>
              <a:r>
                <a:rPr lang="en-CA" sz="4000" b="1" dirty="0"/>
                <a:t>Meat Morsels</a:t>
              </a:r>
            </a:p>
            <a:p>
              <a:pPr marL="285750" indent="-285750">
                <a:buFont typeface="Arial" panose="020B0604020202020204" pitchFamily="34" charset="0"/>
                <a:buChar char="•"/>
              </a:pPr>
              <a:r>
                <a:rPr lang="en-CA" sz="4000" dirty="0"/>
                <a:t>Natural food – Greatest nutritional value</a:t>
              </a:r>
            </a:p>
          </p:txBody>
        </p:sp>
      </p:grpSp>
      <p:sp>
        <p:nvSpPr>
          <p:cNvPr id="41" name="Subtitle 2">
            <a:extLst>
              <a:ext uri="{FF2B5EF4-FFF2-40B4-BE49-F238E27FC236}">
                <a16:creationId xmlns:a16="http://schemas.microsoft.com/office/drawing/2014/main" id="{9AF6D8AC-B8B2-4312-B132-68F63BCF8190}"/>
              </a:ext>
            </a:extLst>
          </p:cNvPr>
          <p:cNvSpPr txBox="1">
            <a:spLocks/>
          </p:cNvSpPr>
          <p:nvPr/>
        </p:nvSpPr>
        <p:spPr>
          <a:xfrm>
            <a:off x="29177642" y="6533262"/>
            <a:ext cx="13795200" cy="3331874"/>
          </a:xfrm>
          <a:prstGeom prst="roundRect">
            <a:avLst>
              <a:gd name="adj" fmla="val 3070"/>
            </a:avLst>
          </a:prstGeom>
          <a:solidFill>
            <a:schemeClr val="accent3">
              <a:lumMod val="40000"/>
              <a:lumOff val="60000"/>
            </a:schemeClr>
          </a:solidFill>
          <a:ln w="76200" cap="flat" cmpd="sng" algn="ctr">
            <a:solidFill>
              <a:schemeClr val="tx1">
                <a:lumMod val="50000"/>
                <a:lumOff val="50000"/>
              </a:schemeClr>
            </a:solidFill>
            <a:prstDash val="solid"/>
            <a:miter lim="800000"/>
          </a:ln>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lvl1pPr marL="0" indent="0" algn="ctr" defTabSz="4389120" rtl="0" eaLnBrk="1" latinLnBrk="0" hangingPunct="1">
              <a:lnSpc>
                <a:spcPct val="90000"/>
              </a:lnSpc>
              <a:spcBef>
                <a:spcPts val="4800"/>
              </a:spcBef>
              <a:buFont typeface="Arial" panose="020B0604020202020204" pitchFamily="34" charset="0"/>
              <a:buNone/>
              <a:defRPr sz="11520" kern="1200">
                <a:solidFill>
                  <a:schemeClr val="dk1"/>
                </a:solidFill>
                <a:latin typeface="+mn-lt"/>
                <a:ea typeface="+mn-ea"/>
                <a:cs typeface="+mn-cs"/>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dk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dk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9pPr>
          </a:lstStyle>
          <a:p>
            <a:pPr algn="just"/>
            <a:r>
              <a:rPr lang="en-CA" sz="5400" b="1" dirty="0"/>
              <a:t>Why pre-bait the test sites?</a:t>
            </a:r>
          </a:p>
          <a:p>
            <a:pPr marL="571500" indent="-571500" algn="just">
              <a:lnSpc>
                <a:spcPct val="100000"/>
              </a:lnSpc>
              <a:spcBef>
                <a:spcPts val="1200"/>
              </a:spcBef>
              <a:buFont typeface="Arial" panose="020B0604020202020204" pitchFamily="34" charset="0"/>
              <a:buChar char="•"/>
            </a:pPr>
            <a:r>
              <a:rPr lang="en-CA" sz="4000" dirty="0"/>
              <a:t>Reinforced association between location and food presence</a:t>
            </a:r>
          </a:p>
          <a:p>
            <a:pPr marL="571500" indent="-571500" algn="just">
              <a:lnSpc>
                <a:spcPct val="100000"/>
              </a:lnSpc>
              <a:spcBef>
                <a:spcPts val="1200"/>
              </a:spcBef>
              <a:buFont typeface="Arial" panose="020B0604020202020204" pitchFamily="34" charset="0"/>
              <a:buChar char="•"/>
            </a:pPr>
            <a:r>
              <a:rPr lang="en-CA" sz="4000" dirty="0"/>
              <a:t>Familiarization of crows with the presence of the observer</a:t>
            </a:r>
          </a:p>
          <a:p>
            <a:pPr marL="571500" indent="-571500" algn="just">
              <a:lnSpc>
                <a:spcPct val="100000"/>
              </a:lnSpc>
              <a:spcBef>
                <a:spcPts val="1200"/>
              </a:spcBef>
              <a:buFont typeface="Arial" panose="020B0604020202020204" pitchFamily="34" charset="0"/>
              <a:buChar char="•"/>
            </a:pPr>
            <a:r>
              <a:rPr lang="en-CA" sz="4000" dirty="0"/>
              <a:t>Increased likelihood of crows being present</a:t>
            </a:r>
          </a:p>
        </p:txBody>
      </p:sp>
      <p:sp>
        <p:nvSpPr>
          <p:cNvPr id="47" name="Subtitle 2">
            <a:extLst>
              <a:ext uri="{FF2B5EF4-FFF2-40B4-BE49-F238E27FC236}">
                <a16:creationId xmlns:a16="http://schemas.microsoft.com/office/drawing/2014/main" id="{236C256E-66C6-45D0-AAB9-71B0228118C6}"/>
              </a:ext>
            </a:extLst>
          </p:cNvPr>
          <p:cNvSpPr txBox="1">
            <a:spLocks/>
          </p:cNvSpPr>
          <p:nvPr/>
        </p:nvSpPr>
        <p:spPr>
          <a:xfrm>
            <a:off x="29177642" y="10586776"/>
            <a:ext cx="13795200" cy="4625978"/>
          </a:xfrm>
          <a:prstGeom prst="roundRect">
            <a:avLst>
              <a:gd name="adj" fmla="val 3070"/>
            </a:avLst>
          </a:prstGeom>
          <a:solidFill>
            <a:schemeClr val="accent3">
              <a:lumMod val="40000"/>
              <a:lumOff val="60000"/>
            </a:schemeClr>
          </a:solidFill>
          <a:ln w="76200" cap="flat" cmpd="sng" algn="ctr">
            <a:solidFill>
              <a:schemeClr val="tx1">
                <a:lumMod val="50000"/>
                <a:lumOff val="50000"/>
              </a:schemeClr>
            </a:solidFill>
            <a:prstDash val="solid"/>
            <a:miter lim="800000"/>
          </a:ln>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lvl1pPr marL="0" indent="0" algn="ctr" defTabSz="4389120" rtl="0" eaLnBrk="1" latinLnBrk="0" hangingPunct="1">
              <a:lnSpc>
                <a:spcPct val="90000"/>
              </a:lnSpc>
              <a:spcBef>
                <a:spcPts val="4800"/>
              </a:spcBef>
              <a:buFont typeface="Arial" panose="020B0604020202020204" pitchFamily="34" charset="0"/>
              <a:buNone/>
              <a:defRPr sz="11520" kern="1200">
                <a:solidFill>
                  <a:schemeClr val="dk1"/>
                </a:solidFill>
                <a:latin typeface="+mn-lt"/>
                <a:ea typeface="+mn-ea"/>
                <a:cs typeface="+mn-cs"/>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dk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dk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9pPr>
          </a:lstStyle>
          <a:p>
            <a:pPr algn="l">
              <a:spcBef>
                <a:spcPts val="0"/>
              </a:spcBef>
            </a:pPr>
            <a:r>
              <a:rPr lang="en-CA" sz="5400" b="1" dirty="0"/>
              <a:t>Factors</a:t>
            </a:r>
          </a:p>
          <a:p>
            <a:pPr algn="l">
              <a:spcBef>
                <a:spcPts val="0"/>
              </a:spcBef>
            </a:pPr>
            <a:r>
              <a:rPr lang="en-CA" sz="4400" b="1" dirty="0"/>
              <a:t>Human presence</a:t>
            </a:r>
          </a:p>
          <a:p>
            <a:pPr marL="571500" indent="-571500" algn="l">
              <a:spcBef>
                <a:spcPts val="0"/>
              </a:spcBef>
              <a:buFont typeface="Arial" panose="020B0604020202020204" pitchFamily="34" charset="0"/>
              <a:buChar char="•"/>
            </a:pPr>
            <a:r>
              <a:rPr lang="en-CA" sz="4000" dirty="0"/>
              <a:t>Local human population density</a:t>
            </a:r>
          </a:p>
          <a:p>
            <a:pPr marL="571500" indent="-571500" algn="l">
              <a:spcBef>
                <a:spcPts val="0"/>
              </a:spcBef>
              <a:buFont typeface="Arial" panose="020B0604020202020204" pitchFamily="34" charset="0"/>
              <a:buChar char="•"/>
            </a:pPr>
            <a:r>
              <a:rPr lang="en-CA" sz="4000" dirty="0"/>
              <a:t>Frequency of human disturbances during tests</a:t>
            </a:r>
          </a:p>
          <a:p>
            <a:pPr algn="l">
              <a:spcBef>
                <a:spcPts val="2400"/>
              </a:spcBef>
            </a:pPr>
            <a:r>
              <a:rPr lang="en-CA" sz="4400" b="1" dirty="0"/>
              <a:t>Level of urbanization</a:t>
            </a:r>
          </a:p>
          <a:p>
            <a:pPr marL="571500" indent="-571500" algn="l">
              <a:spcBef>
                <a:spcPts val="0"/>
              </a:spcBef>
              <a:buFont typeface="Arial" panose="020B0604020202020204" pitchFamily="34" charset="0"/>
              <a:buChar char="•"/>
            </a:pPr>
            <a:r>
              <a:rPr lang="en-CA" sz="4000" dirty="0"/>
              <a:t>Urban, suburban or rural</a:t>
            </a:r>
          </a:p>
          <a:p>
            <a:pPr marL="571500" indent="-571500" algn="l">
              <a:spcBef>
                <a:spcPts val="0"/>
              </a:spcBef>
              <a:buFont typeface="Arial" panose="020B0604020202020204" pitchFamily="34" charset="0"/>
              <a:buChar char="•"/>
            </a:pPr>
            <a:r>
              <a:rPr lang="en-CA" sz="4000" dirty="0"/>
              <a:t>Type of land use – Commercial, Residential, Industrial</a:t>
            </a:r>
          </a:p>
        </p:txBody>
      </p:sp>
      <p:sp>
        <p:nvSpPr>
          <p:cNvPr id="6" name="TextBox 5">
            <a:extLst>
              <a:ext uri="{FF2B5EF4-FFF2-40B4-BE49-F238E27FC236}">
                <a16:creationId xmlns:a16="http://schemas.microsoft.com/office/drawing/2014/main" id="{B8FF3E8B-D085-4EDB-950E-1822C4681531}"/>
              </a:ext>
            </a:extLst>
          </p:cNvPr>
          <p:cNvSpPr txBox="1"/>
          <p:nvPr/>
        </p:nvSpPr>
        <p:spPr>
          <a:xfrm>
            <a:off x="17646268" y="32854300"/>
            <a:ext cx="7324093" cy="707886"/>
          </a:xfrm>
          <a:prstGeom prst="rect">
            <a:avLst/>
          </a:prstGeom>
          <a:noFill/>
        </p:spPr>
        <p:txBody>
          <a:bodyPr wrap="square" rtlCol="0">
            <a:spAutoFit/>
          </a:bodyPr>
          <a:lstStyle/>
          <a:p>
            <a:r>
              <a:rPr lang="en-CA" sz="4000" dirty="0"/>
              <a:t>Human Density</a:t>
            </a:r>
          </a:p>
        </p:txBody>
      </p:sp>
      <p:grpSp>
        <p:nvGrpSpPr>
          <p:cNvPr id="12" name="Group 11">
            <a:extLst>
              <a:ext uri="{FF2B5EF4-FFF2-40B4-BE49-F238E27FC236}">
                <a16:creationId xmlns:a16="http://schemas.microsoft.com/office/drawing/2014/main" id="{9BC42352-343B-4F10-AD2D-3EC26CE87605}"/>
              </a:ext>
            </a:extLst>
          </p:cNvPr>
          <p:cNvGrpSpPr/>
          <p:nvPr/>
        </p:nvGrpSpPr>
        <p:grpSpPr>
          <a:xfrm>
            <a:off x="15313779" y="20515940"/>
            <a:ext cx="13272962" cy="11719986"/>
            <a:chOff x="16006609" y="12478441"/>
            <a:chExt cx="12100863" cy="11264960"/>
          </a:xfrm>
        </p:grpSpPr>
        <p:sp>
          <p:nvSpPr>
            <p:cNvPr id="33" name="Subtitle 2">
              <a:extLst>
                <a:ext uri="{FF2B5EF4-FFF2-40B4-BE49-F238E27FC236}">
                  <a16:creationId xmlns:a16="http://schemas.microsoft.com/office/drawing/2014/main" id="{E5C5BBE7-0B8D-49CD-BD94-4DF383271625}"/>
                </a:ext>
              </a:extLst>
            </p:cNvPr>
            <p:cNvSpPr txBox="1">
              <a:spLocks/>
            </p:cNvSpPr>
            <p:nvPr/>
          </p:nvSpPr>
          <p:spPr>
            <a:xfrm>
              <a:off x="16006609" y="12478441"/>
              <a:ext cx="12100863" cy="11264960"/>
            </a:xfrm>
            <a:prstGeom prst="roundRect">
              <a:avLst>
                <a:gd name="adj" fmla="val 1119"/>
              </a:avLst>
            </a:prstGeom>
            <a:solidFill>
              <a:schemeClr val="accent3">
                <a:lumMod val="40000"/>
                <a:lumOff val="60000"/>
              </a:schemeClr>
            </a:solidFill>
            <a:ln w="76200" cap="flat" cmpd="sng" algn="ctr">
              <a:solidFill>
                <a:schemeClr val="tx1">
                  <a:lumMod val="50000"/>
                  <a:lumOff val="50000"/>
                </a:schemeClr>
              </a:solidFill>
              <a:prstDash val="solid"/>
              <a:miter lim="800000"/>
            </a:ln>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lvl1pPr marL="0" indent="0" algn="ctr" defTabSz="4389120" rtl="0" eaLnBrk="1" latinLnBrk="0" hangingPunct="1">
                <a:lnSpc>
                  <a:spcPct val="90000"/>
                </a:lnSpc>
                <a:spcBef>
                  <a:spcPts val="4800"/>
                </a:spcBef>
                <a:buFont typeface="Arial" panose="020B0604020202020204" pitchFamily="34" charset="0"/>
                <a:buNone/>
                <a:defRPr sz="11520" kern="1200">
                  <a:solidFill>
                    <a:schemeClr val="dk1"/>
                  </a:solidFill>
                  <a:latin typeface="+mn-lt"/>
                  <a:ea typeface="+mn-ea"/>
                  <a:cs typeface="+mn-cs"/>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dk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dk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9pPr>
            </a:lstStyle>
            <a:p>
              <a:pPr algn="l"/>
              <a:r>
                <a:rPr lang="en-CA" sz="5400" b="1" dirty="0"/>
                <a:t>Site selection</a:t>
              </a:r>
            </a:p>
          </p:txBody>
        </p:sp>
        <p:pic>
          <p:nvPicPr>
            <p:cNvPr id="35" name="Picture 34">
              <a:extLst>
                <a:ext uri="{FF2B5EF4-FFF2-40B4-BE49-F238E27FC236}">
                  <a16:creationId xmlns:a16="http://schemas.microsoft.com/office/drawing/2014/main" id="{4DC7C135-CDB8-4262-8148-5B216AD8A82F}"/>
                </a:ext>
              </a:extLst>
            </p:cNvPr>
            <p:cNvPicPr>
              <a:picLocks noChangeAspect="1"/>
            </p:cNvPicPr>
            <p:nvPr/>
          </p:nvPicPr>
          <p:blipFill>
            <a:blip r:embed="rId6"/>
            <a:stretch>
              <a:fillRect/>
            </a:stretch>
          </p:blipFill>
          <p:spPr>
            <a:xfrm>
              <a:off x="20215792" y="12645386"/>
              <a:ext cx="7735646" cy="10816676"/>
            </a:xfrm>
            <a:prstGeom prst="rect">
              <a:avLst/>
            </a:prstGeom>
          </p:spPr>
        </p:pic>
        <p:sp>
          <p:nvSpPr>
            <p:cNvPr id="36" name="TextBox 35">
              <a:extLst>
                <a:ext uri="{FF2B5EF4-FFF2-40B4-BE49-F238E27FC236}">
                  <a16:creationId xmlns:a16="http://schemas.microsoft.com/office/drawing/2014/main" id="{6DDA2634-93B2-4134-B9FC-F3FBDCE52705}"/>
                </a:ext>
              </a:extLst>
            </p:cNvPr>
            <p:cNvSpPr txBox="1"/>
            <p:nvPr/>
          </p:nvSpPr>
          <p:spPr>
            <a:xfrm>
              <a:off x="16006609" y="13390496"/>
              <a:ext cx="4209182" cy="7070270"/>
            </a:xfrm>
            <a:prstGeom prst="rect">
              <a:avLst/>
            </a:prstGeom>
            <a:noFill/>
          </p:spPr>
          <p:txBody>
            <a:bodyPr wrap="square" rtlCol="0">
              <a:spAutoFit/>
            </a:bodyPr>
            <a:lstStyle/>
            <a:p>
              <a:r>
                <a:rPr lang="en-CA" sz="4000" b="1" u="sng" dirty="0"/>
                <a:t>Figure 2: </a:t>
              </a:r>
              <a:r>
                <a:rPr lang="en-CA" sz="4000" dirty="0" err="1"/>
                <a:t>Crowkémon</a:t>
              </a:r>
              <a:r>
                <a:rPr lang="en-CA" sz="4000" dirty="0"/>
                <a:t> Go in St. Catharines. Crow markers represent individual spotting events. Red markers show May testing sites.</a:t>
              </a:r>
            </a:p>
            <a:p>
              <a:pPr>
                <a:spcBef>
                  <a:spcPts val="2400"/>
                </a:spcBef>
              </a:pPr>
              <a:endParaRPr lang="en-CA" sz="4000" b="1" dirty="0"/>
            </a:p>
            <a:p>
              <a:endParaRPr lang="en-CA" sz="4000" b="1" dirty="0"/>
            </a:p>
            <a:p>
              <a:r>
                <a:rPr lang="en-CA" sz="4000" b="1" dirty="0" err="1"/>
                <a:t>Crowkémon</a:t>
              </a:r>
              <a:r>
                <a:rPr lang="en-CA" sz="4000" b="1" dirty="0"/>
                <a:t> Go </a:t>
              </a:r>
            </a:p>
            <a:p>
              <a:pPr>
                <a:spcBef>
                  <a:spcPts val="2400"/>
                </a:spcBef>
              </a:pPr>
              <a:endParaRPr lang="en-CA" sz="3200" dirty="0"/>
            </a:p>
          </p:txBody>
        </p:sp>
        <p:pic>
          <p:nvPicPr>
            <p:cNvPr id="34" name="Picture 33" descr="Qr code&#10;&#10;Description automatically generated">
              <a:extLst>
                <a:ext uri="{FF2B5EF4-FFF2-40B4-BE49-F238E27FC236}">
                  <a16:creationId xmlns:a16="http://schemas.microsoft.com/office/drawing/2014/main" id="{7D4098FF-B4A7-411B-A09A-26B5FBB2A6C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186408" y="19738955"/>
              <a:ext cx="3723108" cy="3723107"/>
            </a:xfrm>
            <a:prstGeom prst="rect">
              <a:avLst/>
            </a:prstGeom>
          </p:spPr>
        </p:pic>
      </p:grpSp>
      <p:sp>
        <p:nvSpPr>
          <p:cNvPr id="39" name="Subtitle 2">
            <a:extLst>
              <a:ext uri="{FF2B5EF4-FFF2-40B4-BE49-F238E27FC236}">
                <a16:creationId xmlns:a16="http://schemas.microsoft.com/office/drawing/2014/main" id="{B798AF34-239D-4F5D-B6AC-FDB3ED131C83}"/>
              </a:ext>
            </a:extLst>
          </p:cNvPr>
          <p:cNvSpPr txBox="1">
            <a:spLocks/>
          </p:cNvSpPr>
          <p:nvPr/>
        </p:nvSpPr>
        <p:spPr>
          <a:xfrm>
            <a:off x="15313779" y="6481530"/>
            <a:ext cx="13272962" cy="7242091"/>
          </a:xfrm>
          <a:prstGeom prst="roundRect">
            <a:avLst>
              <a:gd name="adj" fmla="val 3070"/>
            </a:avLst>
          </a:prstGeom>
          <a:solidFill>
            <a:schemeClr val="accent3">
              <a:lumMod val="40000"/>
              <a:lumOff val="60000"/>
            </a:schemeClr>
          </a:solidFill>
          <a:ln w="76200" cap="flat" cmpd="sng" algn="ctr">
            <a:solidFill>
              <a:schemeClr val="tx1">
                <a:lumMod val="50000"/>
                <a:lumOff val="50000"/>
              </a:schemeClr>
            </a:solidFill>
            <a:prstDash val="solid"/>
            <a:miter lim="800000"/>
          </a:ln>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lvl1pPr marL="0" indent="0" algn="ctr" defTabSz="4389120" rtl="0" eaLnBrk="1" latinLnBrk="0" hangingPunct="1">
              <a:lnSpc>
                <a:spcPct val="90000"/>
              </a:lnSpc>
              <a:spcBef>
                <a:spcPts val="4800"/>
              </a:spcBef>
              <a:buFont typeface="Arial" panose="020B0604020202020204" pitchFamily="34" charset="0"/>
              <a:buNone/>
              <a:defRPr sz="11520" kern="1200">
                <a:solidFill>
                  <a:schemeClr val="dk1"/>
                </a:solidFill>
                <a:latin typeface="+mn-lt"/>
                <a:ea typeface="+mn-ea"/>
                <a:cs typeface="+mn-cs"/>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dk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dk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9pPr>
          </a:lstStyle>
          <a:p>
            <a:pPr algn="l"/>
            <a:r>
              <a:rPr lang="en-CA" sz="5400" b="1" dirty="0"/>
              <a:t>Objectives and Hypothesis</a:t>
            </a:r>
          </a:p>
          <a:p>
            <a:pPr algn="just">
              <a:spcBef>
                <a:spcPts val="0"/>
              </a:spcBef>
            </a:pPr>
            <a:r>
              <a:rPr lang="en-CA" sz="4000" b="1" dirty="0"/>
              <a:t>Objective: </a:t>
            </a:r>
            <a:r>
              <a:rPr lang="en-CA" sz="4000" dirty="0"/>
              <a:t>To observe differences in social antipredator behaviour in areas of varying levels of urbanization and proximity to humans.</a:t>
            </a:r>
          </a:p>
          <a:p>
            <a:pPr algn="just">
              <a:spcBef>
                <a:spcPts val="2400"/>
              </a:spcBef>
            </a:pPr>
            <a:r>
              <a:rPr lang="en-CA" sz="4000" b="1" dirty="0"/>
              <a:t>Hypothesis:</a:t>
            </a:r>
            <a:r>
              <a:rPr lang="en-CA" sz="4000" dirty="0"/>
              <a:t> American crows in urban areas and in greater proximity to humans will have altered social antipredator behaviour.</a:t>
            </a:r>
          </a:p>
          <a:p>
            <a:pPr algn="just">
              <a:spcBef>
                <a:spcPts val="2400"/>
              </a:spcBef>
            </a:pPr>
            <a:r>
              <a:rPr lang="en-CA" sz="4000" b="1" dirty="0"/>
              <a:t>Predictions: </a:t>
            </a:r>
            <a:r>
              <a:rPr lang="en-US" sz="4000" dirty="0">
                <a:effectLst/>
              </a:rPr>
              <a:t>Urban crows are predicted to forage in smaller groups and in a more individualistic manner because of decreased wariness of humans and the presence of fewer natural predators.</a:t>
            </a:r>
          </a:p>
          <a:p>
            <a:pPr algn="l">
              <a:spcBef>
                <a:spcPts val="2400"/>
              </a:spcBef>
            </a:pPr>
            <a:endParaRPr lang="en-CA" sz="3200" b="1" dirty="0"/>
          </a:p>
        </p:txBody>
      </p:sp>
      <p:sp>
        <p:nvSpPr>
          <p:cNvPr id="57" name="TextBox 56">
            <a:extLst>
              <a:ext uri="{FF2B5EF4-FFF2-40B4-BE49-F238E27FC236}">
                <a16:creationId xmlns:a16="http://schemas.microsoft.com/office/drawing/2014/main" id="{4A741041-C858-4B51-A53B-F9BD369AB0B6}"/>
              </a:ext>
            </a:extLst>
          </p:cNvPr>
          <p:cNvSpPr txBox="1"/>
          <p:nvPr/>
        </p:nvSpPr>
        <p:spPr>
          <a:xfrm>
            <a:off x="1018464" y="24791907"/>
            <a:ext cx="5778620" cy="7478970"/>
          </a:xfrm>
          <a:prstGeom prst="rect">
            <a:avLst/>
          </a:prstGeom>
          <a:noFill/>
        </p:spPr>
        <p:txBody>
          <a:bodyPr wrap="square" rtlCol="0">
            <a:spAutoFit/>
          </a:bodyPr>
          <a:lstStyle/>
          <a:p>
            <a:pPr algn="just"/>
            <a:r>
              <a:rPr lang="en-CA" sz="4000" dirty="0"/>
              <a:t>Individuals can choose to either forage </a:t>
            </a:r>
            <a:r>
              <a:rPr lang="en-CA" sz="4000" b="1" u="sng" dirty="0"/>
              <a:t>individually or</a:t>
            </a:r>
            <a:r>
              <a:rPr lang="en-CA" sz="4000" u="sng" dirty="0"/>
              <a:t> </a:t>
            </a:r>
            <a:r>
              <a:rPr lang="en-CA" sz="4000" b="1" u="sng" dirty="0"/>
              <a:t>socially</a:t>
            </a:r>
            <a:r>
              <a:rPr lang="en-CA" sz="4000" u="sng" dirty="0"/>
              <a:t>.</a:t>
            </a:r>
          </a:p>
          <a:p>
            <a:pPr>
              <a:spcBef>
                <a:spcPts val="2400"/>
              </a:spcBef>
            </a:pPr>
            <a:endParaRPr lang="en-CA" sz="4000" b="1" dirty="0"/>
          </a:p>
          <a:p>
            <a:pPr>
              <a:spcBef>
                <a:spcPts val="2400"/>
              </a:spcBef>
            </a:pPr>
            <a:r>
              <a:rPr lang="en-CA" sz="4000" b="1" dirty="0"/>
              <a:t>Impacts</a:t>
            </a:r>
          </a:p>
          <a:p>
            <a:pPr marL="571500" indent="-571500">
              <a:buFont typeface="Arial" panose="020B0604020202020204" pitchFamily="34" charset="0"/>
              <a:buChar char="•"/>
            </a:pPr>
            <a:r>
              <a:rPr lang="en-US" sz="4000" dirty="0"/>
              <a:t>Can help predict how other urbanized social species might respond to the rapid, global increase in urbanization </a:t>
            </a:r>
          </a:p>
          <a:p>
            <a:pPr marL="571500" indent="-571500">
              <a:buFont typeface="Arial" panose="020B0604020202020204" pitchFamily="34" charset="0"/>
              <a:buChar char="•"/>
            </a:pPr>
            <a:endParaRPr lang="en-CA" sz="4000" b="1" dirty="0"/>
          </a:p>
        </p:txBody>
      </p:sp>
      <p:sp>
        <p:nvSpPr>
          <p:cNvPr id="58" name="TextBox 57">
            <a:extLst>
              <a:ext uri="{FF2B5EF4-FFF2-40B4-BE49-F238E27FC236}">
                <a16:creationId xmlns:a16="http://schemas.microsoft.com/office/drawing/2014/main" id="{5947C2D4-E742-44D3-8A70-F639310B27F5}"/>
              </a:ext>
            </a:extLst>
          </p:cNvPr>
          <p:cNvSpPr txBox="1"/>
          <p:nvPr/>
        </p:nvSpPr>
        <p:spPr>
          <a:xfrm>
            <a:off x="1018464" y="19312827"/>
            <a:ext cx="6265281" cy="5016758"/>
          </a:xfrm>
          <a:prstGeom prst="rect">
            <a:avLst/>
          </a:prstGeom>
          <a:noFill/>
        </p:spPr>
        <p:txBody>
          <a:bodyPr wrap="square" rtlCol="0">
            <a:spAutoFit/>
          </a:bodyPr>
          <a:lstStyle/>
          <a:p>
            <a:pPr marL="571500" indent="-571500">
              <a:buFont typeface="Arial" panose="020B0604020202020204" pitchFamily="34" charset="0"/>
              <a:buChar char="•"/>
            </a:pPr>
            <a:r>
              <a:rPr lang="en-CA" sz="4000" dirty="0"/>
              <a:t>Increased safety from predators</a:t>
            </a:r>
          </a:p>
          <a:p>
            <a:pPr marL="571500" indent="-571500">
              <a:buFont typeface="Arial" panose="020B0604020202020204" pitchFamily="34" charset="0"/>
              <a:buChar char="•"/>
            </a:pPr>
            <a:r>
              <a:rPr lang="en-CA" sz="4000" dirty="0"/>
              <a:t>Increased foraging efficiency</a:t>
            </a:r>
          </a:p>
          <a:p>
            <a:pPr marL="571500" indent="-571500">
              <a:buFont typeface="Arial" panose="020B0604020202020204" pitchFamily="34" charset="0"/>
              <a:buChar char="•"/>
            </a:pPr>
            <a:r>
              <a:rPr lang="en-CA" sz="4000" dirty="0"/>
              <a:t>Costly behaviour for sentinel individual</a:t>
            </a:r>
          </a:p>
          <a:p>
            <a:pPr marL="1028700" lvl="1" indent="-571500">
              <a:buFont typeface="Arial" panose="020B0604020202020204" pitchFamily="34" charset="0"/>
              <a:buChar char="•"/>
            </a:pPr>
            <a:r>
              <a:rPr lang="en-CA" sz="4000" dirty="0"/>
              <a:t>Cannot forage while being sentinel</a:t>
            </a:r>
          </a:p>
        </p:txBody>
      </p:sp>
      <p:grpSp>
        <p:nvGrpSpPr>
          <p:cNvPr id="65" name="Group 64">
            <a:extLst>
              <a:ext uri="{FF2B5EF4-FFF2-40B4-BE49-F238E27FC236}">
                <a16:creationId xmlns:a16="http://schemas.microsoft.com/office/drawing/2014/main" id="{6B633843-AF31-4022-A5EB-CBED1E5ED004}"/>
              </a:ext>
            </a:extLst>
          </p:cNvPr>
          <p:cNvGrpSpPr/>
          <p:nvPr/>
        </p:nvGrpSpPr>
        <p:grpSpPr>
          <a:xfrm>
            <a:off x="7205997" y="19108668"/>
            <a:ext cx="8042023" cy="10358452"/>
            <a:chOff x="8930351" y="23225444"/>
            <a:chExt cx="6339390" cy="7846992"/>
          </a:xfrm>
        </p:grpSpPr>
        <p:grpSp>
          <p:nvGrpSpPr>
            <p:cNvPr id="61" name="Group 60">
              <a:extLst>
                <a:ext uri="{FF2B5EF4-FFF2-40B4-BE49-F238E27FC236}">
                  <a16:creationId xmlns:a16="http://schemas.microsoft.com/office/drawing/2014/main" id="{9E4EC7D7-2E8D-4DCF-82A0-C77CACAE25E5}"/>
                </a:ext>
              </a:extLst>
            </p:cNvPr>
            <p:cNvGrpSpPr/>
            <p:nvPr/>
          </p:nvGrpSpPr>
          <p:grpSpPr>
            <a:xfrm>
              <a:off x="8930351" y="23225444"/>
              <a:ext cx="5861842" cy="7846992"/>
              <a:chOff x="8930351" y="23225444"/>
              <a:chExt cx="5861842" cy="7846992"/>
            </a:xfrm>
          </p:grpSpPr>
          <p:grpSp>
            <p:nvGrpSpPr>
              <p:cNvPr id="56" name="Group 55">
                <a:extLst>
                  <a:ext uri="{FF2B5EF4-FFF2-40B4-BE49-F238E27FC236}">
                    <a16:creationId xmlns:a16="http://schemas.microsoft.com/office/drawing/2014/main" id="{98805501-7002-499F-BB68-25A8BF07B8F2}"/>
                  </a:ext>
                </a:extLst>
              </p:cNvPr>
              <p:cNvGrpSpPr>
                <a:grpSpLocks noChangeAspect="1"/>
              </p:cNvGrpSpPr>
              <p:nvPr/>
            </p:nvGrpSpPr>
            <p:grpSpPr>
              <a:xfrm>
                <a:off x="8930351" y="23225444"/>
                <a:ext cx="5861842" cy="7807838"/>
                <a:chOff x="8042032" y="23225445"/>
                <a:chExt cx="6760881" cy="6953239"/>
              </a:xfrm>
            </p:grpSpPr>
            <p:pic>
              <p:nvPicPr>
                <p:cNvPr id="51" name="Picture 50" descr="Birds on a tree&#10;&#10;Description automatically generated with low confidence">
                  <a:extLst>
                    <a:ext uri="{FF2B5EF4-FFF2-40B4-BE49-F238E27FC236}">
                      <a16:creationId xmlns:a16="http://schemas.microsoft.com/office/drawing/2014/main" id="{FA73E0C3-3DAE-40CD-AC10-39474D8744A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042032" y="23225445"/>
                  <a:ext cx="6680265" cy="6953239"/>
                </a:xfrm>
                <a:prstGeom prst="rect">
                  <a:avLst/>
                </a:prstGeom>
              </p:spPr>
            </p:pic>
            <p:sp>
              <p:nvSpPr>
                <p:cNvPr id="52" name="TextBox 51">
                  <a:extLst>
                    <a:ext uri="{FF2B5EF4-FFF2-40B4-BE49-F238E27FC236}">
                      <a16:creationId xmlns:a16="http://schemas.microsoft.com/office/drawing/2014/main" id="{E2A46AA1-0136-4D6C-86A2-92855974F457}"/>
                    </a:ext>
                  </a:extLst>
                </p:cNvPr>
                <p:cNvSpPr txBox="1"/>
                <p:nvPr/>
              </p:nvSpPr>
              <p:spPr>
                <a:xfrm>
                  <a:off x="9026841" y="26931514"/>
                  <a:ext cx="1569381" cy="575587"/>
                </a:xfrm>
                <a:prstGeom prst="rect">
                  <a:avLst/>
                </a:prstGeom>
                <a:noFill/>
              </p:spPr>
              <p:txBody>
                <a:bodyPr wrap="square" rtlCol="0">
                  <a:spAutoFit/>
                </a:bodyPr>
                <a:lstStyle/>
                <a:p>
                  <a:r>
                    <a:rPr lang="en-CA" sz="3600" b="1" dirty="0">
                      <a:solidFill>
                        <a:srgbClr val="FF0000"/>
                      </a:solidFill>
                    </a:rPr>
                    <a:t>Social</a:t>
                  </a:r>
                </a:p>
              </p:txBody>
            </p:sp>
            <p:sp>
              <p:nvSpPr>
                <p:cNvPr id="54" name="TextBox 53">
                  <a:extLst>
                    <a:ext uri="{FF2B5EF4-FFF2-40B4-BE49-F238E27FC236}">
                      <a16:creationId xmlns:a16="http://schemas.microsoft.com/office/drawing/2014/main" id="{833366A6-72E5-4A56-A3AD-0AFC0B1E0E70}"/>
                    </a:ext>
                  </a:extLst>
                </p:cNvPr>
                <p:cNvSpPr txBox="1"/>
                <p:nvPr/>
              </p:nvSpPr>
              <p:spPr>
                <a:xfrm>
                  <a:off x="12390641" y="26931514"/>
                  <a:ext cx="2412272" cy="575587"/>
                </a:xfrm>
                <a:prstGeom prst="rect">
                  <a:avLst/>
                </a:prstGeom>
                <a:noFill/>
              </p:spPr>
              <p:txBody>
                <a:bodyPr wrap="square" rtlCol="0">
                  <a:spAutoFit/>
                </a:bodyPr>
                <a:lstStyle/>
                <a:p>
                  <a:r>
                    <a:rPr lang="en-CA" sz="3600" b="1" dirty="0">
                      <a:solidFill>
                        <a:srgbClr val="FF0000"/>
                      </a:solidFill>
                    </a:rPr>
                    <a:t>Individual</a:t>
                  </a:r>
                </a:p>
              </p:txBody>
            </p:sp>
          </p:grpSp>
          <p:cxnSp>
            <p:nvCxnSpPr>
              <p:cNvPr id="60" name="Straight Connector 59">
                <a:extLst>
                  <a:ext uri="{FF2B5EF4-FFF2-40B4-BE49-F238E27FC236}">
                    <a16:creationId xmlns:a16="http://schemas.microsoft.com/office/drawing/2014/main" id="{C32117A1-DD92-43B5-A7AC-DFED7D1B3B3E}"/>
                  </a:ext>
                </a:extLst>
              </p:cNvPr>
              <p:cNvCxnSpPr/>
              <p:nvPr/>
            </p:nvCxnSpPr>
            <p:spPr>
              <a:xfrm>
                <a:off x="12526972" y="23225445"/>
                <a:ext cx="0" cy="7846991"/>
              </a:xfrm>
              <a:prstGeom prst="line">
                <a:avLst/>
              </a:prstGeom>
              <a:ln w="76200">
                <a:solidFill>
                  <a:srgbClr val="FF0000"/>
                </a:solidFill>
                <a:prstDash val="dash"/>
              </a:ln>
            </p:spPr>
            <p:style>
              <a:lnRef idx="1">
                <a:schemeClr val="accent1"/>
              </a:lnRef>
              <a:fillRef idx="0">
                <a:schemeClr val="accent1"/>
              </a:fillRef>
              <a:effectRef idx="0">
                <a:schemeClr val="accent1"/>
              </a:effectRef>
              <a:fontRef idx="minor">
                <a:schemeClr val="tx1"/>
              </a:fontRef>
            </p:style>
          </p:cxnSp>
        </p:grpSp>
        <p:grpSp>
          <p:nvGrpSpPr>
            <p:cNvPr id="64" name="Group 63">
              <a:extLst>
                <a:ext uri="{FF2B5EF4-FFF2-40B4-BE49-F238E27FC236}">
                  <a16:creationId xmlns:a16="http://schemas.microsoft.com/office/drawing/2014/main" id="{2CB2FA45-0DC1-4B87-81DB-D5021A2FF127}"/>
                </a:ext>
              </a:extLst>
            </p:cNvPr>
            <p:cNvGrpSpPr/>
            <p:nvPr/>
          </p:nvGrpSpPr>
          <p:grpSpPr>
            <a:xfrm>
              <a:off x="10187058" y="25713294"/>
              <a:ext cx="5082683" cy="3899381"/>
              <a:chOff x="10187058" y="25713294"/>
              <a:chExt cx="5082683" cy="3899381"/>
            </a:xfrm>
          </p:grpSpPr>
          <p:sp>
            <p:nvSpPr>
              <p:cNvPr id="62" name="TextBox 61">
                <a:extLst>
                  <a:ext uri="{FF2B5EF4-FFF2-40B4-BE49-F238E27FC236}">
                    <a16:creationId xmlns:a16="http://schemas.microsoft.com/office/drawing/2014/main" id="{23FBB0B9-C5E9-4B29-AFE1-C35137C30445}"/>
                  </a:ext>
                </a:extLst>
              </p:cNvPr>
              <p:cNvSpPr txBox="1"/>
              <p:nvPr/>
            </p:nvSpPr>
            <p:spPr>
              <a:xfrm>
                <a:off x="10187058" y="25713294"/>
                <a:ext cx="1360690" cy="646330"/>
              </a:xfrm>
              <a:prstGeom prst="rect">
                <a:avLst/>
              </a:prstGeom>
              <a:noFill/>
            </p:spPr>
            <p:txBody>
              <a:bodyPr wrap="square" rtlCol="0">
                <a:spAutoFit/>
              </a:bodyPr>
              <a:lstStyle/>
              <a:p>
                <a:r>
                  <a:rPr lang="en-CA" sz="3600" b="1" dirty="0">
                    <a:solidFill>
                      <a:srgbClr val="FF0000"/>
                    </a:solidFill>
                  </a:rPr>
                  <a:t>A</a:t>
                </a:r>
              </a:p>
            </p:txBody>
          </p:sp>
          <p:sp>
            <p:nvSpPr>
              <p:cNvPr id="63" name="TextBox 62">
                <a:extLst>
                  <a:ext uri="{FF2B5EF4-FFF2-40B4-BE49-F238E27FC236}">
                    <a16:creationId xmlns:a16="http://schemas.microsoft.com/office/drawing/2014/main" id="{B3FC810F-ACAB-49B6-B5ED-B97372537BC5}"/>
                  </a:ext>
                </a:extLst>
              </p:cNvPr>
              <p:cNvSpPr txBox="1"/>
              <p:nvPr/>
            </p:nvSpPr>
            <p:spPr>
              <a:xfrm>
                <a:off x="13909051" y="28966345"/>
                <a:ext cx="1360690" cy="646330"/>
              </a:xfrm>
              <a:prstGeom prst="rect">
                <a:avLst/>
              </a:prstGeom>
              <a:noFill/>
            </p:spPr>
            <p:txBody>
              <a:bodyPr wrap="square" rtlCol="0">
                <a:spAutoFit/>
              </a:bodyPr>
              <a:lstStyle/>
              <a:p>
                <a:r>
                  <a:rPr lang="en-CA" sz="3600" b="1" dirty="0">
                    <a:solidFill>
                      <a:srgbClr val="FF0000"/>
                    </a:solidFill>
                  </a:rPr>
                  <a:t>B</a:t>
                </a:r>
              </a:p>
            </p:txBody>
          </p:sp>
        </p:grpSp>
      </p:grpSp>
      <p:sp>
        <p:nvSpPr>
          <p:cNvPr id="66" name="TextBox 65">
            <a:extLst>
              <a:ext uri="{FF2B5EF4-FFF2-40B4-BE49-F238E27FC236}">
                <a16:creationId xmlns:a16="http://schemas.microsoft.com/office/drawing/2014/main" id="{4C5A1794-4690-4D4D-AA4F-51D4A3B82E57}"/>
              </a:ext>
            </a:extLst>
          </p:cNvPr>
          <p:cNvSpPr txBox="1"/>
          <p:nvPr/>
        </p:nvSpPr>
        <p:spPr>
          <a:xfrm>
            <a:off x="7284724" y="29619594"/>
            <a:ext cx="7634886" cy="2554545"/>
          </a:xfrm>
          <a:prstGeom prst="rect">
            <a:avLst/>
          </a:prstGeom>
          <a:noFill/>
        </p:spPr>
        <p:txBody>
          <a:bodyPr wrap="square" rtlCol="0">
            <a:spAutoFit/>
          </a:bodyPr>
          <a:lstStyle/>
          <a:p>
            <a:r>
              <a:rPr lang="en-CA" sz="4000" b="1" dirty="0"/>
              <a:t>Figure 1: </a:t>
            </a:r>
            <a:r>
              <a:rPr lang="en-CA" sz="4000" dirty="0"/>
              <a:t>Representation of crows foraging near a tree showing social (A) and individual (B) antipredator behaviour.</a:t>
            </a:r>
            <a:endParaRPr lang="en-CA" sz="4000" b="1" dirty="0"/>
          </a:p>
        </p:txBody>
      </p:sp>
    </p:spTree>
    <p:extLst>
      <p:ext uri="{BB962C8B-B14F-4D97-AF65-F5344CB8AC3E}">
        <p14:creationId xmlns:p14="http://schemas.microsoft.com/office/powerpoint/2010/main" val="278833701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1742f647-34aa-47ad-81ff-611e282eb03c">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6D842EEC58A2744A2ADC524444A7A0D" ma:contentTypeVersion="9" ma:contentTypeDescription="Create a new document." ma:contentTypeScope="" ma:versionID="10865d726c92cb1d2cf4d4e6cd7d1d11">
  <xsd:schema xmlns:xsd="http://www.w3.org/2001/XMLSchema" xmlns:xs="http://www.w3.org/2001/XMLSchema" xmlns:p="http://schemas.microsoft.com/office/2006/metadata/properties" xmlns:ns2="1742f647-34aa-47ad-81ff-611e282eb03c" targetNamespace="http://schemas.microsoft.com/office/2006/metadata/properties" ma:root="true" ma:fieldsID="8d3b2563cabd7b4c14806e79918c6c89" ns2:_="">
    <xsd:import namespace="1742f647-34aa-47ad-81ff-611e282eb03c"/>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GenerationTime" minOccurs="0"/>
                <xsd:element ref="ns2:MediaServiceEventHashCode" minOccurs="0"/>
                <xsd:element ref="ns2:lcf76f155ced4ddcb4097134ff3c332f"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742f647-34aa-47ad-81ff-611e282eb03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08d44918-0402-4173-a38e-4345c47fbb37" ma:termSetId="09814cd3-568e-fe90-9814-8d621ff8fb84" ma:anchorId="fba54fb3-c3e1-fe81-a776-ca4b69148c4d" ma:open="tru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6FC3023-568A-4DD6-B374-E52A85503D37}">
  <ds:schemaRefs>
    <ds:schemaRef ds:uri="http://www.w3.org/XML/1998/namespace"/>
    <ds:schemaRef ds:uri="http://purl.org/dc/elements/1.1/"/>
    <ds:schemaRef ds:uri="1742f647-34aa-47ad-81ff-611e282eb03c"/>
    <ds:schemaRef ds:uri="http://purl.org/dc/dcmitype/"/>
    <ds:schemaRef ds:uri="http://schemas.microsoft.com/office/2006/documentManagement/types"/>
    <ds:schemaRef ds:uri="http://schemas.microsoft.com/office/infopath/2007/PartnerControls"/>
    <ds:schemaRef ds:uri="http://schemas.openxmlformats.org/package/2006/metadata/core-properties"/>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7ADE9FE6-CDAF-4FA8-8C1A-87B122EE62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742f647-34aa-47ad-81ff-611e282eb03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FE71FA1-F496-4209-AEE0-EA48C8FFDA0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1114</TotalTime>
  <Words>546</Words>
  <Application>Microsoft Office PowerPoint</Application>
  <PresentationFormat>Custom</PresentationFormat>
  <Paragraphs>62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Urbanization and social antipredator behaviour in American crows Alex Popescu – ap21pb@brocku.ca // crowkemon.weebly.com Department of Biological Sciences, Brock University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Urbanization and social antipredator behaviour in American crows Alex Popescu Department of Biological Sciences, Brock University</dc:title>
  <dc:creator>Alex Popescu</dc:creator>
  <cp:lastModifiedBy>Alex Popescu</cp:lastModifiedBy>
  <cp:revision>10</cp:revision>
  <dcterms:created xsi:type="dcterms:W3CDTF">2022-04-06T19:25:04Z</dcterms:created>
  <dcterms:modified xsi:type="dcterms:W3CDTF">2022-04-12T06:19:15Z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0x01010076D842EEC58A2744A2ADC524444A7A0D</vt:lpwstr>
  </property>
</Properties>
</file>