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p4YnHsEcJ5PfV8OxvgWzEkVyturG_CHPPkLfOF9yIDA/edi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0b653e87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0b653e87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50">
                <a:solidFill>
                  <a:srgbClr val="1D1C1D"/>
                </a:solidFill>
              </a:rPr>
              <a:t>Študenti v OpenLabe hodnotia svoju prácu sami a pravidelne.</a:t>
            </a:r>
            <a:endParaRPr sz="1150">
              <a:solidFill>
                <a:srgbClr val="1D1C1D"/>
              </a:solidFill>
            </a:endParaRPr>
          </a:p>
          <a:p>
            <a:pPr indent="0" lvl="0" marL="0" rtl="0" algn="l">
              <a:spcBef>
                <a:spcPts val="0"/>
              </a:spcBef>
              <a:spcAft>
                <a:spcPts val="0"/>
              </a:spcAft>
              <a:buClr>
                <a:schemeClr val="dk1"/>
              </a:buClr>
              <a:buSzPts val="1100"/>
              <a:buFont typeface="Arial"/>
              <a:buNone/>
            </a:pPr>
            <a:r>
              <a:rPr lang="en-GB" sz="1150">
                <a:solidFill>
                  <a:srgbClr val="1D1C1D"/>
                </a:solidFill>
              </a:rPr>
              <a:t>1. Mikro checkpointy = pravidelné sebahodnotenie : Na tom kedy budú jednotlivé check pointy, koľko ich bude a ktoré úlohy sú povinné sa dohodne LabMaster so študentmi na začiatku šk. roka.</a:t>
            </a:r>
            <a:endParaRPr sz="1150">
              <a:solidFill>
                <a:srgbClr val="1D1C1D"/>
              </a:solidFill>
            </a:endParaRPr>
          </a:p>
          <a:p>
            <a:pPr indent="0" lvl="0" marL="0" rtl="0" algn="l">
              <a:spcBef>
                <a:spcPts val="0"/>
              </a:spcBef>
              <a:spcAft>
                <a:spcPts val="0"/>
              </a:spcAft>
              <a:buClr>
                <a:schemeClr val="dk1"/>
              </a:buClr>
              <a:buSzPts val="1100"/>
              <a:buFont typeface="Arial"/>
              <a:buNone/>
            </a:pPr>
            <a:r>
              <a:rPr lang="en-GB" sz="1150">
                <a:solidFill>
                  <a:srgbClr val="1D1C1D"/>
                </a:solidFill>
              </a:rPr>
              <a:t>Pri každom checkpointe študent:</a:t>
            </a:r>
            <a:endParaRPr sz="1150">
              <a:solidFill>
                <a:srgbClr val="1D1C1D"/>
              </a:solidFill>
            </a:endParaRPr>
          </a:p>
          <a:p>
            <a:pPr indent="0" lvl="0" marL="0" rtl="0" algn="l">
              <a:spcBef>
                <a:spcPts val="0"/>
              </a:spcBef>
              <a:spcAft>
                <a:spcPts val="0"/>
              </a:spcAft>
              <a:buClr>
                <a:schemeClr val="dk1"/>
              </a:buClr>
              <a:buSzPts val="1100"/>
              <a:buFont typeface="Arial"/>
              <a:buNone/>
            </a:pPr>
            <a:r>
              <a:rPr lang="en-GB" sz="1150">
                <a:solidFill>
                  <a:srgbClr val="1D1C1D"/>
                </a:solidFill>
              </a:rPr>
              <a:t>a) vyplní sebahodnotiaci dotazník (čo som sa naučil, ako sa hodnotím, prečo sa takto hodnotím, spravil som všetky povinné úlohy?, poprípade feedback/podnet)</a:t>
            </a:r>
            <a:endParaRPr sz="1150">
              <a:solidFill>
                <a:srgbClr val="1D1C1D"/>
              </a:solidFill>
            </a:endParaRPr>
          </a:p>
          <a:p>
            <a:pPr indent="0" lvl="0" marL="0" rtl="0" algn="l">
              <a:spcBef>
                <a:spcPts val="0"/>
              </a:spcBef>
              <a:spcAft>
                <a:spcPts val="0"/>
              </a:spcAft>
              <a:buClr>
                <a:schemeClr val="dk1"/>
              </a:buClr>
              <a:buSzPts val="1100"/>
              <a:buFont typeface="Arial"/>
              <a:buNone/>
            </a:pPr>
            <a:r>
              <a:rPr lang="en-GB" sz="1150">
                <a:solidFill>
                  <a:srgbClr val="1D1C1D"/>
                </a:solidFill>
              </a:rPr>
              <a:t>b) aspoň raz za mesiac odprezentuje svoje sebahodnotenie pred spolužiakmi v OpenLabe</a:t>
            </a:r>
            <a:endParaRPr sz="1150">
              <a:solidFill>
                <a:srgbClr val="1D1C1D"/>
              </a:solidFill>
            </a:endParaRPr>
          </a:p>
          <a:p>
            <a:pPr indent="0" lvl="0" marL="0" rtl="0" algn="l">
              <a:spcBef>
                <a:spcPts val="0"/>
              </a:spcBef>
              <a:spcAft>
                <a:spcPts val="0"/>
              </a:spcAft>
              <a:buClr>
                <a:schemeClr val="dk1"/>
              </a:buClr>
              <a:buSzPts val="1100"/>
              <a:buFont typeface="Arial"/>
              <a:buNone/>
            </a:pPr>
            <a:r>
              <a:rPr lang="en-GB" sz="1150">
                <a:solidFill>
                  <a:srgbClr val="1D1C1D"/>
                </a:solidFill>
              </a:rPr>
              <a:t>2.Polročný checkpoint</a:t>
            </a:r>
            <a:endParaRPr sz="1150">
              <a:solidFill>
                <a:srgbClr val="1D1C1D"/>
              </a:solidFill>
            </a:endParaRPr>
          </a:p>
          <a:p>
            <a:pPr indent="0" lvl="0" marL="0" rtl="0" algn="l">
              <a:spcBef>
                <a:spcPts val="0"/>
              </a:spcBef>
              <a:spcAft>
                <a:spcPts val="0"/>
              </a:spcAft>
              <a:buNone/>
            </a:pPr>
            <a:r>
              <a:rPr lang="en-GB" sz="1150">
                <a:solidFill>
                  <a:srgbClr val="1D1C1D"/>
                </a:solidFill>
              </a:rPr>
              <a:t>Na konci pol roka si študenti prichystajú 5 min prezentáciu, kde sami zhrnú, čo sa naučili a navrhnú si známku. LabMaster dá spätnú väzbu.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0b653e87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0b653e87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https://docs.google.com/document/d/1p4YnHsEcJ5PfV8OxvgWzEkVyturG_CHPPkLfOF9yIDA/edit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0b653e87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0b653e87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0b653e87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0b653e87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Spomenúť ako sa sem žiaci dostali, ako a prečo sme ich vybrali do OpenLabu.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0b653e87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0b653e87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0b653e87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0b653e87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To znamena ze openlab tvorime my spolocne s vami studentami a spolocne si urcujeme ako budeme fungovat, takze vy mate velke slovo. Ak sa vam cokolvek nepaci, nebojte sa to povedat, my uprimny feedback len vitame. Velka sloboda znamena ze vy tiez spolunesiete zodpovednost za kvalitu OpenLabu</a:t>
            </a:r>
            <a:endParaRPr/>
          </a:p>
          <a:p>
            <a:pPr indent="-298450" lvl="0" marL="457200" rtl="0" algn="l">
              <a:spcBef>
                <a:spcPts val="0"/>
              </a:spcBef>
              <a:spcAft>
                <a:spcPts val="0"/>
              </a:spcAft>
              <a:buSzPts val="1100"/>
              <a:buAutoNum type="arabicPeriod"/>
            </a:pPr>
            <a:r>
              <a:rPr lang="en-GB"/>
              <a:t>Vsetci sme partneri a mame nejake ciele na ktorych dosiahnuti si aktivne pomahame. To znamena ze je vam budem stopercentne k dispozicii a rad vam samozrejme so vsetkym pomozem, ale nikoho nebudem nutit aby si robil, ulohy, pretoze to je vasa zodpovednost a iniciativa musi vychadzat od vas.</a:t>
            </a:r>
            <a:endParaRPr/>
          </a:p>
          <a:p>
            <a:pPr indent="-298450" lvl="0" marL="457200" rtl="0" algn="l">
              <a:spcBef>
                <a:spcPts val="0"/>
              </a:spcBef>
              <a:spcAft>
                <a:spcPts val="0"/>
              </a:spcAft>
              <a:buSzPts val="1100"/>
              <a:buAutoNum type="arabicPeriod"/>
            </a:pPr>
            <a:r>
              <a:rPr lang="en-GB"/>
              <a:t>Ja som v podstate jeden z vas, len mam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0b653e87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0b653e87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To znamena ze openlab tvorime my spolocne s vami studentami a spolocne si urcujeme ako budeme fungovat, takze vy mate velke slovo. Ak sa vam cokolvek nepaci, nebojte sa to povedat, my uprimny feedback len vitame. Velka sloboda znamena ze vy tiez spolunesiete zodpovednost za kvalitu OpenLabu</a:t>
            </a:r>
            <a:endParaRPr/>
          </a:p>
          <a:p>
            <a:pPr indent="-298450" lvl="0" marL="457200" rtl="0" algn="l">
              <a:spcBef>
                <a:spcPts val="0"/>
              </a:spcBef>
              <a:spcAft>
                <a:spcPts val="0"/>
              </a:spcAft>
              <a:buSzPts val="1100"/>
              <a:buAutoNum type="arabicPeriod"/>
            </a:pPr>
            <a:r>
              <a:rPr lang="en-GB"/>
              <a:t>Vsetci sme partneri a mame nejake ciele na ktorych dosiahnuti si aktivne pomahame. To znamena ze je vam budem stopercentne k dispozicii a rad vam samozrejme so vsetkym pomozem, ale nikoho nebudem nutit aby si robil, ulohy, pretoze to je vasa zodpovednost a iniciativa musi vychadzat od vas.</a:t>
            </a:r>
            <a:endParaRPr/>
          </a:p>
          <a:p>
            <a:pPr indent="-298450" lvl="0" marL="457200" rtl="0" algn="l">
              <a:spcBef>
                <a:spcPts val="0"/>
              </a:spcBef>
              <a:spcAft>
                <a:spcPts val="0"/>
              </a:spcAft>
              <a:buSzPts val="1100"/>
              <a:buAutoNum type="arabicPeriod"/>
            </a:pPr>
            <a:r>
              <a:rPr lang="en-GB"/>
              <a:t>Ja som v podstate jeden z vas, len mam trosku viac skusenosti. Ale urcite zdaleka neviem vsetko, budem sa mylit a som tu aj ja preto aby som sa od vas nieco naucil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0b653e87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b653e87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GB">
                <a:solidFill>
                  <a:schemeClr val="dk1"/>
                </a:solidFill>
              </a:rPr>
              <a:t>To znamena ze openlab tvorime my spolocne s vami studentami a spolocne si urcujeme ako budeme fungovat, takze vy mate velke slovo. Ak sa vam cokolvek nepaci, nebojte sa to povedat, my uprimny feedback len vitame. Velka sloboda znamena ze vy tiez spolunesiete zodpovednost za kvalitu OpenLabu</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Vsetci sme partneri a mame nejake ciele na ktorych dosiahnuti si aktivne pomahame. To znamena ze je vam budem stopercentne k dispozicii a rad vam samozrejme so vsetkym pomozem, ale nikoho nebudem nutit aby si robil, ulohy, pretoze to je vasa zodpovednost a iniciativa musi vychadzat od vas.</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Ja som v podstate jeden z vas, len mam trosku viac skusenosti. Ale urcite zdaleka neviem vsetko, budem sa mylit a som tu aj ja preto aby som sa od vas nieco naucil</a:t>
            </a:r>
            <a:endParaRPr>
              <a:solidFill>
                <a:schemeClr val="dk1"/>
              </a:solidFill>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0b653e87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0b653e87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GB">
                <a:solidFill>
                  <a:schemeClr val="dk1"/>
                </a:solidFill>
              </a:rPr>
              <a:t>-</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a:t>
            </a:r>
            <a:endParaRPr>
              <a:solidFill>
                <a:schemeClr val="dk1"/>
              </a:solidFill>
            </a:endParaRPr>
          </a:p>
          <a:p>
            <a:pPr indent="-298450" lvl="0" marL="457200" rtl="0" algn="l">
              <a:spcBef>
                <a:spcPts val="0"/>
              </a:spcBef>
              <a:spcAft>
                <a:spcPts val="0"/>
              </a:spcAft>
              <a:buSzPts val="1100"/>
              <a:buAutoNum type="arabicPeriod"/>
            </a:pPr>
            <a:r>
              <a:rPr lang="en-GB"/>
              <a:t>Ocakavam, ze ak narazite na nejaky problem tak vyviniete nejaku snahu na riesenie sami a neocakavate ze to za vas vyriesi niekto iny. Googlenie je samozrjeme povolene a velmi odporucane. O tom ako postupovat pri rieseni problemu si urcite povieme viac neskor.</a:t>
            </a:r>
            <a:endParaRPr/>
          </a:p>
          <a:p>
            <a:pPr indent="-298450" lvl="0" marL="457200" rtl="0" algn="l">
              <a:spcBef>
                <a:spcPts val="0"/>
              </a:spcBef>
              <a:spcAft>
                <a:spcPts val="0"/>
              </a:spcAft>
              <a:buSzPts val="1100"/>
              <a:buAutoNum type="arabicPeriod"/>
            </a:pPr>
            <a:r>
              <a:rPr lang="en-GB"/>
              <a:t>Musite si vediet za svojou pracou stat, odprezentovat ju a takpovediac sa predat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0b653e87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0b653e87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GB">
                <a:solidFill>
                  <a:schemeClr val="dk1"/>
                </a:solidFill>
              </a:rPr>
              <a:t>-</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Ocakavam, ze ak narazite na nejaky problem tak vyviniete nejaku snahu na riesenie sami a neocakavate ze to za vas vyriesi niekto iny. Googlenie je samozrjeme povolene a velmi odporucane. O tom ako postupovat pri rieseni problemu si urcite povieme viac neskor.</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Musite si vediet za svojou pracou stat, odprezentovat ju a takpovediac sa predat</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73900" y="1822025"/>
            <a:ext cx="6396199" cy="149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113" name="Google Shape;113;p22"/>
          <p:cNvSpPr txBox="1"/>
          <p:nvPr/>
        </p:nvSpPr>
        <p:spPr>
          <a:xfrm>
            <a:off x="0" y="1740300"/>
            <a:ext cx="9144000" cy="16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351C75"/>
                </a:solidFill>
                <a:latin typeface="Montserrat"/>
                <a:ea typeface="Montserrat"/>
                <a:cs typeface="Montserrat"/>
                <a:sym typeface="Montserrat"/>
              </a:rPr>
              <a:t>HODNOTENIE</a:t>
            </a:r>
            <a:endParaRPr b="1" sz="6000">
              <a:solidFill>
                <a:srgbClr val="351C75"/>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119" name="Google Shape;119;p23"/>
          <p:cNvSpPr txBox="1"/>
          <p:nvPr/>
        </p:nvSpPr>
        <p:spPr>
          <a:xfrm>
            <a:off x="0" y="1740300"/>
            <a:ext cx="9144000" cy="16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351C75"/>
                </a:solidFill>
                <a:latin typeface="Montserrat"/>
                <a:ea typeface="Montserrat"/>
                <a:cs typeface="Montserrat"/>
                <a:sym typeface="Montserrat"/>
              </a:rPr>
              <a:t>KÓDEX ŠTUDENTA</a:t>
            </a:r>
            <a:endParaRPr b="1" sz="6000">
              <a:solidFill>
                <a:srgbClr val="351C75"/>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60" name="Google Shape;60;p14"/>
          <p:cNvSpPr txBox="1"/>
          <p:nvPr/>
        </p:nvSpPr>
        <p:spPr>
          <a:xfrm>
            <a:off x="669625" y="-100"/>
            <a:ext cx="8474400" cy="5143500"/>
          </a:xfrm>
          <a:prstGeom prst="rect">
            <a:avLst/>
          </a:prstGeom>
          <a:noFill/>
          <a:ln>
            <a:noFill/>
          </a:ln>
        </p:spPr>
        <p:txBody>
          <a:bodyPr anchorCtr="0" anchor="ctr" bIns="91425" lIns="91425" spcFirstLastPara="1" rIns="91425" wrap="square" tIns="91425">
            <a:noAutofit/>
          </a:bodyPr>
          <a:lstStyle/>
          <a:p>
            <a:pPr indent="-419100" lvl="0" marL="457200" rtl="0" algn="l">
              <a:lnSpc>
                <a:spcPct val="115000"/>
              </a:lnSpc>
              <a:spcBef>
                <a:spcPts val="1200"/>
              </a:spcBef>
              <a:spcAft>
                <a:spcPts val="0"/>
              </a:spcAft>
              <a:buClr>
                <a:schemeClr val="dk1"/>
              </a:buClr>
              <a:buSzPts val="3000"/>
              <a:buAutoNum type="arabicPeriod"/>
            </a:pPr>
            <a:r>
              <a:rPr b="1" lang="en-GB" sz="3000">
                <a:solidFill>
                  <a:srgbClr val="351C75"/>
                </a:solidFill>
                <a:latin typeface="Montserrat"/>
                <a:ea typeface="Montserrat"/>
                <a:cs typeface="Montserrat"/>
                <a:sym typeface="Montserrat"/>
              </a:rPr>
              <a:t>Predstavenie lab mastrov </a:t>
            </a:r>
            <a:endParaRPr b="1" sz="3000">
              <a:solidFill>
                <a:srgbClr val="351C75"/>
              </a:solidFill>
              <a:latin typeface="Montserrat"/>
              <a:ea typeface="Montserrat"/>
              <a:cs typeface="Montserrat"/>
              <a:sym typeface="Montserrat"/>
            </a:endParaRPr>
          </a:p>
          <a:p>
            <a:pPr indent="-419100" lvl="0" marL="457200" rtl="0" algn="l">
              <a:lnSpc>
                <a:spcPct val="115000"/>
              </a:lnSpc>
              <a:spcBef>
                <a:spcPts val="0"/>
              </a:spcBef>
              <a:spcAft>
                <a:spcPts val="0"/>
              </a:spcAft>
              <a:buClr>
                <a:schemeClr val="dk1"/>
              </a:buClr>
              <a:buSzPts val="3000"/>
              <a:buAutoNum type="arabicPeriod"/>
            </a:pPr>
            <a:r>
              <a:rPr b="1" lang="en-GB" sz="3000">
                <a:solidFill>
                  <a:srgbClr val="351C75"/>
                </a:solidFill>
                <a:latin typeface="Montserrat"/>
                <a:ea typeface="Montserrat"/>
                <a:cs typeface="Montserrat"/>
                <a:sym typeface="Montserrat"/>
              </a:rPr>
              <a:t>Princípy OpenLabu</a:t>
            </a:r>
            <a:endParaRPr b="1" sz="3000">
              <a:solidFill>
                <a:srgbClr val="351C75"/>
              </a:solidFill>
              <a:latin typeface="Montserrat"/>
              <a:ea typeface="Montserrat"/>
              <a:cs typeface="Montserrat"/>
              <a:sym typeface="Montserrat"/>
            </a:endParaRPr>
          </a:p>
          <a:p>
            <a:pPr indent="-419100" lvl="0" marL="457200" rtl="0" algn="l">
              <a:lnSpc>
                <a:spcPct val="115000"/>
              </a:lnSpc>
              <a:spcBef>
                <a:spcPts val="0"/>
              </a:spcBef>
              <a:spcAft>
                <a:spcPts val="0"/>
              </a:spcAft>
              <a:buClr>
                <a:schemeClr val="dk1"/>
              </a:buClr>
              <a:buSzPts val="3000"/>
              <a:buAutoNum type="arabicPeriod"/>
            </a:pPr>
            <a:r>
              <a:rPr b="1" lang="en-GB" sz="3000">
                <a:solidFill>
                  <a:srgbClr val="351C75"/>
                </a:solidFill>
                <a:latin typeface="Montserrat"/>
                <a:ea typeface="Montserrat"/>
                <a:cs typeface="Montserrat"/>
                <a:sym typeface="Montserrat"/>
              </a:rPr>
              <a:t>Hodnotenie</a:t>
            </a:r>
            <a:endParaRPr b="1" sz="3000">
              <a:solidFill>
                <a:srgbClr val="351C75"/>
              </a:solidFill>
              <a:latin typeface="Montserrat"/>
              <a:ea typeface="Montserrat"/>
              <a:cs typeface="Montserrat"/>
              <a:sym typeface="Montserrat"/>
            </a:endParaRPr>
          </a:p>
          <a:p>
            <a:pPr indent="-419100" lvl="0" marL="457200" rtl="0" algn="l">
              <a:lnSpc>
                <a:spcPct val="115000"/>
              </a:lnSpc>
              <a:spcBef>
                <a:spcPts val="0"/>
              </a:spcBef>
              <a:spcAft>
                <a:spcPts val="0"/>
              </a:spcAft>
              <a:buClr>
                <a:schemeClr val="dk1"/>
              </a:buClr>
              <a:buSzPts val="3000"/>
              <a:buAutoNum type="arabicPeriod"/>
            </a:pPr>
            <a:r>
              <a:rPr b="1" lang="en-GB" sz="3000">
                <a:solidFill>
                  <a:srgbClr val="351C75"/>
                </a:solidFill>
                <a:latin typeface="Montserrat"/>
                <a:ea typeface="Montserrat"/>
                <a:cs typeface="Montserrat"/>
                <a:sym typeface="Montserrat"/>
              </a:rPr>
              <a:t>Kódex študenta</a:t>
            </a:r>
            <a:endParaRPr b="1" sz="3000">
              <a:solidFill>
                <a:srgbClr val="351C75"/>
              </a:solidFill>
              <a:latin typeface="Montserrat"/>
              <a:ea typeface="Montserrat"/>
              <a:cs typeface="Montserrat"/>
              <a:sym typeface="Montserrat"/>
            </a:endParaRPr>
          </a:p>
          <a:p>
            <a:pPr indent="-419100" lvl="0" marL="457200" rtl="0" algn="l">
              <a:lnSpc>
                <a:spcPct val="115000"/>
              </a:lnSpc>
              <a:spcBef>
                <a:spcPts val="0"/>
              </a:spcBef>
              <a:spcAft>
                <a:spcPts val="0"/>
              </a:spcAft>
              <a:buClr>
                <a:schemeClr val="dk1"/>
              </a:buClr>
              <a:buSzPts val="3000"/>
              <a:buAutoNum type="arabicPeriod"/>
            </a:pPr>
            <a:r>
              <a:rPr b="1" lang="en-GB" sz="3000">
                <a:solidFill>
                  <a:srgbClr val="351C75"/>
                </a:solidFill>
                <a:latin typeface="Montserrat"/>
                <a:ea typeface="Montserrat"/>
                <a:cs typeface="Montserrat"/>
                <a:sym typeface="Montserrat"/>
              </a:rPr>
              <a:t>Praktické veci</a:t>
            </a:r>
            <a:endParaRPr b="1" sz="3000">
              <a:solidFill>
                <a:srgbClr val="351C75"/>
              </a:solidFill>
              <a:latin typeface="Montserrat"/>
              <a:ea typeface="Montserrat"/>
              <a:cs typeface="Montserrat"/>
              <a:sym typeface="Montserrat"/>
            </a:endParaRPr>
          </a:p>
          <a:p>
            <a:pPr indent="0" lvl="0" marL="0" rtl="0" algn="ctr">
              <a:spcBef>
                <a:spcPts val="1200"/>
              </a:spcBef>
              <a:spcAft>
                <a:spcPts val="0"/>
              </a:spcAft>
              <a:buNone/>
            </a:pPr>
            <a:r>
              <a:t/>
            </a:r>
            <a:endParaRPr b="1" sz="3000">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66" name="Google Shape;66;p15"/>
          <p:cNvSpPr txBox="1"/>
          <p:nvPr/>
        </p:nvSpPr>
        <p:spPr>
          <a:xfrm>
            <a:off x="0" y="1740300"/>
            <a:ext cx="9144000" cy="16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351C75"/>
                </a:solidFill>
                <a:latin typeface="Montserrat"/>
                <a:ea typeface="Montserrat"/>
                <a:cs typeface="Montserrat"/>
                <a:sym typeface="Montserrat"/>
              </a:rPr>
              <a:t>VITAJTE V OPENLABE</a:t>
            </a:r>
            <a:endParaRPr b="1" sz="6000">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72" name="Google Shape;72;p16"/>
          <p:cNvSpPr txBox="1"/>
          <p:nvPr/>
        </p:nvSpPr>
        <p:spPr>
          <a:xfrm>
            <a:off x="0" y="1740300"/>
            <a:ext cx="9144000" cy="16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351C75"/>
                </a:solidFill>
                <a:latin typeface="Montserrat"/>
                <a:ea typeface="Montserrat"/>
                <a:cs typeface="Montserrat"/>
                <a:sym typeface="Montserrat"/>
              </a:rPr>
              <a:t>OPENLAB PRINCÍPY</a:t>
            </a:r>
            <a:endParaRPr b="1" sz="6000">
              <a:solidFill>
                <a:srgbClr val="351C75"/>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78" name="Google Shape;78;p17"/>
          <p:cNvSpPr txBox="1"/>
          <p:nvPr>
            <p:ph type="title"/>
          </p:nvPr>
        </p:nvSpPr>
        <p:spPr>
          <a:xfrm>
            <a:off x="424375" y="452275"/>
            <a:ext cx="864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51C75"/>
                </a:solidFill>
                <a:latin typeface="Montserrat"/>
                <a:ea typeface="Montserrat"/>
                <a:cs typeface="Montserrat"/>
                <a:sym typeface="Montserrat"/>
              </a:rPr>
              <a:t>OpenLab Princípy</a:t>
            </a:r>
            <a:endParaRPr b="1">
              <a:solidFill>
                <a:srgbClr val="351C75"/>
              </a:solidFill>
              <a:latin typeface="Montserrat"/>
              <a:ea typeface="Montserrat"/>
              <a:cs typeface="Montserrat"/>
              <a:sym typeface="Montserrat"/>
            </a:endParaRPr>
          </a:p>
        </p:txBody>
      </p:sp>
      <p:sp>
        <p:nvSpPr>
          <p:cNvPr id="79" name="Google Shape;79;p17"/>
          <p:cNvSpPr/>
          <p:nvPr/>
        </p:nvSpPr>
        <p:spPr>
          <a:xfrm>
            <a:off x="424375" y="1149050"/>
            <a:ext cx="8412300" cy="33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351C75"/>
                </a:solidFill>
                <a:highlight>
                  <a:srgbClr val="FFFFFF"/>
                </a:highlight>
                <a:latin typeface="Montserrat"/>
                <a:ea typeface="Montserrat"/>
                <a:cs typeface="Montserrat"/>
                <a:sym typeface="Montserrat"/>
              </a:rPr>
              <a:t>P1: </a:t>
            </a:r>
            <a:r>
              <a:rPr lang="en-GB">
                <a:solidFill>
                  <a:schemeClr val="dk1"/>
                </a:solidFill>
                <a:highlight>
                  <a:srgbClr val="FFFFFF"/>
                </a:highlight>
                <a:latin typeface="Montserrat"/>
                <a:ea typeface="Montserrat"/>
                <a:cs typeface="Montserrat"/>
                <a:sym typeface="Montserrat"/>
              </a:rPr>
              <a:t>V OpenLabe fungujeme na princípoch demokratickej triedy, čo znamená, že študenti spolurozhodujú o chode a fungovaní OpenLabu. Študenti majú veľa slobody, ktorú je treba vyvážiť veľkou zodpovednosťou.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b="1" i="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85" name="Google Shape;85;p18"/>
          <p:cNvSpPr txBox="1"/>
          <p:nvPr>
            <p:ph type="title"/>
          </p:nvPr>
        </p:nvSpPr>
        <p:spPr>
          <a:xfrm>
            <a:off x="424375" y="452275"/>
            <a:ext cx="864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51C75"/>
                </a:solidFill>
                <a:latin typeface="Montserrat"/>
                <a:ea typeface="Montserrat"/>
                <a:cs typeface="Montserrat"/>
                <a:sym typeface="Montserrat"/>
              </a:rPr>
              <a:t>OpenLab Princípy</a:t>
            </a:r>
            <a:endParaRPr b="1">
              <a:solidFill>
                <a:srgbClr val="351C75"/>
              </a:solidFill>
              <a:latin typeface="Montserrat"/>
              <a:ea typeface="Montserrat"/>
              <a:cs typeface="Montserrat"/>
              <a:sym typeface="Montserrat"/>
            </a:endParaRPr>
          </a:p>
        </p:txBody>
      </p:sp>
      <p:sp>
        <p:nvSpPr>
          <p:cNvPr id="86" name="Google Shape;86;p18"/>
          <p:cNvSpPr/>
          <p:nvPr/>
        </p:nvSpPr>
        <p:spPr>
          <a:xfrm>
            <a:off x="424375" y="1149050"/>
            <a:ext cx="8412300" cy="33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351C75"/>
                </a:solidFill>
                <a:highlight>
                  <a:srgbClr val="FFFFFF"/>
                </a:highlight>
                <a:latin typeface="Montserrat"/>
                <a:ea typeface="Montserrat"/>
                <a:cs typeface="Montserrat"/>
                <a:sym typeface="Montserrat"/>
              </a:rPr>
              <a:t>P1: </a:t>
            </a:r>
            <a:r>
              <a:rPr lang="en-GB">
                <a:solidFill>
                  <a:schemeClr val="dk1"/>
                </a:solidFill>
                <a:highlight>
                  <a:srgbClr val="FFFFFF"/>
                </a:highlight>
                <a:latin typeface="Montserrat"/>
                <a:ea typeface="Montserrat"/>
                <a:cs typeface="Montserrat"/>
                <a:sym typeface="Montserrat"/>
              </a:rPr>
              <a:t>V OpenLabe fungujeme na princípoch demokratickej triedy, čo znamená, že študenti spolurozhodujú o chode a fungovaní OpenLabu. Študenti majú veľa slobody, ktorú je treba vyvážiť veľkou zodpovednosťou.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P2:</a:t>
            </a:r>
            <a:r>
              <a:rPr lang="en-GB">
                <a:solidFill>
                  <a:srgbClr val="351C75"/>
                </a:solidFill>
                <a:highlight>
                  <a:srgbClr val="FFFFFF"/>
                </a:highlight>
                <a:latin typeface="Montserrat"/>
                <a:ea typeface="Montserrat"/>
                <a:cs typeface="Montserrat"/>
                <a:sym typeface="Montserrat"/>
              </a:rPr>
              <a:t> </a:t>
            </a:r>
            <a:r>
              <a:rPr lang="en-GB">
                <a:solidFill>
                  <a:schemeClr val="dk1"/>
                </a:solidFill>
                <a:highlight>
                  <a:srgbClr val="FFFFFF"/>
                </a:highlight>
                <a:latin typeface="Montserrat"/>
                <a:ea typeface="Montserrat"/>
                <a:cs typeface="Montserrat"/>
                <a:sym typeface="Montserrat"/>
              </a:rPr>
              <a:t>Ciele si určíme spoločne. Všetci sme zodpovední za to, aby sme dohodnuté ciele dodržali.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b="1" i="1">
              <a:solidFill>
                <a:srgbClr val="351C75"/>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92" name="Google Shape;92;p19"/>
          <p:cNvSpPr txBox="1"/>
          <p:nvPr>
            <p:ph type="title"/>
          </p:nvPr>
        </p:nvSpPr>
        <p:spPr>
          <a:xfrm>
            <a:off x="424375" y="452275"/>
            <a:ext cx="864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51C75"/>
                </a:solidFill>
                <a:latin typeface="Montserrat"/>
                <a:ea typeface="Montserrat"/>
                <a:cs typeface="Montserrat"/>
                <a:sym typeface="Montserrat"/>
              </a:rPr>
              <a:t>OpenLab Princípy</a:t>
            </a:r>
            <a:endParaRPr b="1">
              <a:solidFill>
                <a:srgbClr val="351C75"/>
              </a:solidFill>
              <a:latin typeface="Montserrat"/>
              <a:ea typeface="Montserrat"/>
              <a:cs typeface="Montserrat"/>
              <a:sym typeface="Montserrat"/>
            </a:endParaRPr>
          </a:p>
        </p:txBody>
      </p:sp>
      <p:sp>
        <p:nvSpPr>
          <p:cNvPr id="93" name="Google Shape;93;p19"/>
          <p:cNvSpPr/>
          <p:nvPr/>
        </p:nvSpPr>
        <p:spPr>
          <a:xfrm>
            <a:off x="424375" y="1149050"/>
            <a:ext cx="8412300" cy="33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351C75"/>
                </a:solidFill>
                <a:highlight>
                  <a:srgbClr val="FFFFFF"/>
                </a:highlight>
                <a:latin typeface="Montserrat"/>
                <a:ea typeface="Montserrat"/>
                <a:cs typeface="Montserrat"/>
                <a:sym typeface="Montserrat"/>
              </a:rPr>
              <a:t>P1: </a:t>
            </a:r>
            <a:r>
              <a:rPr lang="en-GB">
                <a:solidFill>
                  <a:schemeClr val="dk1"/>
                </a:solidFill>
                <a:highlight>
                  <a:srgbClr val="FFFFFF"/>
                </a:highlight>
                <a:latin typeface="Montserrat"/>
                <a:ea typeface="Montserrat"/>
                <a:cs typeface="Montserrat"/>
                <a:sym typeface="Montserrat"/>
              </a:rPr>
              <a:t>V OpenLabe fungujeme na princípoch demokratickej triedy, čo znamená, že študenti spolurozhodujú o chode a fungovaní OpenLabu. Študenti majú veľa slobody, ktorú je treba vyvážiť veľkou zodpovednosťou.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P2:</a:t>
            </a:r>
            <a:r>
              <a:rPr lang="en-GB">
                <a:solidFill>
                  <a:srgbClr val="351C75"/>
                </a:solidFill>
                <a:highlight>
                  <a:srgbClr val="FFFFFF"/>
                </a:highlight>
                <a:latin typeface="Montserrat"/>
                <a:ea typeface="Montserrat"/>
                <a:cs typeface="Montserrat"/>
                <a:sym typeface="Montserrat"/>
              </a:rPr>
              <a:t> </a:t>
            </a:r>
            <a:r>
              <a:rPr lang="en-GB">
                <a:solidFill>
                  <a:schemeClr val="dk1"/>
                </a:solidFill>
                <a:highlight>
                  <a:srgbClr val="FFFFFF"/>
                </a:highlight>
                <a:latin typeface="Montserrat"/>
                <a:ea typeface="Montserrat"/>
                <a:cs typeface="Montserrat"/>
                <a:sym typeface="Montserrat"/>
              </a:rPr>
              <a:t>Ciele si určíme spoločne. Všetci sme zodpovední za to, aby sme dohodnuté ciele dodržali.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P3:</a:t>
            </a:r>
            <a:r>
              <a:rPr b="1" lang="en-GB">
                <a:solidFill>
                  <a:schemeClr val="dk1"/>
                </a:solidFill>
                <a:highlight>
                  <a:srgbClr val="FFFFFF"/>
                </a:highlight>
                <a:latin typeface="Montserrat"/>
                <a:ea typeface="Montserrat"/>
                <a:cs typeface="Montserrat"/>
                <a:sym typeface="Montserrat"/>
              </a:rPr>
              <a:t> </a:t>
            </a:r>
            <a:r>
              <a:rPr lang="en-GB">
                <a:solidFill>
                  <a:schemeClr val="dk1"/>
                </a:solidFill>
                <a:highlight>
                  <a:srgbClr val="FFFFFF"/>
                </a:highlight>
                <a:latin typeface="Montserrat"/>
                <a:ea typeface="Montserrat"/>
                <a:cs typeface="Montserrat"/>
                <a:sym typeface="Montserrat"/>
              </a:rPr>
              <a:t>V OpenLabe sme si všetci rovnocenní, tykáme si, rešpektujeme sa, pomáhame si a pracujeme spoločne na dosiahnuti cieľov. </a:t>
            </a:r>
            <a:r>
              <a:rPr i="1" lang="en-GB">
                <a:solidFill>
                  <a:srgbClr val="FF9900"/>
                </a:solidFill>
                <a:highlight>
                  <a:srgbClr val="FFFFFF"/>
                </a:highlight>
                <a:latin typeface="Montserrat"/>
                <a:ea typeface="Montserrat"/>
                <a:cs typeface="Montserrat"/>
                <a:sym typeface="Montserrat"/>
              </a:rPr>
              <a:t>(partnerský prístup)</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b="1" i="1">
              <a:solidFill>
                <a:srgbClr val="351C75"/>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99" name="Google Shape;99;p20"/>
          <p:cNvSpPr txBox="1"/>
          <p:nvPr>
            <p:ph type="title"/>
          </p:nvPr>
        </p:nvSpPr>
        <p:spPr>
          <a:xfrm>
            <a:off x="424375" y="452275"/>
            <a:ext cx="864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51C75"/>
                </a:solidFill>
                <a:latin typeface="Montserrat"/>
                <a:ea typeface="Montserrat"/>
                <a:cs typeface="Montserrat"/>
                <a:sym typeface="Montserrat"/>
              </a:rPr>
              <a:t>OpenLab Princípy</a:t>
            </a:r>
            <a:endParaRPr b="1">
              <a:solidFill>
                <a:srgbClr val="351C75"/>
              </a:solidFill>
              <a:latin typeface="Montserrat"/>
              <a:ea typeface="Montserrat"/>
              <a:cs typeface="Montserrat"/>
              <a:sym typeface="Montserrat"/>
            </a:endParaRPr>
          </a:p>
        </p:txBody>
      </p:sp>
      <p:sp>
        <p:nvSpPr>
          <p:cNvPr id="100" name="Google Shape;100;p20"/>
          <p:cNvSpPr/>
          <p:nvPr/>
        </p:nvSpPr>
        <p:spPr>
          <a:xfrm>
            <a:off x="424375" y="1149050"/>
            <a:ext cx="8412300" cy="33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351C75"/>
                </a:solidFill>
                <a:highlight>
                  <a:srgbClr val="FFFFFF"/>
                </a:highlight>
                <a:latin typeface="Montserrat"/>
                <a:ea typeface="Montserrat"/>
                <a:cs typeface="Montserrat"/>
                <a:sym typeface="Montserrat"/>
              </a:rPr>
              <a:t>P1: </a:t>
            </a:r>
            <a:r>
              <a:rPr lang="en-GB">
                <a:solidFill>
                  <a:schemeClr val="dk1"/>
                </a:solidFill>
                <a:highlight>
                  <a:srgbClr val="FFFFFF"/>
                </a:highlight>
                <a:latin typeface="Montserrat"/>
                <a:ea typeface="Montserrat"/>
                <a:cs typeface="Montserrat"/>
                <a:sym typeface="Montserrat"/>
              </a:rPr>
              <a:t>V OpenLabe fungujeme na princípoch demokratickej triedy, čo znamená, že študenti spolurozhodujú o chode a fungovaní OpenLabu. Študenti majú veľa slobody, ktorú je treba vyvážiť veľkou zodpovednosťou.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P2:</a:t>
            </a:r>
            <a:r>
              <a:rPr lang="en-GB">
                <a:solidFill>
                  <a:srgbClr val="351C75"/>
                </a:solidFill>
                <a:highlight>
                  <a:srgbClr val="FFFFFF"/>
                </a:highlight>
                <a:latin typeface="Montserrat"/>
                <a:ea typeface="Montserrat"/>
                <a:cs typeface="Montserrat"/>
                <a:sym typeface="Montserrat"/>
              </a:rPr>
              <a:t> </a:t>
            </a:r>
            <a:r>
              <a:rPr lang="en-GB">
                <a:solidFill>
                  <a:schemeClr val="dk1"/>
                </a:solidFill>
                <a:highlight>
                  <a:srgbClr val="FFFFFF"/>
                </a:highlight>
                <a:latin typeface="Montserrat"/>
                <a:ea typeface="Montserrat"/>
                <a:cs typeface="Montserrat"/>
                <a:sym typeface="Montserrat"/>
              </a:rPr>
              <a:t>Ciele si určíme spoločne. Všetci sme zodpovední za to, aby sme dohodnuté ciele dodržali.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P3:</a:t>
            </a:r>
            <a:r>
              <a:rPr b="1" lang="en-GB">
                <a:solidFill>
                  <a:schemeClr val="dk1"/>
                </a:solidFill>
                <a:highlight>
                  <a:srgbClr val="FFFFFF"/>
                </a:highlight>
                <a:latin typeface="Montserrat"/>
                <a:ea typeface="Montserrat"/>
                <a:cs typeface="Montserrat"/>
                <a:sym typeface="Montserrat"/>
              </a:rPr>
              <a:t> </a:t>
            </a:r>
            <a:r>
              <a:rPr lang="en-GB">
                <a:solidFill>
                  <a:schemeClr val="dk1"/>
                </a:solidFill>
                <a:highlight>
                  <a:srgbClr val="FFFFFF"/>
                </a:highlight>
                <a:latin typeface="Montserrat"/>
                <a:ea typeface="Montserrat"/>
                <a:cs typeface="Montserrat"/>
                <a:sym typeface="Montserrat"/>
              </a:rPr>
              <a:t>V OpenLabe sme si všetci rovnocenní, tykáme si, rešpektujeme sa, pomáhame si a pracujeme spoločne na dosiahnuti cieľov. </a:t>
            </a:r>
            <a:r>
              <a:rPr i="1" lang="en-GB">
                <a:solidFill>
                  <a:srgbClr val="FF9900"/>
                </a:solidFill>
                <a:highlight>
                  <a:srgbClr val="FFFFFF"/>
                </a:highlight>
                <a:latin typeface="Montserrat"/>
                <a:ea typeface="Montserrat"/>
                <a:cs typeface="Montserrat"/>
                <a:sym typeface="Montserrat"/>
              </a:rPr>
              <a:t>(partnerský prístup)</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P4: </a:t>
            </a:r>
            <a:r>
              <a:rPr lang="en-GB">
                <a:solidFill>
                  <a:schemeClr val="dk1"/>
                </a:solidFill>
                <a:highlight>
                  <a:srgbClr val="FFFFFF"/>
                </a:highlight>
                <a:latin typeface="Montserrat"/>
                <a:ea typeface="Montserrat"/>
                <a:cs typeface="Montserrat"/>
                <a:sym typeface="Montserrat"/>
              </a:rPr>
              <a:t>V OpenLabe využijeme samovzdelávacie princípy: Ak niečo neviem z prebratého učiva, najprv sa spýtam spolužiakov vo svojom tíme, potom spolužiakov z iných tímov, až potom Lab Mástra </a:t>
            </a:r>
            <a:r>
              <a:rPr i="1" lang="en-GB">
                <a:solidFill>
                  <a:srgbClr val="FF9900"/>
                </a:solidFill>
                <a:highlight>
                  <a:srgbClr val="FFFFFF"/>
                </a:highlight>
                <a:latin typeface="Montserrat"/>
                <a:ea typeface="Montserrat"/>
                <a:cs typeface="Montserrat"/>
                <a:sym typeface="Montserrat"/>
              </a:rPr>
              <a:t>(samostatnosť)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b="1" i="1">
              <a:solidFill>
                <a:srgbClr val="351C75"/>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7328202" y="452275"/>
            <a:ext cx="1315975" cy="307050"/>
          </a:xfrm>
          <a:prstGeom prst="rect">
            <a:avLst/>
          </a:prstGeom>
          <a:noFill/>
          <a:ln>
            <a:noFill/>
          </a:ln>
        </p:spPr>
      </p:pic>
      <p:sp>
        <p:nvSpPr>
          <p:cNvPr id="106" name="Google Shape;106;p21"/>
          <p:cNvSpPr txBox="1"/>
          <p:nvPr>
            <p:ph type="title"/>
          </p:nvPr>
        </p:nvSpPr>
        <p:spPr>
          <a:xfrm>
            <a:off x="424375" y="452275"/>
            <a:ext cx="864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351C75"/>
                </a:solidFill>
                <a:latin typeface="Montserrat"/>
                <a:ea typeface="Montserrat"/>
                <a:cs typeface="Montserrat"/>
                <a:sym typeface="Montserrat"/>
              </a:rPr>
              <a:t>OpenLab Princípy</a:t>
            </a:r>
            <a:endParaRPr b="1">
              <a:solidFill>
                <a:srgbClr val="351C75"/>
              </a:solidFill>
              <a:latin typeface="Montserrat"/>
              <a:ea typeface="Montserrat"/>
              <a:cs typeface="Montserrat"/>
              <a:sym typeface="Montserrat"/>
            </a:endParaRPr>
          </a:p>
        </p:txBody>
      </p:sp>
      <p:sp>
        <p:nvSpPr>
          <p:cNvPr id="107" name="Google Shape;107;p21"/>
          <p:cNvSpPr/>
          <p:nvPr/>
        </p:nvSpPr>
        <p:spPr>
          <a:xfrm>
            <a:off x="424375" y="1149050"/>
            <a:ext cx="8412300" cy="33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351C75"/>
                </a:solidFill>
                <a:highlight>
                  <a:srgbClr val="FFFFFF"/>
                </a:highlight>
                <a:latin typeface="Montserrat"/>
                <a:ea typeface="Montserrat"/>
                <a:cs typeface="Montserrat"/>
                <a:sym typeface="Montserrat"/>
              </a:rPr>
              <a:t>P1: </a:t>
            </a:r>
            <a:r>
              <a:rPr lang="en-GB">
                <a:solidFill>
                  <a:schemeClr val="dk1"/>
                </a:solidFill>
                <a:highlight>
                  <a:srgbClr val="FFFFFF"/>
                </a:highlight>
                <a:latin typeface="Montserrat"/>
                <a:ea typeface="Montserrat"/>
                <a:cs typeface="Montserrat"/>
                <a:sym typeface="Montserrat"/>
              </a:rPr>
              <a:t>V OpenLabe fungujeme na princípoch demokratickej triedy, čo znamená, že študenti spolurozhodujú o chode a fungovaní OpenLabu. Študenti majú veľa slobody, ktorú je treba vyvážiť veľkou zodpovednosťou.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P2:</a:t>
            </a:r>
            <a:r>
              <a:rPr lang="en-GB">
                <a:solidFill>
                  <a:srgbClr val="351C75"/>
                </a:solidFill>
                <a:highlight>
                  <a:srgbClr val="FFFFFF"/>
                </a:highlight>
                <a:latin typeface="Montserrat"/>
                <a:ea typeface="Montserrat"/>
                <a:cs typeface="Montserrat"/>
                <a:sym typeface="Montserrat"/>
              </a:rPr>
              <a:t> </a:t>
            </a:r>
            <a:r>
              <a:rPr lang="en-GB">
                <a:solidFill>
                  <a:schemeClr val="dk1"/>
                </a:solidFill>
                <a:highlight>
                  <a:srgbClr val="FFFFFF"/>
                </a:highlight>
                <a:latin typeface="Montserrat"/>
                <a:ea typeface="Montserrat"/>
                <a:cs typeface="Montserrat"/>
                <a:sym typeface="Montserrat"/>
              </a:rPr>
              <a:t>Ciele si určíme spoločne. Všetci sme zodpovední za to, aby sme dohodnuté ciele dodržali. </a:t>
            </a:r>
            <a:r>
              <a:rPr i="1" lang="en-GB">
                <a:solidFill>
                  <a:srgbClr val="FF9900"/>
                </a:solidFill>
                <a:highlight>
                  <a:srgbClr val="FFFFFF"/>
                </a:highlight>
                <a:latin typeface="Montserrat"/>
                <a:ea typeface="Montserrat"/>
                <a:cs typeface="Montserrat"/>
                <a:sym typeface="Montserrat"/>
              </a:rPr>
              <a:t>(sloboda &amp; zodpovednosť)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P3:</a:t>
            </a:r>
            <a:r>
              <a:rPr b="1" lang="en-GB">
                <a:solidFill>
                  <a:schemeClr val="dk1"/>
                </a:solidFill>
                <a:highlight>
                  <a:srgbClr val="FFFFFF"/>
                </a:highlight>
                <a:latin typeface="Montserrat"/>
                <a:ea typeface="Montserrat"/>
                <a:cs typeface="Montserrat"/>
                <a:sym typeface="Montserrat"/>
              </a:rPr>
              <a:t> </a:t>
            </a:r>
            <a:r>
              <a:rPr lang="en-GB">
                <a:solidFill>
                  <a:schemeClr val="dk1"/>
                </a:solidFill>
                <a:highlight>
                  <a:srgbClr val="FFFFFF"/>
                </a:highlight>
                <a:latin typeface="Montserrat"/>
                <a:ea typeface="Montserrat"/>
                <a:cs typeface="Montserrat"/>
                <a:sym typeface="Montserrat"/>
              </a:rPr>
              <a:t>V OpenLabe sme si všetci rovnocenní, tykáme si, rešpektujeme sa, pomáhame si a pracujeme spoločne na dosiahnuti cieľov. </a:t>
            </a:r>
            <a:r>
              <a:rPr i="1" lang="en-GB">
                <a:solidFill>
                  <a:srgbClr val="FF9900"/>
                </a:solidFill>
                <a:highlight>
                  <a:srgbClr val="FFFFFF"/>
                </a:highlight>
                <a:latin typeface="Montserrat"/>
                <a:ea typeface="Montserrat"/>
                <a:cs typeface="Montserrat"/>
                <a:sym typeface="Montserrat"/>
              </a:rPr>
              <a:t>(partnerský prístup)</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P4: </a:t>
            </a:r>
            <a:r>
              <a:rPr lang="en-GB">
                <a:solidFill>
                  <a:schemeClr val="dk1"/>
                </a:solidFill>
                <a:highlight>
                  <a:srgbClr val="FFFFFF"/>
                </a:highlight>
                <a:latin typeface="Montserrat"/>
                <a:ea typeface="Montserrat"/>
                <a:cs typeface="Montserrat"/>
                <a:sym typeface="Montserrat"/>
              </a:rPr>
              <a:t>V OpenLabe využijeme samovzdelávacie princípy: Ak niečo neviem z prebratého učiva, najprv sa spýtam spolužiakov vo svojom tíme, potom spolužiakov z iných tímov, až potom Lab Mástra </a:t>
            </a:r>
            <a:r>
              <a:rPr i="1" lang="en-GB">
                <a:solidFill>
                  <a:srgbClr val="FF9900"/>
                </a:solidFill>
                <a:highlight>
                  <a:srgbClr val="FFFFFF"/>
                </a:highlight>
                <a:latin typeface="Montserrat"/>
                <a:ea typeface="Montserrat"/>
                <a:cs typeface="Montserrat"/>
                <a:sym typeface="Montserrat"/>
              </a:rPr>
              <a:t>(samostatnosť)</a:t>
            </a:r>
            <a:endParaRPr>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1000"/>
              </a:spcBef>
              <a:spcAft>
                <a:spcPts val="0"/>
              </a:spcAft>
              <a:buNone/>
            </a:pPr>
            <a:r>
              <a:rPr b="1" lang="en-GB">
                <a:solidFill>
                  <a:srgbClr val="351C75"/>
                </a:solidFill>
                <a:highlight>
                  <a:srgbClr val="FFFFFF"/>
                </a:highlight>
                <a:latin typeface="Montserrat"/>
                <a:ea typeface="Montserrat"/>
                <a:cs typeface="Montserrat"/>
                <a:sym typeface="Montserrat"/>
              </a:rPr>
              <a:t>P5: </a:t>
            </a:r>
            <a:r>
              <a:rPr lang="en-GB">
                <a:solidFill>
                  <a:schemeClr val="dk1"/>
                </a:solidFill>
                <a:highlight>
                  <a:srgbClr val="FFFFFF"/>
                </a:highlight>
                <a:latin typeface="Montserrat"/>
                <a:ea typeface="Montserrat"/>
                <a:cs typeface="Montserrat"/>
                <a:sym typeface="Montserrat"/>
              </a:rPr>
              <a:t>V OpenLabe študenti hodnotia svoju prácu sami a priebežne. LabMaster im dáva feedback, vďaka ktorému môžu napredovať. </a:t>
            </a:r>
            <a:r>
              <a:rPr i="1" lang="en-GB">
                <a:solidFill>
                  <a:srgbClr val="FF9900"/>
                </a:solidFill>
                <a:highlight>
                  <a:srgbClr val="FFFFFF"/>
                </a:highlight>
                <a:latin typeface="Montserrat"/>
                <a:ea typeface="Montserrat"/>
                <a:cs typeface="Montserrat"/>
                <a:sym typeface="Montserrat"/>
              </a:rPr>
              <a:t>(sebareflexia)</a:t>
            </a:r>
            <a:endParaRPr b="1" i="1">
              <a:solidFill>
                <a:srgbClr val="351C75"/>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