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12"/>
  </p:notesMasterIdLst>
  <p:sldIdLst>
    <p:sldId id="256" r:id="rId2"/>
    <p:sldId id="258" r:id="rId3"/>
    <p:sldId id="259" r:id="rId4"/>
    <p:sldId id="260" r:id="rId5"/>
    <p:sldId id="262" r:id="rId6"/>
    <p:sldId id="261" r:id="rId7"/>
    <p:sldId id="263" r:id="rId8"/>
    <p:sldId id="264" r:id="rId9"/>
    <p:sldId id="265" r:id="rId10"/>
    <p:sldId id="266" r:id="rId11"/>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CC"/>
    <a:srgbClr val="3366FF"/>
    <a:srgbClr val="DDDDDD"/>
    <a:srgbClr val="0099FF"/>
    <a:srgbClr val="0E70DC"/>
    <a:srgbClr val="3366CC"/>
    <a:srgbClr val="00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autoAdjust="0"/>
    <p:restoredTop sz="80719" autoAdjust="0"/>
  </p:normalViewPr>
  <p:slideViewPr>
    <p:cSldViewPr>
      <p:cViewPr>
        <p:scale>
          <a:sx n="106" d="100"/>
          <a:sy n="106" d="100"/>
        </p:scale>
        <p:origin x="-522" y="-72"/>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3392C7B-9B95-41D9-90C2-C2357BA53C3E}" type="datetimeFigureOut">
              <a:rPr lang="en-US" smtClean="0"/>
              <a:t>9/24/2017</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013F6C1-FBDE-480D-B1E5-C33B47AB82D4}" type="slidenum">
              <a:rPr lang="en-US" smtClean="0"/>
              <a:t>‹#›</a:t>
            </a:fld>
            <a:endParaRPr lang="en-US"/>
          </a:p>
        </p:txBody>
      </p:sp>
    </p:spTree>
    <p:extLst>
      <p:ext uri="{BB962C8B-B14F-4D97-AF65-F5344CB8AC3E}">
        <p14:creationId xmlns:p14="http://schemas.microsoft.com/office/powerpoint/2010/main" val="30561328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013F6C1-FBDE-480D-B1E5-C33B47AB82D4}" type="slidenum">
              <a:rPr lang="en-US" smtClean="0"/>
              <a:t>1</a:t>
            </a:fld>
            <a:endParaRPr lang="en-US"/>
          </a:p>
        </p:txBody>
      </p:sp>
    </p:spTree>
    <p:extLst>
      <p:ext uri="{BB962C8B-B14F-4D97-AF65-F5344CB8AC3E}">
        <p14:creationId xmlns:p14="http://schemas.microsoft.com/office/powerpoint/2010/main" val="35710971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Rating System – to rate the poster or responders.</a:t>
            </a:r>
          </a:p>
          <a:p>
            <a:r>
              <a:rPr lang="en-US" dirty="0" smtClean="0"/>
              <a:t>Mobile app version – a version of the site for mobile.</a:t>
            </a:r>
          </a:p>
          <a:p>
            <a:r>
              <a:rPr lang="en-US" dirty="0" smtClean="0"/>
              <a:t>Multiple language support – translation</a:t>
            </a:r>
            <a:r>
              <a:rPr lang="en-US" baseline="0" dirty="0" smtClean="0"/>
              <a:t> system for language other than English.</a:t>
            </a:r>
          </a:p>
          <a:p>
            <a:r>
              <a:rPr lang="en-US" baseline="0" dirty="0" smtClean="0"/>
              <a:t>Online transaction – This is to handle the online financial transactions by the user like, online donation, payment and others.</a:t>
            </a:r>
          </a:p>
          <a:p>
            <a:r>
              <a:rPr lang="en-US" baseline="0" dirty="0" smtClean="0"/>
              <a:t>Escrow feature – to make Crowd Aid capable to holds and regulates payment of the funds for two parties involve in transaction. This is dependent to online transaction.</a:t>
            </a:r>
          </a:p>
          <a:p>
            <a:r>
              <a:rPr lang="en-US" baseline="0" dirty="0" smtClean="0"/>
              <a:t>Intelligent responder – This is to handle queries that had been ask before by checking the database </a:t>
            </a:r>
            <a:r>
              <a:rPr lang="en-US" baseline="0" smtClean="0"/>
              <a:t>for answer.</a:t>
            </a:r>
            <a:endParaRPr lang="en-US" dirty="0"/>
          </a:p>
        </p:txBody>
      </p:sp>
      <p:sp>
        <p:nvSpPr>
          <p:cNvPr id="4" name="Slide Number Placeholder 3"/>
          <p:cNvSpPr>
            <a:spLocks noGrp="1"/>
          </p:cNvSpPr>
          <p:nvPr>
            <p:ph type="sldNum" sz="quarter" idx="10"/>
          </p:nvPr>
        </p:nvSpPr>
        <p:spPr/>
        <p:txBody>
          <a:bodyPr/>
          <a:lstStyle/>
          <a:p>
            <a:fld id="{B013F6C1-FBDE-480D-B1E5-C33B47AB82D4}" type="slidenum">
              <a:rPr lang="en-US" smtClean="0"/>
              <a:t>10</a:t>
            </a:fld>
            <a:endParaRPr lang="en-US"/>
          </a:p>
        </p:txBody>
      </p:sp>
    </p:spTree>
    <p:extLst>
      <p:ext uri="{BB962C8B-B14F-4D97-AF65-F5344CB8AC3E}">
        <p14:creationId xmlns:p14="http://schemas.microsoft.com/office/powerpoint/2010/main" val="19337478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2012 the National Academy of Medicine estimated that the *Read the slide*. - https://www.propublica.org/article/what-hospitals-waste</a:t>
            </a:r>
          </a:p>
          <a:p>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b="0" dirty="0">
                <a:solidFill>
                  <a:schemeClr val="accent1"/>
                </a:solidFill>
                <a:latin typeface="Noto Sans" pitchFamily="34" charset="0"/>
                <a:ea typeface="Noto Sans" pitchFamily="34" charset="0"/>
                <a:cs typeface="Noto Sans" pitchFamily="34" charset="0"/>
              </a:rPr>
              <a:t>Patients are often </a:t>
            </a:r>
            <a:r>
              <a:rPr lang="en-US" sz="1200" b="0" dirty="0">
                <a:solidFill>
                  <a:srgbClr val="00B050"/>
                </a:solidFill>
                <a:latin typeface="Noto Sans" pitchFamily="34" charset="0"/>
                <a:ea typeface="Noto Sans" pitchFamily="34" charset="0"/>
                <a:cs typeface="Noto Sans" pitchFamily="34" charset="0"/>
              </a:rPr>
              <a:t>willing to donate </a:t>
            </a:r>
            <a:r>
              <a:rPr lang="en-US" sz="1200" b="0" dirty="0">
                <a:solidFill>
                  <a:schemeClr val="accent1"/>
                </a:solidFill>
                <a:latin typeface="Noto Sans" pitchFamily="34" charset="0"/>
                <a:ea typeface="Noto Sans" pitchFamily="34" charset="0"/>
                <a:cs typeface="Noto Sans" pitchFamily="34" charset="0"/>
              </a:rPr>
              <a:t>medical products after completing their treatment, but can struggle to find places to take them.</a:t>
            </a:r>
          </a:p>
          <a:p>
            <a:r>
              <a:rPr lang="en-US" dirty="0"/>
              <a:t>*2</a:t>
            </a:r>
            <a:r>
              <a:rPr lang="en-US" baseline="30000" dirty="0"/>
              <a:t>nd</a:t>
            </a:r>
            <a:r>
              <a:rPr lang="en-US" dirty="0"/>
              <a:t> read* - http://www.bendbulletin.com/news/1361433-153/medical-items-often-wasted</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http://www.who.int/mediacentre/news/releases/2015/uhc-report/en/</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10"/>
          </p:nvPr>
        </p:nvSpPr>
        <p:spPr/>
        <p:txBody>
          <a:bodyPr/>
          <a:lstStyle/>
          <a:p>
            <a:fld id="{B013F6C1-FBDE-480D-B1E5-C33B47AB82D4}" type="slidenum">
              <a:rPr lang="en-US" smtClean="0"/>
              <a:t>2</a:t>
            </a:fld>
            <a:endParaRPr lang="en-US"/>
          </a:p>
        </p:txBody>
      </p:sp>
    </p:spTree>
    <p:extLst>
      <p:ext uri="{BB962C8B-B14F-4D97-AF65-F5344CB8AC3E}">
        <p14:creationId xmlns:p14="http://schemas.microsoft.com/office/powerpoint/2010/main" val="19337478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dirty="0"/>
              <a:t>Crowd</a:t>
            </a:r>
            <a:r>
              <a:rPr lang="en-US" baseline="0" dirty="0"/>
              <a:t> Aid can help make the discarded but still usable medical items not go to waste by making it available to people who needs it.</a:t>
            </a:r>
          </a:p>
          <a:p>
            <a:pPr marL="171450" indent="-171450">
              <a:buFont typeface="Arial" charset="0"/>
              <a:buChar char="•"/>
            </a:pPr>
            <a:r>
              <a:rPr lang="en-US" baseline="0" dirty="0"/>
              <a:t>The connected health institutions can </a:t>
            </a:r>
            <a:r>
              <a:rPr lang="en-US" baseline="0" dirty="0" smtClean="0"/>
              <a:t>broadcast </a:t>
            </a:r>
            <a:r>
              <a:rPr lang="en-US" baseline="0" dirty="0"/>
              <a:t>the medical items or equipment that they do not need.</a:t>
            </a:r>
          </a:p>
          <a:p>
            <a:pPr marL="171450" indent="-171450">
              <a:buFont typeface="Arial" charset="0"/>
              <a:buChar char="•"/>
            </a:pPr>
            <a:r>
              <a:rPr lang="en-US" baseline="0" dirty="0"/>
              <a:t>Charitable organizations, through Crowd Aid, can pick up these discarded items and at the same time they can also </a:t>
            </a:r>
            <a:r>
              <a:rPr lang="en-US" baseline="0" dirty="0" smtClean="0"/>
              <a:t>broadcast </a:t>
            </a:r>
            <a:r>
              <a:rPr lang="en-US" baseline="0" dirty="0"/>
              <a:t>what kind of help they can provide to those in needs. These organizations can also analyze the generated report by Crowd Aid to determine what is the part in the community to focus their efforts.</a:t>
            </a:r>
          </a:p>
          <a:p>
            <a:pPr marL="171450" indent="-171450">
              <a:buFont typeface="Arial" charset="0"/>
              <a:buChar char="•"/>
            </a:pPr>
            <a:r>
              <a:rPr lang="en-US" baseline="0" dirty="0"/>
              <a:t>Individuals in the crowd, can use Crowd Aid to check whether they </a:t>
            </a:r>
            <a:r>
              <a:rPr lang="en-US" baseline="0" dirty="0" smtClean="0"/>
              <a:t>need/know </a:t>
            </a:r>
            <a:r>
              <a:rPr lang="en-US" baseline="0" dirty="0"/>
              <a:t>someone who needs the </a:t>
            </a:r>
            <a:r>
              <a:rPr lang="en-US" baseline="0" dirty="0" smtClean="0"/>
              <a:t>items being broadcasted or advertised </a:t>
            </a:r>
            <a:r>
              <a:rPr lang="en-US" baseline="0" dirty="0"/>
              <a:t>by the Charitable </a:t>
            </a:r>
            <a:r>
              <a:rPr lang="en-US" baseline="0" dirty="0" smtClean="0"/>
              <a:t>Orgs, </a:t>
            </a:r>
            <a:r>
              <a:rPr lang="en-US" baseline="0" dirty="0"/>
              <a:t>the health </a:t>
            </a:r>
            <a:r>
              <a:rPr lang="en-US" baseline="0" dirty="0" smtClean="0"/>
              <a:t>institutions or other individual. </a:t>
            </a:r>
            <a:r>
              <a:rPr lang="en-US" baseline="0" dirty="0"/>
              <a:t>At they same time, they can also advertise </a:t>
            </a:r>
            <a:r>
              <a:rPr lang="en-US" baseline="0" dirty="0" smtClean="0"/>
              <a:t>the medical </a:t>
            </a:r>
            <a:r>
              <a:rPr lang="en-US" baseline="0" dirty="0"/>
              <a:t>items they do not need, like wheelchair, oxygen tank and oxygen concentrator and others.</a:t>
            </a:r>
          </a:p>
          <a:p>
            <a:pPr marL="171450" indent="-171450">
              <a:buFont typeface="Arial" charset="0"/>
              <a:buChar char="•"/>
            </a:pPr>
            <a:r>
              <a:rPr lang="en-US" baseline="0" dirty="0"/>
              <a:t>The government </a:t>
            </a:r>
            <a:r>
              <a:rPr lang="en-US" baseline="0" dirty="0" smtClean="0"/>
              <a:t>connect to Crowd Aid to regulate if needed. And also, </a:t>
            </a:r>
            <a:r>
              <a:rPr lang="en-US" baseline="0" dirty="0"/>
              <a:t>the reports generated by Crowd Aid can be analyze to gain better understanding about the health situation of their citizens.</a:t>
            </a:r>
          </a:p>
          <a:p>
            <a:r>
              <a:rPr lang="en-US" baseline="0" dirty="0" smtClean="0"/>
              <a:t>* At </a:t>
            </a:r>
            <a:r>
              <a:rPr lang="en-US" baseline="0" dirty="0"/>
              <a:t>the same time it can also help the people in needs.</a:t>
            </a:r>
            <a:endParaRPr lang="en-US" dirty="0"/>
          </a:p>
        </p:txBody>
      </p:sp>
      <p:sp>
        <p:nvSpPr>
          <p:cNvPr id="4" name="Slide Number Placeholder 3"/>
          <p:cNvSpPr>
            <a:spLocks noGrp="1"/>
          </p:cNvSpPr>
          <p:nvPr>
            <p:ph type="sldNum" sz="quarter" idx="10"/>
          </p:nvPr>
        </p:nvSpPr>
        <p:spPr/>
        <p:txBody>
          <a:bodyPr/>
          <a:lstStyle/>
          <a:p>
            <a:fld id="{B013F6C1-FBDE-480D-B1E5-C33B47AB82D4}" type="slidenum">
              <a:rPr lang="en-US" smtClean="0"/>
              <a:t>3</a:t>
            </a:fld>
            <a:endParaRPr lang="en-US"/>
          </a:p>
        </p:txBody>
      </p:sp>
    </p:spTree>
    <p:extLst>
      <p:ext uri="{BB962C8B-B14F-4D97-AF65-F5344CB8AC3E}">
        <p14:creationId xmlns:p14="http://schemas.microsoft.com/office/powerpoint/2010/main" val="19337478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dirty="0">
                <a:solidFill>
                  <a:schemeClr val="tx2"/>
                </a:solidFill>
                <a:latin typeface="Noto Sans" pitchFamily="34" charset="0"/>
                <a:ea typeface="Noto Sans" pitchFamily="34" charset="0"/>
                <a:cs typeface="Noto Sans" pitchFamily="34" charset="0"/>
              </a:rPr>
              <a:t>With the rising cost of medical products it is estimated that billions of dollars could be saved each year by salvaging or reusing still useful products and making it available to the people</a:t>
            </a:r>
            <a:r>
              <a:rPr lang="en-US" sz="1200" b="0" baseline="0" dirty="0">
                <a:solidFill>
                  <a:schemeClr val="tx2"/>
                </a:solidFill>
                <a:latin typeface="Noto Sans" pitchFamily="34" charset="0"/>
                <a:ea typeface="Noto Sans" pitchFamily="34" charset="0"/>
                <a:cs typeface="Noto Sans" pitchFamily="34" charset="0"/>
              </a:rPr>
              <a:t> who needs it</a:t>
            </a:r>
            <a:r>
              <a:rPr lang="en-US" sz="1200" b="0" dirty="0" smtClean="0">
                <a:solidFill>
                  <a:schemeClr val="tx2"/>
                </a:solidFill>
                <a:latin typeface="Noto Sans" pitchFamily="34" charset="0"/>
                <a:ea typeface="Noto Sans" pitchFamily="34" charset="0"/>
                <a:cs typeface="Noto Sans" pitchFamily="34" charset="0"/>
              </a:rPr>
              <a: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dirty="0">
              <a:solidFill>
                <a:schemeClr val="tx2"/>
              </a:solidFill>
              <a:latin typeface="Noto Sans" pitchFamily="34" charset="0"/>
              <a:ea typeface="Noto Sans" pitchFamily="34" charset="0"/>
              <a:cs typeface="Noto Sans"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dirty="0">
                <a:solidFill>
                  <a:schemeClr val="tx2"/>
                </a:solidFill>
                <a:latin typeface="Noto Sans" pitchFamily="34" charset="0"/>
                <a:ea typeface="Noto Sans" pitchFamily="34" charset="0"/>
                <a:cs typeface="Noto Sans" pitchFamily="34" charset="0"/>
              </a:rPr>
              <a:t>http://www.bendbulletin.com/news/1361433-153/medical-items-often-wasted</a:t>
            </a:r>
          </a:p>
          <a:p>
            <a:endParaRPr lang="en-US" dirty="0"/>
          </a:p>
        </p:txBody>
      </p:sp>
      <p:sp>
        <p:nvSpPr>
          <p:cNvPr id="4" name="Slide Number Placeholder 3"/>
          <p:cNvSpPr>
            <a:spLocks noGrp="1"/>
          </p:cNvSpPr>
          <p:nvPr>
            <p:ph type="sldNum" sz="quarter" idx="10"/>
          </p:nvPr>
        </p:nvSpPr>
        <p:spPr/>
        <p:txBody>
          <a:bodyPr/>
          <a:lstStyle/>
          <a:p>
            <a:fld id="{B013F6C1-FBDE-480D-B1E5-C33B47AB82D4}" type="slidenum">
              <a:rPr lang="en-US" smtClean="0"/>
              <a:t>4</a:t>
            </a:fld>
            <a:endParaRPr lang="en-US"/>
          </a:p>
        </p:txBody>
      </p:sp>
    </p:spTree>
    <p:extLst>
      <p:ext uri="{BB962C8B-B14F-4D97-AF65-F5344CB8AC3E}">
        <p14:creationId xmlns:p14="http://schemas.microsoft.com/office/powerpoint/2010/main" val="19337478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By</a:t>
            </a:r>
            <a:r>
              <a:rPr lang="en-US" baseline="0" dirty="0"/>
              <a:t> utilizing AI and crowdsourcing, Crowd Aid can provide efficient and quick response to the people requesting for help.</a:t>
            </a:r>
            <a:endParaRPr lang="en-US" dirty="0"/>
          </a:p>
        </p:txBody>
      </p:sp>
      <p:sp>
        <p:nvSpPr>
          <p:cNvPr id="4" name="Slide Number Placeholder 3"/>
          <p:cNvSpPr>
            <a:spLocks noGrp="1"/>
          </p:cNvSpPr>
          <p:nvPr>
            <p:ph type="sldNum" sz="quarter" idx="10"/>
          </p:nvPr>
        </p:nvSpPr>
        <p:spPr/>
        <p:txBody>
          <a:bodyPr/>
          <a:lstStyle/>
          <a:p>
            <a:fld id="{B013F6C1-FBDE-480D-B1E5-C33B47AB82D4}" type="slidenum">
              <a:rPr lang="en-US" smtClean="0"/>
              <a:t>5</a:t>
            </a:fld>
            <a:endParaRPr lang="en-US"/>
          </a:p>
        </p:txBody>
      </p:sp>
    </p:spTree>
    <p:extLst>
      <p:ext uri="{BB962C8B-B14F-4D97-AF65-F5344CB8AC3E}">
        <p14:creationId xmlns:p14="http://schemas.microsoft.com/office/powerpoint/2010/main" val="19337478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Crowd Aid will </a:t>
            </a:r>
            <a:r>
              <a:rPr lang="en-US" dirty="0" smtClean="0"/>
              <a:t>be accumulating data and it will be </a:t>
            </a:r>
            <a:r>
              <a:rPr lang="en-US" dirty="0"/>
              <a:t>capable of producing big</a:t>
            </a:r>
            <a:r>
              <a:rPr lang="en-US" baseline="0" dirty="0"/>
              <a:t> data reports to show patterns, trends, demographics and others relating to health situation in the community.</a:t>
            </a:r>
            <a:endParaRPr lang="en-US" dirty="0"/>
          </a:p>
        </p:txBody>
      </p:sp>
      <p:sp>
        <p:nvSpPr>
          <p:cNvPr id="4" name="Slide Number Placeholder 3"/>
          <p:cNvSpPr>
            <a:spLocks noGrp="1"/>
          </p:cNvSpPr>
          <p:nvPr>
            <p:ph type="sldNum" sz="quarter" idx="10"/>
          </p:nvPr>
        </p:nvSpPr>
        <p:spPr/>
        <p:txBody>
          <a:bodyPr/>
          <a:lstStyle/>
          <a:p>
            <a:fld id="{B013F6C1-FBDE-480D-B1E5-C33B47AB82D4}" type="slidenum">
              <a:rPr lang="en-US" smtClean="0"/>
              <a:t>6</a:t>
            </a:fld>
            <a:endParaRPr lang="en-US"/>
          </a:p>
        </p:txBody>
      </p:sp>
    </p:spTree>
    <p:extLst>
      <p:ext uri="{BB962C8B-B14F-4D97-AF65-F5344CB8AC3E}">
        <p14:creationId xmlns:p14="http://schemas.microsoft.com/office/powerpoint/2010/main" val="19337478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make Crowd Aid</a:t>
            </a:r>
            <a:r>
              <a:rPr lang="en-US" baseline="0" dirty="0" smtClean="0"/>
              <a:t> a reality, we design a simple and maintainable architecture. This architecture is based on MVC architectural pattern.</a:t>
            </a:r>
            <a:endParaRPr lang="en-US" dirty="0" smtClean="0"/>
          </a:p>
          <a:p>
            <a:endParaRPr lang="en-US" dirty="0" smtClean="0"/>
          </a:p>
          <a:p>
            <a:r>
              <a:rPr lang="en-US" dirty="0" smtClean="0"/>
              <a:t>The user connects to Crowd Aid through the</a:t>
            </a:r>
            <a:r>
              <a:rPr lang="en-US" baseline="0" dirty="0" smtClean="0"/>
              <a:t> </a:t>
            </a:r>
            <a:r>
              <a:rPr lang="en-US" b="1" baseline="0" dirty="0" smtClean="0"/>
              <a:t>view component</a:t>
            </a:r>
            <a:r>
              <a:rPr lang="en-US" baseline="0" dirty="0" smtClean="0"/>
              <a:t>. This is the front end of Crowd Aid which handles the interface between the user and the application.</a:t>
            </a:r>
            <a:endParaRPr lang="en-US" dirty="0" smtClean="0"/>
          </a:p>
          <a:p>
            <a:r>
              <a:rPr lang="en-US" dirty="0" smtClean="0"/>
              <a:t>The </a:t>
            </a:r>
            <a:r>
              <a:rPr lang="en-US" dirty="0"/>
              <a:t>data inputted by the user could be medical items, monetary or information</a:t>
            </a:r>
            <a:r>
              <a:rPr lang="en-US" dirty="0" smtClean="0"/>
              <a:t>.</a:t>
            </a:r>
          </a:p>
          <a:p>
            <a:endParaRPr lang="en-US" dirty="0" smtClean="0"/>
          </a:p>
          <a:p>
            <a:r>
              <a:rPr lang="en-US" dirty="0" smtClean="0"/>
              <a:t>Then we Crowd</a:t>
            </a:r>
            <a:r>
              <a:rPr lang="en-US" baseline="0" dirty="0" smtClean="0"/>
              <a:t> Aid also have the component called </a:t>
            </a:r>
            <a:r>
              <a:rPr lang="en-US" b="1" baseline="0" dirty="0" smtClean="0"/>
              <a:t>controller</a:t>
            </a:r>
            <a:r>
              <a:rPr lang="en-US" baseline="0" dirty="0" smtClean="0"/>
              <a:t>. The all the data inputted by the user will pass through this component. This is where the validation and preparation of data happened.</a:t>
            </a:r>
          </a:p>
          <a:p>
            <a:endParaRPr lang="en-US" dirty="0" smtClean="0"/>
          </a:p>
          <a:p>
            <a:r>
              <a:rPr lang="en-US" dirty="0" smtClean="0"/>
              <a:t>Then we have the </a:t>
            </a:r>
            <a:r>
              <a:rPr lang="en-US" b="1" dirty="0" smtClean="0"/>
              <a:t>database models </a:t>
            </a:r>
            <a:r>
              <a:rPr lang="en-US" dirty="0" smtClean="0"/>
              <a:t>which is responsible for database related</a:t>
            </a:r>
            <a:r>
              <a:rPr lang="en-US" baseline="0" dirty="0" smtClean="0"/>
              <a:t> processes.</a:t>
            </a:r>
          </a:p>
          <a:p>
            <a:endParaRPr lang="en-US" baseline="0" dirty="0" smtClean="0"/>
          </a:p>
          <a:p>
            <a:r>
              <a:rPr lang="en-US" baseline="0" dirty="0" smtClean="0"/>
              <a:t>Data matching requests data from the database models. Then this data will be sent to the component called API processor.</a:t>
            </a:r>
          </a:p>
          <a:p>
            <a:endParaRPr lang="en-US" baseline="0" dirty="0" smtClean="0"/>
          </a:p>
          <a:p>
            <a:r>
              <a:rPr lang="en-US" baseline="0" dirty="0" smtClean="0"/>
              <a:t>The API processors is the gateway between Crowd Aid and the cloud. Data will be validated and prepared with correct format, trigger the API request and interpret the API response. The response from the cloud that provided text analytics services will be sent back to the data matching component and the actual matching of data will begin.</a:t>
            </a:r>
          </a:p>
          <a:p>
            <a:endParaRPr lang="en-US" baseline="0" dirty="0" smtClean="0"/>
          </a:p>
          <a:p>
            <a:r>
              <a:rPr lang="en-US" baseline="0" dirty="0" smtClean="0"/>
              <a:t>When the matching is done, the results, containing the recommended match will be exposed to the user so it will be transferred to controller component and then displayed to the view component.</a:t>
            </a:r>
          </a:p>
          <a:p>
            <a:endParaRPr lang="en-US" baseline="0" dirty="0" smtClean="0"/>
          </a:p>
          <a:p>
            <a:r>
              <a:rPr lang="en-US" baseline="0" dirty="0" smtClean="0"/>
              <a:t>The Crowd Aid will also have the reporting component for generating reports. This component will request data from the database and have it analyze using the text analytics API. Then the output of this process will be exposed to the user as well.</a:t>
            </a:r>
          </a:p>
          <a:p>
            <a:endParaRPr lang="en-US" dirty="0" smtClean="0"/>
          </a:p>
          <a:p>
            <a:r>
              <a:rPr lang="en-US" dirty="0" smtClean="0"/>
              <a:t>And finally the crowd. They are the responder,</a:t>
            </a:r>
            <a:r>
              <a:rPr lang="en-US" baseline="0" dirty="0" smtClean="0"/>
              <a:t> the requestor or the advertiser. Once the agreement between the owner of the post and the responder has been reached, the item will be delivered.</a:t>
            </a:r>
            <a:endParaRPr lang="en-US" dirty="0"/>
          </a:p>
        </p:txBody>
      </p:sp>
      <p:sp>
        <p:nvSpPr>
          <p:cNvPr id="4" name="Slide Number Placeholder 3"/>
          <p:cNvSpPr>
            <a:spLocks noGrp="1"/>
          </p:cNvSpPr>
          <p:nvPr>
            <p:ph type="sldNum" sz="quarter" idx="10"/>
          </p:nvPr>
        </p:nvSpPr>
        <p:spPr/>
        <p:txBody>
          <a:bodyPr/>
          <a:lstStyle/>
          <a:p>
            <a:fld id="{B013F6C1-FBDE-480D-B1E5-C33B47AB82D4}" type="slidenum">
              <a:rPr lang="en-US" smtClean="0"/>
              <a:t>7</a:t>
            </a:fld>
            <a:endParaRPr lang="en-US"/>
          </a:p>
        </p:txBody>
      </p:sp>
    </p:spTree>
    <p:extLst>
      <p:ext uri="{BB962C8B-B14F-4D97-AF65-F5344CB8AC3E}">
        <p14:creationId xmlns:p14="http://schemas.microsoft.com/office/powerpoint/2010/main" val="19337478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Rating System – to rate the poster or responders.</a:t>
            </a:r>
          </a:p>
          <a:p>
            <a:r>
              <a:rPr lang="en-US" dirty="0" smtClean="0"/>
              <a:t>Mobile app version – a version of the site for mobile.</a:t>
            </a:r>
          </a:p>
          <a:p>
            <a:r>
              <a:rPr lang="en-US" dirty="0" smtClean="0"/>
              <a:t>Multiple language support – translation</a:t>
            </a:r>
            <a:r>
              <a:rPr lang="en-US" baseline="0" dirty="0" smtClean="0"/>
              <a:t> system for language other than English.</a:t>
            </a:r>
          </a:p>
          <a:p>
            <a:r>
              <a:rPr lang="en-US" baseline="0" dirty="0" smtClean="0"/>
              <a:t>Online transaction – This is to handle the online financial transactions by the user like, online donation, payment and others.</a:t>
            </a:r>
          </a:p>
          <a:p>
            <a:r>
              <a:rPr lang="en-US" baseline="0" dirty="0" smtClean="0"/>
              <a:t>Escrow feature – to make Crowd Aid capable to holds and regulates payment of the funds for two parties involve in transaction. This is dependent to online transaction.</a:t>
            </a:r>
          </a:p>
          <a:p>
            <a:r>
              <a:rPr lang="en-US" baseline="0" dirty="0" smtClean="0"/>
              <a:t>Intelligent responder – This is to handle queries that had been ask before by checking the database for answer.</a:t>
            </a:r>
            <a:endParaRPr lang="en-US" dirty="0"/>
          </a:p>
        </p:txBody>
      </p:sp>
      <p:sp>
        <p:nvSpPr>
          <p:cNvPr id="4" name="Slide Number Placeholder 3"/>
          <p:cNvSpPr>
            <a:spLocks noGrp="1"/>
          </p:cNvSpPr>
          <p:nvPr>
            <p:ph type="sldNum" sz="quarter" idx="10"/>
          </p:nvPr>
        </p:nvSpPr>
        <p:spPr/>
        <p:txBody>
          <a:bodyPr/>
          <a:lstStyle/>
          <a:p>
            <a:fld id="{B013F6C1-FBDE-480D-B1E5-C33B47AB82D4}" type="slidenum">
              <a:rPr lang="en-US" smtClean="0"/>
              <a:t>8</a:t>
            </a:fld>
            <a:endParaRPr lang="en-US"/>
          </a:p>
        </p:txBody>
      </p:sp>
    </p:spTree>
    <p:extLst>
      <p:ext uri="{BB962C8B-B14F-4D97-AF65-F5344CB8AC3E}">
        <p14:creationId xmlns:p14="http://schemas.microsoft.com/office/powerpoint/2010/main" val="19337478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Rating System – to rate the poster or responders.</a:t>
            </a:r>
          </a:p>
          <a:p>
            <a:r>
              <a:rPr lang="en-US" dirty="0" smtClean="0"/>
              <a:t>Mobile app version – a version of the site for mobile.</a:t>
            </a:r>
          </a:p>
          <a:p>
            <a:r>
              <a:rPr lang="en-US" dirty="0" smtClean="0"/>
              <a:t>Multiple language support – translation</a:t>
            </a:r>
            <a:r>
              <a:rPr lang="en-US" baseline="0" dirty="0" smtClean="0"/>
              <a:t> system for language other than English.</a:t>
            </a:r>
          </a:p>
          <a:p>
            <a:r>
              <a:rPr lang="en-US" baseline="0" dirty="0" smtClean="0"/>
              <a:t>Online transaction – This is to handle the online financial transactions by the user like, online donation, payment and others.</a:t>
            </a:r>
          </a:p>
          <a:p>
            <a:r>
              <a:rPr lang="en-US" baseline="0" dirty="0" smtClean="0"/>
              <a:t>Escrow feature – to make Crowd Aid capable to holds and regulates payment of the funds for two parties involve in transaction. This is dependent to online transaction.</a:t>
            </a:r>
          </a:p>
          <a:p>
            <a:r>
              <a:rPr lang="en-US" baseline="0" dirty="0" smtClean="0"/>
              <a:t>Intelligent responder – This is to handle queries that had been ask before by checking the database </a:t>
            </a:r>
            <a:r>
              <a:rPr lang="en-US" baseline="0" smtClean="0"/>
              <a:t>for answer.</a:t>
            </a:r>
            <a:endParaRPr lang="en-US" dirty="0"/>
          </a:p>
        </p:txBody>
      </p:sp>
      <p:sp>
        <p:nvSpPr>
          <p:cNvPr id="4" name="Slide Number Placeholder 3"/>
          <p:cNvSpPr>
            <a:spLocks noGrp="1"/>
          </p:cNvSpPr>
          <p:nvPr>
            <p:ph type="sldNum" sz="quarter" idx="10"/>
          </p:nvPr>
        </p:nvSpPr>
        <p:spPr/>
        <p:txBody>
          <a:bodyPr/>
          <a:lstStyle/>
          <a:p>
            <a:fld id="{B013F6C1-FBDE-480D-B1E5-C33B47AB82D4}" type="slidenum">
              <a:rPr lang="en-US" smtClean="0"/>
              <a:t>9</a:t>
            </a:fld>
            <a:endParaRPr lang="en-US"/>
          </a:p>
        </p:txBody>
      </p:sp>
    </p:spTree>
    <p:extLst>
      <p:ext uri="{BB962C8B-B14F-4D97-AF65-F5344CB8AC3E}">
        <p14:creationId xmlns:p14="http://schemas.microsoft.com/office/powerpoint/2010/main" val="19337478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0"/>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07401E1-6004-4F97-8B2B-002FFB9BD7AE}" type="datetimeFigureOut">
              <a:rPr lang="en-US" smtClean="0"/>
              <a:t>9/24/2017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81C723-5B2D-4A0A-80AE-30E801A26A66}" type="slidenum">
              <a:rPr lang="en-US" smtClean="0"/>
              <a:t>‹#›</a:t>
            </a:fld>
            <a:endParaRPr lang="en-US"/>
          </a:p>
        </p:txBody>
      </p:sp>
    </p:spTree>
    <p:extLst>
      <p:ext uri="{BB962C8B-B14F-4D97-AF65-F5344CB8AC3E}">
        <p14:creationId xmlns:p14="http://schemas.microsoft.com/office/powerpoint/2010/main" val="3337774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07401E1-6004-4F97-8B2B-002FFB9BD7AE}" type="datetimeFigureOut">
              <a:rPr lang="en-US" smtClean="0"/>
              <a:t>9/24/2017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81C723-5B2D-4A0A-80AE-30E801A26A66}" type="slidenum">
              <a:rPr lang="en-US" smtClean="0"/>
              <a:t>‹#›</a:t>
            </a:fld>
            <a:endParaRPr lang="en-US"/>
          </a:p>
        </p:txBody>
      </p:sp>
    </p:spTree>
    <p:extLst>
      <p:ext uri="{BB962C8B-B14F-4D97-AF65-F5344CB8AC3E}">
        <p14:creationId xmlns:p14="http://schemas.microsoft.com/office/powerpoint/2010/main" val="26183358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80"/>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80"/>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07401E1-6004-4F97-8B2B-002FFB9BD7AE}" type="datetimeFigureOut">
              <a:rPr lang="en-US" smtClean="0"/>
              <a:t>9/24/2017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81C723-5B2D-4A0A-80AE-30E801A26A66}" type="slidenum">
              <a:rPr lang="en-US" smtClean="0"/>
              <a:t>‹#›</a:t>
            </a:fld>
            <a:endParaRPr lang="en-US"/>
          </a:p>
        </p:txBody>
      </p:sp>
    </p:spTree>
    <p:extLst>
      <p:ext uri="{BB962C8B-B14F-4D97-AF65-F5344CB8AC3E}">
        <p14:creationId xmlns:p14="http://schemas.microsoft.com/office/powerpoint/2010/main" val="30606457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07401E1-6004-4F97-8B2B-002FFB9BD7AE}" type="datetimeFigureOut">
              <a:rPr lang="en-US" smtClean="0"/>
              <a:t>9/24/2017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81C723-5B2D-4A0A-80AE-30E801A26A66}" type="slidenum">
              <a:rPr lang="en-US" smtClean="0"/>
              <a:t>‹#›</a:t>
            </a:fld>
            <a:endParaRPr lang="en-US"/>
          </a:p>
        </p:txBody>
      </p:sp>
    </p:spTree>
    <p:extLst>
      <p:ext uri="{BB962C8B-B14F-4D97-AF65-F5344CB8AC3E}">
        <p14:creationId xmlns:p14="http://schemas.microsoft.com/office/powerpoint/2010/main" val="27854641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07401E1-6004-4F97-8B2B-002FFB9BD7AE}" type="datetimeFigureOut">
              <a:rPr lang="en-US" smtClean="0"/>
              <a:t>9/24/2017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81C723-5B2D-4A0A-80AE-30E801A26A66}" type="slidenum">
              <a:rPr lang="en-US" smtClean="0"/>
              <a:t>‹#›</a:t>
            </a:fld>
            <a:endParaRPr lang="en-US"/>
          </a:p>
        </p:txBody>
      </p:sp>
    </p:spTree>
    <p:extLst>
      <p:ext uri="{BB962C8B-B14F-4D97-AF65-F5344CB8AC3E}">
        <p14:creationId xmlns:p14="http://schemas.microsoft.com/office/powerpoint/2010/main" val="18272707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07401E1-6004-4F97-8B2B-002FFB9BD7AE}" type="datetimeFigureOut">
              <a:rPr lang="en-US" smtClean="0"/>
              <a:t>9/24/2017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81C723-5B2D-4A0A-80AE-30E801A26A66}" type="slidenum">
              <a:rPr lang="en-US" smtClean="0"/>
              <a:t>‹#›</a:t>
            </a:fld>
            <a:endParaRPr lang="en-US"/>
          </a:p>
        </p:txBody>
      </p:sp>
    </p:spTree>
    <p:extLst>
      <p:ext uri="{BB962C8B-B14F-4D97-AF65-F5344CB8AC3E}">
        <p14:creationId xmlns:p14="http://schemas.microsoft.com/office/powerpoint/2010/main" val="3015002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8"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8"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07401E1-6004-4F97-8B2B-002FFB9BD7AE}" type="datetimeFigureOut">
              <a:rPr lang="en-US" smtClean="0"/>
              <a:t>9/24/2017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681C723-5B2D-4A0A-80AE-30E801A26A66}" type="slidenum">
              <a:rPr lang="en-US" smtClean="0"/>
              <a:t>‹#›</a:t>
            </a:fld>
            <a:endParaRPr lang="en-US"/>
          </a:p>
        </p:txBody>
      </p:sp>
    </p:spTree>
    <p:extLst>
      <p:ext uri="{BB962C8B-B14F-4D97-AF65-F5344CB8AC3E}">
        <p14:creationId xmlns:p14="http://schemas.microsoft.com/office/powerpoint/2010/main" val="22512897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07401E1-6004-4F97-8B2B-002FFB9BD7AE}" type="datetimeFigureOut">
              <a:rPr lang="en-US" smtClean="0"/>
              <a:t>9/24/2017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681C723-5B2D-4A0A-80AE-30E801A26A66}" type="slidenum">
              <a:rPr lang="en-US" smtClean="0"/>
              <a:t>‹#›</a:t>
            </a:fld>
            <a:endParaRPr lang="en-US"/>
          </a:p>
        </p:txBody>
      </p:sp>
    </p:spTree>
    <p:extLst>
      <p:ext uri="{BB962C8B-B14F-4D97-AF65-F5344CB8AC3E}">
        <p14:creationId xmlns:p14="http://schemas.microsoft.com/office/powerpoint/2010/main" val="19741345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07401E1-6004-4F97-8B2B-002FFB9BD7AE}" type="datetimeFigureOut">
              <a:rPr lang="en-US" smtClean="0"/>
              <a:t>9/24/2017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681C723-5B2D-4A0A-80AE-30E801A26A66}" type="slidenum">
              <a:rPr lang="en-US" smtClean="0"/>
              <a:t>‹#›</a:t>
            </a:fld>
            <a:endParaRPr lang="en-US"/>
          </a:p>
        </p:txBody>
      </p:sp>
    </p:spTree>
    <p:extLst>
      <p:ext uri="{BB962C8B-B14F-4D97-AF65-F5344CB8AC3E}">
        <p14:creationId xmlns:p14="http://schemas.microsoft.com/office/powerpoint/2010/main" val="29561411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3"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9"/>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3" y="1076327"/>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07401E1-6004-4F97-8B2B-002FFB9BD7AE}" type="datetimeFigureOut">
              <a:rPr lang="en-US" smtClean="0"/>
              <a:t>9/24/2017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81C723-5B2D-4A0A-80AE-30E801A26A66}" type="slidenum">
              <a:rPr lang="en-US" smtClean="0"/>
              <a:t>‹#›</a:t>
            </a:fld>
            <a:endParaRPr lang="en-US"/>
          </a:p>
        </p:txBody>
      </p:sp>
    </p:spTree>
    <p:extLst>
      <p:ext uri="{BB962C8B-B14F-4D97-AF65-F5344CB8AC3E}">
        <p14:creationId xmlns:p14="http://schemas.microsoft.com/office/powerpoint/2010/main" val="10533058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1"/>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4"/>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07401E1-6004-4F97-8B2B-002FFB9BD7AE}" type="datetimeFigureOut">
              <a:rPr lang="en-US" smtClean="0"/>
              <a:t>9/24/2017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81C723-5B2D-4A0A-80AE-30E801A26A66}" type="slidenum">
              <a:rPr lang="en-US" smtClean="0"/>
              <a:t>‹#›</a:t>
            </a:fld>
            <a:endParaRPr lang="en-US"/>
          </a:p>
        </p:txBody>
      </p:sp>
    </p:spTree>
    <p:extLst>
      <p:ext uri="{BB962C8B-B14F-4D97-AF65-F5344CB8AC3E}">
        <p14:creationId xmlns:p14="http://schemas.microsoft.com/office/powerpoint/2010/main" val="7428025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4"/>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207401E1-6004-4F97-8B2B-002FFB9BD7AE}" type="datetimeFigureOut">
              <a:rPr lang="en-US" smtClean="0"/>
              <a:t>9/24/2017</a:t>
            </a:fld>
            <a:endParaRPr lang="en-US"/>
          </a:p>
        </p:txBody>
      </p:sp>
      <p:sp>
        <p:nvSpPr>
          <p:cNvPr id="5" name="Footer Placeholder 4"/>
          <p:cNvSpPr>
            <a:spLocks noGrp="1"/>
          </p:cNvSpPr>
          <p:nvPr>
            <p:ph type="ftr" sz="quarter" idx="3"/>
          </p:nvPr>
        </p:nvSpPr>
        <p:spPr>
          <a:xfrm>
            <a:off x="3124200" y="4767264"/>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4"/>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4681C723-5B2D-4A0A-80AE-30E801A26A66}" type="slidenum">
              <a:rPr lang="en-US" smtClean="0"/>
              <a:t>‹#›</a:t>
            </a:fld>
            <a:endParaRPr lang="en-US"/>
          </a:p>
        </p:txBody>
      </p:sp>
    </p:spTree>
    <p:extLst>
      <p:ext uri="{BB962C8B-B14F-4D97-AF65-F5344CB8AC3E}">
        <p14:creationId xmlns:p14="http://schemas.microsoft.com/office/powerpoint/2010/main" val="409031702"/>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4.png"/><Relationship Id="rId7"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4.png"/><Relationship Id="rId7" Type="http://schemas.openxmlformats.org/officeDocument/2006/relationships/image" Target="../media/image21.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24.png"/><Relationship Id="rId4" Type="http://schemas.openxmlformats.org/officeDocument/2006/relationships/image" Target="../media/image23.png"/></Relationships>
</file>

<file path=ppt/slides/_rels/slide8.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4.png"/><Relationship Id="rId7" Type="http://schemas.openxmlformats.org/officeDocument/2006/relationships/image" Target="../media/image28.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 Id="rId9" Type="http://schemas.openxmlformats.org/officeDocument/2006/relationships/image" Target="../media/image30.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rotWithShape="1">
          <a:blip r:embed="rId3" cstate="print">
            <a:extLst>
              <a:ext uri="{28A0092B-C50C-407E-A947-70E740481C1C}">
                <a14:useLocalDpi xmlns:a14="http://schemas.microsoft.com/office/drawing/2010/main" val="0"/>
              </a:ext>
            </a:extLst>
          </a:blip>
          <a:srcRect t="15884" b="14662"/>
          <a:stretch/>
        </p:blipFill>
        <p:spPr>
          <a:xfrm>
            <a:off x="0" y="0"/>
            <a:ext cx="9144000" cy="5143500"/>
          </a:xfrm>
          <a:prstGeom prst="rect">
            <a:avLst/>
          </a:prstGeom>
        </p:spPr>
      </p:pic>
      <p:sp>
        <p:nvSpPr>
          <p:cNvPr id="16" name="Rectangle 15"/>
          <p:cNvSpPr/>
          <p:nvPr/>
        </p:nvSpPr>
        <p:spPr>
          <a:xfrm>
            <a:off x="0" y="0"/>
            <a:ext cx="9144000" cy="5143500"/>
          </a:xfrm>
          <a:prstGeom prst="rect">
            <a:avLst/>
          </a:prstGeom>
          <a:solidFill>
            <a:schemeClr val="accent1">
              <a:alpha val="5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p:cNvSpPr/>
          <p:nvPr/>
        </p:nvSpPr>
        <p:spPr>
          <a:xfrm>
            <a:off x="0" y="2952750"/>
            <a:ext cx="9144000" cy="2190750"/>
          </a:xfrm>
          <a:prstGeom prst="rect">
            <a:avLst/>
          </a:prstGeom>
          <a:solidFill>
            <a:schemeClr val="bg1">
              <a:alpha val="5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8600" y="3181350"/>
            <a:ext cx="1296538" cy="1143000"/>
          </a:xfrm>
          <a:prstGeom prst="rect">
            <a:avLst/>
          </a:prstGeom>
        </p:spPr>
      </p:pic>
      <p:sp>
        <p:nvSpPr>
          <p:cNvPr id="13" name="Title 1"/>
          <p:cNvSpPr txBox="1">
            <a:spLocks/>
          </p:cNvSpPr>
          <p:nvPr/>
        </p:nvSpPr>
        <p:spPr>
          <a:xfrm>
            <a:off x="1438052" y="3409950"/>
            <a:ext cx="3133948" cy="963613"/>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a:solidFill>
                  <a:srgbClr val="0E70DC"/>
                </a:solidFill>
                <a:latin typeface="Noto Sans" pitchFamily="34" charset="0"/>
                <a:ea typeface="Noto Sans" pitchFamily="34" charset="0"/>
                <a:cs typeface="Noto Sans" pitchFamily="34" charset="0"/>
              </a:rPr>
              <a:t>Crowd Aid</a:t>
            </a:r>
          </a:p>
        </p:txBody>
      </p:sp>
      <p:sp>
        <p:nvSpPr>
          <p:cNvPr id="14" name="Subtitle 2"/>
          <p:cNvSpPr txBox="1">
            <a:spLocks/>
          </p:cNvSpPr>
          <p:nvPr/>
        </p:nvSpPr>
        <p:spPr>
          <a:xfrm>
            <a:off x="152400" y="4400550"/>
            <a:ext cx="8915400" cy="533400"/>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en-US" sz="2000" dirty="0">
                <a:solidFill>
                  <a:schemeClr val="accent1">
                    <a:lumMod val="75000"/>
                  </a:schemeClr>
                </a:solidFill>
                <a:latin typeface="Noto Sans" pitchFamily="34" charset="0"/>
                <a:ea typeface="Noto Sans" pitchFamily="34" charset="0"/>
                <a:cs typeface="Noto Sans" pitchFamily="34" charset="0"/>
              </a:rPr>
              <a:t>We will help you answer health or medical needs through crowdsourcing</a:t>
            </a:r>
          </a:p>
        </p:txBody>
      </p:sp>
      <p:pic>
        <p:nvPicPr>
          <p:cNvPr id="3" name="Picture 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477000" y="1745817"/>
            <a:ext cx="2514600" cy="966067"/>
          </a:xfrm>
          <a:prstGeom prst="rect">
            <a:avLst/>
          </a:prstGeom>
        </p:spPr>
      </p:pic>
    </p:spTree>
    <p:extLst>
      <p:ext uri="{BB962C8B-B14F-4D97-AF65-F5344CB8AC3E}">
        <p14:creationId xmlns:p14="http://schemas.microsoft.com/office/powerpoint/2010/main" val="421385465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0" y="821656"/>
            <a:ext cx="9144000" cy="7369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05800" y="71187"/>
            <a:ext cx="762000" cy="671763"/>
          </a:xfrm>
          <a:prstGeom prst="rect">
            <a:avLst/>
          </a:prstGeom>
        </p:spPr>
      </p:pic>
      <p:sp>
        <p:nvSpPr>
          <p:cNvPr id="14" name="Subtitle 2"/>
          <p:cNvSpPr txBox="1">
            <a:spLocks/>
          </p:cNvSpPr>
          <p:nvPr/>
        </p:nvSpPr>
        <p:spPr>
          <a:xfrm>
            <a:off x="152400" y="209550"/>
            <a:ext cx="4114800" cy="533400"/>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en-US" sz="2400" b="1" dirty="0" smtClean="0">
                <a:solidFill>
                  <a:schemeClr val="tx1">
                    <a:lumMod val="65000"/>
                    <a:lumOff val="35000"/>
                  </a:schemeClr>
                </a:solidFill>
                <a:latin typeface="Noto Sans" pitchFamily="34" charset="0"/>
                <a:ea typeface="Noto Sans" pitchFamily="34" charset="0"/>
                <a:cs typeface="Noto Sans" pitchFamily="34" charset="0"/>
              </a:rPr>
              <a:t>Questions and Answers</a:t>
            </a:r>
            <a:endParaRPr lang="en-US" sz="2400" b="1" dirty="0">
              <a:solidFill>
                <a:schemeClr val="tx1">
                  <a:lumMod val="65000"/>
                  <a:lumOff val="35000"/>
                </a:schemeClr>
              </a:solidFill>
              <a:latin typeface="Noto Sans" pitchFamily="34" charset="0"/>
              <a:ea typeface="Noto Sans" pitchFamily="34" charset="0"/>
              <a:cs typeface="Noto Sans" pitchFamily="34" charset="0"/>
            </a:endParaRPr>
          </a:p>
        </p:txBody>
      </p:sp>
      <p:sp>
        <p:nvSpPr>
          <p:cNvPr id="2" name="Rectangle 1"/>
          <p:cNvSpPr/>
          <p:nvPr/>
        </p:nvSpPr>
        <p:spPr>
          <a:xfrm>
            <a:off x="2540834" y="2571750"/>
            <a:ext cx="4062331" cy="923330"/>
          </a:xfrm>
          <a:prstGeom prst="rect">
            <a:avLst/>
          </a:prstGeom>
        </p:spPr>
        <p:txBody>
          <a:bodyPr wrap="none">
            <a:spAutoFit/>
          </a:bodyPr>
          <a:lstStyle/>
          <a:p>
            <a:r>
              <a:rPr lang="en-US" sz="5400" b="1" dirty="0" smtClean="0">
                <a:solidFill>
                  <a:srgbClr val="00B050"/>
                </a:solidFill>
                <a:latin typeface="Noto Sans" pitchFamily="34" charset="0"/>
                <a:ea typeface="Noto Sans" pitchFamily="34" charset="0"/>
                <a:cs typeface="Noto Sans" pitchFamily="34" charset="0"/>
              </a:rPr>
              <a:t>Questions?</a:t>
            </a:r>
            <a:endParaRPr lang="en-US" sz="5400" b="1" dirty="0">
              <a:solidFill>
                <a:srgbClr val="00B050"/>
              </a:solidFill>
              <a:latin typeface="Noto Sans" pitchFamily="34" charset="0"/>
              <a:ea typeface="Noto Sans" pitchFamily="34" charset="0"/>
              <a:cs typeface="Noto Sans" pitchFamily="34" charset="0"/>
            </a:endParaRPr>
          </a:p>
        </p:txBody>
      </p:sp>
    </p:spTree>
    <p:extLst>
      <p:ext uri="{BB962C8B-B14F-4D97-AF65-F5344CB8AC3E}">
        <p14:creationId xmlns:p14="http://schemas.microsoft.com/office/powerpoint/2010/main" val="161416840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0" y="821656"/>
            <a:ext cx="9144000" cy="7369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05800" y="71187"/>
            <a:ext cx="762000" cy="671763"/>
          </a:xfrm>
          <a:prstGeom prst="rect">
            <a:avLst/>
          </a:prstGeom>
        </p:spPr>
      </p:pic>
      <p:sp>
        <p:nvSpPr>
          <p:cNvPr id="14" name="Subtitle 2"/>
          <p:cNvSpPr txBox="1">
            <a:spLocks/>
          </p:cNvSpPr>
          <p:nvPr/>
        </p:nvSpPr>
        <p:spPr>
          <a:xfrm>
            <a:off x="152400" y="209550"/>
            <a:ext cx="3581400" cy="533400"/>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en-US" sz="2400" b="1" dirty="0">
                <a:solidFill>
                  <a:schemeClr val="tx1">
                    <a:lumMod val="65000"/>
                    <a:lumOff val="35000"/>
                  </a:schemeClr>
                </a:solidFill>
                <a:latin typeface="Noto Sans" pitchFamily="34" charset="0"/>
                <a:ea typeface="Noto Sans" pitchFamily="34" charset="0"/>
                <a:cs typeface="Noto Sans" pitchFamily="34" charset="0"/>
              </a:rPr>
              <a:t>What is the problem?</a:t>
            </a:r>
          </a:p>
        </p:txBody>
      </p:sp>
      <p:grpSp>
        <p:nvGrpSpPr>
          <p:cNvPr id="12" name="Group 11"/>
          <p:cNvGrpSpPr/>
          <p:nvPr/>
        </p:nvGrpSpPr>
        <p:grpSpPr>
          <a:xfrm>
            <a:off x="131135" y="971550"/>
            <a:ext cx="8697432" cy="2057400"/>
            <a:chOff x="131135" y="971550"/>
            <a:chExt cx="8697432" cy="2057400"/>
          </a:xfrm>
        </p:grpSpPr>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1135" y="971550"/>
              <a:ext cx="2419544" cy="205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6" name="Group 5"/>
            <p:cNvGrpSpPr/>
            <p:nvPr/>
          </p:nvGrpSpPr>
          <p:grpSpPr>
            <a:xfrm>
              <a:off x="2819400" y="1087843"/>
              <a:ext cx="6009167" cy="1712506"/>
              <a:chOff x="2819400" y="1087843"/>
              <a:chExt cx="6009167" cy="1712506"/>
            </a:xfrm>
          </p:grpSpPr>
          <p:sp>
            <p:nvSpPr>
              <p:cNvPr id="2" name="Rounded Rectangle 1"/>
              <p:cNvSpPr/>
              <p:nvPr/>
            </p:nvSpPr>
            <p:spPr>
              <a:xfrm>
                <a:off x="2819400" y="1087843"/>
                <a:ext cx="6009167" cy="1712506"/>
              </a:xfrm>
              <a:prstGeom prst="roundRect">
                <a:avLst>
                  <a:gd name="adj" fmla="val 4534"/>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ubtitle 2"/>
              <p:cNvSpPr txBox="1">
                <a:spLocks/>
              </p:cNvSpPr>
              <p:nvPr/>
            </p:nvSpPr>
            <p:spPr>
              <a:xfrm>
                <a:off x="5181600" y="1200150"/>
                <a:ext cx="3557477" cy="1284296"/>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en-US" sz="1800" b="1" dirty="0">
                    <a:solidFill>
                      <a:schemeClr val="bg1"/>
                    </a:solidFill>
                    <a:latin typeface="Noto Sans" pitchFamily="34" charset="0"/>
                    <a:ea typeface="Noto Sans" pitchFamily="34" charset="0"/>
                    <a:cs typeface="Noto Sans" pitchFamily="34" charset="0"/>
                  </a:rPr>
                  <a:t>Are wasted by U.S. health care system a year and a portion of it are from discarded medical items that are still usable</a:t>
                </a:r>
                <a:r>
                  <a:rPr lang="en-US" sz="2300" b="1" dirty="0">
                    <a:solidFill>
                      <a:schemeClr val="bg1"/>
                    </a:solidFill>
                    <a:latin typeface="Noto Sans" pitchFamily="34" charset="0"/>
                    <a:ea typeface="Noto Sans" pitchFamily="34" charset="0"/>
                    <a:cs typeface="Noto Sans" pitchFamily="34" charset="0"/>
                  </a:rPr>
                  <a:t>.</a:t>
                </a:r>
                <a:endParaRPr lang="en-US" sz="2300" dirty="0">
                  <a:solidFill>
                    <a:schemeClr val="bg1"/>
                  </a:solidFill>
                  <a:latin typeface="Noto Sans" pitchFamily="34" charset="0"/>
                  <a:ea typeface="Noto Sans" pitchFamily="34" charset="0"/>
                  <a:cs typeface="Noto Sans" pitchFamily="34" charset="0"/>
                </a:endParaRPr>
              </a:p>
            </p:txBody>
          </p:sp>
          <p:sp>
            <p:nvSpPr>
              <p:cNvPr id="21" name="Rounded Rectangle 20"/>
              <p:cNvSpPr/>
              <p:nvPr/>
            </p:nvSpPr>
            <p:spPr>
              <a:xfrm>
                <a:off x="2971800" y="1240243"/>
                <a:ext cx="2057400" cy="1396603"/>
              </a:xfrm>
              <a:prstGeom prst="roundRect">
                <a:avLst>
                  <a:gd name="adj" fmla="val 4534"/>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solidFill>
                      <a:srgbClr val="C00000"/>
                    </a:solidFill>
                    <a:latin typeface="Noto Sans" pitchFamily="34" charset="0"/>
                    <a:ea typeface="Noto Sans" pitchFamily="34" charset="0"/>
                    <a:cs typeface="Noto Sans" pitchFamily="34" charset="0"/>
                  </a:rPr>
                  <a:t>$765 Billion</a:t>
                </a:r>
                <a:endParaRPr lang="en-US" sz="1600" dirty="0"/>
              </a:p>
            </p:txBody>
          </p:sp>
        </p:grpSp>
      </p:grpSp>
      <p:grpSp>
        <p:nvGrpSpPr>
          <p:cNvPr id="11" name="Group 10"/>
          <p:cNvGrpSpPr/>
          <p:nvPr/>
        </p:nvGrpSpPr>
        <p:grpSpPr>
          <a:xfrm>
            <a:off x="609600" y="2038350"/>
            <a:ext cx="8226055" cy="1712506"/>
            <a:chOff x="609600" y="2038350"/>
            <a:chExt cx="8226055" cy="1712506"/>
          </a:xfrm>
        </p:grpSpPr>
        <p:grpSp>
          <p:nvGrpSpPr>
            <p:cNvPr id="4" name="Group 3"/>
            <p:cNvGrpSpPr/>
            <p:nvPr/>
          </p:nvGrpSpPr>
          <p:grpSpPr>
            <a:xfrm>
              <a:off x="609600" y="2091002"/>
              <a:ext cx="1593863" cy="1593863"/>
              <a:chOff x="609600" y="2091002"/>
              <a:chExt cx="1593863" cy="1593863"/>
            </a:xfrm>
          </p:grpSpPr>
          <p:pic>
            <p:nvPicPr>
              <p:cNvPr id="22"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rot="20975867">
                <a:off x="749167" y="2259913"/>
                <a:ext cx="1177761" cy="10475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quot;No&quot; Symbol 6"/>
              <p:cNvSpPr/>
              <p:nvPr/>
            </p:nvSpPr>
            <p:spPr>
              <a:xfrm>
                <a:off x="609600" y="2091002"/>
                <a:ext cx="1593863" cy="1593863"/>
              </a:xfrm>
              <a:prstGeom prst="noSmoking">
                <a:avLst>
                  <a:gd name="adj" fmla="val 9360"/>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23" name="Group 22"/>
            <p:cNvGrpSpPr/>
            <p:nvPr/>
          </p:nvGrpSpPr>
          <p:grpSpPr>
            <a:xfrm>
              <a:off x="2826488" y="2038350"/>
              <a:ext cx="6009167" cy="1712506"/>
              <a:chOff x="2819400" y="1087843"/>
              <a:chExt cx="6009167" cy="1712506"/>
            </a:xfrm>
          </p:grpSpPr>
          <p:sp>
            <p:nvSpPr>
              <p:cNvPr id="24" name="Rounded Rectangle 23"/>
              <p:cNvSpPr/>
              <p:nvPr/>
            </p:nvSpPr>
            <p:spPr>
              <a:xfrm>
                <a:off x="2819400" y="1087843"/>
                <a:ext cx="6009167" cy="1712506"/>
              </a:xfrm>
              <a:prstGeom prst="roundRect">
                <a:avLst>
                  <a:gd name="adj" fmla="val 4534"/>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Subtitle 2"/>
              <p:cNvSpPr txBox="1">
                <a:spLocks/>
              </p:cNvSpPr>
              <p:nvPr/>
            </p:nvSpPr>
            <p:spPr>
              <a:xfrm>
                <a:off x="5181600" y="1165317"/>
                <a:ext cx="3557477" cy="1471529"/>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en-US" sz="1800" b="1" dirty="0">
                    <a:solidFill>
                      <a:schemeClr val="bg1"/>
                    </a:solidFill>
                    <a:latin typeface="Noto Sans" pitchFamily="34" charset="0"/>
                    <a:ea typeface="Noto Sans" pitchFamily="34" charset="0"/>
                    <a:cs typeface="Noto Sans" pitchFamily="34" charset="0"/>
                  </a:rPr>
                  <a:t>People do not have access to essential health services and </a:t>
                </a:r>
                <a:r>
                  <a:rPr lang="en-US" sz="2000" b="1" dirty="0">
                    <a:solidFill>
                      <a:schemeClr val="bg1"/>
                    </a:solidFill>
                    <a:latin typeface="Noto Sans" pitchFamily="34" charset="0"/>
                    <a:ea typeface="Noto Sans" pitchFamily="34" charset="0"/>
                    <a:cs typeface="Noto Sans" pitchFamily="34" charset="0"/>
                  </a:rPr>
                  <a:t>6% </a:t>
                </a:r>
                <a:r>
                  <a:rPr lang="en-US" sz="1800" b="1" dirty="0">
                    <a:solidFill>
                      <a:schemeClr val="bg1"/>
                    </a:solidFill>
                    <a:latin typeface="Noto Sans" pitchFamily="34" charset="0"/>
                    <a:ea typeface="Noto Sans" pitchFamily="34" charset="0"/>
                    <a:cs typeface="Noto Sans" pitchFamily="34" charset="0"/>
                  </a:rPr>
                  <a:t>of people are pushed further into extreme poverty because of health spending.</a:t>
                </a:r>
              </a:p>
              <a:p>
                <a:pPr algn="l"/>
                <a:endParaRPr lang="en-US" sz="2300" dirty="0">
                  <a:solidFill>
                    <a:schemeClr val="bg1"/>
                  </a:solidFill>
                  <a:latin typeface="Noto Sans" pitchFamily="34" charset="0"/>
                  <a:ea typeface="Noto Sans" pitchFamily="34" charset="0"/>
                  <a:cs typeface="Noto Sans" pitchFamily="34" charset="0"/>
                </a:endParaRPr>
              </a:p>
            </p:txBody>
          </p:sp>
          <p:sp>
            <p:nvSpPr>
              <p:cNvPr id="26" name="Rounded Rectangle 25"/>
              <p:cNvSpPr/>
              <p:nvPr/>
            </p:nvSpPr>
            <p:spPr>
              <a:xfrm>
                <a:off x="2971800" y="1240243"/>
                <a:ext cx="2057400" cy="1396603"/>
              </a:xfrm>
              <a:prstGeom prst="roundRect">
                <a:avLst>
                  <a:gd name="adj" fmla="val 4534"/>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solidFill>
                      <a:srgbClr val="C00000"/>
                    </a:solidFill>
                    <a:latin typeface="Noto Sans" pitchFamily="34" charset="0"/>
                    <a:ea typeface="Noto Sans" pitchFamily="34" charset="0"/>
                    <a:cs typeface="Noto Sans" pitchFamily="34" charset="0"/>
                  </a:rPr>
                  <a:t>400 Million</a:t>
                </a:r>
                <a:endParaRPr lang="en-US" sz="1600" dirty="0"/>
              </a:p>
            </p:txBody>
          </p:sp>
        </p:grpSp>
      </p:grpSp>
      <p:grpSp>
        <p:nvGrpSpPr>
          <p:cNvPr id="10" name="Group 9"/>
          <p:cNvGrpSpPr/>
          <p:nvPr/>
        </p:nvGrpSpPr>
        <p:grpSpPr>
          <a:xfrm>
            <a:off x="517421" y="3161098"/>
            <a:ext cx="8318234" cy="1759177"/>
            <a:chOff x="517421" y="3161098"/>
            <a:chExt cx="8318234" cy="1759177"/>
          </a:xfrm>
        </p:grpSpPr>
        <p:pic>
          <p:nvPicPr>
            <p:cNvPr id="18"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rot="21238156">
              <a:off x="817650" y="3161098"/>
              <a:ext cx="1177761" cy="10475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 name="Picture 2"/>
            <p:cNvPicPr>
              <a:picLocks noChangeAspect="1"/>
            </p:cNvPicPr>
            <p:nvPr/>
          </p:nvPicPr>
          <p:blipFill>
            <a:blip r:embed="rId6"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flipH="1">
              <a:off x="517421" y="3796268"/>
              <a:ext cx="1952821" cy="1124007"/>
            </a:xfrm>
            <a:prstGeom prst="rect">
              <a:avLst/>
            </a:prstGeom>
            <a:noFill/>
          </p:spPr>
        </p:pic>
        <p:grpSp>
          <p:nvGrpSpPr>
            <p:cNvPr id="5" name="Group 4"/>
            <p:cNvGrpSpPr/>
            <p:nvPr/>
          </p:nvGrpSpPr>
          <p:grpSpPr>
            <a:xfrm>
              <a:off x="2819400" y="3207769"/>
              <a:ext cx="6016255" cy="1712506"/>
              <a:chOff x="2830033" y="3207769"/>
              <a:chExt cx="6009167" cy="1712506"/>
            </a:xfrm>
          </p:grpSpPr>
          <p:sp>
            <p:nvSpPr>
              <p:cNvPr id="28" name="Rounded Rectangle 27"/>
              <p:cNvSpPr/>
              <p:nvPr/>
            </p:nvSpPr>
            <p:spPr>
              <a:xfrm>
                <a:off x="2830033" y="3207769"/>
                <a:ext cx="6009167" cy="1712506"/>
              </a:xfrm>
              <a:prstGeom prst="roundRect">
                <a:avLst>
                  <a:gd name="adj" fmla="val 4534"/>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ounded Rectangle 30"/>
              <p:cNvSpPr/>
              <p:nvPr/>
            </p:nvSpPr>
            <p:spPr>
              <a:xfrm>
                <a:off x="2978888" y="3333751"/>
                <a:ext cx="5707912" cy="1447800"/>
              </a:xfrm>
              <a:prstGeom prst="roundRect">
                <a:avLst>
                  <a:gd name="adj" fmla="val 4534"/>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r>
                  <a:rPr lang="en-US" sz="2000" b="1" dirty="0">
                    <a:solidFill>
                      <a:schemeClr val="tx1">
                        <a:lumMod val="65000"/>
                        <a:lumOff val="35000"/>
                      </a:schemeClr>
                    </a:solidFill>
                    <a:latin typeface="Noto Sans" pitchFamily="34" charset="0"/>
                    <a:ea typeface="Noto Sans" pitchFamily="34" charset="0"/>
                    <a:cs typeface="Noto Sans" pitchFamily="34" charset="0"/>
                  </a:rPr>
                  <a:t>Patients are often </a:t>
                </a:r>
                <a:r>
                  <a:rPr lang="en-US" sz="2000" b="1" dirty="0">
                    <a:solidFill>
                      <a:srgbClr val="00B050"/>
                    </a:solidFill>
                    <a:latin typeface="Noto Sans" pitchFamily="34" charset="0"/>
                    <a:ea typeface="Noto Sans" pitchFamily="34" charset="0"/>
                    <a:cs typeface="Noto Sans" pitchFamily="34" charset="0"/>
                  </a:rPr>
                  <a:t>willing to donate </a:t>
                </a:r>
                <a:r>
                  <a:rPr lang="en-US" sz="2000" b="1" dirty="0">
                    <a:solidFill>
                      <a:schemeClr val="tx1">
                        <a:lumMod val="65000"/>
                        <a:lumOff val="35000"/>
                      </a:schemeClr>
                    </a:solidFill>
                    <a:latin typeface="Noto Sans" pitchFamily="34" charset="0"/>
                    <a:ea typeface="Noto Sans" pitchFamily="34" charset="0"/>
                    <a:cs typeface="Noto Sans" pitchFamily="34" charset="0"/>
                  </a:rPr>
                  <a:t>medical products after completing their treatment, but </a:t>
                </a:r>
                <a:r>
                  <a:rPr lang="en-US" sz="2000" b="1" dirty="0">
                    <a:solidFill>
                      <a:srgbClr val="C00000"/>
                    </a:solidFill>
                    <a:latin typeface="Noto Sans" pitchFamily="34" charset="0"/>
                    <a:ea typeface="Noto Sans" pitchFamily="34" charset="0"/>
                    <a:cs typeface="Noto Sans" pitchFamily="34" charset="0"/>
                  </a:rPr>
                  <a:t>can struggle to find places to take them</a:t>
                </a:r>
                <a:r>
                  <a:rPr lang="en-US" sz="1600" b="1" dirty="0">
                    <a:solidFill>
                      <a:schemeClr val="bg1"/>
                    </a:solidFill>
                    <a:latin typeface="Noto Sans" pitchFamily="34" charset="0"/>
                    <a:ea typeface="Noto Sans" pitchFamily="34" charset="0"/>
                    <a:cs typeface="Noto Sans" pitchFamily="34" charset="0"/>
                  </a:rPr>
                  <a:t>.</a:t>
                </a:r>
              </a:p>
            </p:txBody>
          </p:sp>
        </p:grpSp>
      </p:grpSp>
    </p:spTree>
    <p:extLst>
      <p:ext uri="{BB962C8B-B14F-4D97-AF65-F5344CB8AC3E}">
        <p14:creationId xmlns:p14="http://schemas.microsoft.com/office/powerpoint/2010/main" val="3946488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randombar(horizontal)">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randombar(horizontal)">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xit" presetSubtype="10" fill="hold" nodeType="clickEffect">
                                  <p:stCondLst>
                                    <p:cond delay="0"/>
                                  </p:stCondLst>
                                  <p:childTnLst>
                                    <p:animEffect transition="out" filter="randombar(horizontal)">
                                      <p:cBhvr>
                                        <p:cTn id="16" dur="500"/>
                                        <p:tgtEl>
                                          <p:spTgt spid="12"/>
                                        </p:tgtEl>
                                      </p:cBhvr>
                                    </p:animEffect>
                                    <p:set>
                                      <p:cBhvr>
                                        <p:cTn id="17" dur="1" fill="hold">
                                          <p:stCondLst>
                                            <p:cond delay="499"/>
                                          </p:stCondLst>
                                        </p:cTn>
                                        <p:tgtEl>
                                          <p:spTgt spid="12"/>
                                        </p:tgtEl>
                                        <p:attrNameLst>
                                          <p:attrName>style.visibility</p:attrName>
                                        </p:attrNameLst>
                                      </p:cBhvr>
                                      <p:to>
                                        <p:strVal val="hidden"/>
                                      </p:to>
                                    </p:set>
                                  </p:childTnLst>
                                </p:cTn>
                              </p:par>
                              <p:par>
                                <p:cTn id="18" presetID="14" presetClass="exit" presetSubtype="10" fill="hold" nodeType="withEffect">
                                  <p:stCondLst>
                                    <p:cond delay="0"/>
                                  </p:stCondLst>
                                  <p:childTnLst>
                                    <p:animEffect transition="out" filter="randombar(horizontal)">
                                      <p:cBhvr>
                                        <p:cTn id="19" dur="500"/>
                                        <p:tgtEl>
                                          <p:spTgt spid="10"/>
                                        </p:tgtEl>
                                      </p:cBhvr>
                                    </p:animEffect>
                                    <p:set>
                                      <p:cBhvr>
                                        <p:cTn id="20" dur="1" fill="hold">
                                          <p:stCondLst>
                                            <p:cond delay="499"/>
                                          </p:stCondLst>
                                        </p:cTn>
                                        <p:tgtEl>
                                          <p:spTgt spid="10"/>
                                        </p:tgtEl>
                                        <p:attrNameLst>
                                          <p:attrName>style.visibility</p:attrName>
                                        </p:attrNameLst>
                                      </p:cBhvr>
                                      <p:to>
                                        <p:strVal val="hidden"/>
                                      </p:to>
                                    </p:set>
                                  </p:childTnLst>
                                </p:cTn>
                              </p:par>
                            </p:childTnLst>
                          </p:cTn>
                        </p:par>
                        <p:par>
                          <p:cTn id="21" fill="hold">
                            <p:stCondLst>
                              <p:cond delay="500"/>
                            </p:stCondLst>
                            <p:childTnLst>
                              <p:par>
                                <p:cTn id="22" presetID="14" presetClass="entr" presetSubtype="10" fill="hold" nodeType="after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randombar(horizontal)">
                                      <p:cBhvr>
                                        <p:cTn id="2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0" y="821656"/>
            <a:ext cx="9144000" cy="7369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05800" y="71187"/>
            <a:ext cx="762000" cy="671763"/>
          </a:xfrm>
          <a:prstGeom prst="rect">
            <a:avLst/>
          </a:prstGeom>
        </p:spPr>
      </p:pic>
      <p:sp>
        <p:nvSpPr>
          <p:cNvPr id="14" name="Subtitle 2"/>
          <p:cNvSpPr txBox="1">
            <a:spLocks/>
          </p:cNvSpPr>
          <p:nvPr/>
        </p:nvSpPr>
        <p:spPr>
          <a:xfrm>
            <a:off x="152400" y="209550"/>
            <a:ext cx="3581400" cy="533400"/>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en-US" sz="2400" b="1" dirty="0">
                <a:solidFill>
                  <a:schemeClr val="tx1">
                    <a:lumMod val="65000"/>
                    <a:lumOff val="35000"/>
                  </a:schemeClr>
                </a:solidFill>
                <a:latin typeface="Noto Sans" pitchFamily="34" charset="0"/>
                <a:ea typeface="Noto Sans" pitchFamily="34" charset="0"/>
                <a:cs typeface="Noto Sans" pitchFamily="34" charset="0"/>
              </a:rPr>
              <a:t>Solution</a:t>
            </a:r>
          </a:p>
        </p:txBody>
      </p:sp>
      <p:pic>
        <p:nvPicPr>
          <p:cNvPr id="23" name="Picture 2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84217" y="1962150"/>
            <a:ext cx="1390538" cy="1225869"/>
          </a:xfrm>
          <a:prstGeom prst="rect">
            <a:avLst/>
          </a:prstGeom>
        </p:spPr>
      </p:pic>
      <p:grpSp>
        <p:nvGrpSpPr>
          <p:cNvPr id="2061" name="Group 2060"/>
          <p:cNvGrpSpPr/>
          <p:nvPr/>
        </p:nvGrpSpPr>
        <p:grpSpPr>
          <a:xfrm>
            <a:off x="1364755" y="1806983"/>
            <a:ext cx="1387804" cy="1570235"/>
            <a:chOff x="212396" y="1376228"/>
            <a:chExt cx="1968335" cy="2227078"/>
          </a:xfrm>
        </p:grpSpPr>
        <p:pic>
          <p:nvPicPr>
            <p:cNvPr id="2055" name="Picture 7"/>
            <p:cNvPicPr>
              <a:picLocks noChangeAspect="1" noChangeArrowheads="1"/>
            </p:cNvPicPr>
            <p:nvPr/>
          </p:nvPicPr>
          <p:blipFill>
            <a:blip r:embed="rId4">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33400" y="1376228"/>
              <a:ext cx="1647331" cy="22270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4" name="Rectangle 23"/>
            <p:cNvSpPr/>
            <p:nvPr/>
          </p:nvSpPr>
          <p:spPr>
            <a:xfrm rot="19945674">
              <a:off x="212396" y="1574731"/>
              <a:ext cx="758688" cy="44539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100" b="1" dirty="0"/>
                <a:t>HELP!</a:t>
              </a:r>
            </a:p>
          </p:txBody>
        </p:sp>
      </p:grpSp>
      <p:cxnSp>
        <p:nvCxnSpPr>
          <p:cNvPr id="7" name="Straight Arrow Connector 6"/>
          <p:cNvCxnSpPr>
            <a:endCxn id="23" idx="1"/>
          </p:cNvCxnSpPr>
          <p:nvPr/>
        </p:nvCxnSpPr>
        <p:spPr>
          <a:xfrm>
            <a:off x="2507755" y="2575084"/>
            <a:ext cx="1276462" cy="1"/>
          </a:xfrm>
          <a:prstGeom prst="straightConnector1">
            <a:avLst/>
          </a:prstGeom>
          <a:ln w="76200">
            <a:solidFill>
              <a:srgbClr val="00B050"/>
            </a:solidFill>
            <a:headEnd type="arrow" w="sm" len="sm"/>
            <a:tailEnd type="arrow" w="sm" len="sm"/>
          </a:ln>
        </p:spPr>
        <p:style>
          <a:lnRef idx="1">
            <a:schemeClr val="accent1"/>
          </a:lnRef>
          <a:fillRef idx="0">
            <a:schemeClr val="accent1"/>
          </a:fillRef>
          <a:effectRef idx="0">
            <a:schemeClr val="accent1"/>
          </a:effectRef>
          <a:fontRef idx="minor">
            <a:schemeClr val="tx1"/>
          </a:fontRef>
        </p:style>
      </p:cxnSp>
      <p:grpSp>
        <p:nvGrpSpPr>
          <p:cNvPr id="31" name="Group 30"/>
          <p:cNvGrpSpPr/>
          <p:nvPr/>
        </p:nvGrpSpPr>
        <p:grpSpPr>
          <a:xfrm>
            <a:off x="5946216" y="1007867"/>
            <a:ext cx="1209740" cy="871851"/>
            <a:chOff x="5193991" y="994315"/>
            <a:chExt cx="1641845" cy="1003123"/>
          </a:xfrm>
        </p:grpSpPr>
        <p:pic>
          <p:nvPicPr>
            <p:cNvPr id="2051"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643242" y="994315"/>
              <a:ext cx="1057918" cy="763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0" name="TextBox 29"/>
            <p:cNvSpPr txBox="1"/>
            <p:nvPr/>
          </p:nvSpPr>
          <p:spPr>
            <a:xfrm>
              <a:off x="5193991" y="1699797"/>
              <a:ext cx="1641845" cy="297641"/>
            </a:xfrm>
            <a:prstGeom prst="rect">
              <a:avLst/>
            </a:prstGeom>
            <a:noFill/>
          </p:spPr>
          <p:txBody>
            <a:bodyPr wrap="none" rtlCol="0">
              <a:spAutoFit/>
            </a:bodyPr>
            <a:lstStyle/>
            <a:p>
              <a:r>
                <a:rPr lang="en-US" sz="1200" dirty="0">
                  <a:solidFill>
                    <a:schemeClr val="tx2"/>
                  </a:solidFill>
                  <a:latin typeface="Noto Sans" pitchFamily="34" charset="0"/>
                  <a:ea typeface="Noto Sans" pitchFamily="34" charset="0"/>
                  <a:cs typeface="Noto Sans" pitchFamily="34" charset="0"/>
                </a:rPr>
                <a:t>Health Institutions</a:t>
              </a:r>
            </a:p>
          </p:txBody>
        </p:sp>
      </p:grpSp>
      <p:grpSp>
        <p:nvGrpSpPr>
          <p:cNvPr id="2058" name="Group 2057"/>
          <p:cNvGrpSpPr/>
          <p:nvPr/>
        </p:nvGrpSpPr>
        <p:grpSpPr>
          <a:xfrm>
            <a:off x="6927355" y="2080133"/>
            <a:ext cx="1988045" cy="989904"/>
            <a:chOff x="6254838" y="1997002"/>
            <a:chExt cx="2452756" cy="1221296"/>
          </a:xfrm>
        </p:grpSpPr>
        <p:pic>
          <p:nvPicPr>
            <p:cNvPr id="205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929437" y="1997002"/>
              <a:ext cx="1223963" cy="10139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2" name="TextBox 41"/>
            <p:cNvSpPr txBox="1"/>
            <p:nvPr/>
          </p:nvSpPr>
          <p:spPr>
            <a:xfrm>
              <a:off x="6254838" y="2876550"/>
              <a:ext cx="2452756" cy="341748"/>
            </a:xfrm>
            <a:prstGeom prst="rect">
              <a:avLst/>
            </a:prstGeom>
            <a:noFill/>
          </p:spPr>
          <p:txBody>
            <a:bodyPr wrap="none" rtlCol="0">
              <a:spAutoFit/>
            </a:bodyPr>
            <a:lstStyle/>
            <a:p>
              <a:r>
                <a:rPr lang="en-US" sz="1200" dirty="0">
                  <a:solidFill>
                    <a:schemeClr val="tx2"/>
                  </a:solidFill>
                  <a:latin typeface="Noto Sans" pitchFamily="34" charset="0"/>
                  <a:ea typeface="Noto Sans" pitchFamily="34" charset="0"/>
                  <a:cs typeface="Noto Sans" pitchFamily="34" charset="0"/>
                </a:rPr>
                <a:t>Charitable Organizations</a:t>
              </a:r>
            </a:p>
          </p:txBody>
        </p:sp>
      </p:grpSp>
      <p:grpSp>
        <p:nvGrpSpPr>
          <p:cNvPr id="2059" name="Group 2058"/>
          <p:cNvGrpSpPr/>
          <p:nvPr/>
        </p:nvGrpSpPr>
        <p:grpSpPr>
          <a:xfrm>
            <a:off x="4933111" y="3778167"/>
            <a:ext cx="960098" cy="984452"/>
            <a:chOff x="6296733" y="3380877"/>
            <a:chExt cx="1221423" cy="1252404"/>
          </a:xfrm>
        </p:grpSpPr>
        <p:pic>
          <p:nvPicPr>
            <p:cNvPr id="2052"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486289" y="3380877"/>
              <a:ext cx="1017425" cy="10381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8" name="TextBox 47"/>
            <p:cNvSpPr txBox="1"/>
            <p:nvPr/>
          </p:nvSpPr>
          <p:spPr>
            <a:xfrm>
              <a:off x="6296733" y="4324350"/>
              <a:ext cx="1221423" cy="308931"/>
            </a:xfrm>
            <a:prstGeom prst="rect">
              <a:avLst/>
            </a:prstGeom>
            <a:noFill/>
          </p:spPr>
          <p:txBody>
            <a:bodyPr wrap="none" rtlCol="0">
              <a:spAutoFit/>
            </a:bodyPr>
            <a:lstStyle/>
            <a:p>
              <a:r>
                <a:rPr lang="en-US" sz="1200" dirty="0">
                  <a:solidFill>
                    <a:schemeClr val="tx2"/>
                  </a:solidFill>
                  <a:latin typeface="Noto Sans" pitchFamily="34" charset="0"/>
                  <a:ea typeface="Noto Sans" pitchFamily="34" charset="0"/>
                  <a:cs typeface="Noto Sans" pitchFamily="34" charset="0"/>
                </a:rPr>
                <a:t>Government</a:t>
              </a:r>
            </a:p>
          </p:txBody>
        </p:sp>
      </p:grpSp>
      <p:grpSp>
        <p:nvGrpSpPr>
          <p:cNvPr id="2060" name="Group 2059"/>
          <p:cNvGrpSpPr/>
          <p:nvPr/>
        </p:nvGrpSpPr>
        <p:grpSpPr>
          <a:xfrm>
            <a:off x="6706527" y="3377218"/>
            <a:ext cx="898857" cy="1041173"/>
            <a:chOff x="4369792" y="3729370"/>
            <a:chExt cx="1201894" cy="1392189"/>
          </a:xfrm>
        </p:grpSpPr>
        <p:pic>
          <p:nvPicPr>
            <p:cNvPr id="2053" name="Picture 5"/>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419600" y="3729370"/>
              <a:ext cx="1152086" cy="11520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0" name="TextBox 49"/>
            <p:cNvSpPr txBox="1"/>
            <p:nvPr/>
          </p:nvSpPr>
          <p:spPr>
            <a:xfrm>
              <a:off x="4369792" y="4781550"/>
              <a:ext cx="1196723" cy="340009"/>
            </a:xfrm>
            <a:prstGeom prst="rect">
              <a:avLst/>
            </a:prstGeom>
            <a:noFill/>
          </p:spPr>
          <p:txBody>
            <a:bodyPr wrap="none" rtlCol="0">
              <a:spAutoFit/>
            </a:bodyPr>
            <a:lstStyle/>
            <a:p>
              <a:r>
                <a:rPr lang="en-US" sz="1200" dirty="0">
                  <a:solidFill>
                    <a:schemeClr val="tx2"/>
                  </a:solidFill>
                  <a:latin typeface="Noto Sans" pitchFamily="34" charset="0"/>
                  <a:ea typeface="Noto Sans" pitchFamily="34" charset="0"/>
                  <a:cs typeface="Noto Sans" pitchFamily="34" charset="0"/>
                </a:rPr>
                <a:t>Individuals</a:t>
              </a:r>
            </a:p>
          </p:txBody>
        </p:sp>
      </p:grpSp>
      <p:cxnSp>
        <p:nvCxnSpPr>
          <p:cNvPr id="2067" name="Elbow Connector 2066"/>
          <p:cNvCxnSpPr>
            <a:stCxn id="23" idx="0"/>
            <a:endCxn id="2051" idx="1"/>
          </p:cNvCxnSpPr>
          <p:nvPr/>
        </p:nvCxnSpPr>
        <p:spPr>
          <a:xfrm rot="5400000" flipH="1" flipV="1">
            <a:off x="5067185" y="752103"/>
            <a:ext cx="622349" cy="1797746"/>
          </a:xfrm>
          <a:prstGeom prst="bentConnector2">
            <a:avLst/>
          </a:prstGeom>
          <a:ln w="69850" cmpd="sng">
            <a:solidFill>
              <a:srgbClr val="00B050"/>
            </a:solidFill>
            <a:headEnd type="arrow" w="sm" len="sm"/>
            <a:tailEnd type="arrow" w="sm" len="sm"/>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23" idx="3"/>
          </p:cNvCxnSpPr>
          <p:nvPr/>
        </p:nvCxnSpPr>
        <p:spPr>
          <a:xfrm>
            <a:off x="5174755" y="2575085"/>
            <a:ext cx="2097202" cy="17016"/>
          </a:xfrm>
          <a:prstGeom prst="straightConnector1">
            <a:avLst/>
          </a:prstGeom>
          <a:ln w="76200">
            <a:solidFill>
              <a:srgbClr val="00B050"/>
            </a:solidFill>
            <a:headEnd type="arrow" w="sm" len="sm"/>
            <a:tailEnd type="arrow" w="sm" len="sm"/>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endCxn id="2053" idx="1"/>
          </p:cNvCxnSpPr>
          <p:nvPr/>
        </p:nvCxnSpPr>
        <p:spPr>
          <a:xfrm>
            <a:off x="5082111" y="3070037"/>
            <a:ext cx="1661666" cy="737985"/>
          </a:xfrm>
          <a:prstGeom prst="straightConnector1">
            <a:avLst/>
          </a:prstGeom>
          <a:ln w="76200">
            <a:solidFill>
              <a:srgbClr val="00B050"/>
            </a:solidFill>
            <a:headEnd type="arrow" w="sm" len="sm"/>
            <a:tailEnd type="arrow" w="sm" len="sm"/>
          </a:ln>
        </p:spPr>
        <p:style>
          <a:lnRef idx="1">
            <a:schemeClr val="accent1"/>
          </a:lnRef>
          <a:fillRef idx="0">
            <a:schemeClr val="accent1"/>
          </a:fillRef>
          <a:effectRef idx="0">
            <a:schemeClr val="accent1"/>
          </a:effectRef>
          <a:fontRef idx="minor">
            <a:schemeClr val="tx1"/>
          </a:fontRef>
        </p:style>
      </p:cxnSp>
      <p:cxnSp>
        <p:nvCxnSpPr>
          <p:cNvPr id="80" name="Elbow Connector 79"/>
          <p:cNvCxnSpPr>
            <a:stCxn id="23" idx="2"/>
            <a:endCxn id="2052" idx="1"/>
          </p:cNvCxnSpPr>
          <p:nvPr/>
        </p:nvCxnSpPr>
        <p:spPr>
          <a:xfrm rot="16200000" flipH="1">
            <a:off x="4281707" y="3385797"/>
            <a:ext cx="998182" cy="602625"/>
          </a:xfrm>
          <a:prstGeom prst="bentConnector2">
            <a:avLst/>
          </a:prstGeom>
          <a:ln w="69850" cmpd="sng">
            <a:solidFill>
              <a:srgbClr val="00B050"/>
            </a:solidFill>
            <a:headEnd type="arrow" w="sm" len="sm"/>
            <a:tailEnd type="arrow" w="sm" len="sm"/>
          </a:ln>
        </p:spPr>
        <p:style>
          <a:lnRef idx="1">
            <a:schemeClr val="accent1"/>
          </a:lnRef>
          <a:fillRef idx="0">
            <a:schemeClr val="accent1"/>
          </a:fillRef>
          <a:effectRef idx="0">
            <a:schemeClr val="accent1"/>
          </a:effectRef>
          <a:fontRef idx="minor">
            <a:schemeClr val="tx1"/>
          </a:fontRef>
        </p:style>
      </p:cxnSp>
      <p:sp>
        <p:nvSpPr>
          <p:cNvPr id="26" name="Title 1"/>
          <p:cNvSpPr txBox="1">
            <a:spLocks/>
          </p:cNvSpPr>
          <p:nvPr/>
        </p:nvSpPr>
        <p:spPr>
          <a:xfrm>
            <a:off x="2912512" y="3222588"/>
            <a:ext cx="3133948" cy="963613"/>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a:solidFill>
                  <a:srgbClr val="0E70DC"/>
                </a:solidFill>
                <a:latin typeface="Noto Sans" pitchFamily="34" charset="0"/>
                <a:ea typeface="Noto Sans" pitchFamily="34" charset="0"/>
                <a:cs typeface="Noto Sans" pitchFamily="34" charset="0"/>
              </a:rPr>
              <a:t>Crowd Aid</a:t>
            </a:r>
          </a:p>
        </p:txBody>
      </p:sp>
    </p:spTree>
    <p:extLst>
      <p:ext uri="{BB962C8B-B14F-4D97-AF65-F5344CB8AC3E}">
        <p14:creationId xmlns:p14="http://schemas.microsoft.com/office/powerpoint/2010/main" val="1293700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circle(in)">
                                      <p:cBhvr>
                                        <p:cTn id="7" dur="2000"/>
                                        <p:tgtEl>
                                          <p:spTgt spid="23"/>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randombar(horizontal)">
                                      <p:cBhvr>
                                        <p:cTn id="10" dur="500"/>
                                        <p:tgtEl>
                                          <p:spTgt spid="26"/>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nodeType="clickEffect">
                                  <p:stCondLst>
                                    <p:cond delay="0"/>
                                  </p:stCondLst>
                                  <p:childTnLst>
                                    <p:set>
                                      <p:cBhvr>
                                        <p:cTn id="14" dur="1" fill="hold">
                                          <p:stCondLst>
                                            <p:cond delay="0"/>
                                          </p:stCondLst>
                                        </p:cTn>
                                        <p:tgtEl>
                                          <p:spTgt spid="2067"/>
                                        </p:tgtEl>
                                        <p:attrNameLst>
                                          <p:attrName>style.visibility</p:attrName>
                                        </p:attrNameLst>
                                      </p:cBhvr>
                                      <p:to>
                                        <p:strVal val="visible"/>
                                      </p:to>
                                    </p:set>
                                    <p:animEffect transition="in" filter="barn(inVertical)">
                                      <p:cBhvr>
                                        <p:cTn id="15" dur="500"/>
                                        <p:tgtEl>
                                          <p:spTgt spid="2067"/>
                                        </p:tgtEl>
                                      </p:cBhvr>
                                    </p:animEffect>
                                  </p:childTnLst>
                                </p:cTn>
                              </p:par>
                              <p:par>
                                <p:cTn id="16" presetID="14" presetClass="exit" presetSubtype="10" fill="hold" grpId="1" nodeType="withEffect">
                                  <p:stCondLst>
                                    <p:cond delay="0"/>
                                  </p:stCondLst>
                                  <p:childTnLst>
                                    <p:animEffect transition="out" filter="randombar(horizontal)">
                                      <p:cBhvr>
                                        <p:cTn id="17" dur="500"/>
                                        <p:tgtEl>
                                          <p:spTgt spid="26"/>
                                        </p:tgtEl>
                                      </p:cBhvr>
                                    </p:animEffect>
                                    <p:set>
                                      <p:cBhvr>
                                        <p:cTn id="18" dur="1" fill="hold">
                                          <p:stCondLst>
                                            <p:cond delay="499"/>
                                          </p:stCondLst>
                                        </p:cTn>
                                        <p:tgtEl>
                                          <p:spTgt spid="26"/>
                                        </p:tgtEl>
                                        <p:attrNameLst>
                                          <p:attrName>style.visibility</p:attrName>
                                        </p:attrNameLst>
                                      </p:cBhvr>
                                      <p:to>
                                        <p:strVal val="hidden"/>
                                      </p:to>
                                    </p:set>
                                  </p:childTnLst>
                                </p:cTn>
                              </p:par>
                              <p:par>
                                <p:cTn id="19" presetID="6" presetClass="entr" presetSubtype="16" fill="hold" nodeType="withEffect">
                                  <p:stCondLst>
                                    <p:cond delay="0"/>
                                  </p:stCondLst>
                                  <p:childTnLst>
                                    <p:set>
                                      <p:cBhvr>
                                        <p:cTn id="20" dur="1" fill="hold">
                                          <p:stCondLst>
                                            <p:cond delay="0"/>
                                          </p:stCondLst>
                                        </p:cTn>
                                        <p:tgtEl>
                                          <p:spTgt spid="31"/>
                                        </p:tgtEl>
                                        <p:attrNameLst>
                                          <p:attrName>style.visibility</p:attrName>
                                        </p:attrNameLst>
                                      </p:cBhvr>
                                      <p:to>
                                        <p:strVal val="visible"/>
                                      </p:to>
                                    </p:set>
                                    <p:animEffect transition="in" filter="circle(in)">
                                      <p:cBhvr>
                                        <p:cTn id="21" dur="2000"/>
                                        <p:tgtEl>
                                          <p:spTgt spid="31"/>
                                        </p:tgtEl>
                                      </p:cBhvr>
                                    </p:animEffect>
                                  </p:childTnLst>
                                </p:cTn>
                              </p:par>
                            </p:childTnLst>
                          </p:cTn>
                        </p:par>
                      </p:childTnLst>
                    </p:cTn>
                  </p:par>
                  <p:par>
                    <p:cTn id="22" fill="hold">
                      <p:stCondLst>
                        <p:cond delay="indefinite"/>
                      </p:stCondLst>
                      <p:childTnLst>
                        <p:par>
                          <p:cTn id="23" fill="hold">
                            <p:stCondLst>
                              <p:cond delay="0"/>
                            </p:stCondLst>
                            <p:childTnLst>
                              <p:par>
                                <p:cTn id="24" presetID="16" presetClass="entr" presetSubtype="21" fill="hold" nodeType="clickEffect">
                                  <p:stCondLst>
                                    <p:cond delay="0"/>
                                  </p:stCondLst>
                                  <p:childTnLst>
                                    <p:set>
                                      <p:cBhvr>
                                        <p:cTn id="25" dur="1" fill="hold">
                                          <p:stCondLst>
                                            <p:cond delay="0"/>
                                          </p:stCondLst>
                                        </p:cTn>
                                        <p:tgtEl>
                                          <p:spTgt spid="66"/>
                                        </p:tgtEl>
                                        <p:attrNameLst>
                                          <p:attrName>style.visibility</p:attrName>
                                        </p:attrNameLst>
                                      </p:cBhvr>
                                      <p:to>
                                        <p:strVal val="visible"/>
                                      </p:to>
                                    </p:set>
                                    <p:animEffect transition="in" filter="barn(inVertical)">
                                      <p:cBhvr>
                                        <p:cTn id="26" dur="500"/>
                                        <p:tgtEl>
                                          <p:spTgt spid="66"/>
                                        </p:tgtEl>
                                      </p:cBhvr>
                                    </p:animEffect>
                                  </p:childTnLst>
                                </p:cTn>
                              </p:par>
                              <p:par>
                                <p:cTn id="27" presetID="6" presetClass="entr" presetSubtype="16" fill="hold" nodeType="withEffect">
                                  <p:stCondLst>
                                    <p:cond delay="0"/>
                                  </p:stCondLst>
                                  <p:childTnLst>
                                    <p:set>
                                      <p:cBhvr>
                                        <p:cTn id="28" dur="1" fill="hold">
                                          <p:stCondLst>
                                            <p:cond delay="0"/>
                                          </p:stCondLst>
                                        </p:cTn>
                                        <p:tgtEl>
                                          <p:spTgt spid="2058"/>
                                        </p:tgtEl>
                                        <p:attrNameLst>
                                          <p:attrName>style.visibility</p:attrName>
                                        </p:attrNameLst>
                                      </p:cBhvr>
                                      <p:to>
                                        <p:strVal val="visible"/>
                                      </p:to>
                                    </p:set>
                                    <p:animEffect transition="in" filter="circle(in)">
                                      <p:cBhvr>
                                        <p:cTn id="29" dur="2000"/>
                                        <p:tgtEl>
                                          <p:spTgt spid="2058"/>
                                        </p:tgtEl>
                                      </p:cBhvr>
                                    </p:animEffect>
                                  </p:childTnLst>
                                </p:cTn>
                              </p:par>
                            </p:childTnLst>
                          </p:cTn>
                        </p:par>
                      </p:childTnLst>
                    </p:cTn>
                  </p:par>
                  <p:par>
                    <p:cTn id="30" fill="hold">
                      <p:stCondLst>
                        <p:cond delay="indefinite"/>
                      </p:stCondLst>
                      <p:childTnLst>
                        <p:par>
                          <p:cTn id="31" fill="hold">
                            <p:stCondLst>
                              <p:cond delay="0"/>
                            </p:stCondLst>
                            <p:childTnLst>
                              <p:par>
                                <p:cTn id="32" presetID="16" presetClass="entr" presetSubtype="21" fill="hold" nodeType="clickEffect">
                                  <p:stCondLst>
                                    <p:cond delay="0"/>
                                  </p:stCondLst>
                                  <p:childTnLst>
                                    <p:set>
                                      <p:cBhvr>
                                        <p:cTn id="33" dur="1" fill="hold">
                                          <p:stCondLst>
                                            <p:cond delay="0"/>
                                          </p:stCondLst>
                                        </p:cTn>
                                        <p:tgtEl>
                                          <p:spTgt spid="72"/>
                                        </p:tgtEl>
                                        <p:attrNameLst>
                                          <p:attrName>style.visibility</p:attrName>
                                        </p:attrNameLst>
                                      </p:cBhvr>
                                      <p:to>
                                        <p:strVal val="visible"/>
                                      </p:to>
                                    </p:set>
                                    <p:animEffect transition="in" filter="barn(inVertical)">
                                      <p:cBhvr>
                                        <p:cTn id="34" dur="500"/>
                                        <p:tgtEl>
                                          <p:spTgt spid="72"/>
                                        </p:tgtEl>
                                      </p:cBhvr>
                                    </p:animEffect>
                                  </p:childTnLst>
                                </p:cTn>
                              </p:par>
                              <p:par>
                                <p:cTn id="35" presetID="6" presetClass="entr" presetSubtype="16" fill="hold" nodeType="withEffect">
                                  <p:stCondLst>
                                    <p:cond delay="0"/>
                                  </p:stCondLst>
                                  <p:childTnLst>
                                    <p:set>
                                      <p:cBhvr>
                                        <p:cTn id="36" dur="1" fill="hold">
                                          <p:stCondLst>
                                            <p:cond delay="0"/>
                                          </p:stCondLst>
                                        </p:cTn>
                                        <p:tgtEl>
                                          <p:spTgt spid="2060"/>
                                        </p:tgtEl>
                                        <p:attrNameLst>
                                          <p:attrName>style.visibility</p:attrName>
                                        </p:attrNameLst>
                                      </p:cBhvr>
                                      <p:to>
                                        <p:strVal val="visible"/>
                                      </p:to>
                                    </p:set>
                                    <p:animEffect transition="in" filter="circle(in)">
                                      <p:cBhvr>
                                        <p:cTn id="37" dur="2000"/>
                                        <p:tgtEl>
                                          <p:spTgt spid="2060"/>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80"/>
                                        </p:tgtEl>
                                        <p:attrNameLst>
                                          <p:attrName>style.visibility</p:attrName>
                                        </p:attrNameLst>
                                      </p:cBhvr>
                                      <p:to>
                                        <p:strVal val="visible"/>
                                      </p:to>
                                    </p:set>
                                    <p:animEffect transition="in" filter="barn(inVertical)">
                                      <p:cBhvr>
                                        <p:cTn id="42" dur="500"/>
                                        <p:tgtEl>
                                          <p:spTgt spid="80"/>
                                        </p:tgtEl>
                                      </p:cBhvr>
                                    </p:animEffect>
                                  </p:childTnLst>
                                </p:cTn>
                              </p:par>
                              <p:par>
                                <p:cTn id="43" presetID="6" presetClass="entr" presetSubtype="16" fill="hold" nodeType="withEffect">
                                  <p:stCondLst>
                                    <p:cond delay="0"/>
                                  </p:stCondLst>
                                  <p:childTnLst>
                                    <p:set>
                                      <p:cBhvr>
                                        <p:cTn id="44" dur="1" fill="hold">
                                          <p:stCondLst>
                                            <p:cond delay="0"/>
                                          </p:stCondLst>
                                        </p:cTn>
                                        <p:tgtEl>
                                          <p:spTgt spid="2059"/>
                                        </p:tgtEl>
                                        <p:attrNameLst>
                                          <p:attrName>style.visibility</p:attrName>
                                        </p:attrNameLst>
                                      </p:cBhvr>
                                      <p:to>
                                        <p:strVal val="visible"/>
                                      </p:to>
                                    </p:set>
                                    <p:animEffect transition="in" filter="circle(in)">
                                      <p:cBhvr>
                                        <p:cTn id="45" dur="2000"/>
                                        <p:tgtEl>
                                          <p:spTgt spid="2059"/>
                                        </p:tgtEl>
                                      </p:cBhvr>
                                    </p:animEffect>
                                  </p:childTnLst>
                                </p:cTn>
                              </p:par>
                            </p:childTnLst>
                          </p:cTn>
                        </p:par>
                      </p:childTnLst>
                    </p:cTn>
                  </p:par>
                  <p:par>
                    <p:cTn id="46" fill="hold">
                      <p:stCondLst>
                        <p:cond delay="indefinite"/>
                      </p:stCondLst>
                      <p:childTnLst>
                        <p:par>
                          <p:cTn id="47" fill="hold">
                            <p:stCondLst>
                              <p:cond delay="0"/>
                            </p:stCondLst>
                            <p:childTnLst>
                              <p:par>
                                <p:cTn id="48" presetID="16" presetClass="entr" presetSubtype="21" fill="hold" nodeType="clickEffect">
                                  <p:stCondLst>
                                    <p:cond delay="0"/>
                                  </p:stCondLst>
                                  <p:childTnLst>
                                    <p:set>
                                      <p:cBhvr>
                                        <p:cTn id="49" dur="1" fill="hold">
                                          <p:stCondLst>
                                            <p:cond delay="0"/>
                                          </p:stCondLst>
                                        </p:cTn>
                                        <p:tgtEl>
                                          <p:spTgt spid="7"/>
                                        </p:tgtEl>
                                        <p:attrNameLst>
                                          <p:attrName>style.visibility</p:attrName>
                                        </p:attrNameLst>
                                      </p:cBhvr>
                                      <p:to>
                                        <p:strVal val="visible"/>
                                      </p:to>
                                    </p:set>
                                    <p:animEffect transition="in" filter="barn(inVertical)">
                                      <p:cBhvr>
                                        <p:cTn id="50" dur="500"/>
                                        <p:tgtEl>
                                          <p:spTgt spid="7"/>
                                        </p:tgtEl>
                                      </p:cBhvr>
                                    </p:animEffect>
                                  </p:childTnLst>
                                </p:cTn>
                              </p:par>
                              <p:par>
                                <p:cTn id="51" presetID="6" presetClass="entr" presetSubtype="16" fill="hold" nodeType="withEffect">
                                  <p:stCondLst>
                                    <p:cond delay="0"/>
                                  </p:stCondLst>
                                  <p:childTnLst>
                                    <p:set>
                                      <p:cBhvr>
                                        <p:cTn id="52" dur="1" fill="hold">
                                          <p:stCondLst>
                                            <p:cond delay="0"/>
                                          </p:stCondLst>
                                        </p:cTn>
                                        <p:tgtEl>
                                          <p:spTgt spid="2061"/>
                                        </p:tgtEl>
                                        <p:attrNameLst>
                                          <p:attrName>style.visibility</p:attrName>
                                        </p:attrNameLst>
                                      </p:cBhvr>
                                      <p:to>
                                        <p:strVal val="visible"/>
                                      </p:to>
                                    </p:set>
                                    <p:animEffect transition="in" filter="circle(in)">
                                      <p:cBhvr>
                                        <p:cTn id="53" dur="2000"/>
                                        <p:tgtEl>
                                          <p:spTgt spid="20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6"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0" y="821656"/>
            <a:ext cx="9144000" cy="7369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05800" y="71187"/>
            <a:ext cx="762000" cy="671763"/>
          </a:xfrm>
          <a:prstGeom prst="rect">
            <a:avLst/>
          </a:prstGeom>
        </p:spPr>
      </p:pic>
      <p:sp>
        <p:nvSpPr>
          <p:cNvPr id="14" name="Subtitle 2"/>
          <p:cNvSpPr txBox="1">
            <a:spLocks/>
          </p:cNvSpPr>
          <p:nvPr/>
        </p:nvSpPr>
        <p:spPr>
          <a:xfrm>
            <a:off x="152400" y="209550"/>
            <a:ext cx="3581400" cy="533400"/>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en-US" sz="2400" b="1" dirty="0">
                <a:solidFill>
                  <a:schemeClr val="tx1">
                    <a:lumMod val="65000"/>
                    <a:lumOff val="35000"/>
                  </a:schemeClr>
                </a:solidFill>
                <a:latin typeface="Noto Sans" pitchFamily="34" charset="0"/>
                <a:ea typeface="Noto Sans" pitchFamily="34" charset="0"/>
                <a:cs typeface="Noto Sans" pitchFamily="34" charset="0"/>
              </a:rPr>
              <a:t>Solution - Benefits</a:t>
            </a:r>
          </a:p>
        </p:txBody>
      </p:sp>
      <p:grpSp>
        <p:nvGrpSpPr>
          <p:cNvPr id="3" name="Group 2"/>
          <p:cNvGrpSpPr/>
          <p:nvPr/>
        </p:nvGrpSpPr>
        <p:grpSpPr>
          <a:xfrm>
            <a:off x="4098333" y="1657350"/>
            <a:ext cx="4588467" cy="2341974"/>
            <a:chOff x="375211" y="1346665"/>
            <a:chExt cx="6009167" cy="1596213"/>
          </a:xfrm>
        </p:grpSpPr>
        <p:sp>
          <p:nvSpPr>
            <p:cNvPr id="2" name="Rounded Rectangle 1"/>
            <p:cNvSpPr/>
            <p:nvPr/>
          </p:nvSpPr>
          <p:spPr>
            <a:xfrm>
              <a:off x="375211" y="1346665"/>
              <a:ext cx="6009167" cy="1596213"/>
            </a:xfrm>
            <a:prstGeom prst="roundRect">
              <a:avLst>
                <a:gd name="adj" fmla="val 4534"/>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ubtitle 2"/>
            <p:cNvSpPr txBox="1">
              <a:spLocks/>
            </p:cNvSpPr>
            <p:nvPr/>
          </p:nvSpPr>
          <p:spPr>
            <a:xfrm>
              <a:off x="616721" y="1552184"/>
              <a:ext cx="5488635" cy="1079081"/>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en-US" sz="3600" b="1" dirty="0">
                  <a:solidFill>
                    <a:srgbClr val="00B050"/>
                  </a:solidFill>
                  <a:latin typeface="Noto Sans" pitchFamily="34" charset="0"/>
                  <a:ea typeface="Noto Sans" pitchFamily="34" charset="0"/>
                  <a:cs typeface="Noto Sans" pitchFamily="34" charset="0"/>
                </a:rPr>
                <a:t>Billions of dollars </a:t>
              </a:r>
              <a:r>
                <a:rPr lang="en-US" sz="2400" b="1" dirty="0">
                  <a:solidFill>
                    <a:schemeClr val="tx2"/>
                  </a:solidFill>
                  <a:latin typeface="Noto Sans" pitchFamily="34" charset="0"/>
                  <a:ea typeface="Noto Sans" pitchFamily="34" charset="0"/>
                  <a:cs typeface="Noto Sans" pitchFamily="34" charset="0"/>
                </a:rPr>
                <a:t>could be saved each year by salvaging still useful medical products.</a:t>
              </a:r>
            </a:p>
          </p:txBody>
        </p:sp>
      </p:grpSp>
      <p:grpSp>
        <p:nvGrpSpPr>
          <p:cNvPr id="7" name="Group 6"/>
          <p:cNvGrpSpPr/>
          <p:nvPr/>
        </p:nvGrpSpPr>
        <p:grpSpPr>
          <a:xfrm>
            <a:off x="504091" y="1352550"/>
            <a:ext cx="3215532" cy="3103974"/>
            <a:chOff x="5943600" y="2765969"/>
            <a:chExt cx="1851206" cy="1786981"/>
          </a:xfrm>
        </p:grpSpPr>
        <p:pic>
          <p:nvPicPr>
            <p:cNvPr id="3074"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943600" y="2765969"/>
              <a:ext cx="1851206" cy="17869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510508" y="3381483"/>
              <a:ext cx="717390" cy="6380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576751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heel(1)">
                                      <p:cBhvr>
                                        <p:cTn id="7" dur="2000"/>
                                        <p:tgtEl>
                                          <p:spTgt spid="7"/>
                                        </p:tgtEl>
                                      </p:cBhvr>
                                    </p:animEffect>
                                  </p:childTnLst>
                                </p:cTn>
                              </p:par>
                            </p:childTnLst>
                          </p:cTn>
                        </p:par>
                        <p:par>
                          <p:cTn id="8" fill="hold">
                            <p:stCondLst>
                              <p:cond delay="2000"/>
                            </p:stCondLst>
                            <p:childTnLst>
                              <p:par>
                                <p:cTn id="9" presetID="22" presetClass="entr" presetSubtype="1"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up)">
                                      <p:cBhvr>
                                        <p:cTn id="1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p:cNvGrpSpPr/>
          <p:nvPr/>
        </p:nvGrpSpPr>
        <p:grpSpPr>
          <a:xfrm>
            <a:off x="152400" y="971550"/>
            <a:ext cx="8915400" cy="762000"/>
            <a:chOff x="375211" y="1346665"/>
            <a:chExt cx="6009167" cy="1596213"/>
          </a:xfrm>
        </p:grpSpPr>
        <p:sp>
          <p:nvSpPr>
            <p:cNvPr id="19" name="Rounded Rectangle 18"/>
            <p:cNvSpPr/>
            <p:nvPr/>
          </p:nvSpPr>
          <p:spPr>
            <a:xfrm>
              <a:off x="375211" y="1346665"/>
              <a:ext cx="6009167" cy="1596213"/>
            </a:xfrm>
            <a:prstGeom prst="roundRect">
              <a:avLst>
                <a:gd name="adj" fmla="val 4534"/>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Subtitle 2"/>
            <p:cNvSpPr txBox="1">
              <a:spLocks/>
            </p:cNvSpPr>
            <p:nvPr/>
          </p:nvSpPr>
          <p:spPr>
            <a:xfrm>
              <a:off x="442573" y="1382500"/>
              <a:ext cx="5878216" cy="1521440"/>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en-US" sz="2000" b="1" dirty="0">
                  <a:solidFill>
                    <a:schemeClr val="accent1"/>
                  </a:solidFill>
                  <a:latin typeface="Noto Sans" pitchFamily="34" charset="0"/>
                  <a:ea typeface="Noto Sans" pitchFamily="34" charset="0"/>
                  <a:cs typeface="Noto Sans" pitchFamily="34" charset="0"/>
                </a:rPr>
                <a:t>AI and crowdsourcing can provide efficient and quick response to the people using Crowd Aid.</a:t>
              </a:r>
            </a:p>
          </p:txBody>
        </p:sp>
      </p:grpSp>
      <p:sp>
        <p:nvSpPr>
          <p:cNvPr id="17" name="Rectangle 16"/>
          <p:cNvSpPr/>
          <p:nvPr/>
        </p:nvSpPr>
        <p:spPr>
          <a:xfrm>
            <a:off x="0" y="821656"/>
            <a:ext cx="9144000" cy="7369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05800" y="71187"/>
            <a:ext cx="762000" cy="671763"/>
          </a:xfrm>
          <a:prstGeom prst="rect">
            <a:avLst/>
          </a:prstGeom>
        </p:spPr>
      </p:pic>
      <p:sp>
        <p:nvSpPr>
          <p:cNvPr id="14" name="Subtitle 2"/>
          <p:cNvSpPr txBox="1">
            <a:spLocks/>
          </p:cNvSpPr>
          <p:nvPr/>
        </p:nvSpPr>
        <p:spPr>
          <a:xfrm>
            <a:off x="152400" y="209550"/>
            <a:ext cx="3581400" cy="533400"/>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en-US" sz="2400" b="1" dirty="0">
                <a:solidFill>
                  <a:schemeClr val="tx1">
                    <a:lumMod val="65000"/>
                    <a:lumOff val="35000"/>
                  </a:schemeClr>
                </a:solidFill>
                <a:latin typeface="Noto Sans" pitchFamily="34" charset="0"/>
                <a:ea typeface="Noto Sans" pitchFamily="34" charset="0"/>
                <a:cs typeface="Noto Sans" pitchFamily="34" charset="0"/>
              </a:rPr>
              <a:t>Solution - Benefits</a:t>
            </a:r>
          </a:p>
        </p:txBody>
      </p:sp>
      <p:sp>
        <p:nvSpPr>
          <p:cNvPr id="9" name="Subtitle 2"/>
          <p:cNvSpPr txBox="1">
            <a:spLocks/>
          </p:cNvSpPr>
          <p:nvPr/>
        </p:nvSpPr>
        <p:spPr>
          <a:xfrm>
            <a:off x="647800" y="1415993"/>
            <a:ext cx="7795125" cy="1133289"/>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endParaRPr lang="en-US" sz="2400" b="1" dirty="0">
              <a:solidFill>
                <a:schemeClr val="tx2"/>
              </a:solidFill>
              <a:latin typeface="Noto Sans" pitchFamily="34" charset="0"/>
              <a:ea typeface="Noto Sans" pitchFamily="34" charset="0"/>
              <a:cs typeface="Noto Sans" pitchFamily="34" charset="0"/>
            </a:endParaRPr>
          </a:p>
        </p:txBody>
      </p:sp>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2505658">
            <a:off x="3198107" y="2639053"/>
            <a:ext cx="2731295" cy="3158136"/>
          </a:xfrm>
          <a:prstGeom prst="rect">
            <a:avLst/>
          </a:prstGeom>
        </p:spPr>
      </p:pic>
      <p:pic>
        <p:nvPicPr>
          <p:cNvPr id="4" name="Picture 3"/>
          <p:cNvPicPr>
            <a:picLocks noChangeAspect="1"/>
          </p:cNvPicPr>
          <p:nvPr/>
        </p:nvPicPr>
        <p:blipFill>
          <a:blip r:embed="rId5">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1544509" y="1809750"/>
            <a:ext cx="1620709" cy="1620709"/>
          </a:xfrm>
          <a:prstGeom prst="rect">
            <a:avLst/>
          </a:prstGeom>
        </p:spPr>
      </p:pic>
      <p:pic>
        <p:nvPicPr>
          <p:cNvPr id="5" name="Picture 4"/>
          <p:cNvPicPr>
            <a:picLocks noChangeAspect="1"/>
          </p:cNvPicPr>
          <p:nvPr/>
        </p:nvPicPr>
        <p:blipFill>
          <a:blip r:embed="rId6">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9296400" y="1633099"/>
            <a:ext cx="1700651" cy="1700651"/>
          </a:xfrm>
          <a:prstGeom prst="rect">
            <a:avLst/>
          </a:prstGeom>
        </p:spPr>
      </p:pic>
      <p:pic>
        <p:nvPicPr>
          <p:cNvPr id="16" name="Pictur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505199" y="1809750"/>
            <a:ext cx="2214897" cy="1952606"/>
          </a:xfrm>
          <a:prstGeom prst="rect">
            <a:avLst/>
          </a:prstGeom>
        </p:spPr>
      </p:pic>
    </p:spTree>
    <p:extLst>
      <p:ext uri="{BB962C8B-B14F-4D97-AF65-F5344CB8AC3E}">
        <p14:creationId xmlns:p14="http://schemas.microsoft.com/office/powerpoint/2010/main" val="27903599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7.77778E-6 5.09562E-6 L 0.48732 0.00032 " pathEditMode="relative" ptsTypes="AA">
                                      <p:cBhvr>
                                        <p:cTn id="6" dur="2000" fill="hold"/>
                                        <p:tgtEl>
                                          <p:spTgt spid="4"/>
                                        </p:tgtEl>
                                        <p:attrNameLst>
                                          <p:attrName>ppt_x</p:attrName>
                                          <p:attrName>ppt_y</p:attrName>
                                        </p:attrNameLst>
                                      </p:cBhvr>
                                    </p:animMotion>
                                  </p:childTnLst>
                                </p:cTn>
                              </p:par>
                              <p:par>
                                <p:cTn id="7" presetID="0" presetClass="path" presetSubtype="0" accel="50000" decel="50000" fill="hold" nodeType="withEffect">
                                  <p:stCondLst>
                                    <p:cond delay="0"/>
                                  </p:stCondLst>
                                  <p:childTnLst>
                                    <p:animMotion origin="layout" path="M 1.38889E-6 0.01667 L -0.51754 0.01451 " pathEditMode="relative" rAng="0" ptsTypes="AA">
                                      <p:cBhvr>
                                        <p:cTn id="8" dur="2000" fill="hold"/>
                                        <p:tgtEl>
                                          <p:spTgt spid="5"/>
                                        </p:tgtEl>
                                        <p:attrNameLst>
                                          <p:attrName>ppt_x</p:attrName>
                                          <p:attrName>ppt_y</p:attrName>
                                        </p:attrNameLst>
                                      </p:cBhvr>
                                      <p:rCtr x="-25885" y="-124"/>
                                    </p:animMotion>
                                  </p:childTnLst>
                                </p:cTn>
                              </p:par>
                              <p:par>
                                <p:cTn id="9" presetID="10" presetClass="entr" presetSubtype="0" fill="hold" nodeType="with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fade">
                                      <p:cBhvr>
                                        <p:cTn id="11" dur="500"/>
                                        <p:tgtEl>
                                          <p:spTgt spid="18"/>
                                        </p:tgtEl>
                                      </p:cBhvr>
                                    </p:animEffect>
                                  </p:childTnLst>
                                </p:cTn>
                              </p:par>
                            </p:childTnLst>
                          </p:cTn>
                        </p:par>
                      </p:childTnLst>
                    </p:cTn>
                  </p:par>
                  <p:par>
                    <p:cTn id="12" fill="hold">
                      <p:stCondLst>
                        <p:cond delay="indefinite"/>
                      </p:stCondLst>
                      <p:childTnLst>
                        <p:par>
                          <p:cTn id="13" fill="hold">
                            <p:stCondLst>
                              <p:cond delay="0"/>
                            </p:stCondLst>
                            <p:childTnLst>
                              <p:par>
                                <p:cTn id="14" presetID="53" presetClass="entr" presetSubtype="16" fill="hold" nodeType="clickEffect">
                                  <p:stCondLst>
                                    <p:cond delay="0"/>
                                  </p:stCondLst>
                                  <p:childTnLst>
                                    <p:set>
                                      <p:cBhvr>
                                        <p:cTn id="15" dur="1" fill="hold">
                                          <p:stCondLst>
                                            <p:cond delay="0"/>
                                          </p:stCondLst>
                                        </p:cTn>
                                        <p:tgtEl>
                                          <p:spTgt spid="16"/>
                                        </p:tgtEl>
                                        <p:attrNameLst>
                                          <p:attrName>style.visibility</p:attrName>
                                        </p:attrNameLst>
                                      </p:cBhvr>
                                      <p:to>
                                        <p:strVal val="visible"/>
                                      </p:to>
                                    </p:set>
                                    <p:anim calcmode="lin" valueType="num">
                                      <p:cBhvr>
                                        <p:cTn id="16" dur="500" fill="hold"/>
                                        <p:tgtEl>
                                          <p:spTgt spid="16"/>
                                        </p:tgtEl>
                                        <p:attrNameLst>
                                          <p:attrName>ppt_w</p:attrName>
                                        </p:attrNameLst>
                                      </p:cBhvr>
                                      <p:tavLst>
                                        <p:tav tm="0">
                                          <p:val>
                                            <p:fltVal val="0"/>
                                          </p:val>
                                        </p:tav>
                                        <p:tav tm="100000">
                                          <p:val>
                                            <p:strVal val="#ppt_w"/>
                                          </p:val>
                                        </p:tav>
                                      </p:tavLst>
                                    </p:anim>
                                    <p:anim calcmode="lin" valueType="num">
                                      <p:cBhvr>
                                        <p:cTn id="17" dur="500" fill="hold"/>
                                        <p:tgtEl>
                                          <p:spTgt spid="16"/>
                                        </p:tgtEl>
                                        <p:attrNameLst>
                                          <p:attrName>ppt_h</p:attrName>
                                        </p:attrNameLst>
                                      </p:cBhvr>
                                      <p:tavLst>
                                        <p:tav tm="0">
                                          <p:val>
                                            <p:fltVal val="0"/>
                                          </p:val>
                                        </p:tav>
                                        <p:tav tm="100000">
                                          <p:val>
                                            <p:strVal val="#ppt_h"/>
                                          </p:val>
                                        </p:tav>
                                      </p:tavLst>
                                    </p:anim>
                                    <p:animEffect transition="in" filter="fade">
                                      <p:cBhvr>
                                        <p:cTn id="18" dur="500"/>
                                        <p:tgtEl>
                                          <p:spTgt spid="16"/>
                                        </p:tgtEl>
                                      </p:cBhvr>
                                    </p:animEffect>
                                  </p:childTnLst>
                                </p:cTn>
                              </p:par>
                              <p:par>
                                <p:cTn id="19" presetID="10" presetClass="exit" presetSubtype="0" fill="hold" nodeType="withEffect">
                                  <p:stCondLst>
                                    <p:cond delay="0"/>
                                  </p:stCondLst>
                                  <p:childTnLst>
                                    <p:animEffect transition="out" filter="fade">
                                      <p:cBhvr>
                                        <p:cTn id="20" dur="500"/>
                                        <p:tgtEl>
                                          <p:spTgt spid="4"/>
                                        </p:tgtEl>
                                      </p:cBhvr>
                                    </p:animEffect>
                                    <p:set>
                                      <p:cBhvr>
                                        <p:cTn id="21" dur="1" fill="hold">
                                          <p:stCondLst>
                                            <p:cond delay="499"/>
                                          </p:stCondLst>
                                        </p:cTn>
                                        <p:tgtEl>
                                          <p:spTgt spid="4"/>
                                        </p:tgtEl>
                                        <p:attrNameLst>
                                          <p:attrName>style.visibility</p:attrName>
                                        </p:attrNameLst>
                                      </p:cBhvr>
                                      <p:to>
                                        <p:strVal val="hidden"/>
                                      </p:to>
                                    </p:set>
                                  </p:childTnLst>
                                </p:cTn>
                              </p:par>
                              <p:par>
                                <p:cTn id="22" presetID="10" presetClass="exit" presetSubtype="0" fill="hold" nodeType="withEffect">
                                  <p:stCondLst>
                                    <p:cond delay="0"/>
                                  </p:stCondLst>
                                  <p:childTnLst>
                                    <p:animEffect transition="out" filter="fade">
                                      <p:cBhvr>
                                        <p:cTn id="23" dur="500"/>
                                        <p:tgtEl>
                                          <p:spTgt spid="5"/>
                                        </p:tgtEl>
                                      </p:cBhvr>
                                    </p:animEffect>
                                    <p:set>
                                      <p:cBhvr>
                                        <p:cTn id="24" dur="1" fill="hold">
                                          <p:stCondLst>
                                            <p:cond delay="499"/>
                                          </p:stCondLst>
                                        </p:cTn>
                                        <p:tgtEl>
                                          <p:spTgt spid="5"/>
                                        </p:tgtEl>
                                        <p:attrNameLst>
                                          <p:attrName>style.visibility</p:attrName>
                                        </p:attrNameLst>
                                      </p:cBhvr>
                                      <p:to>
                                        <p:strVal val="hidden"/>
                                      </p:to>
                                    </p:set>
                                  </p:childTnLst>
                                </p:cTn>
                              </p:par>
                            </p:childTnLst>
                          </p:cTn>
                        </p:par>
                        <p:par>
                          <p:cTn id="25" fill="hold">
                            <p:stCondLst>
                              <p:cond delay="500"/>
                            </p:stCondLst>
                            <p:childTnLst>
                              <p:par>
                                <p:cTn id="26" presetID="16" presetClass="entr" presetSubtype="21" fill="hold" nodeType="after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barn(inVertical)">
                                      <p:cBhvr>
                                        <p:cTn id="28"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0" y="821656"/>
            <a:ext cx="9144000" cy="7369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05800" y="71187"/>
            <a:ext cx="762000" cy="671763"/>
          </a:xfrm>
          <a:prstGeom prst="rect">
            <a:avLst/>
          </a:prstGeom>
        </p:spPr>
      </p:pic>
      <p:sp>
        <p:nvSpPr>
          <p:cNvPr id="14" name="Subtitle 2"/>
          <p:cNvSpPr txBox="1">
            <a:spLocks/>
          </p:cNvSpPr>
          <p:nvPr/>
        </p:nvSpPr>
        <p:spPr>
          <a:xfrm>
            <a:off x="152400" y="209550"/>
            <a:ext cx="3581400" cy="533400"/>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en-US" sz="2400" b="1" dirty="0">
                <a:solidFill>
                  <a:schemeClr val="tx1">
                    <a:lumMod val="65000"/>
                    <a:lumOff val="35000"/>
                  </a:schemeClr>
                </a:solidFill>
                <a:latin typeface="Noto Sans" pitchFamily="34" charset="0"/>
                <a:ea typeface="Noto Sans" pitchFamily="34" charset="0"/>
                <a:cs typeface="Noto Sans" pitchFamily="34" charset="0"/>
              </a:rPr>
              <a:t>Solution - Benefits</a:t>
            </a:r>
          </a:p>
        </p:txBody>
      </p:sp>
      <p:sp>
        <p:nvSpPr>
          <p:cNvPr id="13" name="Subtitle 2"/>
          <p:cNvSpPr txBox="1">
            <a:spLocks/>
          </p:cNvSpPr>
          <p:nvPr/>
        </p:nvSpPr>
        <p:spPr>
          <a:xfrm>
            <a:off x="152400" y="1047750"/>
            <a:ext cx="2397031" cy="369387"/>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en-US" sz="1600" b="1" dirty="0">
                <a:solidFill>
                  <a:srgbClr val="00B050"/>
                </a:solidFill>
                <a:latin typeface="Noto Sans" pitchFamily="34" charset="0"/>
                <a:ea typeface="Noto Sans" pitchFamily="34" charset="0"/>
                <a:cs typeface="Noto Sans" pitchFamily="34" charset="0"/>
              </a:rPr>
              <a:t>There is more...</a:t>
            </a:r>
          </a:p>
        </p:txBody>
      </p:sp>
      <p:pic>
        <p:nvPicPr>
          <p:cNvPr id="4104"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2727" y="3458239"/>
            <a:ext cx="1476375" cy="1285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5"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67000" y="3333750"/>
            <a:ext cx="1543050" cy="136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6" name="Picture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29400" y="3333750"/>
            <a:ext cx="1627810" cy="13398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7" name="Picture 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45736" y="3257550"/>
            <a:ext cx="1447800" cy="144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27" name="Straight Arrow Connector 26"/>
          <p:cNvCxnSpPr>
            <a:endCxn id="4104" idx="0"/>
          </p:cNvCxnSpPr>
          <p:nvPr/>
        </p:nvCxnSpPr>
        <p:spPr>
          <a:xfrm flipH="1">
            <a:off x="1350915" y="2266950"/>
            <a:ext cx="2207417" cy="1191289"/>
          </a:xfrm>
          <a:prstGeom prst="straightConnector1">
            <a:avLst/>
          </a:prstGeom>
          <a:ln w="76200">
            <a:solidFill>
              <a:srgbClr val="00B050"/>
            </a:solidFill>
            <a:headEnd type="none" w="sm" len="sm"/>
            <a:tailEnd type="arrow" w="sm" len="sm"/>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endCxn id="4105" idx="0"/>
          </p:cNvCxnSpPr>
          <p:nvPr/>
        </p:nvCxnSpPr>
        <p:spPr>
          <a:xfrm flipH="1">
            <a:off x="3438525" y="2680243"/>
            <a:ext cx="676275" cy="653507"/>
          </a:xfrm>
          <a:prstGeom prst="straightConnector1">
            <a:avLst/>
          </a:prstGeom>
          <a:ln w="76200">
            <a:solidFill>
              <a:srgbClr val="00B050"/>
            </a:solidFill>
            <a:headEnd type="none" w="sm" len="sm"/>
            <a:tailEnd type="arrow" w="sm" len="sm"/>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endCxn id="4107" idx="0"/>
          </p:cNvCxnSpPr>
          <p:nvPr/>
        </p:nvCxnSpPr>
        <p:spPr>
          <a:xfrm>
            <a:off x="5181600" y="2571750"/>
            <a:ext cx="188036" cy="685800"/>
          </a:xfrm>
          <a:prstGeom prst="straightConnector1">
            <a:avLst/>
          </a:prstGeom>
          <a:ln w="76200">
            <a:solidFill>
              <a:srgbClr val="00B050"/>
            </a:solidFill>
            <a:headEnd type="none" w="sm" len="sm"/>
            <a:tailEnd type="arrow" w="sm" len="sm"/>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endCxn id="4106" idx="0"/>
          </p:cNvCxnSpPr>
          <p:nvPr/>
        </p:nvCxnSpPr>
        <p:spPr>
          <a:xfrm>
            <a:off x="5838079" y="2114550"/>
            <a:ext cx="1605226" cy="1219200"/>
          </a:xfrm>
          <a:prstGeom prst="straightConnector1">
            <a:avLst/>
          </a:prstGeom>
          <a:ln w="76200">
            <a:solidFill>
              <a:srgbClr val="00B050"/>
            </a:solidFill>
            <a:headEnd type="none" w="sm" len="sm"/>
            <a:tailEnd type="arrow" w="sm" len="sm"/>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558332" y="1123950"/>
            <a:ext cx="2279747" cy="1556293"/>
            <a:chOff x="3558332" y="1123950"/>
            <a:chExt cx="2279747" cy="1556293"/>
          </a:xfrm>
        </p:grpSpPr>
        <p:sp>
          <p:nvSpPr>
            <p:cNvPr id="5" name="Cloud 4"/>
            <p:cNvSpPr/>
            <p:nvPr/>
          </p:nvSpPr>
          <p:spPr>
            <a:xfrm>
              <a:off x="3558332" y="1123950"/>
              <a:ext cx="2279747" cy="1556293"/>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an 5"/>
            <p:cNvSpPr/>
            <p:nvPr/>
          </p:nvSpPr>
          <p:spPr>
            <a:xfrm>
              <a:off x="4298156" y="1527718"/>
              <a:ext cx="800100" cy="85725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a:t>
              </a:r>
            </a:p>
          </p:txBody>
        </p:sp>
        <p:pic>
          <p:nvPicPr>
            <p:cNvPr id="42" name="Picture 4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995211" y="1408045"/>
              <a:ext cx="621950" cy="548298"/>
            </a:xfrm>
            <a:prstGeom prst="rect">
              <a:avLst/>
            </a:prstGeom>
          </p:spPr>
        </p:pic>
      </p:grpSp>
      <p:sp>
        <p:nvSpPr>
          <p:cNvPr id="37" name="TextBox 36"/>
          <p:cNvSpPr txBox="1"/>
          <p:nvPr/>
        </p:nvSpPr>
        <p:spPr>
          <a:xfrm>
            <a:off x="953208" y="4653905"/>
            <a:ext cx="795411" cy="276999"/>
          </a:xfrm>
          <a:prstGeom prst="rect">
            <a:avLst/>
          </a:prstGeom>
          <a:noFill/>
        </p:spPr>
        <p:txBody>
          <a:bodyPr wrap="none" rtlCol="0">
            <a:spAutoFit/>
          </a:bodyPr>
          <a:lstStyle/>
          <a:p>
            <a:r>
              <a:rPr lang="en-US" sz="1200" dirty="0">
                <a:solidFill>
                  <a:schemeClr val="accent1"/>
                </a:solidFill>
                <a:latin typeface="Noto Sans" pitchFamily="34" charset="0"/>
                <a:ea typeface="Noto Sans" pitchFamily="34" charset="0"/>
                <a:cs typeface="Noto Sans" pitchFamily="34" charset="0"/>
              </a:rPr>
              <a:t>Patterns</a:t>
            </a:r>
          </a:p>
        </p:txBody>
      </p:sp>
      <p:sp>
        <p:nvSpPr>
          <p:cNvPr id="50" name="TextBox 49"/>
          <p:cNvSpPr txBox="1"/>
          <p:nvPr/>
        </p:nvSpPr>
        <p:spPr>
          <a:xfrm>
            <a:off x="3048000" y="4629150"/>
            <a:ext cx="683200" cy="276999"/>
          </a:xfrm>
          <a:prstGeom prst="rect">
            <a:avLst/>
          </a:prstGeom>
          <a:noFill/>
        </p:spPr>
        <p:txBody>
          <a:bodyPr wrap="none" rtlCol="0">
            <a:spAutoFit/>
          </a:bodyPr>
          <a:lstStyle/>
          <a:p>
            <a:r>
              <a:rPr lang="en-US" sz="1200" dirty="0">
                <a:solidFill>
                  <a:schemeClr val="accent1"/>
                </a:solidFill>
                <a:latin typeface="Noto Sans" pitchFamily="34" charset="0"/>
                <a:ea typeface="Noto Sans" pitchFamily="34" charset="0"/>
                <a:cs typeface="Noto Sans" pitchFamily="34" charset="0"/>
              </a:rPr>
              <a:t>Trends</a:t>
            </a:r>
          </a:p>
        </p:txBody>
      </p:sp>
      <p:sp>
        <p:nvSpPr>
          <p:cNvPr id="58" name="TextBox 57"/>
          <p:cNvSpPr txBox="1"/>
          <p:nvPr/>
        </p:nvSpPr>
        <p:spPr>
          <a:xfrm>
            <a:off x="4748312" y="4581305"/>
            <a:ext cx="1242648" cy="276999"/>
          </a:xfrm>
          <a:prstGeom prst="rect">
            <a:avLst/>
          </a:prstGeom>
          <a:noFill/>
        </p:spPr>
        <p:txBody>
          <a:bodyPr wrap="none" rtlCol="0">
            <a:spAutoFit/>
          </a:bodyPr>
          <a:lstStyle/>
          <a:p>
            <a:r>
              <a:rPr lang="en-US" sz="1200" dirty="0">
                <a:solidFill>
                  <a:schemeClr val="accent1"/>
                </a:solidFill>
                <a:latin typeface="Noto Sans" pitchFamily="34" charset="0"/>
                <a:ea typeface="Noto Sans" pitchFamily="34" charset="0"/>
                <a:cs typeface="Noto Sans" pitchFamily="34" charset="0"/>
              </a:rPr>
              <a:t>Demographics</a:t>
            </a:r>
          </a:p>
        </p:txBody>
      </p:sp>
      <p:sp>
        <p:nvSpPr>
          <p:cNvPr id="61" name="TextBox 60"/>
          <p:cNvSpPr txBox="1"/>
          <p:nvPr/>
        </p:nvSpPr>
        <p:spPr>
          <a:xfrm>
            <a:off x="6831506" y="4557325"/>
            <a:ext cx="1276311" cy="276999"/>
          </a:xfrm>
          <a:prstGeom prst="rect">
            <a:avLst/>
          </a:prstGeom>
          <a:noFill/>
        </p:spPr>
        <p:txBody>
          <a:bodyPr wrap="none" rtlCol="0">
            <a:spAutoFit/>
          </a:bodyPr>
          <a:lstStyle/>
          <a:p>
            <a:r>
              <a:rPr lang="en-US" sz="1200" dirty="0">
                <a:solidFill>
                  <a:schemeClr val="accent1"/>
                </a:solidFill>
                <a:latin typeface="Noto Sans" pitchFamily="34" charset="0"/>
                <a:ea typeface="Noto Sans" pitchFamily="34" charset="0"/>
                <a:cs typeface="Noto Sans" pitchFamily="34" charset="0"/>
              </a:rPr>
              <a:t>Other statistics</a:t>
            </a:r>
          </a:p>
        </p:txBody>
      </p:sp>
    </p:spTree>
    <p:extLst>
      <p:ext uri="{BB962C8B-B14F-4D97-AF65-F5344CB8AC3E}">
        <p14:creationId xmlns:p14="http://schemas.microsoft.com/office/powerpoint/2010/main" val="3611879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500"/>
                                        <p:tgtEl>
                                          <p:spTgt spid="3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wipe(up)">
                                      <p:cBhvr>
                                        <p:cTn id="12" dur="500"/>
                                        <p:tgtEl>
                                          <p:spTgt spid="27"/>
                                        </p:tgtEl>
                                      </p:cBhvr>
                                    </p:animEffect>
                                  </p:childTnLst>
                                </p:cTn>
                              </p:par>
                              <p:par>
                                <p:cTn id="13" presetID="22" presetClass="entr" presetSubtype="4" fill="hold" nodeType="withEffect">
                                  <p:stCondLst>
                                    <p:cond delay="0"/>
                                  </p:stCondLst>
                                  <p:childTnLst>
                                    <p:set>
                                      <p:cBhvr>
                                        <p:cTn id="14" dur="1" fill="hold">
                                          <p:stCondLst>
                                            <p:cond delay="0"/>
                                          </p:stCondLst>
                                        </p:cTn>
                                        <p:tgtEl>
                                          <p:spTgt spid="4104"/>
                                        </p:tgtEl>
                                        <p:attrNameLst>
                                          <p:attrName>style.visibility</p:attrName>
                                        </p:attrNameLst>
                                      </p:cBhvr>
                                      <p:to>
                                        <p:strVal val="visible"/>
                                      </p:to>
                                    </p:set>
                                    <p:animEffect transition="in" filter="wipe(down)">
                                      <p:cBhvr>
                                        <p:cTn id="15" dur="500"/>
                                        <p:tgtEl>
                                          <p:spTgt spid="4104"/>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37"/>
                                        </p:tgtEl>
                                        <p:attrNameLst>
                                          <p:attrName>style.visibility</p:attrName>
                                        </p:attrNameLst>
                                      </p:cBhvr>
                                      <p:to>
                                        <p:strVal val="visible"/>
                                      </p:to>
                                    </p:set>
                                    <p:animEffect transition="in" filter="wipe(down)">
                                      <p:cBhvr>
                                        <p:cTn id="18" dur="500"/>
                                        <p:tgtEl>
                                          <p:spTgt spid="37"/>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nodeType="clickEffect">
                                  <p:stCondLst>
                                    <p:cond delay="0"/>
                                  </p:stCondLst>
                                  <p:childTnLst>
                                    <p:set>
                                      <p:cBhvr>
                                        <p:cTn id="22" dur="1" fill="hold">
                                          <p:stCondLst>
                                            <p:cond delay="0"/>
                                          </p:stCondLst>
                                        </p:cTn>
                                        <p:tgtEl>
                                          <p:spTgt spid="32"/>
                                        </p:tgtEl>
                                        <p:attrNameLst>
                                          <p:attrName>style.visibility</p:attrName>
                                        </p:attrNameLst>
                                      </p:cBhvr>
                                      <p:to>
                                        <p:strVal val="visible"/>
                                      </p:to>
                                    </p:set>
                                    <p:animEffect transition="in" filter="wipe(up)">
                                      <p:cBhvr>
                                        <p:cTn id="23" dur="500"/>
                                        <p:tgtEl>
                                          <p:spTgt spid="32"/>
                                        </p:tgtEl>
                                      </p:cBhvr>
                                    </p:animEffect>
                                  </p:childTnLst>
                                </p:cTn>
                              </p:par>
                              <p:par>
                                <p:cTn id="24" presetID="22" presetClass="entr" presetSubtype="4" fill="hold" nodeType="withEffect">
                                  <p:stCondLst>
                                    <p:cond delay="0"/>
                                  </p:stCondLst>
                                  <p:childTnLst>
                                    <p:set>
                                      <p:cBhvr>
                                        <p:cTn id="25" dur="1" fill="hold">
                                          <p:stCondLst>
                                            <p:cond delay="0"/>
                                          </p:stCondLst>
                                        </p:cTn>
                                        <p:tgtEl>
                                          <p:spTgt spid="4105"/>
                                        </p:tgtEl>
                                        <p:attrNameLst>
                                          <p:attrName>style.visibility</p:attrName>
                                        </p:attrNameLst>
                                      </p:cBhvr>
                                      <p:to>
                                        <p:strVal val="visible"/>
                                      </p:to>
                                    </p:set>
                                    <p:animEffect transition="in" filter="wipe(down)">
                                      <p:cBhvr>
                                        <p:cTn id="26" dur="500"/>
                                        <p:tgtEl>
                                          <p:spTgt spid="4105"/>
                                        </p:tgtEl>
                                      </p:cBhvr>
                                    </p:animEffect>
                                  </p:childTnLst>
                                </p:cTn>
                              </p:par>
                              <p:par>
                                <p:cTn id="27" presetID="16" presetClass="entr" presetSubtype="21" fill="hold" grpId="0" nodeType="withEffect">
                                  <p:stCondLst>
                                    <p:cond delay="0"/>
                                  </p:stCondLst>
                                  <p:childTnLst>
                                    <p:set>
                                      <p:cBhvr>
                                        <p:cTn id="28" dur="1" fill="hold">
                                          <p:stCondLst>
                                            <p:cond delay="0"/>
                                          </p:stCondLst>
                                        </p:cTn>
                                        <p:tgtEl>
                                          <p:spTgt spid="50"/>
                                        </p:tgtEl>
                                        <p:attrNameLst>
                                          <p:attrName>style.visibility</p:attrName>
                                        </p:attrNameLst>
                                      </p:cBhvr>
                                      <p:to>
                                        <p:strVal val="visible"/>
                                      </p:to>
                                    </p:set>
                                    <p:animEffect transition="in" filter="barn(inVertical)">
                                      <p:cBhvr>
                                        <p:cTn id="29" dur="500"/>
                                        <p:tgtEl>
                                          <p:spTgt spid="50"/>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1" fill="hold" nodeType="clickEffect">
                                  <p:stCondLst>
                                    <p:cond delay="0"/>
                                  </p:stCondLst>
                                  <p:childTnLst>
                                    <p:set>
                                      <p:cBhvr>
                                        <p:cTn id="33" dur="1" fill="hold">
                                          <p:stCondLst>
                                            <p:cond delay="0"/>
                                          </p:stCondLst>
                                        </p:cTn>
                                        <p:tgtEl>
                                          <p:spTgt spid="35"/>
                                        </p:tgtEl>
                                        <p:attrNameLst>
                                          <p:attrName>style.visibility</p:attrName>
                                        </p:attrNameLst>
                                      </p:cBhvr>
                                      <p:to>
                                        <p:strVal val="visible"/>
                                      </p:to>
                                    </p:set>
                                    <p:animEffect transition="in" filter="wipe(up)">
                                      <p:cBhvr>
                                        <p:cTn id="34" dur="500"/>
                                        <p:tgtEl>
                                          <p:spTgt spid="35"/>
                                        </p:tgtEl>
                                      </p:cBhvr>
                                    </p:animEffect>
                                  </p:childTnLst>
                                </p:cTn>
                              </p:par>
                              <p:par>
                                <p:cTn id="35" presetID="22" presetClass="entr" presetSubtype="4" fill="hold" nodeType="withEffect">
                                  <p:stCondLst>
                                    <p:cond delay="0"/>
                                  </p:stCondLst>
                                  <p:childTnLst>
                                    <p:set>
                                      <p:cBhvr>
                                        <p:cTn id="36" dur="1" fill="hold">
                                          <p:stCondLst>
                                            <p:cond delay="0"/>
                                          </p:stCondLst>
                                        </p:cTn>
                                        <p:tgtEl>
                                          <p:spTgt spid="4107"/>
                                        </p:tgtEl>
                                        <p:attrNameLst>
                                          <p:attrName>style.visibility</p:attrName>
                                        </p:attrNameLst>
                                      </p:cBhvr>
                                      <p:to>
                                        <p:strVal val="visible"/>
                                      </p:to>
                                    </p:set>
                                    <p:animEffect transition="in" filter="wipe(down)">
                                      <p:cBhvr>
                                        <p:cTn id="37" dur="500"/>
                                        <p:tgtEl>
                                          <p:spTgt spid="4107"/>
                                        </p:tgtEl>
                                      </p:cBhvr>
                                    </p:animEffect>
                                  </p:childTnLst>
                                </p:cTn>
                              </p:par>
                              <p:par>
                                <p:cTn id="38" presetID="22" presetClass="entr" presetSubtype="4" fill="hold" grpId="0" nodeType="withEffect">
                                  <p:stCondLst>
                                    <p:cond delay="0"/>
                                  </p:stCondLst>
                                  <p:childTnLst>
                                    <p:set>
                                      <p:cBhvr>
                                        <p:cTn id="39" dur="1" fill="hold">
                                          <p:stCondLst>
                                            <p:cond delay="0"/>
                                          </p:stCondLst>
                                        </p:cTn>
                                        <p:tgtEl>
                                          <p:spTgt spid="58"/>
                                        </p:tgtEl>
                                        <p:attrNameLst>
                                          <p:attrName>style.visibility</p:attrName>
                                        </p:attrNameLst>
                                      </p:cBhvr>
                                      <p:to>
                                        <p:strVal val="visible"/>
                                      </p:to>
                                    </p:set>
                                    <p:animEffect transition="in" filter="wipe(down)">
                                      <p:cBhvr>
                                        <p:cTn id="40" dur="500"/>
                                        <p:tgtEl>
                                          <p:spTgt spid="58"/>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nodeType="clickEffect">
                                  <p:stCondLst>
                                    <p:cond delay="0"/>
                                  </p:stCondLst>
                                  <p:childTnLst>
                                    <p:set>
                                      <p:cBhvr>
                                        <p:cTn id="44" dur="1" fill="hold">
                                          <p:stCondLst>
                                            <p:cond delay="0"/>
                                          </p:stCondLst>
                                        </p:cTn>
                                        <p:tgtEl>
                                          <p:spTgt spid="39"/>
                                        </p:tgtEl>
                                        <p:attrNameLst>
                                          <p:attrName>style.visibility</p:attrName>
                                        </p:attrNameLst>
                                      </p:cBhvr>
                                      <p:to>
                                        <p:strVal val="visible"/>
                                      </p:to>
                                    </p:set>
                                    <p:animEffect transition="in" filter="wipe(left)">
                                      <p:cBhvr>
                                        <p:cTn id="45" dur="500"/>
                                        <p:tgtEl>
                                          <p:spTgt spid="39"/>
                                        </p:tgtEl>
                                      </p:cBhvr>
                                    </p:animEffect>
                                  </p:childTnLst>
                                </p:cTn>
                              </p:par>
                              <p:par>
                                <p:cTn id="46" presetID="22" presetClass="entr" presetSubtype="4" fill="hold" nodeType="withEffect">
                                  <p:stCondLst>
                                    <p:cond delay="0"/>
                                  </p:stCondLst>
                                  <p:childTnLst>
                                    <p:set>
                                      <p:cBhvr>
                                        <p:cTn id="47" dur="1" fill="hold">
                                          <p:stCondLst>
                                            <p:cond delay="0"/>
                                          </p:stCondLst>
                                        </p:cTn>
                                        <p:tgtEl>
                                          <p:spTgt spid="4106"/>
                                        </p:tgtEl>
                                        <p:attrNameLst>
                                          <p:attrName>style.visibility</p:attrName>
                                        </p:attrNameLst>
                                      </p:cBhvr>
                                      <p:to>
                                        <p:strVal val="visible"/>
                                      </p:to>
                                    </p:set>
                                    <p:animEffect transition="in" filter="wipe(down)">
                                      <p:cBhvr>
                                        <p:cTn id="48" dur="500"/>
                                        <p:tgtEl>
                                          <p:spTgt spid="4106"/>
                                        </p:tgtEl>
                                      </p:cBhvr>
                                    </p:animEffect>
                                  </p:childTnLst>
                                </p:cTn>
                              </p:par>
                              <p:par>
                                <p:cTn id="49" presetID="22" presetClass="entr" presetSubtype="4" fill="hold" grpId="0" nodeType="withEffect">
                                  <p:stCondLst>
                                    <p:cond delay="0"/>
                                  </p:stCondLst>
                                  <p:childTnLst>
                                    <p:set>
                                      <p:cBhvr>
                                        <p:cTn id="50" dur="1" fill="hold">
                                          <p:stCondLst>
                                            <p:cond delay="0"/>
                                          </p:stCondLst>
                                        </p:cTn>
                                        <p:tgtEl>
                                          <p:spTgt spid="61"/>
                                        </p:tgtEl>
                                        <p:attrNameLst>
                                          <p:attrName>style.visibility</p:attrName>
                                        </p:attrNameLst>
                                      </p:cBhvr>
                                      <p:to>
                                        <p:strVal val="visible"/>
                                      </p:to>
                                    </p:set>
                                    <p:animEffect transition="in" filter="wipe(down)">
                                      <p:cBhvr>
                                        <p:cTn id="51"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P spid="50" grpId="0"/>
      <p:bldP spid="58" grpId="0"/>
      <p:bldP spid="6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1943101" y="1998736"/>
            <a:ext cx="6436516" cy="2700259"/>
          </a:xfrm>
          <a:prstGeom prst="roundRect">
            <a:avLst/>
          </a:prstGeom>
          <a:solidFill>
            <a:schemeClr val="bg1">
              <a:alpha val="10000"/>
            </a:schemeClr>
          </a:solidFill>
          <a:ln w="19050" cmpd="sng">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2" name="Elbow Connector 91"/>
          <p:cNvCxnSpPr>
            <a:endCxn id="20" idx="1"/>
          </p:cNvCxnSpPr>
          <p:nvPr/>
        </p:nvCxnSpPr>
        <p:spPr>
          <a:xfrm flipV="1">
            <a:off x="6106051" y="2873522"/>
            <a:ext cx="1173139" cy="935216"/>
          </a:xfrm>
          <a:prstGeom prst="bentConnector3">
            <a:avLst>
              <a:gd name="adj1" fmla="val -1473"/>
            </a:avLst>
          </a:prstGeom>
          <a:ln w="53975">
            <a:solidFill>
              <a:srgbClr val="00B050"/>
            </a:solidFill>
            <a:headEnd w="sm" len="sm"/>
            <a:tailEnd type="arrow" w="sm" len="sm"/>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0" y="821656"/>
            <a:ext cx="9144000" cy="7369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05800" y="71187"/>
            <a:ext cx="762000" cy="671763"/>
          </a:xfrm>
          <a:prstGeom prst="rect">
            <a:avLst/>
          </a:prstGeom>
        </p:spPr>
      </p:pic>
      <p:sp>
        <p:nvSpPr>
          <p:cNvPr id="14" name="Subtitle 2"/>
          <p:cNvSpPr txBox="1">
            <a:spLocks/>
          </p:cNvSpPr>
          <p:nvPr/>
        </p:nvSpPr>
        <p:spPr>
          <a:xfrm>
            <a:off x="152400" y="209550"/>
            <a:ext cx="4114800" cy="533400"/>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en-US" sz="2400" b="1" dirty="0">
                <a:solidFill>
                  <a:schemeClr val="tx1">
                    <a:lumMod val="65000"/>
                    <a:lumOff val="35000"/>
                  </a:schemeClr>
                </a:solidFill>
                <a:latin typeface="Noto Sans" pitchFamily="34" charset="0"/>
                <a:ea typeface="Noto Sans" pitchFamily="34" charset="0"/>
                <a:cs typeface="Noto Sans" pitchFamily="34" charset="0"/>
              </a:rPr>
              <a:t>Architecture – Crowd Aid</a:t>
            </a:r>
          </a:p>
        </p:txBody>
      </p:sp>
      <p:cxnSp>
        <p:nvCxnSpPr>
          <p:cNvPr id="27" name="Straight Arrow Connector 26"/>
          <p:cNvCxnSpPr>
            <a:stCxn id="3" idx="1"/>
          </p:cNvCxnSpPr>
          <p:nvPr/>
        </p:nvCxnSpPr>
        <p:spPr>
          <a:xfrm flipH="1">
            <a:off x="4343400" y="3102122"/>
            <a:ext cx="525176" cy="0"/>
          </a:xfrm>
          <a:prstGeom prst="straightConnector1">
            <a:avLst/>
          </a:prstGeom>
          <a:ln w="53975">
            <a:solidFill>
              <a:srgbClr val="00B050"/>
            </a:solidFill>
            <a:headEnd type="none" w="sm" len="sm"/>
            <a:tailEnd type="arrow" w="sm" len="sm"/>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5122" idx="3"/>
          </p:cNvCxnSpPr>
          <p:nvPr/>
        </p:nvCxnSpPr>
        <p:spPr>
          <a:xfrm>
            <a:off x="1193433" y="2630146"/>
            <a:ext cx="1016367" cy="0"/>
          </a:xfrm>
          <a:prstGeom prst="straightConnector1">
            <a:avLst/>
          </a:prstGeom>
          <a:ln w="53975">
            <a:solidFill>
              <a:srgbClr val="00B050"/>
            </a:solidFill>
            <a:headEnd type="arrow" w="sm" len="sm"/>
            <a:tailEnd type="arrow" w="sm" len="sm"/>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18" idx="3"/>
            <a:endCxn id="21" idx="1"/>
          </p:cNvCxnSpPr>
          <p:nvPr/>
        </p:nvCxnSpPr>
        <p:spPr>
          <a:xfrm>
            <a:off x="2819400" y="3408326"/>
            <a:ext cx="454985" cy="0"/>
          </a:xfrm>
          <a:prstGeom prst="straightConnector1">
            <a:avLst/>
          </a:prstGeom>
          <a:ln w="53975">
            <a:solidFill>
              <a:srgbClr val="00B050"/>
            </a:solidFill>
            <a:headEnd type="arrow" w="sm" len="sm"/>
            <a:tailEnd type="arrow" w="sm" len="sm"/>
          </a:ln>
        </p:spPr>
        <p:style>
          <a:lnRef idx="1">
            <a:schemeClr val="accent1"/>
          </a:lnRef>
          <a:fillRef idx="0">
            <a:schemeClr val="accent1"/>
          </a:fillRef>
          <a:effectRef idx="0">
            <a:schemeClr val="accent1"/>
          </a:effectRef>
          <a:fontRef idx="minor">
            <a:schemeClr val="tx1"/>
          </a:fontRef>
        </p:style>
      </p:cxnSp>
      <p:sp>
        <p:nvSpPr>
          <p:cNvPr id="2" name="Cloud 1"/>
          <p:cNvSpPr/>
          <p:nvPr/>
        </p:nvSpPr>
        <p:spPr>
          <a:xfrm>
            <a:off x="6248400" y="1025825"/>
            <a:ext cx="1333499" cy="838200"/>
          </a:xfrm>
          <a:prstGeom prst="cloud">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dirty="0">
                <a:solidFill>
                  <a:schemeClr val="accent1"/>
                </a:solidFill>
                <a:latin typeface="Noto Sans" pitchFamily="34" charset="0"/>
                <a:ea typeface="Noto Sans" pitchFamily="34" charset="0"/>
                <a:cs typeface="Noto Sans" pitchFamily="34" charset="0"/>
              </a:rPr>
              <a:t>Text Analytics</a:t>
            </a:r>
          </a:p>
        </p:txBody>
      </p:sp>
      <p:sp>
        <p:nvSpPr>
          <p:cNvPr id="3" name="Rounded Rectangle 2"/>
          <p:cNvSpPr/>
          <p:nvPr/>
        </p:nvSpPr>
        <p:spPr>
          <a:xfrm>
            <a:off x="4868576" y="2876550"/>
            <a:ext cx="1066799" cy="45114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Noto Sans" pitchFamily="34" charset="0"/>
                <a:ea typeface="Noto Sans" pitchFamily="34" charset="0"/>
                <a:cs typeface="Noto Sans" pitchFamily="34" charset="0"/>
              </a:rPr>
              <a:t>Data Matching</a:t>
            </a:r>
          </a:p>
        </p:txBody>
      </p:sp>
      <p:sp>
        <p:nvSpPr>
          <p:cNvPr id="21" name="Rounded Rectangle 20"/>
          <p:cNvSpPr/>
          <p:nvPr/>
        </p:nvSpPr>
        <p:spPr>
          <a:xfrm>
            <a:off x="3274385" y="2230364"/>
            <a:ext cx="1069015" cy="23559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Noto Sans" pitchFamily="34" charset="0"/>
                <a:ea typeface="Noto Sans" pitchFamily="34" charset="0"/>
                <a:cs typeface="Noto Sans" pitchFamily="34" charset="0"/>
              </a:rPr>
              <a:t>Controller</a:t>
            </a:r>
          </a:p>
        </p:txBody>
      </p:sp>
      <p:grpSp>
        <p:nvGrpSpPr>
          <p:cNvPr id="23" name="Group 22"/>
          <p:cNvGrpSpPr/>
          <p:nvPr/>
        </p:nvGrpSpPr>
        <p:grpSpPr>
          <a:xfrm>
            <a:off x="533399" y="3943350"/>
            <a:ext cx="733980" cy="868740"/>
            <a:chOff x="4369791" y="3729370"/>
            <a:chExt cx="1201895" cy="1422565"/>
          </a:xfrm>
        </p:grpSpPr>
        <p:pic>
          <p:nvPicPr>
            <p:cNvPr id="24"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419600" y="3729370"/>
              <a:ext cx="1152086" cy="11520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5" name="TextBox 24"/>
            <p:cNvSpPr txBox="1"/>
            <p:nvPr/>
          </p:nvSpPr>
          <p:spPr>
            <a:xfrm>
              <a:off x="4369791" y="4781550"/>
              <a:ext cx="1201894" cy="370385"/>
            </a:xfrm>
            <a:prstGeom prst="rect">
              <a:avLst/>
            </a:prstGeom>
            <a:noFill/>
          </p:spPr>
          <p:txBody>
            <a:bodyPr wrap="square" rtlCol="0">
              <a:spAutoFit/>
            </a:bodyPr>
            <a:lstStyle/>
            <a:p>
              <a:pPr algn="ctr"/>
              <a:r>
                <a:rPr lang="en-US" sz="1200" dirty="0">
                  <a:solidFill>
                    <a:schemeClr val="tx2"/>
                  </a:solidFill>
                  <a:latin typeface="Noto Sans" pitchFamily="34" charset="0"/>
                  <a:ea typeface="Noto Sans" pitchFamily="34" charset="0"/>
                  <a:cs typeface="Noto Sans" pitchFamily="34" charset="0"/>
                </a:rPr>
                <a:t>Crowd</a:t>
              </a:r>
            </a:p>
          </p:txBody>
        </p:sp>
      </p:grpSp>
      <p:sp>
        <p:nvSpPr>
          <p:cNvPr id="4" name="Can 3"/>
          <p:cNvSpPr/>
          <p:nvPr/>
        </p:nvSpPr>
        <p:spPr>
          <a:xfrm>
            <a:off x="6497094" y="3181350"/>
            <a:ext cx="970506" cy="627388"/>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Noto Sans" pitchFamily="34" charset="0"/>
                <a:ea typeface="Noto Sans" pitchFamily="34" charset="0"/>
                <a:cs typeface="Noto Sans" pitchFamily="34" charset="0"/>
              </a:rPr>
              <a:t>Database</a:t>
            </a:r>
          </a:p>
        </p:txBody>
      </p:sp>
      <p:grpSp>
        <p:nvGrpSpPr>
          <p:cNvPr id="11" name="Group 10"/>
          <p:cNvGrpSpPr/>
          <p:nvPr/>
        </p:nvGrpSpPr>
        <p:grpSpPr>
          <a:xfrm>
            <a:off x="425480" y="2190750"/>
            <a:ext cx="767953" cy="946877"/>
            <a:chOff x="425480" y="2513354"/>
            <a:chExt cx="767953" cy="946877"/>
          </a:xfrm>
        </p:grpSpPr>
        <p:pic>
          <p:nvPicPr>
            <p:cNvPr id="5122"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5480" y="2513354"/>
              <a:ext cx="767953" cy="8787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Box 9"/>
            <p:cNvSpPr txBox="1"/>
            <p:nvPr/>
          </p:nvSpPr>
          <p:spPr>
            <a:xfrm>
              <a:off x="533399" y="3183232"/>
              <a:ext cx="521297" cy="276999"/>
            </a:xfrm>
            <a:prstGeom prst="rect">
              <a:avLst/>
            </a:prstGeom>
            <a:noFill/>
          </p:spPr>
          <p:txBody>
            <a:bodyPr wrap="none" rtlCol="0">
              <a:spAutoFit/>
            </a:bodyPr>
            <a:lstStyle/>
            <a:p>
              <a:r>
                <a:rPr lang="en-US" sz="1200" dirty="0">
                  <a:solidFill>
                    <a:schemeClr val="accent1"/>
                  </a:solidFill>
                  <a:latin typeface="Noto Sans" pitchFamily="34" charset="0"/>
                  <a:ea typeface="Noto Sans" pitchFamily="34" charset="0"/>
                  <a:cs typeface="Noto Sans" pitchFamily="34" charset="0"/>
                </a:rPr>
                <a:t>User</a:t>
              </a:r>
              <a:endParaRPr lang="en-US" dirty="0">
                <a:solidFill>
                  <a:schemeClr val="accent1"/>
                </a:solidFill>
                <a:latin typeface="Noto Sans" pitchFamily="34" charset="0"/>
                <a:ea typeface="Noto Sans" pitchFamily="34" charset="0"/>
                <a:cs typeface="Noto Sans" pitchFamily="34" charset="0"/>
              </a:endParaRPr>
            </a:p>
          </p:txBody>
        </p:sp>
      </p:grpSp>
      <p:sp>
        <p:nvSpPr>
          <p:cNvPr id="33" name="TextBox 32"/>
          <p:cNvSpPr txBox="1"/>
          <p:nvPr/>
        </p:nvSpPr>
        <p:spPr>
          <a:xfrm>
            <a:off x="252275" y="3252397"/>
            <a:ext cx="1434610" cy="600164"/>
          </a:xfrm>
          <a:prstGeom prst="rect">
            <a:avLst/>
          </a:prstGeom>
          <a:noFill/>
        </p:spPr>
        <p:txBody>
          <a:bodyPr wrap="square" rtlCol="0">
            <a:spAutoFit/>
          </a:bodyPr>
          <a:lstStyle/>
          <a:p>
            <a:pPr algn="ctr"/>
            <a:r>
              <a:rPr lang="en-US" sz="1100" dirty="0">
                <a:solidFill>
                  <a:schemeClr val="accent1"/>
                </a:solidFill>
                <a:latin typeface="Noto Sans" pitchFamily="34" charset="0"/>
                <a:ea typeface="Noto Sans" pitchFamily="34" charset="0"/>
                <a:cs typeface="Noto Sans" pitchFamily="34" charset="0"/>
              </a:rPr>
              <a:t>Interaction once agreement has been reached</a:t>
            </a:r>
            <a:endParaRPr lang="en-US" sz="1600" dirty="0">
              <a:solidFill>
                <a:schemeClr val="accent1"/>
              </a:solidFill>
              <a:latin typeface="Noto Sans" pitchFamily="34" charset="0"/>
              <a:ea typeface="Noto Sans" pitchFamily="34" charset="0"/>
              <a:cs typeface="Noto Sans" pitchFamily="34" charset="0"/>
            </a:endParaRPr>
          </a:p>
        </p:txBody>
      </p:sp>
      <p:cxnSp>
        <p:nvCxnSpPr>
          <p:cNvPr id="16" name="Elbow Connector 15"/>
          <p:cNvCxnSpPr>
            <a:stCxn id="37" idx="0"/>
            <a:endCxn id="3" idx="2"/>
          </p:cNvCxnSpPr>
          <p:nvPr/>
        </p:nvCxnSpPr>
        <p:spPr>
          <a:xfrm rot="16200000" flipV="1">
            <a:off x="5390853" y="3338817"/>
            <a:ext cx="449571" cy="427324"/>
          </a:xfrm>
          <a:prstGeom prst="bentConnector3">
            <a:avLst>
              <a:gd name="adj1" fmla="val 50000"/>
            </a:avLst>
          </a:prstGeom>
          <a:ln w="53975">
            <a:solidFill>
              <a:srgbClr val="00B050"/>
            </a:solidFill>
            <a:headEnd w="sm" len="sm"/>
            <a:tailEnd type="arrow" w="sm" len="sm"/>
          </a:ln>
        </p:spPr>
        <p:style>
          <a:lnRef idx="1">
            <a:schemeClr val="accent1"/>
          </a:lnRef>
          <a:fillRef idx="0">
            <a:schemeClr val="accent1"/>
          </a:fillRef>
          <a:effectRef idx="0">
            <a:schemeClr val="accent1"/>
          </a:effectRef>
          <a:fontRef idx="minor">
            <a:schemeClr val="tx1"/>
          </a:fontRef>
        </p:style>
      </p:cxnSp>
      <p:sp>
        <p:nvSpPr>
          <p:cNvPr id="37" name="Rounded Rectangle 36"/>
          <p:cNvSpPr/>
          <p:nvPr/>
        </p:nvSpPr>
        <p:spPr>
          <a:xfrm>
            <a:off x="5334000" y="3777264"/>
            <a:ext cx="990600" cy="51786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Noto Sans" pitchFamily="34" charset="0"/>
                <a:ea typeface="Noto Sans" pitchFamily="34" charset="0"/>
                <a:cs typeface="Noto Sans" pitchFamily="34" charset="0"/>
              </a:rPr>
              <a:t>Database Models</a:t>
            </a:r>
          </a:p>
        </p:txBody>
      </p:sp>
      <p:sp>
        <p:nvSpPr>
          <p:cNvPr id="18" name="Rounded Rectangle 17"/>
          <p:cNvSpPr/>
          <p:nvPr/>
        </p:nvSpPr>
        <p:spPr>
          <a:xfrm>
            <a:off x="2209800" y="2230364"/>
            <a:ext cx="609600" cy="23559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Noto Sans" pitchFamily="34" charset="0"/>
                <a:ea typeface="Noto Sans" pitchFamily="34" charset="0"/>
                <a:cs typeface="Noto Sans" pitchFamily="34" charset="0"/>
              </a:rPr>
              <a:t>View</a:t>
            </a:r>
            <a:endParaRPr lang="en-US" dirty="0">
              <a:latin typeface="Noto Sans" pitchFamily="34" charset="0"/>
              <a:ea typeface="Noto Sans" pitchFamily="34" charset="0"/>
              <a:cs typeface="Noto Sans" pitchFamily="34" charset="0"/>
            </a:endParaRPr>
          </a:p>
        </p:txBody>
      </p:sp>
      <p:cxnSp>
        <p:nvCxnSpPr>
          <p:cNvPr id="35" name="Straight Arrow Connector 34"/>
          <p:cNvCxnSpPr>
            <a:endCxn id="37" idx="1"/>
          </p:cNvCxnSpPr>
          <p:nvPr/>
        </p:nvCxnSpPr>
        <p:spPr>
          <a:xfrm>
            <a:off x="4343405" y="4036197"/>
            <a:ext cx="990595" cy="1"/>
          </a:xfrm>
          <a:prstGeom prst="straightConnector1">
            <a:avLst/>
          </a:prstGeom>
          <a:ln w="53975">
            <a:solidFill>
              <a:srgbClr val="00B050"/>
            </a:solidFill>
            <a:headEnd type="arrow" w="sm" len="sm"/>
            <a:tailEnd type="arrow" w="sm" len="sm"/>
          </a:ln>
        </p:spPr>
        <p:style>
          <a:lnRef idx="1">
            <a:schemeClr val="accent1"/>
          </a:lnRef>
          <a:fillRef idx="0">
            <a:schemeClr val="accent1"/>
          </a:fillRef>
          <a:effectRef idx="0">
            <a:schemeClr val="accent1"/>
          </a:effectRef>
          <a:fontRef idx="minor">
            <a:schemeClr val="tx1"/>
          </a:fontRef>
        </p:style>
      </p:cxnSp>
      <p:cxnSp>
        <p:nvCxnSpPr>
          <p:cNvPr id="44" name="Elbow Connector 43"/>
          <p:cNvCxnSpPr>
            <a:stCxn id="37" idx="3"/>
            <a:endCxn id="4" idx="3"/>
          </p:cNvCxnSpPr>
          <p:nvPr/>
        </p:nvCxnSpPr>
        <p:spPr>
          <a:xfrm flipV="1">
            <a:off x="6324600" y="3808738"/>
            <a:ext cx="657747" cy="227460"/>
          </a:xfrm>
          <a:prstGeom prst="bentConnector2">
            <a:avLst/>
          </a:prstGeom>
          <a:ln w="53975">
            <a:solidFill>
              <a:srgbClr val="00B050"/>
            </a:solidFill>
            <a:headEnd type="arrow" w="sm" len="sm"/>
            <a:tailEnd type="arrow" w="sm" len="sm"/>
          </a:ln>
        </p:spPr>
        <p:style>
          <a:lnRef idx="1">
            <a:schemeClr val="accent1"/>
          </a:lnRef>
          <a:fillRef idx="0">
            <a:schemeClr val="accent1"/>
          </a:fillRef>
          <a:effectRef idx="0">
            <a:schemeClr val="accent1"/>
          </a:effectRef>
          <a:fontRef idx="minor">
            <a:schemeClr val="tx1"/>
          </a:fontRef>
        </p:style>
      </p:cxnSp>
      <p:cxnSp>
        <p:nvCxnSpPr>
          <p:cNvPr id="49" name="Curved Connector 48"/>
          <p:cNvCxnSpPr>
            <a:stCxn id="24" idx="3"/>
          </p:cNvCxnSpPr>
          <p:nvPr/>
        </p:nvCxnSpPr>
        <p:spPr>
          <a:xfrm flipV="1">
            <a:off x="1267379" y="3943350"/>
            <a:ext cx="942421" cy="351781"/>
          </a:xfrm>
          <a:prstGeom prst="curvedConnector3">
            <a:avLst>
              <a:gd name="adj1" fmla="val 50000"/>
            </a:avLst>
          </a:prstGeom>
          <a:ln w="53975">
            <a:solidFill>
              <a:srgbClr val="00B050"/>
            </a:solidFill>
            <a:headEnd type="arrow" w="sm" len="sm"/>
            <a:tailEnd type="arrow" w="sm" len="sm"/>
          </a:ln>
        </p:spPr>
        <p:style>
          <a:lnRef idx="1">
            <a:schemeClr val="accent1"/>
          </a:lnRef>
          <a:fillRef idx="0">
            <a:schemeClr val="accent1"/>
          </a:fillRef>
          <a:effectRef idx="0">
            <a:schemeClr val="accent1"/>
          </a:effectRef>
          <a:fontRef idx="minor">
            <a:schemeClr val="tx1"/>
          </a:fontRef>
        </p:style>
      </p:cxnSp>
      <p:cxnSp>
        <p:nvCxnSpPr>
          <p:cNvPr id="62" name="Curved Connector 61"/>
          <p:cNvCxnSpPr>
            <a:stCxn id="2" idx="2"/>
            <a:endCxn id="69" idx="0"/>
          </p:cNvCxnSpPr>
          <p:nvPr/>
        </p:nvCxnSpPr>
        <p:spPr>
          <a:xfrm rot="10800000" flipV="1">
            <a:off x="5793290" y="1444924"/>
            <a:ext cx="459247" cy="669625"/>
          </a:xfrm>
          <a:prstGeom prst="curvedConnector2">
            <a:avLst/>
          </a:prstGeom>
          <a:ln w="53975">
            <a:solidFill>
              <a:srgbClr val="00B050"/>
            </a:solidFill>
            <a:headEnd type="arrow" w="sm" len="sm"/>
            <a:tailEnd type="arrow" w="sm" len="sm"/>
          </a:ln>
        </p:spPr>
        <p:style>
          <a:lnRef idx="1">
            <a:schemeClr val="accent1"/>
          </a:lnRef>
          <a:fillRef idx="0">
            <a:schemeClr val="accent1"/>
          </a:fillRef>
          <a:effectRef idx="0">
            <a:schemeClr val="accent1"/>
          </a:effectRef>
          <a:fontRef idx="minor">
            <a:schemeClr val="tx1"/>
          </a:fontRef>
        </p:style>
      </p:cxnSp>
      <p:sp>
        <p:nvSpPr>
          <p:cNvPr id="66" name="TextBox 65"/>
          <p:cNvSpPr txBox="1"/>
          <p:nvPr/>
        </p:nvSpPr>
        <p:spPr>
          <a:xfrm>
            <a:off x="5334000" y="1481026"/>
            <a:ext cx="635064" cy="276999"/>
          </a:xfrm>
          <a:prstGeom prst="rect">
            <a:avLst/>
          </a:prstGeom>
          <a:noFill/>
        </p:spPr>
        <p:txBody>
          <a:bodyPr wrap="square" rtlCol="0">
            <a:spAutoFit/>
          </a:bodyPr>
          <a:lstStyle/>
          <a:p>
            <a:pPr algn="ctr"/>
            <a:r>
              <a:rPr lang="en-US" sz="1200" dirty="0">
                <a:solidFill>
                  <a:schemeClr val="accent1"/>
                </a:solidFill>
                <a:latin typeface="Noto Sans" pitchFamily="34" charset="0"/>
                <a:ea typeface="Noto Sans" pitchFamily="34" charset="0"/>
                <a:cs typeface="Noto Sans" pitchFamily="34" charset="0"/>
              </a:rPr>
              <a:t>API</a:t>
            </a:r>
            <a:endParaRPr lang="en-US" dirty="0">
              <a:solidFill>
                <a:schemeClr val="accent1"/>
              </a:solidFill>
              <a:latin typeface="Noto Sans" pitchFamily="34" charset="0"/>
              <a:ea typeface="Noto Sans" pitchFamily="34" charset="0"/>
              <a:cs typeface="Noto Sans" pitchFamily="34" charset="0"/>
            </a:endParaRPr>
          </a:p>
        </p:txBody>
      </p:sp>
      <p:sp>
        <p:nvSpPr>
          <p:cNvPr id="69" name="Rounded Rectangle 68"/>
          <p:cNvSpPr/>
          <p:nvPr/>
        </p:nvSpPr>
        <p:spPr>
          <a:xfrm>
            <a:off x="4838701" y="2114550"/>
            <a:ext cx="1909175" cy="29874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Noto Sans" pitchFamily="34" charset="0"/>
                <a:ea typeface="Noto Sans" pitchFamily="34" charset="0"/>
                <a:cs typeface="Noto Sans" pitchFamily="34" charset="0"/>
              </a:rPr>
              <a:t>API Processor</a:t>
            </a:r>
          </a:p>
        </p:txBody>
      </p:sp>
      <p:cxnSp>
        <p:nvCxnSpPr>
          <p:cNvPr id="75" name="Straight Arrow Connector 74"/>
          <p:cNvCxnSpPr/>
          <p:nvPr/>
        </p:nvCxnSpPr>
        <p:spPr>
          <a:xfrm flipH="1" flipV="1">
            <a:off x="5615638" y="2413293"/>
            <a:ext cx="2576" cy="460228"/>
          </a:xfrm>
          <a:prstGeom prst="straightConnector1">
            <a:avLst/>
          </a:prstGeom>
          <a:ln w="53975">
            <a:solidFill>
              <a:srgbClr val="00B050"/>
            </a:solidFill>
            <a:headEnd type="arrow" w="sm" len="sm"/>
            <a:tailEnd type="arrow" w="sm" len="sm"/>
          </a:ln>
        </p:spPr>
        <p:style>
          <a:lnRef idx="1">
            <a:schemeClr val="accent1"/>
          </a:lnRef>
          <a:fillRef idx="0">
            <a:schemeClr val="accent1"/>
          </a:fillRef>
          <a:effectRef idx="0">
            <a:schemeClr val="accent1"/>
          </a:effectRef>
          <a:fontRef idx="minor">
            <a:schemeClr val="tx1"/>
          </a:fontRef>
        </p:style>
      </p:cxnSp>
      <p:cxnSp>
        <p:nvCxnSpPr>
          <p:cNvPr id="111" name="Elbow Connector 110"/>
          <p:cNvCxnSpPr>
            <a:stCxn id="20" idx="0"/>
            <a:endCxn id="69" idx="3"/>
          </p:cNvCxnSpPr>
          <p:nvPr/>
        </p:nvCxnSpPr>
        <p:spPr>
          <a:xfrm rot="16200000" flipV="1">
            <a:off x="7059122" y="1952676"/>
            <a:ext cx="384028" cy="1006519"/>
          </a:xfrm>
          <a:prstGeom prst="bentConnector2">
            <a:avLst/>
          </a:prstGeom>
          <a:ln w="53975">
            <a:solidFill>
              <a:srgbClr val="00B050"/>
            </a:solidFill>
            <a:headEnd type="arrow" w="sm" len="sm"/>
            <a:tailEnd type="arrow" w="sm" len="sm"/>
          </a:ln>
        </p:spPr>
        <p:style>
          <a:lnRef idx="1">
            <a:schemeClr val="accent1"/>
          </a:lnRef>
          <a:fillRef idx="0">
            <a:schemeClr val="accent1"/>
          </a:fillRef>
          <a:effectRef idx="0">
            <a:schemeClr val="accent1"/>
          </a:effectRef>
          <a:fontRef idx="minor">
            <a:schemeClr val="tx1"/>
          </a:fontRef>
        </p:style>
      </p:cxnSp>
      <p:cxnSp>
        <p:nvCxnSpPr>
          <p:cNvPr id="125" name="Elbow Connector 124"/>
          <p:cNvCxnSpPr>
            <a:stCxn id="20" idx="2"/>
          </p:cNvCxnSpPr>
          <p:nvPr/>
        </p:nvCxnSpPr>
        <p:spPr>
          <a:xfrm rot="5400000">
            <a:off x="5398172" y="2044326"/>
            <a:ext cx="1301457" cy="3410990"/>
          </a:xfrm>
          <a:prstGeom prst="bentConnector2">
            <a:avLst/>
          </a:prstGeom>
          <a:ln w="53975">
            <a:solidFill>
              <a:srgbClr val="00B050"/>
            </a:solidFill>
            <a:headEnd type="none" w="sm" len="sm"/>
            <a:tailEnd type="arrow" w="sm" len="sm"/>
          </a:ln>
        </p:spPr>
        <p:style>
          <a:lnRef idx="1">
            <a:schemeClr val="accent1"/>
          </a:lnRef>
          <a:fillRef idx="0">
            <a:schemeClr val="accent1"/>
          </a:fillRef>
          <a:effectRef idx="0">
            <a:schemeClr val="accent1"/>
          </a:effectRef>
          <a:fontRef idx="minor">
            <a:schemeClr val="tx1"/>
          </a:fontRef>
        </p:style>
      </p:cxnSp>
      <p:cxnSp>
        <p:nvCxnSpPr>
          <p:cNvPr id="157" name="Curved Connector 156"/>
          <p:cNvCxnSpPr>
            <a:stCxn id="24" idx="1"/>
            <a:endCxn id="10" idx="1"/>
          </p:cNvCxnSpPr>
          <p:nvPr/>
        </p:nvCxnSpPr>
        <p:spPr>
          <a:xfrm rot="10800000">
            <a:off x="533399" y="2999129"/>
            <a:ext cx="30418" cy="1296003"/>
          </a:xfrm>
          <a:prstGeom prst="curvedConnector3">
            <a:avLst>
              <a:gd name="adj1" fmla="val 851529"/>
            </a:avLst>
          </a:prstGeom>
          <a:ln w="53975">
            <a:solidFill>
              <a:srgbClr val="00B050"/>
            </a:solidFill>
            <a:prstDash val="sysDot"/>
            <a:headEnd type="arrow" w="sm" len="sm"/>
            <a:tailEnd type="arrow" w="sm" len="sm"/>
          </a:ln>
        </p:spPr>
        <p:style>
          <a:lnRef idx="1">
            <a:schemeClr val="accent1"/>
          </a:lnRef>
          <a:fillRef idx="0">
            <a:schemeClr val="accent1"/>
          </a:fillRef>
          <a:effectRef idx="0">
            <a:schemeClr val="accent1"/>
          </a:effectRef>
          <a:fontRef idx="minor">
            <a:schemeClr val="tx1"/>
          </a:fontRef>
        </p:style>
      </p:cxnSp>
      <p:sp>
        <p:nvSpPr>
          <p:cNvPr id="20" name="Rounded Rectangle 19"/>
          <p:cNvSpPr/>
          <p:nvPr/>
        </p:nvSpPr>
        <p:spPr>
          <a:xfrm>
            <a:off x="7279190" y="2647950"/>
            <a:ext cx="950410" cy="45114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Noto Sans" pitchFamily="34" charset="0"/>
                <a:ea typeface="Noto Sans" pitchFamily="34" charset="0"/>
                <a:cs typeface="Noto Sans" pitchFamily="34" charset="0"/>
              </a:rPr>
              <a:t>Reporting</a:t>
            </a:r>
          </a:p>
        </p:txBody>
      </p:sp>
      <p:sp>
        <p:nvSpPr>
          <p:cNvPr id="163" name="TextBox 162"/>
          <p:cNvSpPr txBox="1"/>
          <p:nvPr/>
        </p:nvSpPr>
        <p:spPr>
          <a:xfrm>
            <a:off x="676275" y="1890668"/>
            <a:ext cx="1434610" cy="600164"/>
          </a:xfrm>
          <a:prstGeom prst="rect">
            <a:avLst/>
          </a:prstGeom>
          <a:noFill/>
        </p:spPr>
        <p:txBody>
          <a:bodyPr wrap="square" rtlCol="0">
            <a:spAutoFit/>
          </a:bodyPr>
          <a:lstStyle/>
          <a:p>
            <a:pPr algn="ctr"/>
            <a:r>
              <a:rPr lang="en-US" sz="1100" dirty="0">
                <a:solidFill>
                  <a:schemeClr val="accent1"/>
                </a:solidFill>
                <a:latin typeface="Noto Sans" pitchFamily="34" charset="0"/>
                <a:ea typeface="Noto Sans" pitchFamily="34" charset="0"/>
                <a:cs typeface="Noto Sans" pitchFamily="34" charset="0"/>
              </a:rPr>
              <a:t>Medical items</a:t>
            </a:r>
          </a:p>
          <a:p>
            <a:pPr algn="ctr"/>
            <a:r>
              <a:rPr lang="en-US" sz="1100" dirty="0">
                <a:solidFill>
                  <a:schemeClr val="accent1"/>
                </a:solidFill>
                <a:latin typeface="Noto Sans" pitchFamily="34" charset="0"/>
                <a:ea typeface="Noto Sans" pitchFamily="34" charset="0"/>
                <a:cs typeface="Noto Sans" pitchFamily="34" charset="0"/>
              </a:rPr>
              <a:t>Monetary</a:t>
            </a:r>
          </a:p>
          <a:p>
            <a:pPr algn="ctr"/>
            <a:r>
              <a:rPr lang="en-US" sz="1100" dirty="0">
                <a:solidFill>
                  <a:schemeClr val="accent1"/>
                </a:solidFill>
                <a:latin typeface="Noto Sans" pitchFamily="34" charset="0"/>
                <a:ea typeface="Noto Sans" pitchFamily="34" charset="0"/>
                <a:cs typeface="Noto Sans" pitchFamily="34" charset="0"/>
              </a:rPr>
              <a:t>Information</a:t>
            </a:r>
            <a:endParaRPr lang="en-US" sz="1600" dirty="0">
              <a:solidFill>
                <a:schemeClr val="accent1"/>
              </a:solidFill>
              <a:latin typeface="Noto Sans" pitchFamily="34" charset="0"/>
              <a:ea typeface="Noto Sans" pitchFamily="34" charset="0"/>
              <a:cs typeface="Noto Sans" pitchFamily="34" charset="0"/>
            </a:endParaRPr>
          </a:p>
        </p:txBody>
      </p:sp>
    </p:spTree>
    <p:extLst>
      <p:ext uri="{BB962C8B-B14F-4D97-AF65-F5344CB8AC3E}">
        <p14:creationId xmlns:p14="http://schemas.microsoft.com/office/powerpoint/2010/main" val="3402067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par>
                                <p:cTn id="13" presetID="14" presetClass="entr" presetSubtype="10"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randombar(horizontal)">
                                      <p:cBhvr>
                                        <p:cTn id="15" dur="500"/>
                                        <p:tgtEl>
                                          <p:spTgt spid="18"/>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37" fill="hold" nodeType="clickEffect">
                                  <p:stCondLst>
                                    <p:cond delay="0"/>
                                  </p:stCondLst>
                                  <p:childTnLst>
                                    <p:set>
                                      <p:cBhvr>
                                        <p:cTn id="19" dur="1" fill="hold">
                                          <p:stCondLst>
                                            <p:cond delay="0"/>
                                          </p:stCondLst>
                                        </p:cTn>
                                        <p:tgtEl>
                                          <p:spTgt spid="32"/>
                                        </p:tgtEl>
                                        <p:attrNameLst>
                                          <p:attrName>style.visibility</p:attrName>
                                        </p:attrNameLst>
                                      </p:cBhvr>
                                      <p:to>
                                        <p:strVal val="visible"/>
                                      </p:to>
                                    </p:set>
                                    <p:animEffect transition="in" filter="barn(outVertical)">
                                      <p:cBhvr>
                                        <p:cTn id="20" dur="500"/>
                                        <p:tgtEl>
                                          <p:spTgt spid="32"/>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63"/>
                                        </p:tgtEl>
                                        <p:attrNameLst>
                                          <p:attrName>style.visibility</p:attrName>
                                        </p:attrNameLst>
                                      </p:cBhvr>
                                      <p:to>
                                        <p:strVal val="visible"/>
                                      </p:to>
                                    </p:set>
                                    <p:animEffect transition="in" filter="fade">
                                      <p:cBhvr>
                                        <p:cTn id="23" dur="500"/>
                                        <p:tgtEl>
                                          <p:spTgt spid="163"/>
                                        </p:tgtEl>
                                      </p:cBhvr>
                                    </p:animEffect>
                                  </p:childTnLst>
                                </p:cTn>
                              </p:par>
                            </p:childTnLst>
                          </p:cTn>
                        </p:par>
                      </p:childTnLst>
                    </p:cTn>
                  </p:par>
                  <p:par>
                    <p:cTn id="24" fill="hold">
                      <p:stCondLst>
                        <p:cond delay="indefinite"/>
                      </p:stCondLst>
                      <p:childTnLst>
                        <p:par>
                          <p:cTn id="25" fill="hold">
                            <p:stCondLst>
                              <p:cond delay="0"/>
                            </p:stCondLst>
                            <p:childTnLst>
                              <p:par>
                                <p:cTn id="26" presetID="14" presetClass="entr" presetSubtype="10" fill="hold" grpId="0" nodeType="clickEffect">
                                  <p:stCondLst>
                                    <p:cond delay="0"/>
                                  </p:stCondLst>
                                  <p:childTnLst>
                                    <p:set>
                                      <p:cBhvr>
                                        <p:cTn id="27" dur="1" fill="hold">
                                          <p:stCondLst>
                                            <p:cond delay="0"/>
                                          </p:stCondLst>
                                        </p:cTn>
                                        <p:tgtEl>
                                          <p:spTgt spid="21"/>
                                        </p:tgtEl>
                                        <p:attrNameLst>
                                          <p:attrName>style.visibility</p:attrName>
                                        </p:attrNameLst>
                                      </p:cBhvr>
                                      <p:to>
                                        <p:strVal val="visible"/>
                                      </p:to>
                                    </p:set>
                                    <p:animEffect transition="in" filter="randombar(horizontal)">
                                      <p:cBhvr>
                                        <p:cTn id="28" dur="500"/>
                                        <p:tgtEl>
                                          <p:spTgt spid="21"/>
                                        </p:tgtEl>
                                      </p:cBhvr>
                                    </p:animEffect>
                                  </p:childTnLst>
                                </p:cTn>
                              </p:par>
                            </p:childTnLst>
                          </p:cTn>
                        </p:par>
                      </p:childTnLst>
                    </p:cTn>
                  </p:par>
                  <p:par>
                    <p:cTn id="29" fill="hold">
                      <p:stCondLst>
                        <p:cond delay="indefinite"/>
                      </p:stCondLst>
                      <p:childTnLst>
                        <p:par>
                          <p:cTn id="30" fill="hold">
                            <p:stCondLst>
                              <p:cond delay="0"/>
                            </p:stCondLst>
                            <p:childTnLst>
                              <p:par>
                                <p:cTn id="31" presetID="16" presetClass="entr" presetSubtype="37" fill="hold" nodeType="clickEffect">
                                  <p:stCondLst>
                                    <p:cond delay="0"/>
                                  </p:stCondLst>
                                  <p:childTnLst>
                                    <p:set>
                                      <p:cBhvr>
                                        <p:cTn id="32" dur="1" fill="hold">
                                          <p:stCondLst>
                                            <p:cond delay="0"/>
                                          </p:stCondLst>
                                        </p:cTn>
                                        <p:tgtEl>
                                          <p:spTgt spid="39"/>
                                        </p:tgtEl>
                                        <p:attrNameLst>
                                          <p:attrName>style.visibility</p:attrName>
                                        </p:attrNameLst>
                                      </p:cBhvr>
                                      <p:to>
                                        <p:strVal val="visible"/>
                                      </p:to>
                                    </p:set>
                                    <p:animEffect transition="in" filter="barn(outVertical)">
                                      <p:cBhvr>
                                        <p:cTn id="33" dur="500"/>
                                        <p:tgtEl>
                                          <p:spTgt spid="39"/>
                                        </p:tgtEl>
                                      </p:cBhvr>
                                    </p:animEffect>
                                  </p:childTnLst>
                                </p:cTn>
                              </p:par>
                            </p:childTnLst>
                          </p:cTn>
                        </p:par>
                      </p:childTnLst>
                    </p:cTn>
                  </p:par>
                  <p:par>
                    <p:cTn id="34" fill="hold">
                      <p:stCondLst>
                        <p:cond delay="indefinite"/>
                      </p:stCondLst>
                      <p:childTnLst>
                        <p:par>
                          <p:cTn id="35" fill="hold">
                            <p:stCondLst>
                              <p:cond delay="0"/>
                            </p:stCondLst>
                            <p:childTnLst>
                              <p:par>
                                <p:cTn id="36" presetID="14" presetClass="entr" presetSubtype="10" fill="hold" grpId="0" nodeType="clickEffect">
                                  <p:stCondLst>
                                    <p:cond delay="0"/>
                                  </p:stCondLst>
                                  <p:childTnLst>
                                    <p:set>
                                      <p:cBhvr>
                                        <p:cTn id="37" dur="1" fill="hold">
                                          <p:stCondLst>
                                            <p:cond delay="0"/>
                                          </p:stCondLst>
                                        </p:cTn>
                                        <p:tgtEl>
                                          <p:spTgt spid="37"/>
                                        </p:tgtEl>
                                        <p:attrNameLst>
                                          <p:attrName>style.visibility</p:attrName>
                                        </p:attrNameLst>
                                      </p:cBhvr>
                                      <p:to>
                                        <p:strVal val="visible"/>
                                      </p:to>
                                    </p:set>
                                    <p:animEffect transition="in" filter="randombar(horizontal)">
                                      <p:cBhvr>
                                        <p:cTn id="38" dur="500"/>
                                        <p:tgtEl>
                                          <p:spTgt spid="37"/>
                                        </p:tgtEl>
                                      </p:cBhvr>
                                    </p:animEffect>
                                  </p:childTnLst>
                                </p:cTn>
                              </p:par>
                            </p:childTnLst>
                          </p:cTn>
                        </p:par>
                      </p:childTnLst>
                    </p:cTn>
                  </p:par>
                  <p:par>
                    <p:cTn id="39" fill="hold">
                      <p:stCondLst>
                        <p:cond delay="indefinite"/>
                      </p:stCondLst>
                      <p:childTnLst>
                        <p:par>
                          <p:cTn id="40" fill="hold">
                            <p:stCondLst>
                              <p:cond delay="0"/>
                            </p:stCondLst>
                            <p:childTnLst>
                              <p:par>
                                <p:cTn id="41" presetID="16" presetClass="entr" presetSubtype="37" fill="hold" nodeType="clickEffect">
                                  <p:stCondLst>
                                    <p:cond delay="0"/>
                                  </p:stCondLst>
                                  <p:childTnLst>
                                    <p:set>
                                      <p:cBhvr>
                                        <p:cTn id="42" dur="1" fill="hold">
                                          <p:stCondLst>
                                            <p:cond delay="0"/>
                                          </p:stCondLst>
                                        </p:cTn>
                                        <p:tgtEl>
                                          <p:spTgt spid="35"/>
                                        </p:tgtEl>
                                        <p:attrNameLst>
                                          <p:attrName>style.visibility</p:attrName>
                                        </p:attrNameLst>
                                      </p:cBhvr>
                                      <p:to>
                                        <p:strVal val="visible"/>
                                      </p:to>
                                    </p:set>
                                    <p:animEffect transition="in" filter="barn(outVertical)">
                                      <p:cBhvr>
                                        <p:cTn id="43" dur="500"/>
                                        <p:tgtEl>
                                          <p:spTgt spid="35"/>
                                        </p:tgtEl>
                                      </p:cBhvr>
                                    </p:animEffect>
                                  </p:childTnLst>
                                </p:cTn>
                              </p:par>
                            </p:childTnLst>
                          </p:cTn>
                        </p:par>
                      </p:childTnLst>
                    </p:cTn>
                  </p:par>
                  <p:par>
                    <p:cTn id="44" fill="hold">
                      <p:stCondLst>
                        <p:cond delay="indefinite"/>
                      </p:stCondLst>
                      <p:childTnLst>
                        <p:par>
                          <p:cTn id="45" fill="hold">
                            <p:stCondLst>
                              <p:cond delay="0"/>
                            </p:stCondLst>
                            <p:childTnLst>
                              <p:par>
                                <p:cTn id="46" presetID="14" presetClass="entr" presetSubtype="10" fill="hold" grpId="0" nodeType="clickEffect">
                                  <p:stCondLst>
                                    <p:cond delay="0"/>
                                  </p:stCondLst>
                                  <p:childTnLst>
                                    <p:set>
                                      <p:cBhvr>
                                        <p:cTn id="47" dur="1" fill="hold">
                                          <p:stCondLst>
                                            <p:cond delay="0"/>
                                          </p:stCondLst>
                                        </p:cTn>
                                        <p:tgtEl>
                                          <p:spTgt spid="4"/>
                                        </p:tgtEl>
                                        <p:attrNameLst>
                                          <p:attrName>style.visibility</p:attrName>
                                        </p:attrNameLst>
                                      </p:cBhvr>
                                      <p:to>
                                        <p:strVal val="visible"/>
                                      </p:to>
                                    </p:set>
                                    <p:animEffect transition="in" filter="randombar(horizontal)">
                                      <p:cBhvr>
                                        <p:cTn id="48" dur="500"/>
                                        <p:tgtEl>
                                          <p:spTgt spid="4"/>
                                        </p:tgtEl>
                                      </p:cBhvr>
                                    </p:animEffect>
                                  </p:childTnLst>
                                </p:cTn>
                              </p:par>
                            </p:childTnLst>
                          </p:cTn>
                        </p:par>
                      </p:childTnLst>
                    </p:cTn>
                  </p:par>
                  <p:par>
                    <p:cTn id="49" fill="hold">
                      <p:stCondLst>
                        <p:cond delay="indefinite"/>
                      </p:stCondLst>
                      <p:childTnLst>
                        <p:par>
                          <p:cTn id="50" fill="hold">
                            <p:stCondLst>
                              <p:cond delay="0"/>
                            </p:stCondLst>
                            <p:childTnLst>
                              <p:par>
                                <p:cTn id="51" presetID="16" presetClass="entr" presetSubtype="37" fill="hold" nodeType="clickEffect">
                                  <p:stCondLst>
                                    <p:cond delay="0"/>
                                  </p:stCondLst>
                                  <p:childTnLst>
                                    <p:set>
                                      <p:cBhvr>
                                        <p:cTn id="52" dur="1" fill="hold">
                                          <p:stCondLst>
                                            <p:cond delay="0"/>
                                          </p:stCondLst>
                                        </p:cTn>
                                        <p:tgtEl>
                                          <p:spTgt spid="44"/>
                                        </p:tgtEl>
                                        <p:attrNameLst>
                                          <p:attrName>style.visibility</p:attrName>
                                        </p:attrNameLst>
                                      </p:cBhvr>
                                      <p:to>
                                        <p:strVal val="visible"/>
                                      </p:to>
                                    </p:set>
                                    <p:animEffect transition="in" filter="barn(outVertical)">
                                      <p:cBhvr>
                                        <p:cTn id="53" dur="500"/>
                                        <p:tgtEl>
                                          <p:spTgt spid="44"/>
                                        </p:tgtEl>
                                      </p:cBhvr>
                                    </p:animEffect>
                                  </p:childTnLst>
                                </p:cTn>
                              </p:par>
                            </p:childTnLst>
                          </p:cTn>
                        </p:par>
                      </p:childTnLst>
                    </p:cTn>
                  </p:par>
                  <p:par>
                    <p:cTn id="54" fill="hold">
                      <p:stCondLst>
                        <p:cond delay="indefinite"/>
                      </p:stCondLst>
                      <p:childTnLst>
                        <p:par>
                          <p:cTn id="55" fill="hold">
                            <p:stCondLst>
                              <p:cond delay="0"/>
                            </p:stCondLst>
                            <p:childTnLst>
                              <p:par>
                                <p:cTn id="56" presetID="14" presetClass="entr" presetSubtype="10" fill="hold" grpId="0" nodeType="clickEffect">
                                  <p:stCondLst>
                                    <p:cond delay="0"/>
                                  </p:stCondLst>
                                  <p:childTnLst>
                                    <p:set>
                                      <p:cBhvr>
                                        <p:cTn id="57" dur="1" fill="hold">
                                          <p:stCondLst>
                                            <p:cond delay="0"/>
                                          </p:stCondLst>
                                        </p:cTn>
                                        <p:tgtEl>
                                          <p:spTgt spid="3"/>
                                        </p:tgtEl>
                                        <p:attrNameLst>
                                          <p:attrName>style.visibility</p:attrName>
                                        </p:attrNameLst>
                                      </p:cBhvr>
                                      <p:to>
                                        <p:strVal val="visible"/>
                                      </p:to>
                                    </p:set>
                                    <p:animEffect transition="in" filter="randombar(horizontal)">
                                      <p:cBhvr>
                                        <p:cTn id="58" dur="500"/>
                                        <p:tgtEl>
                                          <p:spTgt spid="3"/>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4" fill="hold" nodeType="clickEffect">
                                  <p:stCondLst>
                                    <p:cond delay="0"/>
                                  </p:stCondLst>
                                  <p:childTnLst>
                                    <p:set>
                                      <p:cBhvr>
                                        <p:cTn id="62" dur="1" fill="hold">
                                          <p:stCondLst>
                                            <p:cond delay="0"/>
                                          </p:stCondLst>
                                        </p:cTn>
                                        <p:tgtEl>
                                          <p:spTgt spid="16"/>
                                        </p:tgtEl>
                                        <p:attrNameLst>
                                          <p:attrName>style.visibility</p:attrName>
                                        </p:attrNameLst>
                                      </p:cBhvr>
                                      <p:to>
                                        <p:strVal val="visible"/>
                                      </p:to>
                                    </p:set>
                                    <p:animEffect transition="in" filter="wipe(down)">
                                      <p:cBhvr>
                                        <p:cTn id="63" dur="500"/>
                                        <p:tgtEl>
                                          <p:spTgt spid="16"/>
                                        </p:tgtEl>
                                      </p:cBhvr>
                                    </p:animEffect>
                                  </p:childTnLst>
                                </p:cTn>
                              </p:par>
                            </p:childTnLst>
                          </p:cTn>
                        </p:par>
                      </p:childTnLst>
                    </p:cTn>
                  </p:par>
                  <p:par>
                    <p:cTn id="64" fill="hold">
                      <p:stCondLst>
                        <p:cond delay="indefinite"/>
                      </p:stCondLst>
                      <p:childTnLst>
                        <p:par>
                          <p:cTn id="65" fill="hold">
                            <p:stCondLst>
                              <p:cond delay="0"/>
                            </p:stCondLst>
                            <p:childTnLst>
                              <p:par>
                                <p:cTn id="66" presetID="14" presetClass="entr" presetSubtype="10" fill="hold" grpId="0" nodeType="clickEffect">
                                  <p:stCondLst>
                                    <p:cond delay="0"/>
                                  </p:stCondLst>
                                  <p:childTnLst>
                                    <p:set>
                                      <p:cBhvr>
                                        <p:cTn id="67" dur="1" fill="hold">
                                          <p:stCondLst>
                                            <p:cond delay="0"/>
                                          </p:stCondLst>
                                        </p:cTn>
                                        <p:tgtEl>
                                          <p:spTgt spid="69"/>
                                        </p:tgtEl>
                                        <p:attrNameLst>
                                          <p:attrName>style.visibility</p:attrName>
                                        </p:attrNameLst>
                                      </p:cBhvr>
                                      <p:to>
                                        <p:strVal val="visible"/>
                                      </p:to>
                                    </p:set>
                                    <p:animEffect transition="in" filter="randombar(horizontal)">
                                      <p:cBhvr>
                                        <p:cTn id="68" dur="500"/>
                                        <p:tgtEl>
                                          <p:spTgt spid="69"/>
                                        </p:tgtEl>
                                      </p:cBhvr>
                                    </p:animEffect>
                                  </p:childTnLst>
                                </p:cTn>
                              </p:par>
                            </p:childTnLst>
                          </p:cTn>
                        </p:par>
                      </p:childTnLst>
                    </p:cTn>
                  </p:par>
                  <p:par>
                    <p:cTn id="69" fill="hold">
                      <p:stCondLst>
                        <p:cond delay="indefinite"/>
                      </p:stCondLst>
                      <p:childTnLst>
                        <p:par>
                          <p:cTn id="70" fill="hold">
                            <p:stCondLst>
                              <p:cond delay="0"/>
                            </p:stCondLst>
                            <p:childTnLst>
                              <p:par>
                                <p:cTn id="71" presetID="16" presetClass="entr" presetSubtype="42" fill="hold" nodeType="clickEffect">
                                  <p:stCondLst>
                                    <p:cond delay="0"/>
                                  </p:stCondLst>
                                  <p:childTnLst>
                                    <p:set>
                                      <p:cBhvr>
                                        <p:cTn id="72" dur="1" fill="hold">
                                          <p:stCondLst>
                                            <p:cond delay="0"/>
                                          </p:stCondLst>
                                        </p:cTn>
                                        <p:tgtEl>
                                          <p:spTgt spid="75"/>
                                        </p:tgtEl>
                                        <p:attrNameLst>
                                          <p:attrName>style.visibility</p:attrName>
                                        </p:attrNameLst>
                                      </p:cBhvr>
                                      <p:to>
                                        <p:strVal val="visible"/>
                                      </p:to>
                                    </p:set>
                                    <p:animEffect transition="in" filter="barn(outHorizontal)">
                                      <p:cBhvr>
                                        <p:cTn id="73" dur="500"/>
                                        <p:tgtEl>
                                          <p:spTgt spid="75"/>
                                        </p:tgtEl>
                                      </p:cBhvr>
                                    </p:animEffect>
                                  </p:childTnLst>
                                </p:cTn>
                              </p:par>
                            </p:childTnLst>
                          </p:cTn>
                        </p:par>
                      </p:childTnLst>
                    </p:cTn>
                  </p:par>
                  <p:par>
                    <p:cTn id="74" fill="hold">
                      <p:stCondLst>
                        <p:cond delay="indefinite"/>
                      </p:stCondLst>
                      <p:childTnLst>
                        <p:par>
                          <p:cTn id="75" fill="hold">
                            <p:stCondLst>
                              <p:cond delay="0"/>
                            </p:stCondLst>
                            <p:childTnLst>
                              <p:par>
                                <p:cTn id="76" presetID="47" presetClass="entr" presetSubtype="0" fill="hold" grpId="0" nodeType="clickEffect">
                                  <p:stCondLst>
                                    <p:cond delay="0"/>
                                  </p:stCondLst>
                                  <p:childTnLst>
                                    <p:set>
                                      <p:cBhvr>
                                        <p:cTn id="77" dur="1" fill="hold">
                                          <p:stCondLst>
                                            <p:cond delay="0"/>
                                          </p:stCondLst>
                                        </p:cTn>
                                        <p:tgtEl>
                                          <p:spTgt spid="2"/>
                                        </p:tgtEl>
                                        <p:attrNameLst>
                                          <p:attrName>style.visibility</p:attrName>
                                        </p:attrNameLst>
                                      </p:cBhvr>
                                      <p:to>
                                        <p:strVal val="visible"/>
                                      </p:to>
                                    </p:set>
                                    <p:animEffect transition="in" filter="fade">
                                      <p:cBhvr>
                                        <p:cTn id="78" dur="1000"/>
                                        <p:tgtEl>
                                          <p:spTgt spid="2"/>
                                        </p:tgtEl>
                                      </p:cBhvr>
                                    </p:animEffect>
                                    <p:anim calcmode="lin" valueType="num">
                                      <p:cBhvr>
                                        <p:cTn id="79" dur="1000" fill="hold"/>
                                        <p:tgtEl>
                                          <p:spTgt spid="2"/>
                                        </p:tgtEl>
                                        <p:attrNameLst>
                                          <p:attrName>ppt_x</p:attrName>
                                        </p:attrNameLst>
                                      </p:cBhvr>
                                      <p:tavLst>
                                        <p:tav tm="0">
                                          <p:val>
                                            <p:strVal val="#ppt_x"/>
                                          </p:val>
                                        </p:tav>
                                        <p:tav tm="100000">
                                          <p:val>
                                            <p:strVal val="#ppt_x"/>
                                          </p:val>
                                        </p:tav>
                                      </p:tavLst>
                                    </p:anim>
                                    <p:anim calcmode="lin" valueType="num">
                                      <p:cBhvr>
                                        <p:cTn id="80"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16" presetClass="entr" presetSubtype="37" fill="hold" nodeType="clickEffect">
                                  <p:stCondLst>
                                    <p:cond delay="0"/>
                                  </p:stCondLst>
                                  <p:childTnLst>
                                    <p:set>
                                      <p:cBhvr>
                                        <p:cTn id="84" dur="1" fill="hold">
                                          <p:stCondLst>
                                            <p:cond delay="0"/>
                                          </p:stCondLst>
                                        </p:cTn>
                                        <p:tgtEl>
                                          <p:spTgt spid="62"/>
                                        </p:tgtEl>
                                        <p:attrNameLst>
                                          <p:attrName>style.visibility</p:attrName>
                                        </p:attrNameLst>
                                      </p:cBhvr>
                                      <p:to>
                                        <p:strVal val="visible"/>
                                      </p:to>
                                    </p:set>
                                    <p:animEffect transition="in" filter="barn(outVertical)">
                                      <p:cBhvr>
                                        <p:cTn id="85" dur="500"/>
                                        <p:tgtEl>
                                          <p:spTgt spid="62"/>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66"/>
                                        </p:tgtEl>
                                        <p:attrNameLst>
                                          <p:attrName>style.visibility</p:attrName>
                                        </p:attrNameLst>
                                      </p:cBhvr>
                                      <p:to>
                                        <p:strVal val="visible"/>
                                      </p:to>
                                    </p:set>
                                    <p:animEffect transition="in" filter="fade">
                                      <p:cBhvr>
                                        <p:cTn id="88" dur="500"/>
                                        <p:tgtEl>
                                          <p:spTgt spid="66"/>
                                        </p:tgtEl>
                                      </p:cBhvr>
                                    </p:animEffect>
                                  </p:childTnLst>
                                </p:cTn>
                              </p:par>
                            </p:childTnLst>
                          </p:cTn>
                        </p:par>
                      </p:childTnLst>
                    </p:cTn>
                  </p:par>
                  <p:par>
                    <p:cTn id="89" fill="hold">
                      <p:stCondLst>
                        <p:cond delay="indefinite"/>
                      </p:stCondLst>
                      <p:childTnLst>
                        <p:par>
                          <p:cTn id="90" fill="hold">
                            <p:stCondLst>
                              <p:cond delay="0"/>
                            </p:stCondLst>
                            <p:childTnLst>
                              <p:par>
                                <p:cTn id="91" presetID="22" presetClass="entr" presetSubtype="2" fill="hold" nodeType="clickEffect">
                                  <p:stCondLst>
                                    <p:cond delay="0"/>
                                  </p:stCondLst>
                                  <p:childTnLst>
                                    <p:set>
                                      <p:cBhvr>
                                        <p:cTn id="92" dur="1" fill="hold">
                                          <p:stCondLst>
                                            <p:cond delay="0"/>
                                          </p:stCondLst>
                                        </p:cTn>
                                        <p:tgtEl>
                                          <p:spTgt spid="27"/>
                                        </p:tgtEl>
                                        <p:attrNameLst>
                                          <p:attrName>style.visibility</p:attrName>
                                        </p:attrNameLst>
                                      </p:cBhvr>
                                      <p:to>
                                        <p:strVal val="visible"/>
                                      </p:to>
                                    </p:set>
                                    <p:animEffect transition="in" filter="wipe(right)">
                                      <p:cBhvr>
                                        <p:cTn id="93" dur="500"/>
                                        <p:tgtEl>
                                          <p:spTgt spid="27"/>
                                        </p:tgtEl>
                                      </p:cBhvr>
                                    </p:animEffect>
                                  </p:childTnLst>
                                </p:cTn>
                              </p:par>
                            </p:childTnLst>
                          </p:cTn>
                        </p:par>
                      </p:childTnLst>
                    </p:cTn>
                  </p:par>
                  <p:par>
                    <p:cTn id="94" fill="hold">
                      <p:stCondLst>
                        <p:cond delay="indefinite"/>
                      </p:stCondLst>
                      <p:childTnLst>
                        <p:par>
                          <p:cTn id="95" fill="hold">
                            <p:stCondLst>
                              <p:cond delay="0"/>
                            </p:stCondLst>
                            <p:childTnLst>
                              <p:par>
                                <p:cTn id="96" presetID="14" presetClass="entr" presetSubtype="10" fill="hold" grpId="0" nodeType="clickEffect">
                                  <p:stCondLst>
                                    <p:cond delay="0"/>
                                  </p:stCondLst>
                                  <p:childTnLst>
                                    <p:set>
                                      <p:cBhvr>
                                        <p:cTn id="97" dur="1" fill="hold">
                                          <p:stCondLst>
                                            <p:cond delay="0"/>
                                          </p:stCondLst>
                                        </p:cTn>
                                        <p:tgtEl>
                                          <p:spTgt spid="20"/>
                                        </p:tgtEl>
                                        <p:attrNameLst>
                                          <p:attrName>style.visibility</p:attrName>
                                        </p:attrNameLst>
                                      </p:cBhvr>
                                      <p:to>
                                        <p:strVal val="visible"/>
                                      </p:to>
                                    </p:set>
                                    <p:animEffect transition="in" filter="randombar(horizontal)">
                                      <p:cBhvr>
                                        <p:cTn id="98" dur="500"/>
                                        <p:tgtEl>
                                          <p:spTgt spid="20"/>
                                        </p:tgtEl>
                                      </p:cBhvr>
                                    </p:animEffect>
                                  </p:childTnLst>
                                </p:cTn>
                              </p:par>
                            </p:childTnLst>
                          </p:cTn>
                        </p:par>
                      </p:childTnLst>
                    </p:cTn>
                  </p:par>
                  <p:par>
                    <p:cTn id="99" fill="hold">
                      <p:stCondLst>
                        <p:cond delay="indefinite"/>
                      </p:stCondLst>
                      <p:childTnLst>
                        <p:par>
                          <p:cTn id="100" fill="hold">
                            <p:stCondLst>
                              <p:cond delay="0"/>
                            </p:stCondLst>
                            <p:childTnLst>
                              <p:par>
                                <p:cTn id="101" presetID="22" presetClass="entr" presetSubtype="4" fill="hold" nodeType="clickEffect">
                                  <p:stCondLst>
                                    <p:cond delay="0"/>
                                  </p:stCondLst>
                                  <p:childTnLst>
                                    <p:set>
                                      <p:cBhvr>
                                        <p:cTn id="102" dur="1" fill="hold">
                                          <p:stCondLst>
                                            <p:cond delay="0"/>
                                          </p:stCondLst>
                                        </p:cTn>
                                        <p:tgtEl>
                                          <p:spTgt spid="92"/>
                                        </p:tgtEl>
                                        <p:attrNameLst>
                                          <p:attrName>style.visibility</p:attrName>
                                        </p:attrNameLst>
                                      </p:cBhvr>
                                      <p:to>
                                        <p:strVal val="visible"/>
                                      </p:to>
                                    </p:set>
                                    <p:animEffect transition="in" filter="wipe(down)">
                                      <p:cBhvr>
                                        <p:cTn id="103" dur="500"/>
                                        <p:tgtEl>
                                          <p:spTgt spid="92"/>
                                        </p:tgtEl>
                                      </p:cBhvr>
                                    </p:animEffect>
                                  </p:childTnLst>
                                </p:cTn>
                              </p:par>
                            </p:childTnLst>
                          </p:cTn>
                        </p:par>
                      </p:childTnLst>
                    </p:cTn>
                  </p:par>
                  <p:par>
                    <p:cTn id="104" fill="hold">
                      <p:stCondLst>
                        <p:cond delay="indefinite"/>
                      </p:stCondLst>
                      <p:childTnLst>
                        <p:par>
                          <p:cTn id="105" fill="hold">
                            <p:stCondLst>
                              <p:cond delay="0"/>
                            </p:stCondLst>
                            <p:childTnLst>
                              <p:par>
                                <p:cTn id="106" presetID="16" presetClass="entr" presetSubtype="37" fill="hold" nodeType="clickEffect">
                                  <p:stCondLst>
                                    <p:cond delay="0"/>
                                  </p:stCondLst>
                                  <p:childTnLst>
                                    <p:set>
                                      <p:cBhvr>
                                        <p:cTn id="107" dur="1" fill="hold">
                                          <p:stCondLst>
                                            <p:cond delay="0"/>
                                          </p:stCondLst>
                                        </p:cTn>
                                        <p:tgtEl>
                                          <p:spTgt spid="111"/>
                                        </p:tgtEl>
                                        <p:attrNameLst>
                                          <p:attrName>style.visibility</p:attrName>
                                        </p:attrNameLst>
                                      </p:cBhvr>
                                      <p:to>
                                        <p:strVal val="visible"/>
                                      </p:to>
                                    </p:set>
                                    <p:animEffect transition="in" filter="barn(outVertical)">
                                      <p:cBhvr>
                                        <p:cTn id="108" dur="500"/>
                                        <p:tgtEl>
                                          <p:spTgt spid="111"/>
                                        </p:tgtEl>
                                      </p:cBhvr>
                                    </p:animEffect>
                                  </p:childTnLst>
                                </p:cTn>
                              </p:par>
                            </p:childTnLst>
                          </p:cTn>
                        </p:par>
                      </p:childTnLst>
                    </p:cTn>
                  </p:par>
                  <p:par>
                    <p:cTn id="109" fill="hold">
                      <p:stCondLst>
                        <p:cond delay="indefinite"/>
                      </p:stCondLst>
                      <p:childTnLst>
                        <p:par>
                          <p:cTn id="110" fill="hold">
                            <p:stCondLst>
                              <p:cond delay="0"/>
                            </p:stCondLst>
                            <p:childTnLst>
                              <p:par>
                                <p:cTn id="111" presetID="22" presetClass="entr" presetSubtype="2" fill="hold" nodeType="clickEffect">
                                  <p:stCondLst>
                                    <p:cond delay="0"/>
                                  </p:stCondLst>
                                  <p:childTnLst>
                                    <p:set>
                                      <p:cBhvr>
                                        <p:cTn id="112" dur="1" fill="hold">
                                          <p:stCondLst>
                                            <p:cond delay="0"/>
                                          </p:stCondLst>
                                        </p:cTn>
                                        <p:tgtEl>
                                          <p:spTgt spid="125"/>
                                        </p:tgtEl>
                                        <p:attrNameLst>
                                          <p:attrName>style.visibility</p:attrName>
                                        </p:attrNameLst>
                                      </p:cBhvr>
                                      <p:to>
                                        <p:strVal val="visible"/>
                                      </p:to>
                                    </p:set>
                                    <p:animEffect transition="in" filter="wipe(right)">
                                      <p:cBhvr>
                                        <p:cTn id="113" dur="500"/>
                                        <p:tgtEl>
                                          <p:spTgt spid="125"/>
                                        </p:tgtEl>
                                      </p:cBhvr>
                                    </p:animEffect>
                                  </p:childTnLst>
                                </p:cTn>
                              </p:par>
                            </p:childTnLst>
                          </p:cTn>
                        </p:par>
                      </p:childTnLst>
                    </p:cTn>
                  </p:par>
                  <p:par>
                    <p:cTn id="114" fill="hold">
                      <p:stCondLst>
                        <p:cond delay="indefinite"/>
                      </p:stCondLst>
                      <p:childTnLst>
                        <p:par>
                          <p:cTn id="115" fill="hold">
                            <p:stCondLst>
                              <p:cond delay="0"/>
                            </p:stCondLst>
                            <p:childTnLst>
                              <p:par>
                                <p:cTn id="116" presetID="10" presetClass="entr" presetSubtype="0" fill="hold" nodeType="clickEffect">
                                  <p:stCondLst>
                                    <p:cond delay="0"/>
                                  </p:stCondLst>
                                  <p:childTnLst>
                                    <p:set>
                                      <p:cBhvr>
                                        <p:cTn id="117" dur="1" fill="hold">
                                          <p:stCondLst>
                                            <p:cond delay="0"/>
                                          </p:stCondLst>
                                        </p:cTn>
                                        <p:tgtEl>
                                          <p:spTgt spid="23"/>
                                        </p:tgtEl>
                                        <p:attrNameLst>
                                          <p:attrName>style.visibility</p:attrName>
                                        </p:attrNameLst>
                                      </p:cBhvr>
                                      <p:to>
                                        <p:strVal val="visible"/>
                                      </p:to>
                                    </p:set>
                                    <p:animEffect transition="in" filter="fade">
                                      <p:cBhvr>
                                        <p:cTn id="118" dur="500"/>
                                        <p:tgtEl>
                                          <p:spTgt spid="23"/>
                                        </p:tgtEl>
                                      </p:cBhvr>
                                    </p:animEffect>
                                  </p:childTnLst>
                                </p:cTn>
                              </p:par>
                            </p:childTnLst>
                          </p:cTn>
                        </p:par>
                      </p:childTnLst>
                    </p:cTn>
                  </p:par>
                  <p:par>
                    <p:cTn id="119" fill="hold">
                      <p:stCondLst>
                        <p:cond delay="indefinite"/>
                      </p:stCondLst>
                      <p:childTnLst>
                        <p:par>
                          <p:cTn id="120" fill="hold">
                            <p:stCondLst>
                              <p:cond delay="0"/>
                            </p:stCondLst>
                            <p:childTnLst>
                              <p:par>
                                <p:cTn id="121" presetID="16" presetClass="entr" presetSubtype="37" fill="hold" nodeType="clickEffect">
                                  <p:stCondLst>
                                    <p:cond delay="0"/>
                                  </p:stCondLst>
                                  <p:childTnLst>
                                    <p:set>
                                      <p:cBhvr>
                                        <p:cTn id="122" dur="1" fill="hold">
                                          <p:stCondLst>
                                            <p:cond delay="0"/>
                                          </p:stCondLst>
                                        </p:cTn>
                                        <p:tgtEl>
                                          <p:spTgt spid="49"/>
                                        </p:tgtEl>
                                        <p:attrNameLst>
                                          <p:attrName>style.visibility</p:attrName>
                                        </p:attrNameLst>
                                      </p:cBhvr>
                                      <p:to>
                                        <p:strVal val="visible"/>
                                      </p:to>
                                    </p:set>
                                    <p:animEffect transition="in" filter="barn(outVertical)">
                                      <p:cBhvr>
                                        <p:cTn id="123" dur="500"/>
                                        <p:tgtEl>
                                          <p:spTgt spid="49"/>
                                        </p:tgtEl>
                                      </p:cBhvr>
                                    </p:animEffect>
                                  </p:childTnLst>
                                </p:cTn>
                              </p:par>
                            </p:childTnLst>
                          </p:cTn>
                        </p:par>
                      </p:childTnLst>
                    </p:cTn>
                  </p:par>
                  <p:par>
                    <p:cTn id="124" fill="hold">
                      <p:stCondLst>
                        <p:cond delay="indefinite"/>
                      </p:stCondLst>
                      <p:childTnLst>
                        <p:par>
                          <p:cTn id="125" fill="hold">
                            <p:stCondLst>
                              <p:cond delay="0"/>
                            </p:stCondLst>
                            <p:childTnLst>
                              <p:par>
                                <p:cTn id="126" presetID="16" presetClass="entr" presetSubtype="42" fill="hold" nodeType="clickEffect">
                                  <p:stCondLst>
                                    <p:cond delay="0"/>
                                  </p:stCondLst>
                                  <p:childTnLst>
                                    <p:set>
                                      <p:cBhvr>
                                        <p:cTn id="127" dur="1" fill="hold">
                                          <p:stCondLst>
                                            <p:cond delay="0"/>
                                          </p:stCondLst>
                                        </p:cTn>
                                        <p:tgtEl>
                                          <p:spTgt spid="157"/>
                                        </p:tgtEl>
                                        <p:attrNameLst>
                                          <p:attrName>style.visibility</p:attrName>
                                        </p:attrNameLst>
                                      </p:cBhvr>
                                      <p:to>
                                        <p:strVal val="visible"/>
                                      </p:to>
                                    </p:set>
                                    <p:animEffect transition="in" filter="barn(outHorizontal)">
                                      <p:cBhvr>
                                        <p:cTn id="128" dur="500"/>
                                        <p:tgtEl>
                                          <p:spTgt spid="157"/>
                                        </p:tgtEl>
                                      </p:cBhvr>
                                    </p:animEffect>
                                  </p:childTnLst>
                                </p:cTn>
                              </p:par>
                            </p:childTnLst>
                          </p:cTn>
                        </p:par>
                      </p:childTnLst>
                    </p:cTn>
                  </p:par>
                  <p:par>
                    <p:cTn id="129" fill="hold">
                      <p:stCondLst>
                        <p:cond delay="indefinite"/>
                      </p:stCondLst>
                      <p:childTnLst>
                        <p:par>
                          <p:cTn id="130" fill="hold">
                            <p:stCondLst>
                              <p:cond delay="0"/>
                            </p:stCondLst>
                            <p:childTnLst>
                              <p:par>
                                <p:cTn id="131" presetID="10" presetClass="entr" presetSubtype="0" fill="hold" grpId="0" nodeType="clickEffect">
                                  <p:stCondLst>
                                    <p:cond delay="0"/>
                                  </p:stCondLst>
                                  <p:childTnLst>
                                    <p:set>
                                      <p:cBhvr>
                                        <p:cTn id="132" dur="1" fill="hold">
                                          <p:stCondLst>
                                            <p:cond delay="0"/>
                                          </p:stCondLst>
                                        </p:cTn>
                                        <p:tgtEl>
                                          <p:spTgt spid="33"/>
                                        </p:tgtEl>
                                        <p:attrNameLst>
                                          <p:attrName>style.visibility</p:attrName>
                                        </p:attrNameLst>
                                      </p:cBhvr>
                                      <p:to>
                                        <p:strVal val="visible"/>
                                      </p:to>
                                    </p:set>
                                    <p:animEffect transition="in" filter="fade">
                                      <p:cBhvr>
                                        <p:cTn id="133"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2" grpId="0" animBg="1"/>
      <p:bldP spid="3" grpId="0" animBg="1"/>
      <p:bldP spid="21" grpId="0" animBg="1"/>
      <p:bldP spid="4" grpId="0" animBg="1"/>
      <p:bldP spid="33" grpId="0"/>
      <p:bldP spid="37" grpId="0" animBg="1"/>
      <p:bldP spid="18" grpId="0" animBg="1"/>
      <p:bldP spid="66" grpId="0"/>
      <p:bldP spid="69" grpId="0" animBg="1"/>
      <p:bldP spid="20" grpId="0" animBg="1"/>
      <p:bldP spid="16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0" y="821656"/>
            <a:ext cx="9144000" cy="7369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05800" y="71187"/>
            <a:ext cx="762000" cy="671763"/>
          </a:xfrm>
          <a:prstGeom prst="rect">
            <a:avLst/>
          </a:prstGeom>
        </p:spPr>
      </p:pic>
      <p:sp>
        <p:nvSpPr>
          <p:cNvPr id="14" name="Subtitle 2"/>
          <p:cNvSpPr txBox="1">
            <a:spLocks/>
          </p:cNvSpPr>
          <p:nvPr/>
        </p:nvSpPr>
        <p:spPr>
          <a:xfrm>
            <a:off x="152400" y="209550"/>
            <a:ext cx="4114800" cy="533400"/>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en-US" sz="2400" b="1" dirty="0">
                <a:solidFill>
                  <a:schemeClr val="tx1">
                    <a:lumMod val="65000"/>
                    <a:lumOff val="35000"/>
                  </a:schemeClr>
                </a:solidFill>
                <a:latin typeface="Noto Sans" pitchFamily="34" charset="0"/>
                <a:ea typeface="Noto Sans" pitchFamily="34" charset="0"/>
                <a:cs typeface="Noto Sans" pitchFamily="34" charset="0"/>
              </a:rPr>
              <a:t>Future Enhancement</a:t>
            </a:r>
          </a:p>
        </p:txBody>
      </p:sp>
      <p:grpSp>
        <p:nvGrpSpPr>
          <p:cNvPr id="20" name="Group 19"/>
          <p:cNvGrpSpPr/>
          <p:nvPr/>
        </p:nvGrpSpPr>
        <p:grpSpPr>
          <a:xfrm>
            <a:off x="685800" y="1290921"/>
            <a:ext cx="3200400" cy="871018"/>
            <a:chOff x="838200" y="1200150"/>
            <a:chExt cx="3200400" cy="871018"/>
          </a:xfrm>
        </p:grpSpPr>
        <p:sp>
          <p:nvSpPr>
            <p:cNvPr id="18" name="Rounded Rectangle 17"/>
            <p:cNvSpPr/>
            <p:nvPr/>
          </p:nvSpPr>
          <p:spPr>
            <a:xfrm>
              <a:off x="838200" y="1200150"/>
              <a:ext cx="3200400" cy="871018"/>
            </a:xfrm>
            <a:prstGeom prst="roundRect">
              <a:avLst>
                <a:gd name="adj" fmla="val 4534"/>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7" name="TextBox 6"/>
            <p:cNvSpPr txBox="1"/>
            <p:nvPr/>
          </p:nvSpPr>
          <p:spPr>
            <a:xfrm>
              <a:off x="1905000" y="1328554"/>
              <a:ext cx="1981200" cy="584775"/>
            </a:xfrm>
            <a:prstGeom prst="rect">
              <a:avLst/>
            </a:prstGeom>
            <a:noFill/>
          </p:spPr>
          <p:txBody>
            <a:bodyPr wrap="square" rtlCol="0">
              <a:spAutoFit/>
            </a:bodyPr>
            <a:lstStyle/>
            <a:p>
              <a:r>
                <a:rPr lang="en-US" sz="1600" dirty="0" smtClean="0">
                  <a:solidFill>
                    <a:schemeClr val="bg1"/>
                  </a:solidFill>
                  <a:latin typeface="Noto Sans" pitchFamily="34" charset="0"/>
                  <a:ea typeface="Noto Sans" pitchFamily="34" charset="0"/>
                  <a:cs typeface="Noto Sans" pitchFamily="34" charset="0"/>
                </a:rPr>
                <a:t>Rating system for rating the users</a:t>
              </a:r>
              <a:endParaRPr lang="en-US" dirty="0">
                <a:solidFill>
                  <a:schemeClr val="bg1"/>
                </a:solidFill>
                <a:latin typeface="Noto Sans" pitchFamily="34" charset="0"/>
                <a:ea typeface="Noto Sans" pitchFamily="34" charset="0"/>
                <a:cs typeface="Noto Sans" pitchFamily="34" charset="0"/>
              </a:endParaRPr>
            </a:p>
          </p:txBody>
        </p:sp>
        <p:grpSp>
          <p:nvGrpSpPr>
            <p:cNvPr id="8" name="Group 7"/>
            <p:cNvGrpSpPr/>
            <p:nvPr/>
          </p:nvGrpSpPr>
          <p:grpSpPr>
            <a:xfrm>
              <a:off x="923661" y="1253940"/>
              <a:ext cx="828939" cy="756718"/>
              <a:chOff x="999861" y="1314450"/>
              <a:chExt cx="828939" cy="756718"/>
            </a:xfrm>
          </p:grpSpPr>
          <p:sp>
            <p:nvSpPr>
              <p:cNvPr id="19" name="Rounded Rectangle 18"/>
              <p:cNvSpPr/>
              <p:nvPr/>
            </p:nvSpPr>
            <p:spPr>
              <a:xfrm>
                <a:off x="999861" y="1314450"/>
                <a:ext cx="828939" cy="756718"/>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66800" y="1384749"/>
                <a:ext cx="685800" cy="6161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grpSp>
        <p:nvGrpSpPr>
          <p:cNvPr id="30" name="Group 29"/>
          <p:cNvGrpSpPr/>
          <p:nvPr/>
        </p:nvGrpSpPr>
        <p:grpSpPr>
          <a:xfrm>
            <a:off x="5029200" y="1285315"/>
            <a:ext cx="3200400" cy="871018"/>
            <a:chOff x="304800" y="2158580"/>
            <a:chExt cx="3200400" cy="871018"/>
          </a:xfrm>
        </p:grpSpPr>
        <p:grpSp>
          <p:nvGrpSpPr>
            <p:cNvPr id="31" name="Group 30"/>
            <p:cNvGrpSpPr/>
            <p:nvPr/>
          </p:nvGrpSpPr>
          <p:grpSpPr>
            <a:xfrm>
              <a:off x="304800" y="2158580"/>
              <a:ext cx="3200400" cy="871018"/>
              <a:chOff x="838200" y="1200150"/>
              <a:chExt cx="3200400" cy="871018"/>
            </a:xfrm>
          </p:grpSpPr>
          <p:sp>
            <p:nvSpPr>
              <p:cNvPr id="33" name="Rounded Rectangle 32"/>
              <p:cNvSpPr/>
              <p:nvPr/>
            </p:nvSpPr>
            <p:spPr>
              <a:xfrm>
                <a:off x="838200" y="1200150"/>
                <a:ext cx="3200400" cy="871018"/>
              </a:xfrm>
              <a:prstGeom prst="roundRect">
                <a:avLst>
                  <a:gd name="adj" fmla="val 4534"/>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34" name="TextBox 33"/>
              <p:cNvSpPr txBox="1"/>
              <p:nvPr/>
            </p:nvSpPr>
            <p:spPr>
              <a:xfrm>
                <a:off x="1905000" y="1460920"/>
                <a:ext cx="1981200" cy="338554"/>
              </a:xfrm>
              <a:prstGeom prst="rect">
                <a:avLst/>
              </a:prstGeom>
              <a:noFill/>
            </p:spPr>
            <p:txBody>
              <a:bodyPr wrap="square" rtlCol="0">
                <a:spAutoFit/>
              </a:bodyPr>
              <a:lstStyle/>
              <a:p>
                <a:r>
                  <a:rPr lang="en-US" sz="1600" dirty="0">
                    <a:solidFill>
                      <a:schemeClr val="bg1"/>
                    </a:solidFill>
                    <a:latin typeface="Noto Sans" pitchFamily="34" charset="0"/>
                    <a:ea typeface="Noto Sans" pitchFamily="34" charset="0"/>
                    <a:cs typeface="Noto Sans" pitchFamily="34" charset="0"/>
                  </a:rPr>
                  <a:t>Online </a:t>
                </a:r>
                <a:r>
                  <a:rPr lang="en-US" sz="1600" dirty="0" smtClean="0">
                    <a:solidFill>
                      <a:schemeClr val="bg1"/>
                    </a:solidFill>
                    <a:latin typeface="Noto Sans" pitchFamily="34" charset="0"/>
                    <a:ea typeface="Noto Sans" pitchFamily="34" charset="0"/>
                    <a:cs typeface="Noto Sans" pitchFamily="34" charset="0"/>
                  </a:rPr>
                  <a:t>transaction </a:t>
                </a:r>
                <a:endParaRPr lang="en-US" sz="1600" dirty="0">
                  <a:solidFill>
                    <a:schemeClr val="bg1"/>
                  </a:solidFill>
                  <a:latin typeface="Noto Sans" pitchFamily="34" charset="0"/>
                  <a:ea typeface="Noto Sans" pitchFamily="34" charset="0"/>
                  <a:cs typeface="Noto Sans" pitchFamily="34" charset="0"/>
                </a:endParaRPr>
              </a:p>
            </p:txBody>
          </p:sp>
          <p:sp>
            <p:nvSpPr>
              <p:cNvPr id="35" name="Rounded Rectangle 34"/>
              <p:cNvSpPr/>
              <p:nvPr/>
            </p:nvSpPr>
            <p:spPr>
              <a:xfrm>
                <a:off x="923661" y="1253940"/>
                <a:ext cx="828939" cy="756718"/>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2" name="Picture 31"/>
            <p:cNvPicPr>
              <a:picLocks noChangeAspect="1"/>
            </p:cNvPicPr>
            <p:nvPr/>
          </p:nvPicPr>
          <p:blipFill>
            <a:blip r:embed="rId5"/>
            <a:stretch>
              <a:fillRect/>
            </a:stretch>
          </p:blipFill>
          <p:spPr>
            <a:xfrm>
              <a:off x="493060" y="2254158"/>
              <a:ext cx="621545" cy="662732"/>
            </a:xfrm>
            <a:prstGeom prst="rect">
              <a:avLst/>
            </a:prstGeom>
          </p:spPr>
        </p:pic>
      </p:grpSp>
      <p:grpSp>
        <p:nvGrpSpPr>
          <p:cNvPr id="29" name="Group 28"/>
          <p:cNvGrpSpPr/>
          <p:nvPr/>
        </p:nvGrpSpPr>
        <p:grpSpPr>
          <a:xfrm>
            <a:off x="5029200" y="2538932"/>
            <a:ext cx="3200400" cy="871018"/>
            <a:chOff x="762000" y="2578241"/>
            <a:chExt cx="3200400" cy="871018"/>
          </a:xfrm>
        </p:grpSpPr>
        <p:grpSp>
          <p:nvGrpSpPr>
            <p:cNvPr id="22" name="Group 21"/>
            <p:cNvGrpSpPr/>
            <p:nvPr/>
          </p:nvGrpSpPr>
          <p:grpSpPr>
            <a:xfrm>
              <a:off x="762000" y="2578241"/>
              <a:ext cx="3200400" cy="871018"/>
              <a:chOff x="838200" y="1200150"/>
              <a:chExt cx="3200400" cy="871018"/>
            </a:xfrm>
          </p:grpSpPr>
          <p:sp>
            <p:nvSpPr>
              <p:cNvPr id="23" name="Rounded Rectangle 22"/>
              <p:cNvSpPr/>
              <p:nvPr/>
            </p:nvSpPr>
            <p:spPr>
              <a:xfrm>
                <a:off x="838200" y="1200150"/>
                <a:ext cx="3200400" cy="871018"/>
              </a:xfrm>
              <a:prstGeom prst="roundRect">
                <a:avLst>
                  <a:gd name="adj" fmla="val 4534"/>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4" name="TextBox 23"/>
              <p:cNvSpPr txBox="1"/>
              <p:nvPr/>
            </p:nvSpPr>
            <p:spPr>
              <a:xfrm>
                <a:off x="1905000" y="1460920"/>
                <a:ext cx="1981200" cy="338554"/>
              </a:xfrm>
              <a:prstGeom prst="rect">
                <a:avLst/>
              </a:prstGeom>
              <a:noFill/>
            </p:spPr>
            <p:txBody>
              <a:bodyPr wrap="square" rtlCol="0">
                <a:spAutoFit/>
              </a:bodyPr>
              <a:lstStyle/>
              <a:p>
                <a:r>
                  <a:rPr lang="en-US" sz="1600" dirty="0" smtClean="0">
                    <a:solidFill>
                      <a:schemeClr val="bg1"/>
                    </a:solidFill>
                    <a:latin typeface="Noto Sans" pitchFamily="34" charset="0"/>
                    <a:ea typeface="Noto Sans" pitchFamily="34" charset="0"/>
                    <a:cs typeface="Noto Sans" pitchFamily="34" charset="0"/>
                  </a:rPr>
                  <a:t>Escrow feature</a:t>
                </a:r>
                <a:endParaRPr lang="en-US" sz="1600" dirty="0">
                  <a:solidFill>
                    <a:schemeClr val="bg1"/>
                  </a:solidFill>
                  <a:latin typeface="Noto Sans" pitchFamily="34" charset="0"/>
                  <a:ea typeface="Noto Sans" pitchFamily="34" charset="0"/>
                  <a:cs typeface="Noto Sans" pitchFamily="34" charset="0"/>
                </a:endParaRPr>
              </a:p>
            </p:txBody>
          </p:sp>
          <p:sp>
            <p:nvSpPr>
              <p:cNvPr id="26" name="Rounded Rectangle 25"/>
              <p:cNvSpPr/>
              <p:nvPr/>
            </p:nvSpPr>
            <p:spPr>
              <a:xfrm>
                <a:off x="923661" y="1253940"/>
                <a:ext cx="828939" cy="756718"/>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 name="Picture 3"/>
            <p:cNvPicPr>
              <a:picLocks noChangeAspect="1"/>
            </p:cNvPicPr>
            <p:nvPr/>
          </p:nvPicPr>
          <p:blipFill>
            <a:blip r:embed="rId6"/>
            <a:stretch>
              <a:fillRect/>
            </a:stretch>
          </p:blipFill>
          <p:spPr>
            <a:xfrm>
              <a:off x="959784" y="2665880"/>
              <a:ext cx="573181" cy="701719"/>
            </a:xfrm>
            <a:prstGeom prst="rect">
              <a:avLst/>
            </a:prstGeom>
          </p:spPr>
        </p:pic>
      </p:grpSp>
      <p:grpSp>
        <p:nvGrpSpPr>
          <p:cNvPr id="36" name="Group 35"/>
          <p:cNvGrpSpPr/>
          <p:nvPr/>
        </p:nvGrpSpPr>
        <p:grpSpPr>
          <a:xfrm>
            <a:off x="685800" y="3834332"/>
            <a:ext cx="3200400" cy="871018"/>
            <a:chOff x="2971800" y="2342992"/>
            <a:chExt cx="3200400" cy="871018"/>
          </a:xfrm>
        </p:grpSpPr>
        <p:grpSp>
          <p:nvGrpSpPr>
            <p:cNvPr id="38" name="Group 37"/>
            <p:cNvGrpSpPr/>
            <p:nvPr/>
          </p:nvGrpSpPr>
          <p:grpSpPr>
            <a:xfrm>
              <a:off x="2971800" y="2342992"/>
              <a:ext cx="3200400" cy="871018"/>
              <a:chOff x="838200" y="1200150"/>
              <a:chExt cx="3200400" cy="871018"/>
            </a:xfrm>
          </p:grpSpPr>
          <p:sp>
            <p:nvSpPr>
              <p:cNvPr id="40" name="Rounded Rectangle 39"/>
              <p:cNvSpPr/>
              <p:nvPr/>
            </p:nvSpPr>
            <p:spPr>
              <a:xfrm>
                <a:off x="838200" y="1200150"/>
                <a:ext cx="3200400" cy="871018"/>
              </a:xfrm>
              <a:prstGeom prst="roundRect">
                <a:avLst>
                  <a:gd name="adj" fmla="val 4534"/>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41" name="TextBox 40"/>
              <p:cNvSpPr txBox="1"/>
              <p:nvPr/>
            </p:nvSpPr>
            <p:spPr>
              <a:xfrm>
                <a:off x="1905000" y="1301333"/>
                <a:ext cx="1981200" cy="584775"/>
              </a:xfrm>
              <a:prstGeom prst="rect">
                <a:avLst/>
              </a:prstGeom>
              <a:noFill/>
            </p:spPr>
            <p:txBody>
              <a:bodyPr wrap="square" rtlCol="0">
                <a:spAutoFit/>
              </a:bodyPr>
              <a:lstStyle/>
              <a:p>
                <a:r>
                  <a:rPr lang="en-US" sz="1600" dirty="0" smtClean="0">
                    <a:solidFill>
                      <a:schemeClr val="bg1"/>
                    </a:solidFill>
                    <a:latin typeface="Noto Sans" pitchFamily="34" charset="0"/>
                    <a:ea typeface="Noto Sans" pitchFamily="34" charset="0"/>
                    <a:cs typeface="Noto Sans" pitchFamily="34" charset="0"/>
                  </a:rPr>
                  <a:t>Multiple language support</a:t>
                </a:r>
                <a:endParaRPr lang="en-US" sz="1600" dirty="0">
                  <a:solidFill>
                    <a:schemeClr val="bg1"/>
                  </a:solidFill>
                  <a:latin typeface="Noto Sans" pitchFamily="34" charset="0"/>
                  <a:ea typeface="Noto Sans" pitchFamily="34" charset="0"/>
                  <a:cs typeface="Noto Sans" pitchFamily="34" charset="0"/>
                </a:endParaRPr>
              </a:p>
            </p:txBody>
          </p:sp>
          <p:sp>
            <p:nvSpPr>
              <p:cNvPr id="42" name="Rounded Rectangle 41"/>
              <p:cNvSpPr/>
              <p:nvPr/>
            </p:nvSpPr>
            <p:spPr>
              <a:xfrm>
                <a:off x="923661" y="1253940"/>
                <a:ext cx="828939" cy="756718"/>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 name="Picture 1"/>
            <p:cNvPicPr>
              <a:picLocks noChangeAspect="1"/>
            </p:cNvPicPr>
            <p:nvPr/>
          </p:nvPicPr>
          <p:blipFill>
            <a:blip r:embed="rId7"/>
            <a:stretch>
              <a:fillRect/>
            </a:stretch>
          </p:blipFill>
          <p:spPr>
            <a:xfrm>
              <a:off x="3103366" y="2493455"/>
              <a:ext cx="731917" cy="556389"/>
            </a:xfrm>
            <a:prstGeom prst="rect">
              <a:avLst/>
            </a:prstGeom>
          </p:spPr>
        </p:pic>
      </p:grpSp>
      <p:grpSp>
        <p:nvGrpSpPr>
          <p:cNvPr id="43" name="Group 42"/>
          <p:cNvGrpSpPr/>
          <p:nvPr/>
        </p:nvGrpSpPr>
        <p:grpSpPr>
          <a:xfrm>
            <a:off x="685800" y="2538932"/>
            <a:ext cx="3200400" cy="871018"/>
            <a:chOff x="4572000" y="3813381"/>
            <a:chExt cx="3200400" cy="871018"/>
          </a:xfrm>
        </p:grpSpPr>
        <p:grpSp>
          <p:nvGrpSpPr>
            <p:cNvPr id="45" name="Group 44"/>
            <p:cNvGrpSpPr/>
            <p:nvPr/>
          </p:nvGrpSpPr>
          <p:grpSpPr>
            <a:xfrm>
              <a:off x="4572000" y="3813381"/>
              <a:ext cx="3200400" cy="871018"/>
              <a:chOff x="838200" y="1200150"/>
              <a:chExt cx="3200400" cy="871018"/>
            </a:xfrm>
          </p:grpSpPr>
          <p:sp>
            <p:nvSpPr>
              <p:cNvPr id="47" name="Rounded Rectangle 46"/>
              <p:cNvSpPr/>
              <p:nvPr/>
            </p:nvSpPr>
            <p:spPr>
              <a:xfrm>
                <a:off x="838200" y="1200150"/>
                <a:ext cx="3200400" cy="871018"/>
              </a:xfrm>
              <a:prstGeom prst="roundRect">
                <a:avLst>
                  <a:gd name="adj" fmla="val 4534"/>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48" name="TextBox 47"/>
              <p:cNvSpPr txBox="1"/>
              <p:nvPr/>
            </p:nvSpPr>
            <p:spPr>
              <a:xfrm>
                <a:off x="1905000" y="1354944"/>
                <a:ext cx="1981200" cy="584775"/>
              </a:xfrm>
              <a:prstGeom prst="rect">
                <a:avLst/>
              </a:prstGeom>
              <a:noFill/>
            </p:spPr>
            <p:txBody>
              <a:bodyPr wrap="square" rtlCol="0">
                <a:spAutoFit/>
              </a:bodyPr>
              <a:lstStyle/>
              <a:p>
                <a:r>
                  <a:rPr lang="en-US" sz="1600" dirty="0" smtClean="0">
                    <a:solidFill>
                      <a:schemeClr val="bg1"/>
                    </a:solidFill>
                    <a:latin typeface="Noto Sans" pitchFamily="34" charset="0"/>
                    <a:ea typeface="Noto Sans" pitchFamily="34" charset="0"/>
                    <a:cs typeface="Noto Sans" pitchFamily="34" charset="0"/>
                  </a:rPr>
                  <a:t>Mobile app version</a:t>
                </a:r>
                <a:endParaRPr lang="en-US" sz="1600" dirty="0">
                  <a:solidFill>
                    <a:schemeClr val="bg1"/>
                  </a:solidFill>
                  <a:latin typeface="Noto Sans" pitchFamily="34" charset="0"/>
                  <a:ea typeface="Noto Sans" pitchFamily="34" charset="0"/>
                  <a:cs typeface="Noto Sans" pitchFamily="34" charset="0"/>
                </a:endParaRPr>
              </a:p>
            </p:txBody>
          </p:sp>
          <p:sp>
            <p:nvSpPr>
              <p:cNvPr id="49" name="Rounded Rectangle 48"/>
              <p:cNvSpPr/>
              <p:nvPr/>
            </p:nvSpPr>
            <p:spPr>
              <a:xfrm>
                <a:off x="923661" y="1253940"/>
                <a:ext cx="828939" cy="756718"/>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027" name="Picture 3"/>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748392" y="3909052"/>
              <a:ext cx="630433" cy="671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62" name="Group 61"/>
          <p:cNvGrpSpPr/>
          <p:nvPr/>
        </p:nvGrpSpPr>
        <p:grpSpPr>
          <a:xfrm>
            <a:off x="5029200" y="3834332"/>
            <a:ext cx="3200400" cy="871018"/>
            <a:chOff x="4038600" y="3211746"/>
            <a:chExt cx="3200400" cy="871018"/>
          </a:xfrm>
        </p:grpSpPr>
        <p:grpSp>
          <p:nvGrpSpPr>
            <p:cNvPr id="54" name="Group 53"/>
            <p:cNvGrpSpPr/>
            <p:nvPr/>
          </p:nvGrpSpPr>
          <p:grpSpPr>
            <a:xfrm>
              <a:off x="4038600" y="3211746"/>
              <a:ext cx="3200400" cy="871018"/>
              <a:chOff x="838200" y="1200150"/>
              <a:chExt cx="3200400" cy="871018"/>
            </a:xfrm>
          </p:grpSpPr>
          <p:sp>
            <p:nvSpPr>
              <p:cNvPr id="56" name="Rounded Rectangle 55"/>
              <p:cNvSpPr/>
              <p:nvPr/>
            </p:nvSpPr>
            <p:spPr>
              <a:xfrm>
                <a:off x="838200" y="1200150"/>
                <a:ext cx="3200400" cy="871018"/>
              </a:xfrm>
              <a:prstGeom prst="roundRect">
                <a:avLst>
                  <a:gd name="adj" fmla="val 4534"/>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57" name="TextBox 56"/>
              <p:cNvSpPr txBox="1"/>
              <p:nvPr/>
            </p:nvSpPr>
            <p:spPr>
              <a:xfrm>
                <a:off x="1905000" y="1354944"/>
                <a:ext cx="1981200" cy="584775"/>
              </a:xfrm>
              <a:prstGeom prst="rect">
                <a:avLst/>
              </a:prstGeom>
              <a:noFill/>
            </p:spPr>
            <p:txBody>
              <a:bodyPr wrap="square" rtlCol="0">
                <a:spAutoFit/>
              </a:bodyPr>
              <a:lstStyle/>
              <a:p>
                <a:r>
                  <a:rPr lang="en-US" sz="1600" dirty="0">
                    <a:solidFill>
                      <a:schemeClr val="bg1"/>
                    </a:solidFill>
                    <a:latin typeface="Noto Sans" pitchFamily="34" charset="0"/>
                    <a:ea typeface="Noto Sans" pitchFamily="34" charset="0"/>
                    <a:cs typeface="Noto Sans" pitchFamily="34" charset="0"/>
                  </a:rPr>
                  <a:t>Intelligent responder </a:t>
                </a:r>
              </a:p>
            </p:txBody>
          </p:sp>
          <p:sp>
            <p:nvSpPr>
              <p:cNvPr id="58" name="Rounded Rectangle 57"/>
              <p:cNvSpPr/>
              <p:nvPr/>
            </p:nvSpPr>
            <p:spPr>
              <a:xfrm>
                <a:off x="923661" y="1253940"/>
                <a:ext cx="828939" cy="756718"/>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1" name="Group 60"/>
            <p:cNvGrpSpPr/>
            <p:nvPr/>
          </p:nvGrpSpPr>
          <p:grpSpPr>
            <a:xfrm>
              <a:off x="4263362" y="3351680"/>
              <a:ext cx="545364" cy="473702"/>
              <a:chOff x="4667119" y="1213670"/>
              <a:chExt cx="604126" cy="524742"/>
            </a:xfrm>
          </p:grpSpPr>
          <p:sp>
            <p:nvSpPr>
              <p:cNvPr id="59" name="Rounded Rectangular Callout 58"/>
              <p:cNvSpPr/>
              <p:nvPr/>
            </p:nvSpPr>
            <p:spPr>
              <a:xfrm>
                <a:off x="4667119" y="1213670"/>
                <a:ext cx="604126" cy="524742"/>
              </a:xfrm>
              <a:prstGeom prst="wedgeRoundRectCallout">
                <a:avLst>
                  <a:gd name="adj1" fmla="val -8200"/>
                  <a:gd name="adj2" fmla="val 78689"/>
                  <a:gd name="adj3" fmla="val 16667"/>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2" name="Picture 51"/>
              <p:cNvPicPr>
                <a:picLocks noChangeAspect="1"/>
              </p:cNvPicPr>
              <p:nvPr/>
            </p:nvPicPr>
            <p:blipFill>
              <a:blip r:embed="rId9"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4748392" y="1252961"/>
                <a:ext cx="464091" cy="464091"/>
              </a:xfrm>
              <a:prstGeom prst="rect">
                <a:avLst/>
              </a:prstGeom>
              <a:solidFill>
                <a:schemeClr val="accent1">
                  <a:lumMod val="20000"/>
                  <a:lumOff val="80000"/>
                </a:schemeClr>
              </a:solidFill>
            </p:spPr>
          </p:pic>
        </p:grpSp>
      </p:grpSp>
    </p:spTree>
    <p:extLst>
      <p:ext uri="{BB962C8B-B14F-4D97-AF65-F5344CB8AC3E}">
        <p14:creationId xmlns:p14="http://schemas.microsoft.com/office/powerpoint/2010/main" val="3892877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randombar(horizontal)">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43"/>
                                        </p:tgtEl>
                                        <p:attrNameLst>
                                          <p:attrName>style.visibility</p:attrName>
                                        </p:attrNameLst>
                                      </p:cBhvr>
                                      <p:to>
                                        <p:strVal val="visible"/>
                                      </p:to>
                                    </p:set>
                                    <p:animEffect transition="in" filter="randombar(horizontal)">
                                      <p:cBhvr>
                                        <p:cTn id="12" dur="500"/>
                                        <p:tgtEl>
                                          <p:spTgt spid="43"/>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36"/>
                                        </p:tgtEl>
                                        <p:attrNameLst>
                                          <p:attrName>style.visibility</p:attrName>
                                        </p:attrNameLst>
                                      </p:cBhvr>
                                      <p:to>
                                        <p:strVal val="visible"/>
                                      </p:to>
                                    </p:set>
                                    <p:animEffect transition="in" filter="randombar(horizontal)">
                                      <p:cBhvr>
                                        <p:cTn id="17" dur="500"/>
                                        <p:tgtEl>
                                          <p:spTgt spid="36"/>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30"/>
                                        </p:tgtEl>
                                        <p:attrNameLst>
                                          <p:attrName>style.visibility</p:attrName>
                                        </p:attrNameLst>
                                      </p:cBhvr>
                                      <p:to>
                                        <p:strVal val="visible"/>
                                      </p:to>
                                    </p:set>
                                    <p:animEffect transition="in" filter="randombar(horizontal)">
                                      <p:cBhvr>
                                        <p:cTn id="22" dur="500"/>
                                        <p:tgtEl>
                                          <p:spTgt spid="30"/>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29"/>
                                        </p:tgtEl>
                                        <p:attrNameLst>
                                          <p:attrName>style.visibility</p:attrName>
                                        </p:attrNameLst>
                                      </p:cBhvr>
                                      <p:to>
                                        <p:strVal val="visible"/>
                                      </p:to>
                                    </p:set>
                                    <p:animEffect transition="in" filter="randombar(horizontal)">
                                      <p:cBhvr>
                                        <p:cTn id="27" dur="500"/>
                                        <p:tgtEl>
                                          <p:spTgt spid="29"/>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nodeType="clickEffect">
                                  <p:stCondLst>
                                    <p:cond delay="0"/>
                                  </p:stCondLst>
                                  <p:childTnLst>
                                    <p:set>
                                      <p:cBhvr>
                                        <p:cTn id="31" dur="1" fill="hold">
                                          <p:stCondLst>
                                            <p:cond delay="0"/>
                                          </p:stCondLst>
                                        </p:cTn>
                                        <p:tgtEl>
                                          <p:spTgt spid="62"/>
                                        </p:tgtEl>
                                        <p:attrNameLst>
                                          <p:attrName>style.visibility</p:attrName>
                                        </p:attrNameLst>
                                      </p:cBhvr>
                                      <p:to>
                                        <p:strVal val="visible"/>
                                      </p:to>
                                    </p:set>
                                    <p:animEffect transition="in" filter="randombar(horizontal)">
                                      <p:cBhvr>
                                        <p:cTn id="32" dur="50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0" y="821656"/>
            <a:ext cx="9144000" cy="7369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05800" y="71187"/>
            <a:ext cx="762000" cy="671763"/>
          </a:xfrm>
          <a:prstGeom prst="rect">
            <a:avLst/>
          </a:prstGeom>
        </p:spPr>
      </p:pic>
      <p:sp>
        <p:nvSpPr>
          <p:cNvPr id="14" name="Subtitle 2"/>
          <p:cNvSpPr txBox="1">
            <a:spLocks/>
          </p:cNvSpPr>
          <p:nvPr/>
        </p:nvSpPr>
        <p:spPr>
          <a:xfrm>
            <a:off x="152400" y="209550"/>
            <a:ext cx="4114800" cy="533400"/>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en-US" sz="2400" b="1" dirty="0" smtClean="0">
                <a:solidFill>
                  <a:schemeClr val="tx1">
                    <a:lumMod val="65000"/>
                    <a:lumOff val="35000"/>
                  </a:schemeClr>
                </a:solidFill>
                <a:latin typeface="Noto Sans" pitchFamily="34" charset="0"/>
                <a:ea typeface="Noto Sans" pitchFamily="34" charset="0"/>
                <a:cs typeface="Noto Sans" pitchFamily="34" charset="0"/>
              </a:rPr>
              <a:t>Demo</a:t>
            </a:r>
            <a:endParaRPr lang="en-US" sz="2400" b="1" dirty="0">
              <a:solidFill>
                <a:schemeClr val="tx1">
                  <a:lumMod val="65000"/>
                  <a:lumOff val="35000"/>
                </a:schemeClr>
              </a:solidFill>
              <a:latin typeface="Noto Sans" pitchFamily="34" charset="0"/>
              <a:ea typeface="Noto Sans" pitchFamily="34" charset="0"/>
              <a:cs typeface="Noto Sans" pitchFamily="34" charset="0"/>
            </a:endParaRPr>
          </a:p>
        </p:txBody>
      </p:sp>
      <p:sp>
        <p:nvSpPr>
          <p:cNvPr id="3" name="TextBox 2"/>
          <p:cNvSpPr txBox="1"/>
          <p:nvPr/>
        </p:nvSpPr>
        <p:spPr>
          <a:xfrm>
            <a:off x="847656" y="2647950"/>
            <a:ext cx="7467109" cy="646331"/>
          </a:xfrm>
          <a:prstGeom prst="rect">
            <a:avLst/>
          </a:prstGeom>
          <a:noFill/>
        </p:spPr>
        <p:txBody>
          <a:bodyPr wrap="none" rtlCol="0">
            <a:spAutoFit/>
          </a:bodyPr>
          <a:lstStyle/>
          <a:p>
            <a:r>
              <a:rPr lang="en-US" sz="3600" b="1" dirty="0" smtClean="0">
                <a:solidFill>
                  <a:srgbClr val="0033CC"/>
                </a:solidFill>
                <a:latin typeface="Noto Sans" pitchFamily="34" charset="0"/>
                <a:ea typeface="Noto Sans" pitchFamily="34" charset="0"/>
                <a:cs typeface="Noto Sans" pitchFamily="34" charset="0"/>
              </a:rPr>
              <a:t>http://crowdaid.dakbayan.com</a:t>
            </a:r>
            <a:endParaRPr lang="en-US" sz="3600" b="1" dirty="0">
              <a:solidFill>
                <a:srgbClr val="0033CC"/>
              </a:solidFill>
              <a:latin typeface="Noto Sans" pitchFamily="34" charset="0"/>
              <a:ea typeface="Noto Sans" pitchFamily="34" charset="0"/>
              <a:cs typeface="Noto Sans" pitchFamily="34" charset="0"/>
            </a:endParaRPr>
          </a:p>
        </p:txBody>
      </p:sp>
    </p:spTree>
    <p:extLst>
      <p:ext uri="{BB962C8B-B14F-4D97-AF65-F5344CB8AC3E}">
        <p14:creationId xmlns:p14="http://schemas.microsoft.com/office/powerpoint/2010/main" val="212871557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5243</TotalTime>
  <Words>1229</Words>
  <Application>Microsoft Office PowerPoint</Application>
  <PresentationFormat>On-screen Show (16:9)</PresentationFormat>
  <Paragraphs>115</Paragraphs>
  <Slides>10</Slides>
  <Notes>10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CyberPierre</dc:creator>
  <cp:lastModifiedBy>CyberPierre</cp:lastModifiedBy>
  <cp:revision>168</cp:revision>
  <dcterms:created xsi:type="dcterms:W3CDTF">2017-09-20T14:01:50Z</dcterms:created>
  <dcterms:modified xsi:type="dcterms:W3CDTF">2017-09-24T08:15:12Z</dcterms:modified>
</cp:coreProperties>
</file>