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0"/>
  </p:notesMasterIdLst>
  <p:sldIdLst>
    <p:sldId id="256" r:id="rId2"/>
    <p:sldId id="258" r:id="rId3"/>
    <p:sldId id="259" r:id="rId4"/>
    <p:sldId id="260" r:id="rId5"/>
    <p:sldId id="262" r:id="rId6"/>
    <p:sldId id="261" r:id="rId7"/>
    <p:sldId id="263" r:id="rId8"/>
    <p:sldId id="264" r:id="rId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0099FF"/>
    <a:srgbClr val="3366FF"/>
    <a:srgbClr val="0033CC"/>
    <a:srgbClr val="0E70DC"/>
    <a:srgbClr val="3366CC"/>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80432" autoAdjust="0"/>
  </p:normalViewPr>
  <p:slideViewPr>
    <p:cSldViewPr>
      <p:cViewPr>
        <p:scale>
          <a:sx n="80" d="100"/>
          <a:sy n="80" d="100"/>
        </p:scale>
        <p:origin x="-714" y="-37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392C7B-9B95-41D9-90C2-C2357BA53C3E}" type="datetimeFigureOut">
              <a:rPr lang="en-US" smtClean="0"/>
              <a:t>9/20/2017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13F6C1-FBDE-480D-B1E5-C33B47AB82D4}" type="slidenum">
              <a:rPr lang="en-US" smtClean="0"/>
              <a:t>‹#›</a:t>
            </a:fld>
            <a:endParaRPr lang="en-US"/>
          </a:p>
        </p:txBody>
      </p:sp>
    </p:spTree>
    <p:extLst>
      <p:ext uri="{BB962C8B-B14F-4D97-AF65-F5344CB8AC3E}">
        <p14:creationId xmlns:p14="http://schemas.microsoft.com/office/powerpoint/2010/main" val="3056132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13F6C1-FBDE-480D-B1E5-C33B47AB82D4}" type="slidenum">
              <a:rPr lang="en-US" smtClean="0"/>
              <a:t>1</a:t>
            </a:fld>
            <a:endParaRPr lang="en-US"/>
          </a:p>
        </p:txBody>
      </p:sp>
    </p:spTree>
    <p:extLst>
      <p:ext uri="{BB962C8B-B14F-4D97-AF65-F5344CB8AC3E}">
        <p14:creationId xmlns:p14="http://schemas.microsoft.com/office/powerpoint/2010/main" val="357109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2012 the National Academy of Medicine estimated that the *Read the slide*. - https://www.propublica.org/article/what-hospitals-waste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chemeClr val="accent1"/>
                </a:solidFill>
                <a:latin typeface="Noto Sans" pitchFamily="34" charset="0"/>
                <a:ea typeface="Noto Sans" pitchFamily="34" charset="0"/>
                <a:cs typeface="Noto Sans" pitchFamily="34" charset="0"/>
              </a:rPr>
              <a:t>Patients are often </a:t>
            </a:r>
            <a:r>
              <a:rPr lang="en-US" sz="1200" b="0" dirty="0" smtClean="0">
                <a:solidFill>
                  <a:srgbClr val="00B050"/>
                </a:solidFill>
                <a:latin typeface="Noto Sans" pitchFamily="34" charset="0"/>
                <a:ea typeface="Noto Sans" pitchFamily="34" charset="0"/>
                <a:cs typeface="Noto Sans" pitchFamily="34" charset="0"/>
              </a:rPr>
              <a:t>willing to donate </a:t>
            </a:r>
            <a:r>
              <a:rPr lang="en-US" sz="1200" b="0" dirty="0" smtClean="0">
                <a:solidFill>
                  <a:schemeClr val="accent1"/>
                </a:solidFill>
                <a:latin typeface="Noto Sans" pitchFamily="34" charset="0"/>
                <a:ea typeface="Noto Sans" pitchFamily="34" charset="0"/>
                <a:cs typeface="Noto Sans" pitchFamily="34" charset="0"/>
              </a:rPr>
              <a:t>medical products after completing their treatment, but can struggle to find places to take them.</a:t>
            </a:r>
          </a:p>
          <a:p>
            <a:r>
              <a:rPr lang="en-US" dirty="0" smtClean="0"/>
              <a:t>*2</a:t>
            </a:r>
            <a:r>
              <a:rPr lang="en-US" baseline="30000" dirty="0" smtClean="0"/>
              <a:t>nd</a:t>
            </a:r>
            <a:r>
              <a:rPr lang="en-US" dirty="0" smtClean="0"/>
              <a:t> read* - http://www.bendbulletin.com/news/1361433-153/medical-items-often-wasted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http://www.who.int/mediacentre/news/releases/2015/uhc-report/en/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B013F6C1-FBDE-480D-B1E5-C33B47AB82D4}" type="slidenum">
              <a:rPr lang="en-US" smtClean="0"/>
              <a:t>2</a:t>
            </a:fld>
            <a:endParaRPr lang="en-US"/>
          </a:p>
        </p:txBody>
      </p:sp>
    </p:spTree>
    <p:extLst>
      <p:ext uri="{BB962C8B-B14F-4D97-AF65-F5344CB8AC3E}">
        <p14:creationId xmlns:p14="http://schemas.microsoft.com/office/powerpoint/2010/main" val="1933747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Crowd</a:t>
            </a:r>
            <a:r>
              <a:rPr lang="en-US" baseline="0" dirty="0" smtClean="0"/>
              <a:t> Aid can help make the discarded but still usable medical items not go to waste by making it available to people who needs it.</a:t>
            </a:r>
          </a:p>
          <a:p>
            <a:pPr marL="171450" indent="-171450">
              <a:buFont typeface="Arial" charset="0"/>
              <a:buChar char="•"/>
            </a:pPr>
            <a:r>
              <a:rPr lang="en-US" baseline="0" dirty="0" smtClean="0"/>
              <a:t>The connected health institutions can advertise the medical items or equipment that they do not need.</a:t>
            </a:r>
          </a:p>
          <a:p>
            <a:pPr marL="171450" indent="-171450">
              <a:buFont typeface="Arial" charset="0"/>
              <a:buChar char="•"/>
            </a:pPr>
            <a:r>
              <a:rPr lang="en-US" baseline="0" dirty="0" smtClean="0"/>
              <a:t>Charitable organizations, through Crowd Aid, can pick up these discarded items and at the same time they can also advertise what kind of help they can provide to those in needs. These organizations can also analyze the generated report by Crowd Aid to determine what is the part in the community to focus their efforts.</a:t>
            </a:r>
          </a:p>
          <a:p>
            <a:pPr marL="171450" indent="-171450">
              <a:buFont typeface="Arial" charset="0"/>
              <a:buChar char="•"/>
            </a:pPr>
            <a:r>
              <a:rPr lang="en-US" baseline="0" dirty="0" smtClean="0"/>
              <a:t>Individuals in the crowd, can use Crowd Aid to check whether they need or know someone who needs the items advertised by the Charitable Orgs and the health institutions. At they same time, they can also advertise the unused medical items they do not need, like wheelchair, oxygen tank and oxygen concentrator and others.</a:t>
            </a:r>
          </a:p>
          <a:p>
            <a:pPr marL="171450" indent="-171450">
              <a:buFont typeface="Arial" charset="0"/>
              <a:buChar char="•"/>
            </a:pPr>
            <a:r>
              <a:rPr lang="en-US" baseline="0" dirty="0" smtClean="0"/>
              <a:t>The government can regulate Crowd Aid. And also, the reports generated by Crowd Aid can be analyze to gain better understanding about the health situation of their citizens.</a:t>
            </a:r>
          </a:p>
          <a:p>
            <a:r>
              <a:rPr lang="en-US" baseline="0" dirty="0" smtClean="0"/>
              <a:t>At the same time it can also help the people in needs.</a:t>
            </a:r>
            <a:endParaRPr lang="en-US" dirty="0"/>
          </a:p>
        </p:txBody>
      </p:sp>
      <p:sp>
        <p:nvSpPr>
          <p:cNvPr id="4" name="Slide Number Placeholder 3"/>
          <p:cNvSpPr>
            <a:spLocks noGrp="1"/>
          </p:cNvSpPr>
          <p:nvPr>
            <p:ph type="sldNum" sz="quarter" idx="10"/>
          </p:nvPr>
        </p:nvSpPr>
        <p:spPr/>
        <p:txBody>
          <a:bodyPr/>
          <a:lstStyle/>
          <a:p>
            <a:fld id="{B013F6C1-FBDE-480D-B1E5-C33B47AB82D4}" type="slidenum">
              <a:rPr lang="en-US" smtClean="0"/>
              <a:t>3</a:t>
            </a:fld>
            <a:endParaRPr lang="en-US"/>
          </a:p>
        </p:txBody>
      </p:sp>
    </p:spTree>
    <p:extLst>
      <p:ext uri="{BB962C8B-B14F-4D97-AF65-F5344CB8AC3E}">
        <p14:creationId xmlns:p14="http://schemas.microsoft.com/office/powerpoint/2010/main" val="1933747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chemeClr val="tx2"/>
                </a:solidFill>
                <a:latin typeface="Noto Sans" pitchFamily="34" charset="0"/>
                <a:ea typeface="Noto Sans" pitchFamily="34" charset="0"/>
                <a:cs typeface="Noto Sans" pitchFamily="34" charset="0"/>
              </a:rPr>
              <a:t>With the rising cost of medical products it is estimated that billions of dollars could be saved each year by salvaging or reusing still useful products and making it available to the people</a:t>
            </a:r>
            <a:r>
              <a:rPr lang="en-US" sz="1200" b="0" baseline="0" dirty="0" smtClean="0">
                <a:solidFill>
                  <a:schemeClr val="tx2"/>
                </a:solidFill>
                <a:latin typeface="Noto Sans" pitchFamily="34" charset="0"/>
                <a:ea typeface="Noto Sans" pitchFamily="34" charset="0"/>
                <a:cs typeface="Noto Sans" pitchFamily="34" charset="0"/>
              </a:rPr>
              <a:t> who needs it</a:t>
            </a:r>
            <a:r>
              <a:rPr lang="en-US" sz="1200" b="0" dirty="0" smtClean="0">
                <a:solidFill>
                  <a:schemeClr val="tx2"/>
                </a:solidFill>
                <a:latin typeface="Noto Sans" pitchFamily="34" charset="0"/>
                <a:ea typeface="Noto Sans" pitchFamily="34" charset="0"/>
                <a:cs typeface="Noto Sans"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chemeClr val="tx2"/>
                </a:solidFill>
                <a:latin typeface="Noto Sans" pitchFamily="34" charset="0"/>
                <a:ea typeface="Noto Sans" pitchFamily="34" charset="0"/>
                <a:cs typeface="Noto Sans" pitchFamily="34" charset="0"/>
              </a:rPr>
              <a:t>http://www.bendbulletin.com/news/1361433-153/medical-items-often-wasted</a:t>
            </a:r>
          </a:p>
          <a:p>
            <a:endParaRPr lang="en-US" dirty="0"/>
          </a:p>
        </p:txBody>
      </p:sp>
      <p:sp>
        <p:nvSpPr>
          <p:cNvPr id="4" name="Slide Number Placeholder 3"/>
          <p:cNvSpPr>
            <a:spLocks noGrp="1"/>
          </p:cNvSpPr>
          <p:nvPr>
            <p:ph type="sldNum" sz="quarter" idx="10"/>
          </p:nvPr>
        </p:nvSpPr>
        <p:spPr/>
        <p:txBody>
          <a:bodyPr/>
          <a:lstStyle/>
          <a:p>
            <a:fld id="{B013F6C1-FBDE-480D-B1E5-C33B47AB82D4}" type="slidenum">
              <a:rPr lang="en-US" smtClean="0"/>
              <a:t>4</a:t>
            </a:fld>
            <a:endParaRPr lang="en-US"/>
          </a:p>
        </p:txBody>
      </p:sp>
    </p:spTree>
    <p:extLst>
      <p:ext uri="{BB962C8B-B14F-4D97-AF65-F5344CB8AC3E}">
        <p14:creationId xmlns:p14="http://schemas.microsoft.com/office/powerpoint/2010/main" val="1933747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a:t>
            </a:r>
            <a:r>
              <a:rPr lang="en-US" baseline="0" dirty="0" smtClean="0"/>
              <a:t> utilizing AI and crowdsourcing, Crowd Aid can provide efficient and quick response to the people requesting for help.</a:t>
            </a:r>
            <a:endParaRPr lang="en-US" dirty="0"/>
          </a:p>
        </p:txBody>
      </p:sp>
      <p:sp>
        <p:nvSpPr>
          <p:cNvPr id="4" name="Slide Number Placeholder 3"/>
          <p:cNvSpPr>
            <a:spLocks noGrp="1"/>
          </p:cNvSpPr>
          <p:nvPr>
            <p:ph type="sldNum" sz="quarter" idx="10"/>
          </p:nvPr>
        </p:nvSpPr>
        <p:spPr/>
        <p:txBody>
          <a:bodyPr/>
          <a:lstStyle/>
          <a:p>
            <a:fld id="{B013F6C1-FBDE-480D-B1E5-C33B47AB82D4}" type="slidenum">
              <a:rPr lang="en-US" smtClean="0"/>
              <a:t>5</a:t>
            </a:fld>
            <a:endParaRPr lang="en-US"/>
          </a:p>
        </p:txBody>
      </p:sp>
    </p:spTree>
    <p:extLst>
      <p:ext uri="{BB962C8B-B14F-4D97-AF65-F5344CB8AC3E}">
        <p14:creationId xmlns:p14="http://schemas.microsoft.com/office/powerpoint/2010/main" val="1933747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Crowd Aid will be capable of producing big</a:t>
            </a:r>
            <a:r>
              <a:rPr lang="en-US" baseline="0" dirty="0" smtClean="0"/>
              <a:t> data reports to show patterns, trends, demographics and others relating to health situation in the community.</a:t>
            </a:r>
            <a:endParaRPr lang="en-US" dirty="0"/>
          </a:p>
        </p:txBody>
      </p:sp>
      <p:sp>
        <p:nvSpPr>
          <p:cNvPr id="4" name="Slide Number Placeholder 3"/>
          <p:cNvSpPr>
            <a:spLocks noGrp="1"/>
          </p:cNvSpPr>
          <p:nvPr>
            <p:ph type="sldNum" sz="quarter" idx="10"/>
          </p:nvPr>
        </p:nvSpPr>
        <p:spPr/>
        <p:txBody>
          <a:bodyPr/>
          <a:lstStyle/>
          <a:p>
            <a:fld id="{B013F6C1-FBDE-480D-B1E5-C33B47AB82D4}" type="slidenum">
              <a:rPr lang="en-US" smtClean="0"/>
              <a:t>6</a:t>
            </a:fld>
            <a:endParaRPr lang="en-US"/>
          </a:p>
        </p:txBody>
      </p:sp>
    </p:spTree>
    <p:extLst>
      <p:ext uri="{BB962C8B-B14F-4D97-AF65-F5344CB8AC3E}">
        <p14:creationId xmlns:p14="http://schemas.microsoft.com/office/powerpoint/2010/main" val="1933747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data inputted by the user could be medical items, monetary or information.</a:t>
            </a:r>
            <a:endParaRPr lang="en-US" dirty="0"/>
          </a:p>
        </p:txBody>
      </p:sp>
      <p:sp>
        <p:nvSpPr>
          <p:cNvPr id="4" name="Slide Number Placeholder 3"/>
          <p:cNvSpPr>
            <a:spLocks noGrp="1"/>
          </p:cNvSpPr>
          <p:nvPr>
            <p:ph type="sldNum" sz="quarter" idx="10"/>
          </p:nvPr>
        </p:nvSpPr>
        <p:spPr/>
        <p:txBody>
          <a:bodyPr/>
          <a:lstStyle/>
          <a:p>
            <a:fld id="{B013F6C1-FBDE-480D-B1E5-C33B47AB82D4}" type="slidenum">
              <a:rPr lang="en-US" smtClean="0"/>
              <a:t>7</a:t>
            </a:fld>
            <a:endParaRPr lang="en-US"/>
          </a:p>
        </p:txBody>
      </p:sp>
    </p:spTree>
    <p:extLst>
      <p:ext uri="{BB962C8B-B14F-4D97-AF65-F5344CB8AC3E}">
        <p14:creationId xmlns:p14="http://schemas.microsoft.com/office/powerpoint/2010/main" val="1933747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13F6C1-FBDE-480D-B1E5-C33B47AB82D4}" type="slidenum">
              <a:rPr lang="en-US" smtClean="0"/>
              <a:t>8</a:t>
            </a:fld>
            <a:endParaRPr lang="en-US"/>
          </a:p>
        </p:txBody>
      </p:sp>
    </p:spTree>
    <p:extLst>
      <p:ext uri="{BB962C8B-B14F-4D97-AF65-F5344CB8AC3E}">
        <p14:creationId xmlns:p14="http://schemas.microsoft.com/office/powerpoint/2010/main" val="1933747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7401E1-6004-4F97-8B2B-002FFB9BD7AE}" type="datetimeFigureOut">
              <a:rPr lang="en-US" smtClean="0"/>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1C723-5B2D-4A0A-80AE-30E801A26A66}" type="slidenum">
              <a:rPr lang="en-US" smtClean="0"/>
              <a:t>‹#›</a:t>
            </a:fld>
            <a:endParaRPr lang="en-US"/>
          </a:p>
        </p:txBody>
      </p:sp>
    </p:spTree>
    <p:extLst>
      <p:ext uri="{BB962C8B-B14F-4D97-AF65-F5344CB8AC3E}">
        <p14:creationId xmlns:p14="http://schemas.microsoft.com/office/powerpoint/2010/main" val="333777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7401E1-6004-4F97-8B2B-002FFB9BD7AE}" type="datetimeFigureOut">
              <a:rPr lang="en-US" smtClean="0"/>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1C723-5B2D-4A0A-80AE-30E801A26A66}" type="slidenum">
              <a:rPr lang="en-US" smtClean="0"/>
              <a:t>‹#›</a:t>
            </a:fld>
            <a:endParaRPr lang="en-US"/>
          </a:p>
        </p:txBody>
      </p:sp>
    </p:spTree>
    <p:extLst>
      <p:ext uri="{BB962C8B-B14F-4D97-AF65-F5344CB8AC3E}">
        <p14:creationId xmlns:p14="http://schemas.microsoft.com/office/powerpoint/2010/main" val="2618335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7401E1-6004-4F97-8B2B-002FFB9BD7AE}" type="datetimeFigureOut">
              <a:rPr lang="en-US" smtClean="0"/>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1C723-5B2D-4A0A-80AE-30E801A26A66}" type="slidenum">
              <a:rPr lang="en-US" smtClean="0"/>
              <a:t>‹#›</a:t>
            </a:fld>
            <a:endParaRPr lang="en-US"/>
          </a:p>
        </p:txBody>
      </p:sp>
    </p:spTree>
    <p:extLst>
      <p:ext uri="{BB962C8B-B14F-4D97-AF65-F5344CB8AC3E}">
        <p14:creationId xmlns:p14="http://schemas.microsoft.com/office/powerpoint/2010/main" val="3060645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7401E1-6004-4F97-8B2B-002FFB9BD7AE}" type="datetimeFigureOut">
              <a:rPr lang="en-US" smtClean="0"/>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1C723-5B2D-4A0A-80AE-30E801A26A66}" type="slidenum">
              <a:rPr lang="en-US" smtClean="0"/>
              <a:t>‹#›</a:t>
            </a:fld>
            <a:endParaRPr lang="en-US"/>
          </a:p>
        </p:txBody>
      </p:sp>
    </p:spTree>
    <p:extLst>
      <p:ext uri="{BB962C8B-B14F-4D97-AF65-F5344CB8AC3E}">
        <p14:creationId xmlns:p14="http://schemas.microsoft.com/office/powerpoint/2010/main" val="2785464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7401E1-6004-4F97-8B2B-002FFB9BD7AE}" type="datetimeFigureOut">
              <a:rPr lang="en-US" smtClean="0"/>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1C723-5B2D-4A0A-80AE-30E801A26A66}" type="slidenum">
              <a:rPr lang="en-US" smtClean="0"/>
              <a:t>‹#›</a:t>
            </a:fld>
            <a:endParaRPr lang="en-US"/>
          </a:p>
        </p:txBody>
      </p:sp>
    </p:spTree>
    <p:extLst>
      <p:ext uri="{BB962C8B-B14F-4D97-AF65-F5344CB8AC3E}">
        <p14:creationId xmlns:p14="http://schemas.microsoft.com/office/powerpoint/2010/main" val="1827270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07401E1-6004-4F97-8B2B-002FFB9BD7AE}" type="datetimeFigureOut">
              <a:rPr lang="en-US" smtClean="0"/>
              <a:t>9/20/2017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81C723-5B2D-4A0A-80AE-30E801A26A66}" type="slidenum">
              <a:rPr lang="en-US" smtClean="0"/>
              <a:t>‹#›</a:t>
            </a:fld>
            <a:endParaRPr lang="en-US"/>
          </a:p>
        </p:txBody>
      </p:sp>
    </p:spTree>
    <p:extLst>
      <p:ext uri="{BB962C8B-B14F-4D97-AF65-F5344CB8AC3E}">
        <p14:creationId xmlns:p14="http://schemas.microsoft.com/office/powerpoint/2010/main" val="3015002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7401E1-6004-4F97-8B2B-002FFB9BD7AE}" type="datetimeFigureOut">
              <a:rPr lang="en-US" smtClean="0"/>
              <a:t>9/20/2017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81C723-5B2D-4A0A-80AE-30E801A26A66}" type="slidenum">
              <a:rPr lang="en-US" smtClean="0"/>
              <a:t>‹#›</a:t>
            </a:fld>
            <a:endParaRPr lang="en-US"/>
          </a:p>
        </p:txBody>
      </p:sp>
    </p:spTree>
    <p:extLst>
      <p:ext uri="{BB962C8B-B14F-4D97-AF65-F5344CB8AC3E}">
        <p14:creationId xmlns:p14="http://schemas.microsoft.com/office/powerpoint/2010/main" val="2251289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07401E1-6004-4F97-8B2B-002FFB9BD7AE}" type="datetimeFigureOut">
              <a:rPr lang="en-US" smtClean="0"/>
              <a:t>9/20/2017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81C723-5B2D-4A0A-80AE-30E801A26A66}" type="slidenum">
              <a:rPr lang="en-US" smtClean="0"/>
              <a:t>‹#›</a:t>
            </a:fld>
            <a:endParaRPr lang="en-US"/>
          </a:p>
        </p:txBody>
      </p:sp>
    </p:spTree>
    <p:extLst>
      <p:ext uri="{BB962C8B-B14F-4D97-AF65-F5344CB8AC3E}">
        <p14:creationId xmlns:p14="http://schemas.microsoft.com/office/powerpoint/2010/main" val="1974134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7401E1-6004-4F97-8B2B-002FFB9BD7AE}" type="datetimeFigureOut">
              <a:rPr lang="en-US" smtClean="0"/>
              <a:t>9/20/2017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81C723-5B2D-4A0A-80AE-30E801A26A66}" type="slidenum">
              <a:rPr lang="en-US" smtClean="0"/>
              <a:t>‹#›</a:t>
            </a:fld>
            <a:endParaRPr lang="en-US"/>
          </a:p>
        </p:txBody>
      </p:sp>
    </p:spTree>
    <p:extLst>
      <p:ext uri="{BB962C8B-B14F-4D97-AF65-F5344CB8AC3E}">
        <p14:creationId xmlns:p14="http://schemas.microsoft.com/office/powerpoint/2010/main" val="2956141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7401E1-6004-4F97-8B2B-002FFB9BD7AE}" type="datetimeFigureOut">
              <a:rPr lang="en-US" smtClean="0"/>
              <a:t>9/20/2017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81C723-5B2D-4A0A-80AE-30E801A26A66}" type="slidenum">
              <a:rPr lang="en-US" smtClean="0"/>
              <a:t>‹#›</a:t>
            </a:fld>
            <a:endParaRPr lang="en-US"/>
          </a:p>
        </p:txBody>
      </p:sp>
    </p:spTree>
    <p:extLst>
      <p:ext uri="{BB962C8B-B14F-4D97-AF65-F5344CB8AC3E}">
        <p14:creationId xmlns:p14="http://schemas.microsoft.com/office/powerpoint/2010/main" val="1053305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7401E1-6004-4F97-8B2B-002FFB9BD7AE}" type="datetimeFigureOut">
              <a:rPr lang="en-US" smtClean="0"/>
              <a:t>9/20/2017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81C723-5B2D-4A0A-80AE-30E801A26A66}" type="slidenum">
              <a:rPr lang="en-US" smtClean="0"/>
              <a:t>‹#›</a:t>
            </a:fld>
            <a:endParaRPr lang="en-US"/>
          </a:p>
        </p:txBody>
      </p:sp>
    </p:spTree>
    <p:extLst>
      <p:ext uri="{BB962C8B-B14F-4D97-AF65-F5344CB8AC3E}">
        <p14:creationId xmlns:p14="http://schemas.microsoft.com/office/powerpoint/2010/main" val="742802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207401E1-6004-4F97-8B2B-002FFB9BD7AE}" type="datetimeFigureOut">
              <a:rPr lang="en-US" smtClean="0"/>
              <a:t>9/20/2017</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681C723-5B2D-4A0A-80AE-30E801A26A66}" type="slidenum">
              <a:rPr lang="en-US" smtClean="0"/>
              <a:t>‹#›</a:t>
            </a:fld>
            <a:endParaRPr lang="en-US"/>
          </a:p>
        </p:txBody>
      </p:sp>
    </p:spTree>
    <p:extLst>
      <p:ext uri="{BB962C8B-B14F-4D97-AF65-F5344CB8AC3E}">
        <p14:creationId xmlns:p14="http://schemas.microsoft.com/office/powerpoint/2010/main" val="40903170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3.png"/><Relationship Id="rId7"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3" cstate="print">
            <a:extLst>
              <a:ext uri="{28A0092B-C50C-407E-A947-70E740481C1C}">
                <a14:useLocalDpi xmlns:a14="http://schemas.microsoft.com/office/drawing/2010/main" val="0"/>
              </a:ext>
            </a:extLst>
          </a:blip>
          <a:srcRect t="15884" b="14662"/>
          <a:stretch/>
        </p:blipFill>
        <p:spPr>
          <a:xfrm>
            <a:off x="0" y="0"/>
            <a:ext cx="9144000" cy="5143500"/>
          </a:xfrm>
          <a:prstGeom prst="rect">
            <a:avLst/>
          </a:prstGeom>
        </p:spPr>
      </p:pic>
      <p:sp>
        <p:nvSpPr>
          <p:cNvPr id="16" name="Rectangle 15"/>
          <p:cNvSpPr/>
          <p:nvPr/>
        </p:nvSpPr>
        <p:spPr>
          <a:xfrm>
            <a:off x="0" y="0"/>
            <a:ext cx="9144000" cy="5143500"/>
          </a:xfrm>
          <a:prstGeom prst="rect">
            <a:avLst/>
          </a:prstGeom>
          <a:solidFill>
            <a:schemeClr val="accent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0" y="2952750"/>
            <a:ext cx="9144000" cy="2190750"/>
          </a:xfrm>
          <a:prstGeom prst="rect">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3181350"/>
            <a:ext cx="1296538" cy="1143000"/>
          </a:xfrm>
          <a:prstGeom prst="rect">
            <a:avLst/>
          </a:prstGeom>
        </p:spPr>
      </p:pic>
      <p:sp>
        <p:nvSpPr>
          <p:cNvPr id="13" name="Title 1"/>
          <p:cNvSpPr txBox="1">
            <a:spLocks/>
          </p:cNvSpPr>
          <p:nvPr/>
        </p:nvSpPr>
        <p:spPr>
          <a:xfrm>
            <a:off x="1438052" y="3409950"/>
            <a:ext cx="3133948" cy="96361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rgbClr val="0E70DC"/>
                </a:solidFill>
                <a:latin typeface="Noto Sans" pitchFamily="34" charset="0"/>
                <a:ea typeface="Noto Sans" pitchFamily="34" charset="0"/>
                <a:cs typeface="Noto Sans" pitchFamily="34" charset="0"/>
              </a:rPr>
              <a:t>Crowd Aid</a:t>
            </a:r>
            <a:endParaRPr lang="en-US" b="1" dirty="0">
              <a:solidFill>
                <a:srgbClr val="0E70DC"/>
              </a:solidFill>
              <a:latin typeface="Noto Sans" pitchFamily="34" charset="0"/>
              <a:ea typeface="Noto Sans" pitchFamily="34" charset="0"/>
              <a:cs typeface="Noto Sans" pitchFamily="34" charset="0"/>
            </a:endParaRPr>
          </a:p>
        </p:txBody>
      </p:sp>
      <p:sp>
        <p:nvSpPr>
          <p:cNvPr id="14" name="Subtitle 2"/>
          <p:cNvSpPr txBox="1">
            <a:spLocks/>
          </p:cNvSpPr>
          <p:nvPr/>
        </p:nvSpPr>
        <p:spPr>
          <a:xfrm>
            <a:off x="152400" y="4400550"/>
            <a:ext cx="8915400" cy="5334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000" dirty="0" smtClean="0">
                <a:solidFill>
                  <a:schemeClr val="accent1">
                    <a:lumMod val="75000"/>
                  </a:schemeClr>
                </a:solidFill>
                <a:latin typeface="Noto Sans" pitchFamily="34" charset="0"/>
                <a:ea typeface="Noto Sans" pitchFamily="34" charset="0"/>
                <a:cs typeface="Noto Sans" pitchFamily="34" charset="0"/>
              </a:rPr>
              <a:t>We will help you answer health or medical needs through crowdsourcing</a:t>
            </a:r>
            <a:endParaRPr lang="en-US" sz="2000" dirty="0">
              <a:solidFill>
                <a:schemeClr val="accent1">
                  <a:lumMod val="75000"/>
                </a:schemeClr>
              </a:solidFill>
              <a:latin typeface="Noto Sans" pitchFamily="34" charset="0"/>
              <a:ea typeface="Noto Sans" pitchFamily="34" charset="0"/>
              <a:cs typeface="Noto Sans" pitchFamily="34" charset="0"/>
            </a:endParaRPr>
          </a:p>
        </p:txBody>
      </p:sp>
    </p:spTree>
    <p:extLst>
      <p:ext uri="{BB962C8B-B14F-4D97-AF65-F5344CB8AC3E}">
        <p14:creationId xmlns:p14="http://schemas.microsoft.com/office/powerpoint/2010/main" val="42138546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821656"/>
            <a:ext cx="9144000" cy="736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5800" y="71187"/>
            <a:ext cx="762000" cy="671763"/>
          </a:xfrm>
          <a:prstGeom prst="rect">
            <a:avLst/>
          </a:prstGeom>
        </p:spPr>
      </p:pic>
      <p:sp>
        <p:nvSpPr>
          <p:cNvPr id="14" name="Subtitle 2"/>
          <p:cNvSpPr txBox="1">
            <a:spLocks/>
          </p:cNvSpPr>
          <p:nvPr/>
        </p:nvSpPr>
        <p:spPr>
          <a:xfrm>
            <a:off x="152400" y="209550"/>
            <a:ext cx="3581400" cy="5334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400" b="1" dirty="0" smtClean="0">
                <a:solidFill>
                  <a:schemeClr val="tx1">
                    <a:lumMod val="65000"/>
                    <a:lumOff val="35000"/>
                  </a:schemeClr>
                </a:solidFill>
                <a:latin typeface="Noto Sans" pitchFamily="34" charset="0"/>
                <a:ea typeface="Noto Sans" pitchFamily="34" charset="0"/>
                <a:cs typeface="Noto Sans" pitchFamily="34" charset="0"/>
              </a:rPr>
              <a:t>What is the problem?</a:t>
            </a:r>
            <a:endParaRPr lang="en-US" sz="2400" b="1" dirty="0">
              <a:solidFill>
                <a:schemeClr val="tx1">
                  <a:lumMod val="65000"/>
                  <a:lumOff val="35000"/>
                </a:schemeClr>
              </a:solidFill>
              <a:latin typeface="Noto Sans" pitchFamily="34" charset="0"/>
              <a:ea typeface="Noto Sans" pitchFamily="34" charset="0"/>
              <a:cs typeface="Noto Sans" pitchFamily="34"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135" y="971550"/>
            <a:ext cx="2419544"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Group 5"/>
          <p:cNvGrpSpPr/>
          <p:nvPr/>
        </p:nvGrpSpPr>
        <p:grpSpPr>
          <a:xfrm>
            <a:off x="2819400" y="1087843"/>
            <a:ext cx="6009167" cy="1712506"/>
            <a:chOff x="2819400" y="1087843"/>
            <a:chExt cx="6009167" cy="1712506"/>
          </a:xfrm>
        </p:grpSpPr>
        <p:sp>
          <p:nvSpPr>
            <p:cNvPr id="2" name="Rounded Rectangle 1"/>
            <p:cNvSpPr/>
            <p:nvPr/>
          </p:nvSpPr>
          <p:spPr>
            <a:xfrm>
              <a:off x="2819400" y="1087843"/>
              <a:ext cx="6009167" cy="1712506"/>
            </a:xfrm>
            <a:prstGeom prst="roundRect">
              <a:avLst>
                <a:gd name="adj" fmla="val 453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2"/>
            <p:cNvSpPr txBox="1">
              <a:spLocks/>
            </p:cNvSpPr>
            <p:nvPr/>
          </p:nvSpPr>
          <p:spPr>
            <a:xfrm>
              <a:off x="5181600" y="1200150"/>
              <a:ext cx="3557477" cy="1284296"/>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800" b="1" dirty="0" smtClean="0">
                  <a:solidFill>
                    <a:schemeClr val="bg1"/>
                  </a:solidFill>
                  <a:latin typeface="Noto Sans" pitchFamily="34" charset="0"/>
                  <a:ea typeface="Noto Sans" pitchFamily="34" charset="0"/>
                  <a:cs typeface="Noto Sans" pitchFamily="34" charset="0"/>
                </a:rPr>
                <a:t>Are wasted by </a:t>
              </a:r>
              <a:r>
                <a:rPr lang="en-US" sz="1800" b="1" dirty="0" smtClean="0">
                  <a:solidFill>
                    <a:schemeClr val="bg1"/>
                  </a:solidFill>
                  <a:latin typeface="Noto Sans" pitchFamily="34" charset="0"/>
                  <a:ea typeface="Noto Sans" pitchFamily="34" charset="0"/>
                  <a:cs typeface="Noto Sans" pitchFamily="34" charset="0"/>
                </a:rPr>
                <a:t>U.S. health care system </a:t>
              </a:r>
              <a:r>
                <a:rPr lang="en-US" sz="1800" b="1" dirty="0" smtClean="0">
                  <a:solidFill>
                    <a:schemeClr val="bg1"/>
                  </a:solidFill>
                  <a:latin typeface="Noto Sans" pitchFamily="34" charset="0"/>
                  <a:ea typeface="Noto Sans" pitchFamily="34" charset="0"/>
                  <a:cs typeface="Noto Sans" pitchFamily="34" charset="0"/>
                </a:rPr>
                <a:t>a year and a portion of it are from discarded medical items that are still usable</a:t>
              </a:r>
              <a:r>
                <a:rPr lang="en-US" sz="2300" b="1" dirty="0" smtClean="0">
                  <a:solidFill>
                    <a:schemeClr val="bg1"/>
                  </a:solidFill>
                  <a:latin typeface="Noto Sans" pitchFamily="34" charset="0"/>
                  <a:ea typeface="Noto Sans" pitchFamily="34" charset="0"/>
                  <a:cs typeface="Noto Sans" pitchFamily="34" charset="0"/>
                </a:rPr>
                <a:t>.</a:t>
              </a:r>
              <a:endParaRPr lang="en-US" sz="2300" dirty="0">
                <a:solidFill>
                  <a:schemeClr val="bg1"/>
                </a:solidFill>
                <a:latin typeface="Noto Sans" pitchFamily="34" charset="0"/>
                <a:ea typeface="Noto Sans" pitchFamily="34" charset="0"/>
                <a:cs typeface="Noto Sans" pitchFamily="34" charset="0"/>
              </a:endParaRPr>
            </a:p>
          </p:txBody>
        </p:sp>
        <p:sp>
          <p:nvSpPr>
            <p:cNvPr id="21" name="Rounded Rectangle 20"/>
            <p:cNvSpPr/>
            <p:nvPr/>
          </p:nvSpPr>
          <p:spPr>
            <a:xfrm>
              <a:off x="2971800" y="1240243"/>
              <a:ext cx="2057400" cy="1396603"/>
            </a:xfrm>
            <a:prstGeom prst="roundRect">
              <a:avLst>
                <a:gd name="adj" fmla="val 453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rgbClr val="C00000"/>
                  </a:solidFill>
                  <a:latin typeface="Noto Sans" pitchFamily="34" charset="0"/>
                  <a:ea typeface="Noto Sans" pitchFamily="34" charset="0"/>
                  <a:cs typeface="Noto Sans" pitchFamily="34" charset="0"/>
                </a:rPr>
                <a:t>$765 Billion</a:t>
              </a:r>
              <a:endParaRPr lang="en-US" sz="1600" dirty="0"/>
            </a:p>
          </p:txBody>
        </p:sp>
      </p:grpSp>
      <p:grpSp>
        <p:nvGrpSpPr>
          <p:cNvPr id="8" name="Group 7"/>
          <p:cNvGrpSpPr/>
          <p:nvPr/>
        </p:nvGrpSpPr>
        <p:grpSpPr>
          <a:xfrm>
            <a:off x="609600" y="3187687"/>
            <a:ext cx="1593863" cy="1593863"/>
            <a:chOff x="783525" y="3186358"/>
            <a:chExt cx="1593863" cy="1593863"/>
          </a:xfrm>
        </p:grpSpPr>
        <p:pic>
          <p:nvPicPr>
            <p:cNvPr id="22"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20975867">
              <a:off x="923092" y="3355269"/>
              <a:ext cx="1177761" cy="1047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quot;No&quot; Symbol 6"/>
            <p:cNvSpPr/>
            <p:nvPr/>
          </p:nvSpPr>
          <p:spPr>
            <a:xfrm>
              <a:off x="783525" y="3186358"/>
              <a:ext cx="1593863" cy="1593863"/>
            </a:xfrm>
            <a:prstGeom prst="noSmoking">
              <a:avLst>
                <a:gd name="adj" fmla="val 936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3" name="Group 22"/>
          <p:cNvGrpSpPr/>
          <p:nvPr/>
        </p:nvGrpSpPr>
        <p:grpSpPr>
          <a:xfrm>
            <a:off x="2826488" y="3135035"/>
            <a:ext cx="6009167" cy="1712506"/>
            <a:chOff x="2819400" y="1087843"/>
            <a:chExt cx="6009167" cy="1712506"/>
          </a:xfrm>
        </p:grpSpPr>
        <p:sp>
          <p:nvSpPr>
            <p:cNvPr id="24" name="Rounded Rectangle 23"/>
            <p:cNvSpPr/>
            <p:nvPr/>
          </p:nvSpPr>
          <p:spPr>
            <a:xfrm>
              <a:off x="2819400" y="1087843"/>
              <a:ext cx="6009167" cy="1712506"/>
            </a:xfrm>
            <a:prstGeom prst="roundRect">
              <a:avLst>
                <a:gd name="adj" fmla="val 453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Subtitle 2"/>
            <p:cNvSpPr txBox="1">
              <a:spLocks/>
            </p:cNvSpPr>
            <p:nvPr/>
          </p:nvSpPr>
          <p:spPr>
            <a:xfrm>
              <a:off x="5181600" y="1165317"/>
              <a:ext cx="3557477" cy="147152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800" b="1" dirty="0" smtClean="0">
                  <a:solidFill>
                    <a:schemeClr val="bg1"/>
                  </a:solidFill>
                  <a:latin typeface="Noto Sans" pitchFamily="34" charset="0"/>
                  <a:ea typeface="Noto Sans" pitchFamily="34" charset="0"/>
                  <a:cs typeface="Noto Sans" pitchFamily="34" charset="0"/>
                </a:rPr>
                <a:t>People do not have access to essential health services and </a:t>
              </a:r>
              <a:r>
                <a:rPr lang="en-US" sz="2000" b="1" dirty="0" smtClean="0">
                  <a:solidFill>
                    <a:schemeClr val="bg1"/>
                  </a:solidFill>
                  <a:latin typeface="Noto Sans" pitchFamily="34" charset="0"/>
                  <a:ea typeface="Noto Sans" pitchFamily="34" charset="0"/>
                  <a:cs typeface="Noto Sans" pitchFamily="34" charset="0"/>
                </a:rPr>
                <a:t>6% </a:t>
              </a:r>
              <a:r>
                <a:rPr lang="en-US" sz="1800" b="1" dirty="0" smtClean="0">
                  <a:solidFill>
                    <a:schemeClr val="bg1"/>
                  </a:solidFill>
                  <a:latin typeface="Noto Sans" pitchFamily="34" charset="0"/>
                  <a:ea typeface="Noto Sans" pitchFamily="34" charset="0"/>
                  <a:cs typeface="Noto Sans" pitchFamily="34" charset="0"/>
                </a:rPr>
                <a:t>of people are pushed further into extreme poverty because of health spending.</a:t>
              </a:r>
            </a:p>
            <a:p>
              <a:pPr algn="l"/>
              <a:endParaRPr lang="en-US" sz="2300" dirty="0">
                <a:solidFill>
                  <a:schemeClr val="bg1"/>
                </a:solidFill>
                <a:latin typeface="Noto Sans" pitchFamily="34" charset="0"/>
                <a:ea typeface="Noto Sans" pitchFamily="34" charset="0"/>
                <a:cs typeface="Noto Sans" pitchFamily="34" charset="0"/>
              </a:endParaRPr>
            </a:p>
          </p:txBody>
        </p:sp>
        <p:sp>
          <p:nvSpPr>
            <p:cNvPr id="26" name="Rounded Rectangle 25"/>
            <p:cNvSpPr/>
            <p:nvPr/>
          </p:nvSpPr>
          <p:spPr>
            <a:xfrm>
              <a:off x="2971800" y="1240243"/>
              <a:ext cx="2057400" cy="1396603"/>
            </a:xfrm>
            <a:prstGeom prst="roundRect">
              <a:avLst>
                <a:gd name="adj" fmla="val 453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rgbClr val="C00000"/>
                  </a:solidFill>
                  <a:latin typeface="Noto Sans" pitchFamily="34" charset="0"/>
                  <a:ea typeface="Noto Sans" pitchFamily="34" charset="0"/>
                  <a:cs typeface="Noto Sans" pitchFamily="34" charset="0"/>
                </a:rPr>
                <a:t>400 Million</a:t>
              </a:r>
              <a:endParaRPr lang="en-US" sz="1600" dirty="0"/>
            </a:p>
          </p:txBody>
        </p:sp>
      </p:grpSp>
    </p:spTree>
    <p:extLst>
      <p:ext uri="{BB962C8B-B14F-4D97-AF65-F5344CB8AC3E}">
        <p14:creationId xmlns:p14="http://schemas.microsoft.com/office/powerpoint/2010/main" val="3946488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animEffect transition="in" filter="fade">
                                      <p:cBhvr>
                                        <p:cTn id="9" dur="500"/>
                                        <p:tgtEl>
                                          <p:spTgt spid="1026"/>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1000"/>
                                        <p:tgtEl>
                                          <p:spTgt spid="23"/>
                                        </p:tgtEl>
                                      </p:cBhvr>
                                    </p:animEffect>
                                    <p:anim calcmode="lin" valueType="num">
                                      <p:cBhvr>
                                        <p:cTn id="29" dur="1000" fill="hold"/>
                                        <p:tgtEl>
                                          <p:spTgt spid="23"/>
                                        </p:tgtEl>
                                        <p:attrNameLst>
                                          <p:attrName>ppt_x</p:attrName>
                                        </p:attrNameLst>
                                      </p:cBhvr>
                                      <p:tavLst>
                                        <p:tav tm="0">
                                          <p:val>
                                            <p:strVal val="#ppt_x"/>
                                          </p:val>
                                        </p:tav>
                                        <p:tav tm="100000">
                                          <p:val>
                                            <p:strVal val="#ppt_x"/>
                                          </p:val>
                                        </p:tav>
                                      </p:tavLst>
                                    </p:anim>
                                    <p:anim calcmode="lin" valueType="num">
                                      <p:cBhvr>
                                        <p:cTn id="30"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821656"/>
            <a:ext cx="9144000" cy="736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5800" y="71187"/>
            <a:ext cx="762000" cy="671763"/>
          </a:xfrm>
          <a:prstGeom prst="rect">
            <a:avLst/>
          </a:prstGeom>
        </p:spPr>
      </p:pic>
      <p:sp>
        <p:nvSpPr>
          <p:cNvPr id="14" name="Subtitle 2"/>
          <p:cNvSpPr txBox="1">
            <a:spLocks/>
          </p:cNvSpPr>
          <p:nvPr/>
        </p:nvSpPr>
        <p:spPr>
          <a:xfrm>
            <a:off x="152400" y="209550"/>
            <a:ext cx="3581400" cy="5334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400" b="1" dirty="0" smtClean="0">
                <a:solidFill>
                  <a:schemeClr val="tx1">
                    <a:lumMod val="65000"/>
                    <a:lumOff val="35000"/>
                  </a:schemeClr>
                </a:solidFill>
                <a:latin typeface="Noto Sans" pitchFamily="34" charset="0"/>
                <a:ea typeface="Noto Sans" pitchFamily="34" charset="0"/>
                <a:cs typeface="Noto Sans" pitchFamily="34" charset="0"/>
              </a:rPr>
              <a:t>Solution</a:t>
            </a:r>
            <a:endParaRPr lang="en-US" sz="2400" b="1" dirty="0">
              <a:solidFill>
                <a:schemeClr val="tx1">
                  <a:lumMod val="65000"/>
                  <a:lumOff val="35000"/>
                </a:schemeClr>
              </a:solidFill>
              <a:latin typeface="Noto Sans" pitchFamily="34" charset="0"/>
              <a:ea typeface="Noto Sans" pitchFamily="34" charset="0"/>
              <a:cs typeface="Noto Sans" pitchFamily="34" charset="0"/>
            </a:endParaRPr>
          </a:p>
        </p:txBody>
      </p:sp>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74617" y="1962150"/>
            <a:ext cx="1390538" cy="1225869"/>
          </a:xfrm>
          <a:prstGeom prst="rect">
            <a:avLst/>
          </a:prstGeom>
        </p:spPr>
      </p:pic>
      <p:grpSp>
        <p:nvGrpSpPr>
          <p:cNvPr id="2061" name="Group 2060"/>
          <p:cNvGrpSpPr/>
          <p:nvPr/>
        </p:nvGrpSpPr>
        <p:grpSpPr>
          <a:xfrm>
            <a:off x="755155" y="1806983"/>
            <a:ext cx="1387804" cy="1570235"/>
            <a:chOff x="212396" y="1376228"/>
            <a:chExt cx="1968335" cy="2227078"/>
          </a:xfrm>
        </p:grpSpPr>
        <p:pic>
          <p:nvPicPr>
            <p:cNvPr id="2055" name="Picture 7"/>
            <p:cNvPicPr>
              <a:picLocks noChangeAspect="1" noChangeArrowheads="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3400" y="1376228"/>
              <a:ext cx="1647331" cy="2227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Rectangle 23"/>
            <p:cNvSpPr/>
            <p:nvPr/>
          </p:nvSpPr>
          <p:spPr>
            <a:xfrm rot="19945674">
              <a:off x="212396" y="1574731"/>
              <a:ext cx="758688" cy="44539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b="1" dirty="0" smtClean="0"/>
                <a:t>HELP!</a:t>
              </a:r>
              <a:endParaRPr lang="en-US" sz="1100" b="1" dirty="0"/>
            </a:p>
          </p:txBody>
        </p:sp>
      </p:grpSp>
      <p:cxnSp>
        <p:nvCxnSpPr>
          <p:cNvPr id="7" name="Straight Arrow Connector 6"/>
          <p:cNvCxnSpPr>
            <a:endCxn id="23" idx="1"/>
          </p:cNvCxnSpPr>
          <p:nvPr/>
        </p:nvCxnSpPr>
        <p:spPr>
          <a:xfrm>
            <a:off x="1898155" y="2575084"/>
            <a:ext cx="1276462" cy="1"/>
          </a:xfrm>
          <a:prstGeom prst="straightConnector1">
            <a:avLst/>
          </a:prstGeom>
          <a:ln w="76200">
            <a:solidFill>
              <a:srgbClr val="00B050"/>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5336616" y="1007867"/>
            <a:ext cx="1209740" cy="871851"/>
            <a:chOff x="5193991" y="994315"/>
            <a:chExt cx="1641845" cy="1003123"/>
          </a:xfrm>
        </p:grpSpPr>
        <p:pic>
          <p:nvPicPr>
            <p:cNvPr id="205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43242" y="994315"/>
              <a:ext cx="1057918" cy="76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5193991" y="1699797"/>
              <a:ext cx="1641845" cy="297641"/>
            </a:xfrm>
            <a:prstGeom prst="rect">
              <a:avLst/>
            </a:prstGeom>
            <a:noFill/>
          </p:spPr>
          <p:txBody>
            <a:bodyPr wrap="none" rtlCol="0">
              <a:spAutoFit/>
            </a:bodyPr>
            <a:lstStyle/>
            <a:p>
              <a:r>
                <a:rPr lang="en-US" sz="1200" dirty="0" smtClean="0">
                  <a:solidFill>
                    <a:schemeClr val="tx2"/>
                  </a:solidFill>
                  <a:latin typeface="Noto Sans" pitchFamily="34" charset="0"/>
                  <a:ea typeface="Noto Sans" pitchFamily="34" charset="0"/>
                  <a:cs typeface="Noto Sans" pitchFamily="34" charset="0"/>
                </a:rPr>
                <a:t>Health Institutions</a:t>
              </a:r>
              <a:endParaRPr lang="en-US" sz="1200" dirty="0">
                <a:solidFill>
                  <a:schemeClr val="tx2"/>
                </a:solidFill>
                <a:latin typeface="Noto Sans" pitchFamily="34" charset="0"/>
                <a:ea typeface="Noto Sans" pitchFamily="34" charset="0"/>
                <a:cs typeface="Noto Sans" pitchFamily="34" charset="0"/>
              </a:endParaRPr>
            </a:p>
          </p:txBody>
        </p:sp>
      </p:grpSp>
      <p:grpSp>
        <p:nvGrpSpPr>
          <p:cNvPr id="2058" name="Group 2057"/>
          <p:cNvGrpSpPr/>
          <p:nvPr/>
        </p:nvGrpSpPr>
        <p:grpSpPr>
          <a:xfrm>
            <a:off x="6317755" y="2080133"/>
            <a:ext cx="1988045" cy="989904"/>
            <a:chOff x="6254838" y="1997002"/>
            <a:chExt cx="2452756" cy="1221296"/>
          </a:xfrm>
        </p:grpSpPr>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29437" y="1997002"/>
              <a:ext cx="1223963" cy="101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TextBox 41"/>
            <p:cNvSpPr txBox="1"/>
            <p:nvPr/>
          </p:nvSpPr>
          <p:spPr>
            <a:xfrm>
              <a:off x="6254838" y="2876550"/>
              <a:ext cx="2452756" cy="341748"/>
            </a:xfrm>
            <a:prstGeom prst="rect">
              <a:avLst/>
            </a:prstGeom>
            <a:noFill/>
          </p:spPr>
          <p:txBody>
            <a:bodyPr wrap="none" rtlCol="0">
              <a:spAutoFit/>
            </a:bodyPr>
            <a:lstStyle/>
            <a:p>
              <a:r>
                <a:rPr lang="en-US" sz="1200" dirty="0" smtClean="0">
                  <a:solidFill>
                    <a:schemeClr val="tx2"/>
                  </a:solidFill>
                  <a:latin typeface="Noto Sans" pitchFamily="34" charset="0"/>
                  <a:ea typeface="Noto Sans" pitchFamily="34" charset="0"/>
                  <a:cs typeface="Noto Sans" pitchFamily="34" charset="0"/>
                </a:rPr>
                <a:t>Charitable Organizations</a:t>
              </a:r>
              <a:endParaRPr lang="en-US" sz="1200" dirty="0">
                <a:solidFill>
                  <a:schemeClr val="tx2"/>
                </a:solidFill>
                <a:latin typeface="Noto Sans" pitchFamily="34" charset="0"/>
                <a:ea typeface="Noto Sans" pitchFamily="34" charset="0"/>
                <a:cs typeface="Noto Sans" pitchFamily="34" charset="0"/>
              </a:endParaRPr>
            </a:p>
          </p:txBody>
        </p:sp>
      </p:grpSp>
      <p:grpSp>
        <p:nvGrpSpPr>
          <p:cNvPr id="2059" name="Group 2058"/>
          <p:cNvGrpSpPr/>
          <p:nvPr/>
        </p:nvGrpSpPr>
        <p:grpSpPr>
          <a:xfrm>
            <a:off x="4323511" y="3778167"/>
            <a:ext cx="960098" cy="984452"/>
            <a:chOff x="6296733" y="3380877"/>
            <a:chExt cx="1221423" cy="1252404"/>
          </a:xfrm>
        </p:grpSpPr>
        <p:pic>
          <p:nvPicPr>
            <p:cNvPr id="205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6289" y="3380877"/>
              <a:ext cx="1017425" cy="1038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6296733" y="4324350"/>
              <a:ext cx="1221423" cy="308931"/>
            </a:xfrm>
            <a:prstGeom prst="rect">
              <a:avLst/>
            </a:prstGeom>
            <a:noFill/>
          </p:spPr>
          <p:txBody>
            <a:bodyPr wrap="none" rtlCol="0">
              <a:spAutoFit/>
            </a:bodyPr>
            <a:lstStyle/>
            <a:p>
              <a:r>
                <a:rPr lang="en-US" sz="1200" dirty="0" smtClean="0">
                  <a:solidFill>
                    <a:schemeClr val="tx2"/>
                  </a:solidFill>
                  <a:latin typeface="Noto Sans" pitchFamily="34" charset="0"/>
                  <a:ea typeface="Noto Sans" pitchFamily="34" charset="0"/>
                  <a:cs typeface="Noto Sans" pitchFamily="34" charset="0"/>
                </a:rPr>
                <a:t>Government</a:t>
              </a:r>
              <a:endParaRPr lang="en-US" sz="1200" dirty="0">
                <a:solidFill>
                  <a:schemeClr val="tx2"/>
                </a:solidFill>
                <a:latin typeface="Noto Sans" pitchFamily="34" charset="0"/>
                <a:ea typeface="Noto Sans" pitchFamily="34" charset="0"/>
                <a:cs typeface="Noto Sans" pitchFamily="34" charset="0"/>
              </a:endParaRPr>
            </a:p>
          </p:txBody>
        </p:sp>
      </p:grpSp>
      <p:grpSp>
        <p:nvGrpSpPr>
          <p:cNvPr id="2060" name="Group 2059"/>
          <p:cNvGrpSpPr/>
          <p:nvPr/>
        </p:nvGrpSpPr>
        <p:grpSpPr>
          <a:xfrm>
            <a:off x="6096927" y="3377218"/>
            <a:ext cx="898857" cy="1041173"/>
            <a:chOff x="4369792" y="3729370"/>
            <a:chExt cx="1201894" cy="1392189"/>
          </a:xfrm>
        </p:grpSpPr>
        <p:pic>
          <p:nvPicPr>
            <p:cNvPr id="2053" name="Picture 5"/>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419600" y="3729370"/>
              <a:ext cx="1152086" cy="1152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TextBox 49"/>
            <p:cNvSpPr txBox="1"/>
            <p:nvPr/>
          </p:nvSpPr>
          <p:spPr>
            <a:xfrm>
              <a:off x="4369792" y="4781550"/>
              <a:ext cx="1196723" cy="340009"/>
            </a:xfrm>
            <a:prstGeom prst="rect">
              <a:avLst/>
            </a:prstGeom>
            <a:noFill/>
          </p:spPr>
          <p:txBody>
            <a:bodyPr wrap="none" rtlCol="0">
              <a:spAutoFit/>
            </a:bodyPr>
            <a:lstStyle/>
            <a:p>
              <a:r>
                <a:rPr lang="en-US" sz="1200" dirty="0" smtClean="0">
                  <a:solidFill>
                    <a:schemeClr val="tx2"/>
                  </a:solidFill>
                  <a:latin typeface="Noto Sans" pitchFamily="34" charset="0"/>
                  <a:ea typeface="Noto Sans" pitchFamily="34" charset="0"/>
                  <a:cs typeface="Noto Sans" pitchFamily="34" charset="0"/>
                </a:rPr>
                <a:t>Individuals</a:t>
              </a:r>
              <a:endParaRPr lang="en-US" sz="1200" dirty="0">
                <a:solidFill>
                  <a:schemeClr val="tx2"/>
                </a:solidFill>
                <a:latin typeface="Noto Sans" pitchFamily="34" charset="0"/>
                <a:ea typeface="Noto Sans" pitchFamily="34" charset="0"/>
                <a:cs typeface="Noto Sans" pitchFamily="34" charset="0"/>
              </a:endParaRPr>
            </a:p>
          </p:txBody>
        </p:sp>
      </p:grpSp>
      <p:cxnSp>
        <p:nvCxnSpPr>
          <p:cNvPr id="2067" name="Elbow Connector 2066"/>
          <p:cNvCxnSpPr>
            <a:stCxn id="23" idx="0"/>
            <a:endCxn id="2051" idx="1"/>
          </p:cNvCxnSpPr>
          <p:nvPr/>
        </p:nvCxnSpPr>
        <p:spPr>
          <a:xfrm rot="5400000" flipH="1" flipV="1">
            <a:off x="4457585" y="752103"/>
            <a:ext cx="622349" cy="1797746"/>
          </a:xfrm>
          <a:prstGeom prst="bentConnector2">
            <a:avLst/>
          </a:prstGeom>
          <a:ln w="69850" cmpd="sng">
            <a:solidFill>
              <a:srgbClr val="00B050"/>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23" idx="3"/>
          </p:cNvCxnSpPr>
          <p:nvPr/>
        </p:nvCxnSpPr>
        <p:spPr>
          <a:xfrm>
            <a:off x="4565155" y="2575085"/>
            <a:ext cx="2097202" cy="17016"/>
          </a:xfrm>
          <a:prstGeom prst="straightConnector1">
            <a:avLst/>
          </a:prstGeom>
          <a:ln w="76200">
            <a:solidFill>
              <a:srgbClr val="00B050"/>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2053" idx="1"/>
          </p:cNvCxnSpPr>
          <p:nvPr/>
        </p:nvCxnSpPr>
        <p:spPr>
          <a:xfrm>
            <a:off x="4472511" y="3070037"/>
            <a:ext cx="1661666" cy="737985"/>
          </a:xfrm>
          <a:prstGeom prst="straightConnector1">
            <a:avLst/>
          </a:prstGeom>
          <a:ln w="76200">
            <a:solidFill>
              <a:srgbClr val="00B050"/>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23" idx="2"/>
            <a:endCxn id="2052" idx="1"/>
          </p:cNvCxnSpPr>
          <p:nvPr/>
        </p:nvCxnSpPr>
        <p:spPr>
          <a:xfrm rot="16200000" flipH="1">
            <a:off x="3672107" y="3385797"/>
            <a:ext cx="998182" cy="602625"/>
          </a:xfrm>
          <a:prstGeom prst="bentConnector2">
            <a:avLst/>
          </a:prstGeom>
          <a:ln w="69850" cmpd="sng">
            <a:solidFill>
              <a:srgbClr val="00B050"/>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370070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in)">
                                      <p:cBhvr>
                                        <p:cTn id="7" dur="20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067"/>
                                        </p:tgtEl>
                                        <p:attrNameLst>
                                          <p:attrName>style.visibility</p:attrName>
                                        </p:attrNameLst>
                                      </p:cBhvr>
                                      <p:to>
                                        <p:strVal val="visible"/>
                                      </p:to>
                                    </p:set>
                                    <p:animEffect transition="in" filter="barn(inVertical)">
                                      <p:cBhvr>
                                        <p:cTn id="12" dur="500"/>
                                        <p:tgtEl>
                                          <p:spTgt spid="2067"/>
                                        </p:tgtEl>
                                      </p:cBhvr>
                                    </p:animEffect>
                                  </p:childTnLst>
                                </p:cTn>
                              </p:par>
                              <p:par>
                                <p:cTn id="13" presetID="6" presetClass="entr" presetSubtype="16"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circle(in)">
                                      <p:cBhvr>
                                        <p:cTn id="15" dur="2000"/>
                                        <p:tgtEl>
                                          <p:spTgt spid="31"/>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66"/>
                                        </p:tgtEl>
                                        <p:attrNameLst>
                                          <p:attrName>style.visibility</p:attrName>
                                        </p:attrNameLst>
                                      </p:cBhvr>
                                      <p:to>
                                        <p:strVal val="visible"/>
                                      </p:to>
                                    </p:set>
                                    <p:animEffect transition="in" filter="barn(inVertical)">
                                      <p:cBhvr>
                                        <p:cTn id="20" dur="500"/>
                                        <p:tgtEl>
                                          <p:spTgt spid="66"/>
                                        </p:tgtEl>
                                      </p:cBhvr>
                                    </p:animEffect>
                                  </p:childTnLst>
                                </p:cTn>
                              </p:par>
                              <p:par>
                                <p:cTn id="21" presetID="6" presetClass="entr" presetSubtype="16" fill="hold" nodeType="withEffect">
                                  <p:stCondLst>
                                    <p:cond delay="0"/>
                                  </p:stCondLst>
                                  <p:childTnLst>
                                    <p:set>
                                      <p:cBhvr>
                                        <p:cTn id="22" dur="1" fill="hold">
                                          <p:stCondLst>
                                            <p:cond delay="0"/>
                                          </p:stCondLst>
                                        </p:cTn>
                                        <p:tgtEl>
                                          <p:spTgt spid="2058"/>
                                        </p:tgtEl>
                                        <p:attrNameLst>
                                          <p:attrName>style.visibility</p:attrName>
                                        </p:attrNameLst>
                                      </p:cBhvr>
                                      <p:to>
                                        <p:strVal val="visible"/>
                                      </p:to>
                                    </p:set>
                                    <p:animEffect transition="in" filter="circle(in)">
                                      <p:cBhvr>
                                        <p:cTn id="23" dur="2000"/>
                                        <p:tgtEl>
                                          <p:spTgt spid="2058"/>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72"/>
                                        </p:tgtEl>
                                        <p:attrNameLst>
                                          <p:attrName>style.visibility</p:attrName>
                                        </p:attrNameLst>
                                      </p:cBhvr>
                                      <p:to>
                                        <p:strVal val="visible"/>
                                      </p:to>
                                    </p:set>
                                    <p:animEffect transition="in" filter="barn(inVertical)">
                                      <p:cBhvr>
                                        <p:cTn id="28" dur="500"/>
                                        <p:tgtEl>
                                          <p:spTgt spid="72"/>
                                        </p:tgtEl>
                                      </p:cBhvr>
                                    </p:animEffect>
                                  </p:childTnLst>
                                </p:cTn>
                              </p:par>
                              <p:par>
                                <p:cTn id="29" presetID="6" presetClass="entr" presetSubtype="16" fill="hold" nodeType="withEffect">
                                  <p:stCondLst>
                                    <p:cond delay="0"/>
                                  </p:stCondLst>
                                  <p:childTnLst>
                                    <p:set>
                                      <p:cBhvr>
                                        <p:cTn id="30" dur="1" fill="hold">
                                          <p:stCondLst>
                                            <p:cond delay="0"/>
                                          </p:stCondLst>
                                        </p:cTn>
                                        <p:tgtEl>
                                          <p:spTgt spid="2060"/>
                                        </p:tgtEl>
                                        <p:attrNameLst>
                                          <p:attrName>style.visibility</p:attrName>
                                        </p:attrNameLst>
                                      </p:cBhvr>
                                      <p:to>
                                        <p:strVal val="visible"/>
                                      </p:to>
                                    </p:set>
                                    <p:animEffect transition="in" filter="circle(in)">
                                      <p:cBhvr>
                                        <p:cTn id="31" dur="2000"/>
                                        <p:tgtEl>
                                          <p:spTgt spid="2060"/>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80"/>
                                        </p:tgtEl>
                                        <p:attrNameLst>
                                          <p:attrName>style.visibility</p:attrName>
                                        </p:attrNameLst>
                                      </p:cBhvr>
                                      <p:to>
                                        <p:strVal val="visible"/>
                                      </p:to>
                                    </p:set>
                                    <p:animEffect transition="in" filter="barn(inVertical)">
                                      <p:cBhvr>
                                        <p:cTn id="36" dur="500"/>
                                        <p:tgtEl>
                                          <p:spTgt spid="80"/>
                                        </p:tgtEl>
                                      </p:cBhvr>
                                    </p:animEffect>
                                  </p:childTnLst>
                                </p:cTn>
                              </p:par>
                              <p:par>
                                <p:cTn id="37" presetID="6" presetClass="entr" presetSubtype="16" fill="hold" nodeType="withEffect">
                                  <p:stCondLst>
                                    <p:cond delay="0"/>
                                  </p:stCondLst>
                                  <p:childTnLst>
                                    <p:set>
                                      <p:cBhvr>
                                        <p:cTn id="38" dur="1" fill="hold">
                                          <p:stCondLst>
                                            <p:cond delay="0"/>
                                          </p:stCondLst>
                                        </p:cTn>
                                        <p:tgtEl>
                                          <p:spTgt spid="2059"/>
                                        </p:tgtEl>
                                        <p:attrNameLst>
                                          <p:attrName>style.visibility</p:attrName>
                                        </p:attrNameLst>
                                      </p:cBhvr>
                                      <p:to>
                                        <p:strVal val="visible"/>
                                      </p:to>
                                    </p:set>
                                    <p:animEffect transition="in" filter="circle(in)">
                                      <p:cBhvr>
                                        <p:cTn id="39" dur="2000"/>
                                        <p:tgtEl>
                                          <p:spTgt spid="2059"/>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barn(inVertical)">
                                      <p:cBhvr>
                                        <p:cTn id="44" dur="500"/>
                                        <p:tgtEl>
                                          <p:spTgt spid="7"/>
                                        </p:tgtEl>
                                      </p:cBhvr>
                                    </p:animEffect>
                                  </p:childTnLst>
                                </p:cTn>
                              </p:par>
                              <p:par>
                                <p:cTn id="45" presetID="6" presetClass="entr" presetSubtype="16" fill="hold" nodeType="withEffect">
                                  <p:stCondLst>
                                    <p:cond delay="0"/>
                                  </p:stCondLst>
                                  <p:childTnLst>
                                    <p:set>
                                      <p:cBhvr>
                                        <p:cTn id="46" dur="1" fill="hold">
                                          <p:stCondLst>
                                            <p:cond delay="0"/>
                                          </p:stCondLst>
                                        </p:cTn>
                                        <p:tgtEl>
                                          <p:spTgt spid="2061"/>
                                        </p:tgtEl>
                                        <p:attrNameLst>
                                          <p:attrName>style.visibility</p:attrName>
                                        </p:attrNameLst>
                                      </p:cBhvr>
                                      <p:to>
                                        <p:strVal val="visible"/>
                                      </p:to>
                                    </p:set>
                                    <p:animEffect transition="in" filter="circle(in)">
                                      <p:cBhvr>
                                        <p:cTn id="47" dur="2000"/>
                                        <p:tgtEl>
                                          <p:spTgt spid="2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821656"/>
            <a:ext cx="9144000" cy="736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5800" y="71187"/>
            <a:ext cx="762000" cy="671763"/>
          </a:xfrm>
          <a:prstGeom prst="rect">
            <a:avLst/>
          </a:prstGeom>
        </p:spPr>
      </p:pic>
      <p:sp>
        <p:nvSpPr>
          <p:cNvPr id="14" name="Subtitle 2"/>
          <p:cNvSpPr txBox="1">
            <a:spLocks/>
          </p:cNvSpPr>
          <p:nvPr/>
        </p:nvSpPr>
        <p:spPr>
          <a:xfrm>
            <a:off x="152400" y="209550"/>
            <a:ext cx="3581400" cy="5334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400" b="1" dirty="0" smtClean="0">
                <a:solidFill>
                  <a:schemeClr val="tx1">
                    <a:lumMod val="65000"/>
                    <a:lumOff val="35000"/>
                  </a:schemeClr>
                </a:solidFill>
                <a:latin typeface="Noto Sans" pitchFamily="34" charset="0"/>
                <a:ea typeface="Noto Sans" pitchFamily="34" charset="0"/>
                <a:cs typeface="Noto Sans" pitchFamily="34" charset="0"/>
              </a:rPr>
              <a:t>Solution - Benefits</a:t>
            </a:r>
            <a:endParaRPr lang="en-US" sz="2400" b="1" dirty="0">
              <a:solidFill>
                <a:schemeClr val="tx1">
                  <a:lumMod val="65000"/>
                  <a:lumOff val="35000"/>
                </a:schemeClr>
              </a:solidFill>
              <a:latin typeface="Noto Sans" pitchFamily="34" charset="0"/>
              <a:ea typeface="Noto Sans" pitchFamily="34" charset="0"/>
              <a:cs typeface="Noto Sans" pitchFamily="34" charset="0"/>
            </a:endParaRPr>
          </a:p>
        </p:txBody>
      </p:sp>
      <p:grpSp>
        <p:nvGrpSpPr>
          <p:cNvPr id="3" name="Group 2"/>
          <p:cNvGrpSpPr/>
          <p:nvPr/>
        </p:nvGrpSpPr>
        <p:grpSpPr>
          <a:xfrm>
            <a:off x="4098333" y="1657350"/>
            <a:ext cx="4588467" cy="2341974"/>
            <a:chOff x="375211" y="1346665"/>
            <a:chExt cx="6009167" cy="1596213"/>
          </a:xfrm>
        </p:grpSpPr>
        <p:sp>
          <p:nvSpPr>
            <p:cNvPr id="2" name="Rounded Rectangle 1"/>
            <p:cNvSpPr/>
            <p:nvPr/>
          </p:nvSpPr>
          <p:spPr>
            <a:xfrm>
              <a:off x="375211" y="1346665"/>
              <a:ext cx="6009167" cy="1596213"/>
            </a:xfrm>
            <a:prstGeom prst="roundRect">
              <a:avLst>
                <a:gd name="adj" fmla="val 453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2"/>
            <p:cNvSpPr txBox="1">
              <a:spLocks/>
            </p:cNvSpPr>
            <p:nvPr/>
          </p:nvSpPr>
          <p:spPr>
            <a:xfrm>
              <a:off x="616721" y="1552184"/>
              <a:ext cx="5488635" cy="107908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3600" b="1" dirty="0" smtClean="0">
                  <a:solidFill>
                    <a:srgbClr val="00B050"/>
                  </a:solidFill>
                  <a:latin typeface="Noto Sans" pitchFamily="34" charset="0"/>
                  <a:ea typeface="Noto Sans" pitchFamily="34" charset="0"/>
                  <a:cs typeface="Noto Sans" pitchFamily="34" charset="0"/>
                </a:rPr>
                <a:t>Billions of dollars </a:t>
              </a:r>
              <a:r>
                <a:rPr lang="en-US" sz="2400" b="1" dirty="0" smtClean="0">
                  <a:solidFill>
                    <a:schemeClr val="tx2"/>
                  </a:solidFill>
                  <a:latin typeface="Noto Sans" pitchFamily="34" charset="0"/>
                  <a:ea typeface="Noto Sans" pitchFamily="34" charset="0"/>
                  <a:cs typeface="Noto Sans" pitchFamily="34" charset="0"/>
                </a:rPr>
                <a:t>could be saved each year by salvaging still useful medical products.</a:t>
              </a:r>
              <a:endParaRPr lang="en-US" sz="2400" b="1" dirty="0">
                <a:solidFill>
                  <a:schemeClr val="tx2"/>
                </a:solidFill>
                <a:latin typeface="Noto Sans" pitchFamily="34" charset="0"/>
                <a:ea typeface="Noto Sans" pitchFamily="34" charset="0"/>
                <a:cs typeface="Noto Sans" pitchFamily="34" charset="0"/>
              </a:endParaRPr>
            </a:p>
          </p:txBody>
        </p:sp>
      </p:grpSp>
      <p:grpSp>
        <p:nvGrpSpPr>
          <p:cNvPr id="7" name="Group 6"/>
          <p:cNvGrpSpPr/>
          <p:nvPr/>
        </p:nvGrpSpPr>
        <p:grpSpPr>
          <a:xfrm>
            <a:off x="504091" y="1352550"/>
            <a:ext cx="3215532" cy="3103974"/>
            <a:chOff x="5943600" y="2765969"/>
            <a:chExt cx="1851206" cy="1786981"/>
          </a:xfrm>
        </p:grpSpPr>
        <p:pic>
          <p:nvPicPr>
            <p:cNvPr id="307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43600" y="2765969"/>
              <a:ext cx="1851206" cy="1786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10508" y="3381483"/>
              <a:ext cx="717390" cy="638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576751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52400" y="971550"/>
            <a:ext cx="8915400" cy="762000"/>
            <a:chOff x="375211" y="1346665"/>
            <a:chExt cx="6009167" cy="1596213"/>
          </a:xfrm>
        </p:grpSpPr>
        <p:sp>
          <p:nvSpPr>
            <p:cNvPr id="19" name="Rounded Rectangle 18"/>
            <p:cNvSpPr/>
            <p:nvPr/>
          </p:nvSpPr>
          <p:spPr>
            <a:xfrm>
              <a:off x="375211" y="1346665"/>
              <a:ext cx="6009167" cy="1596213"/>
            </a:xfrm>
            <a:prstGeom prst="roundRect">
              <a:avLst>
                <a:gd name="adj" fmla="val 453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ubtitle 2"/>
            <p:cNvSpPr txBox="1">
              <a:spLocks/>
            </p:cNvSpPr>
            <p:nvPr/>
          </p:nvSpPr>
          <p:spPr>
            <a:xfrm>
              <a:off x="442573" y="1382500"/>
              <a:ext cx="5878216" cy="152144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000" b="1" dirty="0" smtClean="0">
                  <a:solidFill>
                    <a:schemeClr val="accent1"/>
                  </a:solidFill>
                  <a:latin typeface="Noto Sans" pitchFamily="34" charset="0"/>
                  <a:ea typeface="Noto Sans" pitchFamily="34" charset="0"/>
                  <a:cs typeface="Noto Sans" pitchFamily="34" charset="0"/>
                </a:rPr>
                <a:t>AI and crowdsourcing can provide efficient and quick response to the people using Crowd Aid.</a:t>
              </a:r>
              <a:endParaRPr lang="en-US" sz="2000" b="1" dirty="0">
                <a:solidFill>
                  <a:schemeClr val="accent1"/>
                </a:solidFill>
                <a:latin typeface="Noto Sans" pitchFamily="34" charset="0"/>
                <a:ea typeface="Noto Sans" pitchFamily="34" charset="0"/>
                <a:cs typeface="Noto Sans" pitchFamily="34" charset="0"/>
              </a:endParaRPr>
            </a:p>
          </p:txBody>
        </p:sp>
      </p:grpSp>
      <p:sp>
        <p:nvSpPr>
          <p:cNvPr id="17" name="Rectangle 16"/>
          <p:cNvSpPr/>
          <p:nvPr/>
        </p:nvSpPr>
        <p:spPr>
          <a:xfrm>
            <a:off x="0" y="821656"/>
            <a:ext cx="9144000" cy="736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5800" y="71187"/>
            <a:ext cx="762000" cy="671763"/>
          </a:xfrm>
          <a:prstGeom prst="rect">
            <a:avLst/>
          </a:prstGeom>
        </p:spPr>
      </p:pic>
      <p:sp>
        <p:nvSpPr>
          <p:cNvPr id="14" name="Subtitle 2"/>
          <p:cNvSpPr txBox="1">
            <a:spLocks/>
          </p:cNvSpPr>
          <p:nvPr/>
        </p:nvSpPr>
        <p:spPr>
          <a:xfrm>
            <a:off x="152400" y="209550"/>
            <a:ext cx="3581400" cy="5334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400" b="1" dirty="0" smtClean="0">
                <a:solidFill>
                  <a:schemeClr val="tx1">
                    <a:lumMod val="65000"/>
                    <a:lumOff val="35000"/>
                  </a:schemeClr>
                </a:solidFill>
                <a:latin typeface="Noto Sans" pitchFamily="34" charset="0"/>
                <a:ea typeface="Noto Sans" pitchFamily="34" charset="0"/>
                <a:cs typeface="Noto Sans" pitchFamily="34" charset="0"/>
              </a:rPr>
              <a:t>Solution - Benefits</a:t>
            </a:r>
            <a:endParaRPr lang="en-US" sz="2400" b="1" dirty="0">
              <a:solidFill>
                <a:schemeClr val="tx1">
                  <a:lumMod val="65000"/>
                  <a:lumOff val="35000"/>
                </a:schemeClr>
              </a:solidFill>
              <a:latin typeface="Noto Sans" pitchFamily="34" charset="0"/>
              <a:ea typeface="Noto Sans" pitchFamily="34" charset="0"/>
              <a:cs typeface="Noto Sans" pitchFamily="34" charset="0"/>
            </a:endParaRPr>
          </a:p>
        </p:txBody>
      </p:sp>
      <p:sp>
        <p:nvSpPr>
          <p:cNvPr id="9" name="Subtitle 2"/>
          <p:cNvSpPr txBox="1">
            <a:spLocks/>
          </p:cNvSpPr>
          <p:nvPr/>
        </p:nvSpPr>
        <p:spPr>
          <a:xfrm>
            <a:off x="647800" y="1415993"/>
            <a:ext cx="7795125" cy="113328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400" b="1" dirty="0">
              <a:solidFill>
                <a:schemeClr val="tx2"/>
              </a:solidFill>
              <a:latin typeface="Noto Sans" pitchFamily="34" charset="0"/>
              <a:ea typeface="Noto Sans" pitchFamily="34" charset="0"/>
              <a:cs typeface="Noto Sans" pitchFamily="34" charset="0"/>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505658">
            <a:off x="3198107" y="2639053"/>
            <a:ext cx="2731295" cy="3158136"/>
          </a:xfrm>
          <a:prstGeom prst="rect">
            <a:avLst/>
          </a:prstGeom>
        </p:spPr>
      </p:pic>
      <p:pic>
        <p:nvPicPr>
          <p:cNvPr id="4" name="Picture 3"/>
          <p:cNvPicPr>
            <a:picLocks noChangeAspect="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44509" y="1809750"/>
            <a:ext cx="1620709" cy="1620709"/>
          </a:xfrm>
          <a:prstGeom prst="rect">
            <a:avLst/>
          </a:prstGeom>
        </p:spPr>
      </p:pic>
      <p:pic>
        <p:nvPicPr>
          <p:cNvPr id="5" name="Picture 4"/>
          <p:cNvPicPr>
            <a:picLocks noChangeAspect="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296400" y="1633099"/>
            <a:ext cx="1700651" cy="1700651"/>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05199" y="1809750"/>
            <a:ext cx="2214897" cy="1952606"/>
          </a:xfrm>
          <a:prstGeom prst="rect">
            <a:avLst/>
          </a:prstGeom>
        </p:spPr>
      </p:pic>
    </p:spTree>
    <p:extLst>
      <p:ext uri="{BB962C8B-B14F-4D97-AF65-F5344CB8AC3E}">
        <p14:creationId xmlns:p14="http://schemas.microsoft.com/office/powerpoint/2010/main" val="2790359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7.77778E-6 5.09562E-6 L 0.48732 0.00032 " pathEditMode="relative" ptsTypes="AA">
                                      <p:cBhvr>
                                        <p:cTn id="6" dur="2000" fill="hold"/>
                                        <p:tgtEl>
                                          <p:spTgt spid="4"/>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1.38889E-6 0.01667 L -0.51754 0.01451 " pathEditMode="relative" rAng="0" ptsTypes="AA">
                                      <p:cBhvr>
                                        <p:cTn id="8" dur="2000" fill="hold"/>
                                        <p:tgtEl>
                                          <p:spTgt spid="5"/>
                                        </p:tgtEl>
                                        <p:attrNameLst>
                                          <p:attrName>ppt_x</p:attrName>
                                          <p:attrName>ppt_y</p:attrName>
                                        </p:attrNameLst>
                                      </p:cBhvr>
                                      <p:rCtr x="-25885" y="-124"/>
                                    </p:animMotion>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500" fill="hold"/>
                                        <p:tgtEl>
                                          <p:spTgt spid="16"/>
                                        </p:tgtEl>
                                        <p:attrNameLst>
                                          <p:attrName>ppt_w</p:attrName>
                                        </p:attrNameLst>
                                      </p:cBhvr>
                                      <p:tavLst>
                                        <p:tav tm="0">
                                          <p:val>
                                            <p:fltVal val="0"/>
                                          </p:val>
                                        </p:tav>
                                        <p:tav tm="100000">
                                          <p:val>
                                            <p:strVal val="#ppt_w"/>
                                          </p:val>
                                        </p:tav>
                                      </p:tavLst>
                                    </p:anim>
                                    <p:anim calcmode="lin" valueType="num">
                                      <p:cBhvr>
                                        <p:cTn id="14" dur="500" fill="hold"/>
                                        <p:tgtEl>
                                          <p:spTgt spid="16"/>
                                        </p:tgtEl>
                                        <p:attrNameLst>
                                          <p:attrName>ppt_h</p:attrName>
                                        </p:attrNameLst>
                                      </p:cBhvr>
                                      <p:tavLst>
                                        <p:tav tm="0">
                                          <p:val>
                                            <p:fltVal val="0"/>
                                          </p:val>
                                        </p:tav>
                                        <p:tav tm="100000">
                                          <p:val>
                                            <p:strVal val="#ppt_h"/>
                                          </p:val>
                                        </p:tav>
                                      </p:tavLst>
                                    </p:anim>
                                    <p:animEffect transition="in" filter="fade">
                                      <p:cBhvr>
                                        <p:cTn id="15" dur="500"/>
                                        <p:tgtEl>
                                          <p:spTgt spid="16"/>
                                        </p:tgtEl>
                                      </p:cBhvr>
                                    </p:animEffect>
                                  </p:childTnLst>
                                </p:cTn>
                              </p:par>
                              <p:par>
                                <p:cTn id="16" presetID="10" presetClass="exit" presetSubtype="0" fill="hold" nodeType="withEffect">
                                  <p:stCondLst>
                                    <p:cond delay="0"/>
                                  </p:stCondLst>
                                  <p:childTnLst>
                                    <p:animEffect transition="out" filter="fade">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arn(inVertical)">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821656"/>
            <a:ext cx="9144000" cy="736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46349" y="71187"/>
            <a:ext cx="762000" cy="671763"/>
          </a:xfrm>
          <a:prstGeom prst="rect">
            <a:avLst/>
          </a:prstGeom>
        </p:spPr>
      </p:pic>
      <p:sp>
        <p:nvSpPr>
          <p:cNvPr id="14" name="Subtitle 2"/>
          <p:cNvSpPr txBox="1">
            <a:spLocks/>
          </p:cNvSpPr>
          <p:nvPr/>
        </p:nvSpPr>
        <p:spPr>
          <a:xfrm>
            <a:off x="152400" y="209550"/>
            <a:ext cx="3581400" cy="5334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400" b="1" dirty="0" smtClean="0">
                <a:solidFill>
                  <a:schemeClr val="tx1">
                    <a:lumMod val="65000"/>
                    <a:lumOff val="35000"/>
                  </a:schemeClr>
                </a:solidFill>
                <a:latin typeface="Noto Sans" pitchFamily="34" charset="0"/>
                <a:ea typeface="Noto Sans" pitchFamily="34" charset="0"/>
                <a:cs typeface="Noto Sans" pitchFamily="34" charset="0"/>
              </a:rPr>
              <a:t>Solution - Benefits</a:t>
            </a:r>
            <a:endParaRPr lang="en-US" sz="2400" b="1" dirty="0">
              <a:solidFill>
                <a:schemeClr val="tx1">
                  <a:lumMod val="65000"/>
                  <a:lumOff val="35000"/>
                </a:schemeClr>
              </a:solidFill>
              <a:latin typeface="Noto Sans" pitchFamily="34" charset="0"/>
              <a:ea typeface="Noto Sans" pitchFamily="34" charset="0"/>
              <a:cs typeface="Noto Sans" pitchFamily="34" charset="0"/>
            </a:endParaRPr>
          </a:p>
        </p:txBody>
      </p:sp>
      <p:sp>
        <p:nvSpPr>
          <p:cNvPr id="13" name="Subtitle 2"/>
          <p:cNvSpPr txBox="1">
            <a:spLocks/>
          </p:cNvSpPr>
          <p:nvPr/>
        </p:nvSpPr>
        <p:spPr>
          <a:xfrm>
            <a:off x="152400" y="1047750"/>
            <a:ext cx="2397031" cy="3693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600" b="1" dirty="0" smtClean="0">
                <a:solidFill>
                  <a:srgbClr val="00B050"/>
                </a:solidFill>
                <a:latin typeface="Noto Sans" pitchFamily="34" charset="0"/>
                <a:ea typeface="Noto Sans" pitchFamily="34" charset="0"/>
                <a:cs typeface="Noto Sans" pitchFamily="34" charset="0"/>
              </a:rPr>
              <a:t>There is more...</a:t>
            </a:r>
            <a:endParaRPr lang="en-US" sz="1600" b="1" dirty="0">
              <a:solidFill>
                <a:srgbClr val="00B050"/>
              </a:solidFill>
              <a:latin typeface="Noto Sans" pitchFamily="34" charset="0"/>
              <a:ea typeface="Noto Sans" pitchFamily="34" charset="0"/>
              <a:cs typeface="Noto Sans" pitchFamily="34" charset="0"/>
            </a:endParaRPr>
          </a:p>
        </p:txBody>
      </p:sp>
      <p:pic>
        <p:nvPicPr>
          <p:cNvPr id="410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727" y="3458239"/>
            <a:ext cx="1476375"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5"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3333750"/>
            <a:ext cx="1543050"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6"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9400" y="3333750"/>
            <a:ext cx="1627810" cy="1339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7"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5736" y="3257550"/>
            <a:ext cx="14478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7" name="Straight Arrow Connector 26"/>
          <p:cNvCxnSpPr>
            <a:endCxn id="4104" idx="0"/>
          </p:cNvCxnSpPr>
          <p:nvPr/>
        </p:nvCxnSpPr>
        <p:spPr>
          <a:xfrm flipH="1">
            <a:off x="1350915" y="2266950"/>
            <a:ext cx="2207417" cy="1191289"/>
          </a:xfrm>
          <a:prstGeom prst="straightConnector1">
            <a:avLst/>
          </a:prstGeom>
          <a:ln w="76200">
            <a:solidFill>
              <a:srgbClr val="00B050"/>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4105" idx="0"/>
          </p:cNvCxnSpPr>
          <p:nvPr/>
        </p:nvCxnSpPr>
        <p:spPr>
          <a:xfrm flipH="1">
            <a:off x="3438525" y="2680243"/>
            <a:ext cx="676275" cy="653507"/>
          </a:xfrm>
          <a:prstGeom prst="straightConnector1">
            <a:avLst/>
          </a:prstGeom>
          <a:ln w="76200">
            <a:solidFill>
              <a:srgbClr val="00B050"/>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4107" idx="0"/>
          </p:cNvCxnSpPr>
          <p:nvPr/>
        </p:nvCxnSpPr>
        <p:spPr>
          <a:xfrm>
            <a:off x="5181600" y="2571750"/>
            <a:ext cx="188036" cy="685800"/>
          </a:xfrm>
          <a:prstGeom prst="straightConnector1">
            <a:avLst/>
          </a:prstGeom>
          <a:ln w="76200">
            <a:solidFill>
              <a:srgbClr val="00B050"/>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4106" idx="0"/>
          </p:cNvCxnSpPr>
          <p:nvPr/>
        </p:nvCxnSpPr>
        <p:spPr>
          <a:xfrm>
            <a:off x="5838079" y="2114550"/>
            <a:ext cx="1605226" cy="1219200"/>
          </a:xfrm>
          <a:prstGeom prst="straightConnector1">
            <a:avLst/>
          </a:prstGeom>
          <a:ln w="76200">
            <a:solidFill>
              <a:srgbClr val="00B050"/>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558332" y="1123950"/>
            <a:ext cx="2279747" cy="1556293"/>
            <a:chOff x="3558332" y="1123950"/>
            <a:chExt cx="2279747" cy="1556293"/>
          </a:xfrm>
        </p:grpSpPr>
        <p:sp>
          <p:nvSpPr>
            <p:cNvPr id="5" name="Cloud 4"/>
            <p:cNvSpPr/>
            <p:nvPr/>
          </p:nvSpPr>
          <p:spPr>
            <a:xfrm>
              <a:off x="3558332" y="1123950"/>
              <a:ext cx="2279747" cy="1556293"/>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n 5"/>
            <p:cNvSpPr/>
            <p:nvPr/>
          </p:nvSpPr>
          <p:spPr>
            <a:xfrm>
              <a:off x="4298156" y="1527718"/>
              <a:ext cx="800100" cy="85725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pic>
          <p:nvPicPr>
            <p:cNvPr id="42" name="Picture 4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995211" y="1408045"/>
              <a:ext cx="621950" cy="548298"/>
            </a:xfrm>
            <a:prstGeom prst="rect">
              <a:avLst/>
            </a:prstGeom>
          </p:spPr>
        </p:pic>
      </p:grpSp>
      <p:sp>
        <p:nvSpPr>
          <p:cNvPr id="37" name="TextBox 36"/>
          <p:cNvSpPr txBox="1"/>
          <p:nvPr/>
        </p:nvSpPr>
        <p:spPr>
          <a:xfrm>
            <a:off x="953208" y="4653905"/>
            <a:ext cx="795411" cy="276999"/>
          </a:xfrm>
          <a:prstGeom prst="rect">
            <a:avLst/>
          </a:prstGeom>
          <a:noFill/>
        </p:spPr>
        <p:txBody>
          <a:bodyPr wrap="none" rtlCol="0">
            <a:spAutoFit/>
          </a:bodyPr>
          <a:lstStyle/>
          <a:p>
            <a:r>
              <a:rPr lang="en-US" sz="1200" dirty="0" smtClean="0">
                <a:solidFill>
                  <a:schemeClr val="accent1"/>
                </a:solidFill>
                <a:latin typeface="Noto Sans" pitchFamily="34" charset="0"/>
                <a:ea typeface="Noto Sans" pitchFamily="34" charset="0"/>
                <a:cs typeface="Noto Sans" pitchFamily="34" charset="0"/>
              </a:rPr>
              <a:t>Patterns</a:t>
            </a:r>
            <a:endParaRPr lang="en-US" sz="1200" dirty="0">
              <a:solidFill>
                <a:schemeClr val="accent1"/>
              </a:solidFill>
              <a:latin typeface="Noto Sans" pitchFamily="34" charset="0"/>
              <a:ea typeface="Noto Sans" pitchFamily="34" charset="0"/>
              <a:cs typeface="Noto Sans" pitchFamily="34" charset="0"/>
            </a:endParaRPr>
          </a:p>
        </p:txBody>
      </p:sp>
      <p:sp>
        <p:nvSpPr>
          <p:cNvPr id="50" name="TextBox 49"/>
          <p:cNvSpPr txBox="1"/>
          <p:nvPr/>
        </p:nvSpPr>
        <p:spPr>
          <a:xfrm>
            <a:off x="3048000" y="4629150"/>
            <a:ext cx="683200" cy="276999"/>
          </a:xfrm>
          <a:prstGeom prst="rect">
            <a:avLst/>
          </a:prstGeom>
          <a:noFill/>
        </p:spPr>
        <p:txBody>
          <a:bodyPr wrap="none" rtlCol="0">
            <a:spAutoFit/>
          </a:bodyPr>
          <a:lstStyle/>
          <a:p>
            <a:r>
              <a:rPr lang="en-US" sz="1200" dirty="0" smtClean="0">
                <a:solidFill>
                  <a:schemeClr val="accent1"/>
                </a:solidFill>
                <a:latin typeface="Noto Sans" pitchFamily="34" charset="0"/>
                <a:ea typeface="Noto Sans" pitchFamily="34" charset="0"/>
                <a:cs typeface="Noto Sans" pitchFamily="34" charset="0"/>
              </a:rPr>
              <a:t>Trends</a:t>
            </a:r>
            <a:endParaRPr lang="en-US" sz="1200" dirty="0">
              <a:solidFill>
                <a:schemeClr val="accent1"/>
              </a:solidFill>
              <a:latin typeface="Noto Sans" pitchFamily="34" charset="0"/>
              <a:ea typeface="Noto Sans" pitchFamily="34" charset="0"/>
              <a:cs typeface="Noto Sans" pitchFamily="34" charset="0"/>
            </a:endParaRPr>
          </a:p>
        </p:txBody>
      </p:sp>
      <p:sp>
        <p:nvSpPr>
          <p:cNvPr id="58" name="TextBox 57"/>
          <p:cNvSpPr txBox="1"/>
          <p:nvPr/>
        </p:nvSpPr>
        <p:spPr>
          <a:xfrm>
            <a:off x="4748312" y="4581305"/>
            <a:ext cx="1242648" cy="276999"/>
          </a:xfrm>
          <a:prstGeom prst="rect">
            <a:avLst/>
          </a:prstGeom>
          <a:noFill/>
        </p:spPr>
        <p:txBody>
          <a:bodyPr wrap="none" rtlCol="0">
            <a:spAutoFit/>
          </a:bodyPr>
          <a:lstStyle/>
          <a:p>
            <a:r>
              <a:rPr lang="en-US" sz="1200" dirty="0" smtClean="0">
                <a:solidFill>
                  <a:schemeClr val="accent1"/>
                </a:solidFill>
                <a:latin typeface="Noto Sans" pitchFamily="34" charset="0"/>
                <a:ea typeface="Noto Sans" pitchFamily="34" charset="0"/>
                <a:cs typeface="Noto Sans" pitchFamily="34" charset="0"/>
              </a:rPr>
              <a:t>Demographics</a:t>
            </a:r>
            <a:endParaRPr lang="en-US" sz="1200" dirty="0">
              <a:solidFill>
                <a:schemeClr val="accent1"/>
              </a:solidFill>
              <a:latin typeface="Noto Sans" pitchFamily="34" charset="0"/>
              <a:ea typeface="Noto Sans" pitchFamily="34" charset="0"/>
              <a:cs typeface="Noto Sans" pitchFamily="34" charset="0"/>
            </a:endParaRPr>
          </a:p>
        </p:txBody>
      </p:sp>
      <p:sp>
        <p:nvSpPr>
          <p:cNvPr id="61" name="TextBox 60"/>
          <p:cNvSpPr txBox="1"/>
          <p:nvPr/>
        </p:nvSpPr>
        <p:spPr>
          <a:xfrm>
            <a:off x="6831506" y="4557325"/>
            <a:ext cx="1276311" cy="276999"/>
          </a:xfrm>
          <a:prstGeom prst="rect">
            <a:avLst/>
          </a:prstGeom>
          <a:noFill/>
        </p:spPr>
        <p:txBody>
          <a:bodyPr wrap="none" rtlCol="0">
            <a:spAutoFit/>
          </a:bodyPr>
          <a:lstStyle/>
          <a:p>
            <a:r>
              <a:rPr lang="en-US" sz="1200" dirty="0" smtClean="0">
                <a:solidFill>
                  <a:schemeClr val="accent1"/>
                </a:solidFill>
                <a:latin typeface="Noto Sans" pitchFamily="34" charset="0"/>
                <a:ea typeface="Noto Sans" pitchFamily="34" charset="0"/>
                <a:cs typeface="Noto Sans" pitchFamily="34" charset="0"/>
              </a:rPr>
              <a:t>Other statistics</a:t>
            </a:r>
            <a:endParaRPr lang="en-US" sz="1200" dirty="0">
              <a:solidFill>
                <a:schemeClr val="accent1"/>
              </a:solidFill>
              <a:latin typeface="Noto Sans" pitchFamily="34" charset="0"/>
              <a:ea typeface="Noto Sans" pitchFamily="34" charset="0"/>
              <a:cs typeface="Noto Sans" pitchFamily="34" charset="0"/>
            </a:endParaRPr>
          </a:p>
        </p:txBody>
      </p:sp>
    </p:spTree>
    <p:extLst>
      <p:ext uri="{BB962C8B-B14F-4D97-AF65-F5344CB8AC3E}">
        <p14:creationId xmlns:p14="http://schemas.microsoft.com/office/powerpoint/2010/main" val="3611879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up)">
                                      <p:cBhvr>
                                        <p:cTn id="12" dur="500"/>
                                        <p:tgtEl>
                                          <p:spTgt spid="27"/>
                                        </p:tgtEl>
                                      </p:cBhvr>
                                    </p:animEffect>
                                  </p:childTnLst>
                                </p:cTn>
                              </p:par>
                              <p:par>
                                <p:cTn id="13" presetID="22" presetClass="entr" presetSubtype="4" fill="hold" nodeType="withEffect">
                                  <p:stCondLst>
                                    <p:cond delay="0"/>
                                  </p:stCondLst>
                                  <p:childTnLst>
                                    <p:set>
                                      <p:cBhvr>
                                        <p:cTn id="14" dur="1" fill="hold">
                                          <p:stCondLst>
                                            <p:cond delay="0"/>
                                          </p:stCondLst>
                                        </p:cTn>
                                        <p:tgtEl>
                                          <p:spTgt spid="4104"/>
                                        </p:tgtEl>
                                        <p:attrNameLst>
                                          <p:attrName>style.visibility</p:attrName>
                                        </p:attrNameLst>
                                      </p:cBhvr>
                                      <p:to>
                                        <p:strVal val="visible"/>
                                      </p:to>
                                    </p:set>
                                    <p:animEffect transition="in" filter="wipe(down)">
                                      <p:cBhvr>
                                        <p:cTn id="15" dur="500"/>
                                        <p:tgtEl>
                                          <p:spTgt spid="4104"/>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wipe(down)">
                                      <p:cBhvr>
                                        <p:cTn id="18" dur="500"/>
                                        <p:tgtEl>
                                          <p:spTgt spid="3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wipe(up)">
                                      <p:cBhvr>
                                        <p:cTn id="23" dur="500"/>
                                        <p:tgtEl>
                                          <p:spTgt spid="32"/>
                                        </p:tgtEl>
                                      </p:cBhvr>
                                    </p:animEffect>
                                  </p:childTnLst>
                                </p:cTn>
                              </p:par>
                              <p:par>
                                <p:cTn id="24" presetID="22" presetClass="entr" presetSubtype="4" fill="hold" nodeType="withEffect">
                                  <p:stCondLst>
                                    <p:cond delay="0"/>
                                  </p:stCondLst>
                                  <p:childTnLst>
                                    <p:set>
                                      <p:cBhvr>
                                        <p:cTn id="25" dur="1" fill="hold">
                                          <p:stCondLst>
                                            <p:cond delay="0"/>
                                          </p:stCondLst>
                                        </p:cTn>
                                        <p:tgtEl>
                                          <p:spTgt spid="4105"/>
                                        </p:tgtEl>
                                        <p:attrNameLst>
                                          <p:attrName>style.visibility</p:attrName>
                                        </p:attrNameLst>
                                      </p:cBhvr>
                                      <p:to>
                                        <p:strVal val="visible"/>
                                      </p:to>
                                    </p:set>
                                    <p:animEffect transition="in" filter="wipe(down)">
                                      <p:cBhvr>
                                        <p:cTn id="26" dur="500"/>
                                        <p:tgtEl>
                                          <p:spTgt spid="4105"/>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barn(inVertical)">
                                      <p:cBhvr>
                                        <p:cTn id="29" dur="500"/>
                                        <p:tgtEl>
                                          <p:spTgt spid="5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wipe(up)">
                                      <p:cBhvr>
                                        <p:cTn id="34" dur="500"/>
                                        <p:tgtEl>
                                          <p:spTgt spid="35"/>
                                        </p:tgtEl>
                                      </p:cBhvr>
                                    </p:animEffect>
                                  </p:childTnLst>
                                </p:cTn>
                              </p:par>
                              <p:par>
                                <p:cTn id="35" presetID="22" presetClass="entr" presetSubtype="4" fill="hold" nodeType="withEffect">
                                  <p:stCondLst>
                                    <p:cond delay="0"/>
                                  </p:stCondLst>
                                  <p:childTnLst>
                                    <p:set>
                                      <p:cBhvr>
                                        <p:cTn id="36" dur="1" fill="hold">
                                          <p:stCondLst>
                                            <p:cond delay="0"/>
                                          </p:stCondLst>
                                        </p:cTn>
                                        <p:tgtEl>
                                          <p:spTgt spid="4107"/>
                                        </p:tgtEl>
                                        <p:attrNameLst>
                                          <p:attrName>style.visibility</p:attrName>
                                        </p:attrNameLst>
                                      </p:cBhvr>
                                      <p:to>
                                        <p:strVal val="visible"/>
                                      </p:to>
                                    </p:set>
                                    <p:animEffect transition="in" filter="wipe(down)">
                                      <p:cBhvr>
                                        <p:cTn id="37" dur="500"/>
                                        <p:tgtEl>
                                          <p:spTgt spid="4107"/>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58"/>
                                        </p:tgtEl>
                                        <p:attrNameLst>
                                          <p:attrName>style.visibility</p:attrName>
                                        </p:attrNameLst>
                                      </p:cBhvr>
                                      <p:to>
                                        <p:strVal val="visible"/>
                                      </p:to>
                                    </p:set>
                                    <p:animEffect transition="in" filter="wipe(down)">
                                      <p:cBhvr>
                                        <p:cTn id="40" dur="500"/>
                                        <p:tgtEl>
                                          <p:spTgt spid="5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wipe(left)">
                                      <p:cBhvr>
                                        <p:cTn id="45" dur="500"/>
                                        <p:tgtEl>
                                          <p:spTgt spid="39"/>
                                        </p:tgtEl>
                                      </p:cBhvr>
                                    </p:animEffect>
                                  </p:childTnLst>
                                </p:cTn>
                              </p:par>
                              <p:par>
                                <p:cTn id="46" presetID="22" presetClass="entr" presetSubtype="4" fill="hold" nodeType="withEffect">
                                  <p:stCondLst>
                                    <p:cond delay="0"/>
                                  </p:stCondLst>
                                  <p:childTnLst>
                                    <p:set>
                                      <p:cBhvr>
                                        <p:cTn id="47" dur="1" fill="hold">
                                          <p:stCondLst>
                                            <p:cond delay="0"/>
                                          </p:stCondLst>
                                        </p:cTn>
                                        <p:tgtEl>
                                          <p:spTgt spid="4106"/>
                                        </p:tgtEl>
                                        <p:attrNameLst>
                                          <p:attrName>style.visibility</p:attrName>
                                        </p:attrNameLst>
                                      </p:cBhvr>
                                      <p:to>
                                        <p:strVal val="visible"/>
                                      </p:to>
                                    </p:set>
                                    <p:animEffect transition="in" filter="wipe(down)">
                                      <p:cBhvr>
                                        <p:cTn id="48" dur="500"/>
                                        <p:tgtEl>
                                          <p:spTgt spid="4106"/>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wipe(down)">
                                      <p:cBhvr>
                                        <p:cTn id="5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50" grpId="0"/>
      <p:bldP spid="58" grpId="0"/>
      <p:bldP spid="6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943101" y="1998736"/>
            <a:ext cx="6436516" cy="2700259"/>
          </a:xfrm>
          <a:prstGeom prst="roundRect">
            <a:avLst/>
          </a:prstGeom>
          <a:solidFill>
            <a:schemeClr val="bg1">
              <a:alpha val="10000"/>
            </a:schemeClr>
          </a:solidFill>
          <a:ln w="19050" cmpd="sng">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Elbow Connector 91"/>
          <p:cNvCxnSpPr>
            <a:endCxn id="20" idx="1"/>
          </p:cNvCxnSpPr>
          <p:nvPr/>
        </p:nvCxnSpPr>
        <p:spPr>
          <a:xfrm flipV="1">
            <a:off x="6106051" y="2873522"/>
            <a:ext cx="1173139" cy="935216"/>
          </a:xfrm>
          <a:prstGeom prst="bentConnector3">
            <a:avLst>
              <a:gd name="adj1" fmla="val -1473"/>
            </a:avLst>
          </a:prstGeom>
          <a:ln w="53975">
            <a:solidFill>
              <a:srgbClr val="00B050"/>
            </a:solidFill>
            <a:headEnd w="sm" len="sm"/>
            <a:tailEnd type="arrow" w="sm" len="sm"/>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0" y="821656"/>
            <a:ext cx="9144000" cy="736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5800" y="71187"/>
            <a:ext cx="762000" cy="671763"/>
          </a:xfrm>
          <a:prstGeom prst="rect">
            <a:avLst/>
          </a:prstGeom>
        </p:spPr>
      </p:pic>
      <p:sp>
        <p:nvSpPr>
          <p:cNvPr id="14" name="Subtitle 2"/>
          <p:cNvSpPr txBox="1">
            <a:spLocks/>
          </p:cNvSpPr>
          <p:nvPr/>
        </p:nvSpPr>
        <p:spPr>
          <a:xfrm>
            <a:off x="152400" y="209550"/>
            <a:ext cx="4114800" cy="5334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400" b="1" dirty="0" smtClean="0">
                <a:solidFill>
                  <a:schemeClr val="tx1">
                    <a:lumMod val="65000"/>
                    <a:lumOff val="35000"/>
                  </a:schemeClr>
                </a:solidFill>
                <a:latin typeface="Noto Sans" pitchFamily="34" charset="0"/>
                <a:ea typeface="Noto Sans" pitchFamily="34" charset="0"/>
                <a:cs typeface="Noto Sans" pitchFamily="34" charset="0"/>
              </a:rPr>
              <a:t>Architecture – Crowd Aid</a:t>
            </a:r>
            <a:endParaRPr lang="en-US" sz="2400" b="1" dirty="0">
              <a:solidFill>
                <a:schemeClr val="tx1">
                  <a:lumMod val="65000"/>
                  <a:lumOff val="35000"/>
                </a:schemeClr>
              </a:solidFill>
              <a:latin typeface="Noto Sans" pitchFamily="34" charset="0"/>
              <a:ea typeface="Noto Sans" pitchFamily="34" charset="0"/>
              <a:cs typeface="Noto Sans" pitchFamily="34" charset="0"/>
            </a:endParaRPr>
          </a:p>
        </p:txBody>
      </p:sp>
      <p:cxnSp>
        <p:nvCxnSpPr>
          <p:cNvPr id="27" name="Straight Arrow Connector 26"/>
          <p:cNvCxnSpPr>
            <a:stCxn id="3" idx="1"/>
          </p:cNvCxnSpPr>
          <p:nvPr/>
        </p:nvCxnSpPr>
        <p:spPr>
          <a:xfrm flipH="1">
            <a:off x="4343400" y="3102122"/>
            <a:ext cx="525176" cy="0"/>
          </a:xfrm>
          <a:prstGeom prst="straightConnector1">
            <a:avLst/>
          </a:prstGeom>
          <a:ln w="53975">
            <a:solidFill>
              <a:srgbClr val="00B050"/>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5122" idx="3"/>
          </p:cNvCxnSpPr>
          <p:nvPr/>
        </p:nvCxnSpPr>
        <p:spPr>
          <a:xfrm>
            <a:off x="1193433" y="2630146"/>
            <a:ext cx="1016367" cy="0"/>
          </a:xfrm>
          <a:prstGeom prst="straightConnector1">
            <a:avLst/>
          </a:prstGeom>
          <a:ln w="53975">
            <a:solidFill>
              <a:srgbClr val="00B050"/>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8" idx="3"/>
            <a:endCxn id="21" idx="1"/>
          </p:cNvCxnSpPr>
          <p:nvPr/>
        </p:nvCxnSpPr>
        <p:spPr>
          <a:xfrm>
            <a:off x="2819400" y="3408326"/>
            <a:ext cx="454985" cy="0"/>
          </a:xfrm>
          <a:prstGeom prst="straightConnector1">
            <a:avLst/>
          </a:prstGeom>
          <a:ln w="53975">
            <a:solidFill>
              <a:srgbClr val="00B050"/>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2" name="Cloud 1"/>
          <p:cNvSpPr/>
          <p:nvPr/>
        </p:nvSpPr>
        <p:spPr>
          <a:xfrm>
            <a:off x="6248400" y="1025825"/>
            <a:ext cx="1333499" cy="838200"/>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solidFill>
                  <a:schemeClr val="accent1"/>
                </a:solidFill>
                <a:latin typeface="Noto Sans" pitchFamily="34" charset="0"/>
                <a:ea typeface="Noto Sans" pitchFamily="34" charset="0"/>
                <a:cs typeface="Noto Sans" pitchFamily="34" charset="0"/>
              </a:rPr>
              <a:t>Text Analytics</a:t>
            </a:r>
            <a:endParaRPr lang="en-US" sz="1200" dirty="0">
              <a:solidFill>
                <a:schemeClr val="accent1"/>
              </a:solidFill>
              <a:latin typeface="Noto Sans" pitchFamily="34" charset="0"/>
              <a:ea typeface="Noto Sans" pitchFamily="34" charset="0"/>
              <a:cs typeface="Noto Sans" pitchFamily="34" charset="0"/>
            </a:endParaRPr>
          </a:p>
        </p:txBody>
      </p:sp>
      <p:sp>
        <p:nvSpPr>
          <p:cNvPr id="3" name="Rounded Rectangle 2"/>
          <p:cNvSpPr/>
          <p:nvPr/>
        </p:nvSpPr>
        <p:spPr>
          <a:xfrm>
            <a:off x="4868576" y="2876550"/>
            <a:ext cx="1066799" cy="451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Noto Sans" pitchFamily="34" charset="0"/>
                <a:ea typeface="Noto Sans" pitchFamily="34" charset="0"/>
                <a:cs typeface="Noto Sans" pitchFamily="34" charset="0"/>
              </a:rPr>
              <a:t>Data Matching</a:t>
            </a:r>
            <a:endParaRPr lang="en-US" sz="1200" dirty="0">
              <a:latin typeface="Noto Sans" pitchFamily="34" charset="0"/>
              <a:ea typeface="Noto Sans" pitchFamily="34" charset="0"/>
              <a:cs typeface="Noto Sans" pitchFamily="34" charset="0"/>
            </a:endParaRPr>
          </a:p>
        </p:txBody>
      </p:sp>
      <p:sp>
        <p:nvSpPr>
          <p:cNvPr id="21" name="Rounded Rectangle 20"/>
          <p:cNvSpPr/>
          <p:nvPr/>
        </p:nvSpPr>
        <p:spPr>
          <a:xfrm>
            <a:off x="3274385" y="2230364"/>
            <a:ext cx="1069015" cy="2355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Noto Sans" pitchFamily="34" charset="0"/>
                <a:ea typeface="Noto Sans" pitchFamily="34" charset="0"/>
                <a:cs typeface="Noto Sans" pitchFamily="34" charset="0"/>
              </a:rPr>
              <a:t>Controller</a:t>
            </a:r>
            <a:endParaRPr lang="en-US" sz="1200" dirty="0">
              <a:latin typeface="Noto Sans" pitchFamily="34" charset="0"/>
              <a:ea typeface="Noto Sans" pitchFamily="34" charset="0"/>
              <a:cs typeface="Noto Sans" pitchFamily="34" charset="0"/>
            </a:endParaRPr>
          </a:p>
        </p:txBody>
      </p:sp>
      <p:grpSp>
        <p:nvGrpSpPr>
          <p:cNvPr id="23" name="Group 22"/>
          <p:cNvGrpSpPr/>
          <p:nvPr/>
        </p:nvGrpSpPr>
        <p:grpSpPr>
          <a:xfrm>
            <a:off x="533399" y="3943350"/>
            <a:ext cx="733980" cy="868740"/>
            <a:chOff x="4369791" y="3729370"/>
            <a:chExt cx="1201895" cy="1422565"/>
          </a:xfrm>
        </p:grpSpPr>
        <p:pic>
          <p:nvPicPr>
            <p:cNvPr id="24"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9600" y="3729370"/>
              <a:ext cx="1152086" cy="1152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TextBox 24"/>
            <p:cNvSpPr txBox="1"/>
            <p:nvPr/>
          </p:nvSpPr>
          <p:spPr>
            <a:xfrm>
              <a:off x="4369791" y="4781550"/>
              <a:ext cx="1201894" cy="370385"/>
            </a:xfrm>
            <a:prstGeom prst="rect">
              <a:avLst/>
            </a:prstGeom>
            <a:noFill/>
          </p:spPr>
          <p:txBody>
            <a:bodyPr wrap="square" rtlCol="0">
              <a:spAutoFit/>
            </a:bodyPr>
            <a:lstStyle/>
            <a:p>
              <a:pPr algn="ctr"/>
              <a:r>
                <a:rPr lang="en-US" sz="1200" dirty="0" smtClean="0">
                  <a:solidFill>
                    <a:schemeClr val="tx2"/>
                  </a:solidFill>
                  <a:latin typeface="Noto Sans" pitchFamily="34" charset="0"/>
                  <a:ea typeface="Noto Sans" pitchFamily="34" charset="0"/>
                  <a:cs typeface="Noto Sans" pitchFamily="34" charset="0"/>
                </a:rPr>
                <a:t>Crowd</a:t>
              </a:r>
              <a:endParaRPr lang="en-US" sz="1200" dirty="0">
                <a:solidFill>
                  <a:schemeClr val="tx2"/>
                </a:solidFill>
                <a:latin typeface="Noto Sans" pitchFamily="34" charset="0"/>
                <a:ea typeface="Noto Sans" pitchFamily="34" charset="0"/>
                <a:cs typeface="Noto Sans" pitchFamily="34" charset="0"/>
              </a:endParaRPr>
            </a:p>
          </p:txBody>
        </p:sp>
      </p:grpSp>
      <p:sp>
        <p:nvSpPr>
          <p:cNvPr id="4" name="Can 3"/>
          <p:cNvSpPr/>
          <p:nvPr/>
        </p:nvSpPr>
        <p:spPr>
          <a:xfrm>
            <a:off x="6497094" y="3181350"/>
            <a:ext cx="970506" cy="62738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Noto Sans" pitchFamily="34" charset="0"/>
                <a:ea typeface="Noto Sans" pitchFamily="34" charset="0"/>
                <a:cs typeface="Noto Sans" pitchFamily="34" charset="0"/>
              </a:rPr>
              <a:t>Database</a:t>
            </a:r>
            <a:endParaRPr lang="en-US" sz="1200" dirty="0">
              <a:latin typeface="Noto Sans" pitchFamily="34" charset="0"/>
              <a:ea typeface="Noto Sans" pitchFamily="34" charset="0"/>
              <a:cs typeface="Noto Sans" pitchFamily="34" charset="0"/>
            </a:endParaRPr>
          </a:p>
        </p:txBody>
      </p:sp>
      <p:grpSp>
        <p:nvGrpSpPr>
          <p:cNvPr id="11" name="Group 10"/>
          <p:cNvGrpSpPr/>
          <p:nvPr/>
        </p:nvGrpSpPr>
        <p:grpSpPr>
          <a:xfrm>
            <a:off x="425480" y="2190750"/>
            <a:ext cx="767953" cy="946877"/>
            <a:chOff x="425480" y="2513354"/>
            <a:chExt cx="767953" cy="946877"/>
          </a:xfrm>
        </p:grpSpPr>
        <p:pic>
          <p:nvPicPr>
            <p:cNvPr id="51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5480" y="2513354"/>
              <a:ext cx="767953" cy="878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533399" y="3183232"/>
              <a:ext cx="521297" cy="276999"/>
            </a:xfrm>
            <a:prstGeom prst="rect">
              <a:avLst/>
            </a:prstGeom>
            <a:noFill/>
          </p:spPr>
          <p:txBody>
            <a:bodyPr wrap="none" rtlCol="0">
              <a:spAutoFit/>
            </a:bodyPr>
            <a:lstStyle/>
            <a:p>
              <a:r>
                <a:rPr lang="en-US" sz="1200" dirty="0" smtClean="0">
                  <a:solidFill>
                    <a:schemeClr val="accent1"/>
                  </a:solidFill>
                  <a:latin typeface="Noto Sans" pitchFamily="34" charset="0"/>
                  <a:ea typeface="Noto Sans" pitchFamily="34" charset="0"/>
                  <a:cs typeface="Noto Sans" pitchFamily="34" charset="0"/>
                </a:rPr>
                <a:t>User</a:t>
              </a:r>
              <a:endParaRPr lang="en-US" dirty="0">
                <a:solidFill>
                  <a:schemeClr val="accent1"/>
                </a:solidFill>
                <a:latin typeface="Noto Sans" pitchFamily="34" charset="0"/>
                <a:ea typeface="Noto Sans" pitchFamily="34" charset="0"/>
                <a:cs typeface="Noto Sans" pitchFamily="34" charset="0"/>
              </a:endParaRPr>
            </a:p>
          </p:txBody>
        </p:sp>
      </p:grpSp>
      <p:sp>
        <p:nvSpPr>
          <p:cNvPr id="33" name="TextBox 32"/>
          <p:cNvSpPr txBox="1"/>
          <p:nvPr/>
        </p:nvSpPr>
        <p:spPr>
          <a:xfrm>
            <a:off x="252275" y="3252397"/>
            <a:ext cx="1434610" cy="600164"/>
          </a:xfrm>
          <a:prstGeom prst="rect">
            <a:avLst/>
          </a:prstGeom>
          <a:noFill/>
        </p:spPr>
        <p:txBody>
          <a:bodyPr wrap="square" rtlCol="0">
            <a:spAutoFit/>
          </a:bodyPr>
          <a:lstStyle/>
          <a:p>
            <a:pPr algn="ctr"/>
            <a:r>
              <a:rPr lang="en-US" sz="1100" dirty="0" smtClean="0">
                <a:solidFill>
                  <a:schemeClr val="accent1"/>
                </a:solidFill>
                <a:latin typeface="Noto Sans" pitchFamily="34" charset="0"/>
                <a:ea typeface="Noto Sans" pitchFamily="34" charset="0"/>
                <a:cs typeface="Noto Sans" pitchFamily="34" charset="0"/>
              </a:rPr>
              <a:t>Interaction once agreement has been reached</a:t>
            </a:r>
            <a:endParaRPr lang="en-US" sz="1600" dirty="0">
              <a:solidFill>
                <a:schemeClr val="accent1"/>
              </a:solidFill>
              <a:latin typeface="Noto Sans" pitchFamily="34" charset="0"/>
              <a:ea typeface="Noto Sans" pitchFamily="34" charset="0"/>
              <a:cs typeface="Noto Sans" pitchFamily="34" charset="0"/>
            </a:endParaRPr>
          </a:p>
        </p:txBody>
      </p:sp>
      <p:cxnSp>
        <p:nvCxnSpPr>
          <p:cNvPr id="16" name="Elbow Connector 15"/>
          <p:cNvCxnSpPr>
            <a:stCxn id="37" idx="0"/>
            <a:endCxn id="3" idx="2"/>
          </p:cNvCxnSpPr>
          <p:nvPr/>
        </p:nvCxnSpPr>
        <p:spPr>
          <a:xfrm rot="16200000" flipV="1">
            <a:off x="5390853" y="3338817"/>
            <a:ext cx="449571" cy="427324"/>
          </a:xfrm>
          <a:prstGeom prst="bentConnector3">
            <a:avLst>
              <a:gd name="adj1" fmla="val 50000"/>
            </a:avLst>
          </a:prstGeom>
          <a:ln w="53975">
            <a:solidFill>
              <a:srgbClr val="00B050"/>
            </a:solidFill>
            <a:headEnd w="sm" len="sm"/>
            <a:tailEnd type="arrow" w="sm" len="sm"/>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5334000" y="3777264"/>
            <a:ext cx="990600" cy="5178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Noto Sans" pitchFamily="34" charset="0"/>
                <a:ea typeface="Noto Sans" pitchFamily="34" charset="0"/>
                <a:cs typeface="Noto Sans" pitchFamily="34" charset="0"/>
              </a:rPr>
              <a:t>Database Models</a:t>
            </a:r>
            <a:endParaRPr lang="en-US" sz="1200" dirty="0">
              <a:latin typeface="Noto Sans" pitchFamily="34" charset="0"/>
              <a:ea typeface="Noto Sans" pitchFamily="34" charset="0"/>
              <a:cs typeface="Noto Sans" pitchFamily="34" charset="0"/>
            </a:endParaRPr>
          </a:p>
        </p:txBody>
      </p:sp>
      <p:sp>
        <p:nvSpPr>
          <p:cNvPr id="18" name="Rounded Rectangle 17"/>
          <p:cNvSpPr/>
          <p:nvPr/>
        </p:nvSpPr>
        <p:spPr>
          <a:xfrm>
            <a:off x="2209800" y="2230364"/>
            <a:ext cx="609600" cy="2355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Noto Sans" pitchFamily="34" charset="0"/>
                <a:ea typeface="Noto Sans" pitchFamily="34" charset="0"/>
                <a:cs typeface="Noto Sans" pitchFamily="34" charset="0"/>
              </a:rPr>
              <a:t>View</a:t>
            </a:r>
            <a:endParaRPr lang="en-US" dirty="0">
              <a:latin typeface="Noto Sans" pitchFamily="34" charset="0"/>
              <a:ea typeface="Noto Sans" pitchFamily="34" charset="0"/>
              <a:cs typeface="Noto Sans" pitchFamily="34" charset="0"/>
            </a:endParaRPr>
          </a:p>
        </p:txBody>
      </p:sp>
      <p:cxnSp>
        <p:nvCxnSpPr>
          <p:cNvPr id="35" name="Straight Arrow Connector 34"/>
          <p:cNvCxnSpPr>
            <a:endCxn id="37" idx="1"/>
          </p:cNvCxnSpPr>
          <p:nvPr/>
        </p:nvCxnSpPr>
        <p:spPr>
          <a:xfrm>
            <a:off x="4343405" y="4036197"/>
            <a:ext cx="990595" cy="1"/>
          </a:xfrm>
          <a:prstGeom prst="straightConnector1">
            <a:avLst/>
          </a:prstGeom>
          <a:ln w="53975">
            <a:solidFill>
              <a:srgbClr val="00B050"/>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37" idx="3"/>
            <a:endCxn id="4" idx="3"/>
          </p:cNvCxnSpPr>
          <p:nvPr/>
        </p:nvCxnSpPr>
        <p:spPr>
          <a:xfrm flipV="1">
            <a:off x="6324600" y="3808738"/>
            <a:ext cx="657747" cy="227460"/>
          </a:xfrm>
          <a:prstGeom prst="bentConnector2">
            <a:avLst/>
          </a:prstGeom>
          <a:ln w="53975">
            <a:solidFill>
              <a:srgbClr val="00B050"/>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49" name="Curved Connector 48"/>
          <p:cNvCxnSpPr>
            <a:stCxn id="24" idx="3"/>
          </p:cNvCxnSpPr>
          <p:nvPr/>
        </p:nvCxnSpPr>
        <p:spPr>
          <a:xfrm flipV="1">
            <a:off x="1267379" y="3943350"/>
            <a:ext cx="942421" cy="351781"/>
          </a:xfrm>
          <a:prstGeom prst="curvedConnector3">
            <a:avLst>
              <a:gd name="adj1" fmla="val 50000"/>
            </a:avLst>
          </a:prstGeom>
          <a:ln w="53975">
            <a:solidFill>
              <a:srgbClr val="00B050"/>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62" name="Curved Connector 61"/>
          <p:cNvCxnSpPr>
            <a:stCxn id="2" idx="2"/>
            <a:endCxn id="69" idx="0"/>
          </p:cNvCxnSpPr>
          <p:nvPr/>
        </p:nvCxnSpPr>
        <p:spPr>
          <a:xfrm rot="10800000" flipV="1">
            <a:off x="5793290" y="1444924"/>
            <a:ext cx="459247" cy="669625"/>
          </a:xfrm>
          <a:prstGeom prst="curvedConnector2">
            <a:avLst/>
          </a:prstGeom>
          <a:ln w="53975">
            <a:solidFill>
              <a:srgbClr val="00B050"/>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5334000" y="1481026"/>
            <a:ext cx="635064" cy="276999"/>
          </a:xfrm>
          <a:prstGeom prst="rect">
            <a:avLst/>
          </a:prstGeom>
          <a:noFill/>
        </p:spPr>
        <p:txBody>
          <a:bodyPr wrap="square" rtlCol="0">
            <a:spAutoFit/>
          </a:bodyPr>
          <a:lstStyle/>
          <a:p>
            <a:pPr algn="ctr"/>
            <a:r>
              <a:rPr lang="en-US" sz="1200" dirty="0" smtClean="0">
                <a:solidFill>
                  <a:schemeClr val="accent1"/>
                </a:solidFill>
                <a:latin typeface="Noto Sans" pitchFamily="34" charset="0"/>
                <a:ea typeface="Noto Sans" pitchFamily="34" charset="0"/>
                <a:cs typeface="Noto Sans" pitchFamily="34" charset="0"/>
              </a:rPr>
              <a:t>API</a:t>
            </a:r>
            <a:endParaRPr lang="en-US" dirty="0">
              <a:solidFill>
                <a:schemeClr val="accent1"/>
              </a:solidFill>
              <a:latin typeface="Noto Sans" pitchFamily="34" charset="0"/>
              <a:ea typeface="Noto Sans" pitchFamily="34" charset="0"/>
              <a:cs typeface="Noto Sans" pitchFamily="34" charset="0"/>
            </a:endParaRPr>
          </a:p>
        </p:txBody>
      </p:sp>
      <p:sp>
        <p:nvSpPr>
          <p:cNvPr id="69" name="Rounded Rectangle 68"/>
          <p:cNvSpPr/>
          <p:nvPr/>
        </p:nvSpPr>
        <p:spPr>
          <a:xfrm>
            <a:off x="4838701" y="2114550"/>
            <a:ext cx="1909175" cy="2987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Noto Sans" pitchFamily="34" charset="0"/>
                <a:ea typeface="Noto Sans" pitchFamily="34" charset="0"/>
                <a:cs typeface="Noto Sans" pitchFamily="34" charset="0"/>
              </a:rPr>
              <a:t>API Processor</a:t>
            </a:r>
            <a:endParaRPr lang="en-US" sz="1200" dirty="0">
              <a:latin typeface="Noto Sans" pitchFamily="34" charset="0"/>
              <a:ea typeface="Noto Sans" pitchFamily="34" charset="0"/>
              <a:cs typeface="Noto Sans" pitchFamily="34" charset="0"/>
            </a:endParaRPr>
          </a:p>
        </p:txBody>
      </p:sp>
      <p:cxnSp>
        <p:nvCxnSpPr>
          <p:cNvPr id="75" name="Straight Arrow Connector 74"/>
          <p:cNvCxnSpPr/>
          <p:nvPr/>
        </p:nvCxnSpPr>
        <p:spPr>
          <a:xfrm flipH="1" flipV="1">
            <a:off x="5615638" y="2413293"/>
            <a:ext cx="2576" cy="460228"/>
          </a:xfrm>
          <a:prstGeom prst="straightConnector1">
            <a:avLst/>
          </a:prstGeom>
          <a:ln w="53975">
            <a:solidFill>
              <a:srgbClr val="00B050"/>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111" name="Elbow Connector 110"/>
          <p:cNvCxnSpPr>
            <a:stCxn id="20" idx="0"/>
            <a:endCxn id="69" idx="3"/>
          </p:cNvCxnSpPr>
          <p:nvPr/>
        </p:nvCxnSpPr>
        <p:spPr>
          <a:xfrm rot="16200000" flipV="1">
            <a:off x="7059122" y="1952676"/>
            <a:ext cx="384028" cy="1006519"/>
          </a:xfrm>
          <a:prstGeom prst="bentConnector2">
            <a:avLst/>
          </a:prstGeom>
          <a:ln w="53975">
            <a:solidFill>
              <a:srgbClr val="00B050"/>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125" name="Elbow Connector 124"/>
          <p:cNvCxnSpPr>
            <a:stCxn id="20" idx="2"/>
          </p:cNvCxnSpPr>
          <p:nvPr/>
        </p:nvCxnSpPr>
        <p:spPr>
          <a:xfrm rot="5400000">
            <a:off x="5398172" y="2044326"/>
            <a:ext cx="1301457" cy="3410990"/>
          </a:xfrm>
          <a:prstGeom prst="bentConnector2">
            <a:avLst/>
          </a:prstGeom>
          <a:ln w="53975">
            <a:solidFill>
              <a:srgbClr val="00B050"/>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cxnSp>
        <p:nvCxnSpPr>
          <p:cNvPr id="157" name="Curved Connector 156"/>
          <p:cNvCxnSpPr>
            <a:stCxn id="24" idx="1"/>
            <a:endCxn id="10" idx="1"/>
          </p:cNvCxnSpPr>
          <p:nvPr/>
        </p:nvCxnSpPr>
        <p:spPr>
          <a:xfrm rot="10800000">
            <a:off x="533399" y="2999129"/>
            <a:ext cx="30418" cy="1296003"/>
          </a:xfrm>
          <a:prstGeom prst="curvedConnector3">
            <a:avLst>
              <a:gd name="adj1" fmla="val 851529"/>
            </a:avLst>
          </a:prstGeom>
          <a:ln w="53975">
            <a:solidFill>
              <a:srgbClr val="00B050"/>
            </a:solidFill>
            <a:prstDash val="sysDot"/>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7279190" y="2647950"/>
            <a:ext cx="950410" cy="451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Noto Sans" pitchFamily="34" charset="0"/>
                <a:ea typeface="Noto Sans" pitchFamily="34" charset="0"/>
                <a:cs typeface="Noto Sans" pitchFamily="34" charset="0"/>
              </a:rPr>
              <a:t>Reporting</a:t>
            </a:r>
            <a:endParaRPr lang="en-US" sz="1200" dirty="0">
              <a:latin typeface="Noto Sans" pitchFamily="34" charset="0"/>
              <a:ea typeface="Noto Sans" pitchFamily="34" charset="0"/>
              <a:cs typeface="Noto Sans" pitchFamily="34" charset="0"/>
            </a:endParaRPr>
          </a:p>
        </p:txBody>
      </p:sp>
      <p:sp>
        <p:nvSpPr>
          <p:cNvPr id="163" name="TextBox 162"/>
          <p:cNvSpPr txBox="1"/>
          <p:nvPr/>
        </p:nvSpPr>
        <p:spPr>
          <a:xfrm>
            <a:off x="676275" y="1890668"/>
            <a:ext cx="1434610" cy="600164"/>
          </a:xfrm>
          <a:prstGeom prst="rect">
            <a:avLst/>
          </a:prstGeom>
          <a:noFill/>
        </p:spPr>
        <p:txBody>
          <a:bodyPr wrap="square" rtlCol="0">
            <a:spAutoFit/>
          </a:bodyPr>
          <a:lstStyle/>
          <a:p>
            <a:pPr algn="ctr"/>
            <a:r>
              <a:rPr lang="en-US" sz="1100" dirty="0" smtClean="0">
                <a:solidFill>
                  <a:schemeClr val="accent1"/>
                </a:solidFill>
                <a:latin typeface="Noto Sans" pitchFamily="34" charset="0"/>
                <a:ea typeface="Noto Sans" pitchFamily="34" charset="0"/>
                <a:cs typeface="Noto Sans" pitchFamily="34" charset="0"/>
              </a:rPr>
              <a:t>Medical items</a:t>
            </a:r>
          </a:p>
          <a:p>
            <a:pPr algn="ctr"/>
            <a:r>
              <a:rPr lang="en-US" sz="1100" dirty="0" smtClean="0">
                <a:solidFill>
                  <a:schemeClr val="accent1"/>
                </a:solidFill>
                <a:latin typeface="Noto Sans" pitchFamily="34" charset="0"/>
                <a:ea typeface="Noto Sans" pitchFamily="34" charset="0"/>
                <a:cs typeface="Noto Sans" pitchFamily="34" charset="0"/>
              </a:rPr>
              <a:t>Monetary</a:t>
            </a:r>
          </a:p>
          <a:p>
            <a:pPr algn="ctr"/>
            <a:r>
              <a:rPr lang="en-US" sz="1100" dirty="0" smtClean="0">
                <a:solidFill>
                  <a:schemeClr val="accent1"/>
                </a:solidFill>
                <a:latin typeface="Noto Sans" pitchFamily="34" charset="0"/>
                <a:ea typeface="Noto Sans" pitchFamily="34" charset="0"/>
                <a:cs typeface="Noto Sans" pitchFamily="34" charset="0"/>
              </a:rPr>
              <a:t>Information</a:t>
            </a:r>
            <a:endParaRPr lang="en-US" sz="1600" dirty="0">
              <a:solidFill>
                <a:schemeClr val="accent1"/>
              </a:solidFill>
              <a:latin typeface="Noto Sans" pitchFamily="34" charset="0"/>
              <a:ea typeface="Noto Sans" pitchFamily="34" charset="0"/>
              <a:cs typeface="Noto Sans" pitchFamily="34" charset="0"/>
            </a:endParaRPr>
          </a:p>
        </p:txBody>
      </p:sp>
    </p:spTree>
    <p:extLst>
      <p:ext uri="{BB962C8B-B14F-4D97-AF65-F5344CB8AC3E}">
        <p14:creationId xmlns:p14="http://schemas.microsoft.com/office/powerpoint/2010/main" val="3402067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barn(outVertical)">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3"/>
                                        </p:tgtEl>
                                        <p:attrNameLst>
                                          <p:attrName>style.visibility</p:attrName>
                                        </p:attrNameLst>
                                      </p:cBhvr>
                                      <p:to>
                                        <p:strVal val="visible"/>
                                      </p:to>
                                    </p:set>
                                    <p:animEffect transition="in" filter="fade">
                                      <p:cBhvr>
                                        <p:cTn id="22" dur="500"/>
                                        <p:tgtEl>
                                          <p:spTgt spid="163"/>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randombar(horizontal)">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randombar(horizontal)">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37" fill="hold" nodeType="click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barn(outVertical)">
                                      <p:cBhvr>
                                        <p:cTn id="37" dur="500"/>
                                        <p:tgtEl>
                                          <p:spTgt spid="39"/>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randombar(horizontal)">
                                      <p:cBhvr>
                                        <p:cTn id="42" dur="500"/>
                                        <p:tgtEl>
                                          <p:spTgt spid="37"/>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37" fill="hold" nodeType="click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barn(outVertical)">
                                      <p:cBhvr>
                                        <p:cTn id="47" dur="500"/>
                                        <p:tgtEl>
                                          <p:spTgt spid="35"/>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randombar(horizontal)">
                                      <p:cBhvr>
                                        <p:cTn id="52" dur="500"/>
                                        <p:tgtEl>
                                          <p:spTgt spid="4"/>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37" fill="hold" nodeType="click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barn(outVertical)">
                                      <p:cBhvr>
                                        <p:cTn id="57" dur="500"/>
                                        <p:tgtEl>
                                          <p:spTgt spid="44"/>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randombar(horizontal)">
                                      <p:cBhvr>
                                        <p:cTn id="62" dur="500"/>
                                        <p:tgtEl>
                                          <p:spTgt spid="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wipe(down)">
                                      <p:cBhvr>
                                        <p:cTn id="67" dur="500"/>
                                        <p:tgtEl>
                                          <p:spTgt spid="16"/>
                                        </p:tgtEl>
                                      </p:cBhvr>
                                    </p:animEffect>
                                  </p:childTnLst>
                                </p:cTn>
                              </p:par>
                            </p:childTnLst>
                          </p:cTn>
                        </p:par>
                      </p:childTnLst>
                    </p:cTn>
                  </p:par>
                  <p:par>
                    <p:cTn id="68" fill="hold">
                      <p:stCondLst>
                        <p:cond delay="indefinite"/>
                      </p:stCondLst>
                      <p:childTnLst>
                        <p:par>
                          <p:cTn id="69" fill="hold">
                            <p:stCondLst>
                              <p:cond delay="0"/>
                            </p:stCondLst>
                            <p:childTnLst>
                              <p:par>
                                <p:cTn id="70" presetID="14" presetClass="entr" presetSubtype="10" fill="hold" grpId="0" nodeType="clickEffect">
                                  <p:stCondLst>
                                    <p:cond delay="0"/>
                                  </p:stCondLst>
                                  <p:childTnLst>
                                    <p:set>
                                      <p:cBhvr>
                                        <p:cTn id="71" dur="1" fill="hold">
                                          <p:stCondLst>
                                            <p:cond delay="0"/>
                                          </p:stCondLst>
                                        </p:cTn>
                                        <p:tgtEl>
                                          <p:spTgt spid="69"/>
                                        </p:tgtEl>
                                        <p:attrNameLst>
                                          <p:attrName>style.visibility</p:attrName>
                                        </p:attrNameLst>
                                      </p:cBhvr>
                                      <p:to>
                                        <p:strVal val="visible"/>
                                      </p:to>
                                    </p:set>
                                    <p:animEffect transition="in" filter="randombar(horizontal)">
                                      <p:cBhvr>
                                        <p:cTn id="72" dur="500"/>
                                        <p:tgtEl>
                                          <p:spTgt spid="69"/>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42" fill="hold" nodeType="clickEffect">
                                  <p:stCondLst>
                                    <p:cond delay="0"/>
                                  </p:stCondLst>
                                  <p:childTnLst>
                                    <p:set>
                                      <p:cBhvr>
                                        <p:cTn id="76" dur="1" fill="hold">
                                          <p:stCondLst>
                                            <p:cond delay="0"/>
                                          </p:stCondLst>
                                        </p:cTn>
                                        <p:tgtEl>
                                          <p:spTgt spid="75"/>
                                        </p:tgtEl>
                                        <p:attrNameLst>
                                          <p:attrName>style.visibility</p:attrName>
                                        </p:attrNameLst>
                                      </p:cBhvr>
                                      <p:to>
                                        <p:strVal val="visible"/>
                                      </p:to>
                                    </p:set>
                                    <p:animEffect transition="in" filter="barn(outHorizontal)">
                                      <p:cBhvr>
                                        <p:cTn id="77" dur="500"/>
                                        <p:tgtEl>
                                          <p:spTgt spid="75"/>
                                        </p:tgtEl>
                                      </p:cBhvr>
                                    </p:animEffect>
                                  </p:childTnLst>
                                </p:cTn>
                              </p:par>
                            </p:childTnLst>
                          </p:cTn>
                        </p:par>
                      </p:childTnLst>
                    </p:cTn>
                  </p:par>
                  <p:par>
                    <p:cTn id="78" fill="hold">
                      <p:stCondLst>
                        <p:cond delay="indefinite"/>
                      </p:stCondLst>
                      <p:childTnLst>
                        <p:par>
                          <p:cTn id="79" fill="hold">
                            <p:stCondLst>
                              <p:cond delay="0"/>
                            </p:stCondLst>
                            <p:childTnLst>
                              <p:par>
                                <p:cTn id="80" presetID="47" presetClass="entr" presetSubtype="0" fill="hold" grpId="0" nodeType="clickEffect">
                                  <p:stCondLst>
                                    <p:cond delay="0"/>
                                  </p:stCondLst>
                                  <p:childTnLst>
                                    <p:set>
                                      <p:cBhvr>
                                        <p:cTn id="81" dur="1" fill="hold">
                                          <p:stCondLst>
                                            <p:cond delay="0"/>
                                          </p:stCondLst>
                                        </p:cTn>
                                        <p:tgtEl>
                                          <p:spTgt spid="2"/>
                                        </p:tgtEl>
                                        <p:attrNameLst>
                                          <p:attrName>style.visibility</p:attrName>
                                        </p:attrNameLst>
                                      </p:cBhvr>
                                      <p:to>
                                        <p:strVal val="visible"/>
                                      </p:to>
                                    </p:set>
                                    <p:animEffect transition="in" filter="fade">
                                      <p:cBhvr>
                                        <p:cTn id="82" dur="1000"/>
                                        <p:tgtEl>
                                          <p:spTgt spid="2"/>
                                        </p:tgtEl>
                                      </p:cBhvr>
                                    </p:animEffect>
                                    <p:anim calcmode="lin" valueType="num">
                                      <p:cBhvr>
                                        <p:cTn id="83" dur="1000" fill="hold"/>
                                        <p:tgtEl>
                                          <p:spTgt spid="2"/>
                                        </p:tgtEl>
                                        <p:attrNameLst>
                                          <p:attrName>ppt_x</p:attrName>
                                        </p:attrNameLst>
                                      </p:cBhvr>
                                      <p:tavLst>
                                        <p:tav tm="0">
                                          <p:val>
                                            <p:strVal val="#ppt_x"/>
                                          </p:val>
                                        </p:tav>
                                        <p:tav tm="100000">
                                          <p:val>
                                            <p:strVal val="#ppt_x"/>
                                          </p:val>
                                        </p:tav>
                                      </p:tavLst>
                                    </p:anim>
                                    <p:anim calcmode="lin" valueType="num">
                                      <p:cBhvr>
                                        <p:cTn id="8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16" presetClass="entr" presetSubtype="37" fill="hold" nodeType="clickEffect">
                                  <p:stCondLst>
                                    <p:cond delay="0"/>
                                  </p:stCondLst>
                                  <p:childTnLst>
                                    <p:set>
                                      <p:cBhvr>
                                        <p:cTn id="88" dur="1" fill="hold">
                                          <p:stCondLst>
                                            <p:cond delay="0"/>
                                          </p:stCondLst>
                                        </p:cTn>
                                        <p:tgtEl>
                                          <p:spTgt spid="62"/>
                                        </p:tgtEl>
                                        <p:attrNameLst>
                                          <p:attrName>style.visibility</p:attrName>
                                        </p:attrNameLst>
                                      </p:cBhvr>
                                      <p:to>
                                        <p:strVal val="visible"/>
                                      </p:to>
                                    </p:set>
                                    <p:animEffect transition="in" filter="barn(outVertical)">
                                      <p:cBhvr>
                                        <p:cTn id="89" dur="500"/>
                                        <p:tgtEl>
                                          <p:spTgt spid="62"/>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66"/>
                                        </p:tgtEl>
                                        <p:attrNameLst>
                                          <p:attrName>style.visibility</p:attrName>
                                        </p:attrNameLst>
                                      </p:cBhvr>
                                      <p:to>
                                        <p:strVal val="visible"/>
                                      </p:to>
                                    </p:set>
                                    <p:animEffect transition="in" filter="fade">
                                      <p:cBhvr>
                                        <p:cTn id="92" dur="500"/>
                                        <p:tgtEl>
                                          <p:spTgt spid="66"/>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2" fill="hold" nodeType="clickEffect">
                                  <p:stCondLst>
                                    <p:cond delay="0"/>
                                  </p:stCondLst>
                                  <p:childTnLst>
                                    <p:set>
                                      <p:cBhvr>
                                        <p:cTn id="96" dur="1" fill="hold">
                                          <p:stCondLst>
                                            <p:cond delay="0"/>
                                          </p:stCondLst>
                                        </p:cTn>
                                        <p:tgtEl>
                                          <p:spTgt spid="27"/>
                                        </p:tgtEl>
                                        <p:attrNameLst>
                                          <p:attrName>style.visibility</p:attrName>
                                        </p:attrNameLst>
                                      </p:cBhvr>
                                      <p:to>
                                        <p:strVal val="visible"/>
                                      </p:to>
                                    </p:set>
                                    <p:animEffect transition="in" filter="wipe(right)">
                                      <p:cBhvr>
                                        <p:cTn id="97" dur="500"/>
                                        <p:tgtEl>
                                          <p:spTgt spid="27"/>
                                        </p:tgtEl>
                                      </p:cBhvr>
                                    </p:animEffect>
                                  </p:childTnLst>
                                </p:cTn>
                              </p:par>
                            </p:childTnLst>
                          </p:cTn>
                        </p:par>
                      </p:childTnLst>
                    </p:cTn>
                  </p:par>
                  <p:par>
                    <p:cTn id="98" fill="hold">
                      <p:stCondLst>
                        <p:cond delay="indefinite"/>
                      </p:stCondLst>
                      <p:childTnLst>
                        <p:par>
                          <p:cTn id="99" fill="hold">
                            <p:stCondLst>
                              <p:cond delay="0"/>
                            </p:stCondLst>
                            <p:childTnLst>
                              <p:par>
                                <p:cTn id="100" presetID="14" presetClass="entr" presetSubtype="10" fill="hold" grpId="0" nodeType="clickEffect">
                                  <p:stCondLst>
                                    <p:cond delay="0"/>
                                  </p:stCondLst>
                                  <p:childTnLst>
                                    <p:set>
                                      <p:cBhvr>
                                        <p:cTn id="101" dur="1" fill="hold">
                                          <p:stCondLst>
                                            <p:cond delay="0"/>
                                          </p:stCondLst>
                                        </p:cTn>
                                        <p:tgtEl>
                                          <p:spTgt spid="20"/>
                                        </p:tgtEl>
                                        <p:attrNameLst>
                                          <p:attrName>style.visibility</p:attrName>
                                        </p:attrNameLst>
                                      </p:cBhvr>
                                      <p:to>
                                        <p:strVal val="visible"/>
                                      </p:to>
                                    </p:set>
                                    <p:animEffect transition="in" filter="randombar(horizontal)">
                                      <p:cBhvr>
                                        <p:cTn id="102" dur="500"/>
                                        <p:tgtEl>
                                          <p:spTgt spid="20"/>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nodeType="clickEffect">
                                  <p:stCondLst>
                                    <p:cond delay="0"/>
                                  </p:stCondLst>
                                  <p:childTnLst>
                                    <p:set>
                                      <p:cBhvr>
                                        <p:cTn id="106" dur="1" fill="hold">
                                          <p:stCondLst>
                                            <p:cond delay="0"/>
                                          </p:stCondLst>
                                        </p:cTn>
                                        <p:tgtEl>
                                          <p:spTgt spid="92"/>
                                        </p:tgtEl>
                                        <p:attrNameLst>
                                          <p:attrName>style.visibility</p:attrName>
                                        </p:attrNameLst>
                                      </p:cBhvr>
                                      <p:to>
                                        <p:strVal val="visible"/>
                                      </p:to>
                                    </p:set>
                                    <p:animEffect transition="in" filter="wipe(down)">
                                      <p:cBhvr>
                                        <p:cTn id="107" dur="500"/>
                                        <p:tgtEl>
                                          <p:spTgt spid="92"/>
                                        </p:tgtEl>
                                      </p:cBhvr>
                                    </p:animEffect>
                                  </p:childTnLst>
                                </p:cTn>
                              </p:par>
                            </p:childTnLst>
                          </p:cTn>
                        </p:par>
                      </p:childTnLst>
                    </p:cTn>
                  </p:par>
                  <p:par>
                    <p:cTn id="108" fill="hold">
                      <p:stCondLst>
                        <p:cond delay="indefinite"/>
                      </p:stCondLst>
                      <p:childTnLst>
                        <p:par>
                          <p:cTn id="109" fill="hold">
                            <p:stCondLst>
                              <p:cond delay="0"/>
                            </p:stCondLst>
                            <p:childTnLst>
                              <p:par>
                                <p:cTn id="110" presetID="16" presetClass="entr" presetSubtype="37" fill="hold" nodeType="clickEffect">
                                  <p:stCondLst>
                                    <p:cond delay="0"/>
                                  </p:stCondLst>
                                  <p:childTnLst>
                                    <p:set>
                                      <p:cBhvr>
                                        <p:cTn id="111" dur="1" fill="hold">
                                          <p:stCondLst>
                                            <p:cond delay="0"/>
                                          </p:stCondLst>
                                        </p:cTn>
                                        <p:tgtEl>
                                          <p:spTgt spid="111"/>
                                        </p:tgtEl>
                                        <p:attrNameLst>
                                          <p:attrName>style.visibility</p:attrName>
                                        </p:attrNameLst>
                                      </p:cBhvr>
                                      <p:to>
                                        <p:strVal val="visible"/>
                                      </p:to>
                                    </p:set>
                                    <p:animEffect transition="in" filter="barn(outVertical)">
                                      <p:cBhvr>
                                        <p:cTn id="112" dur="500"/>
                                        <p:tgtEl>
                                          <p:spTgt spid="111"/>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2" fill="hold" nodeType="clickEffect">
                                  <p:stCondLst>
                                    <p:cond delay="0"/>
                                  </p:stCondLst>
                                  <p:childTnLst>
                                    <p:set>
                                      <p:cBhvr>
                                        <p:cTn id="116" dur="1" fill="hold">
                                          <p:stCondLst>
                                            <p:cond delay="0"/>
                                          </p:stCondLst>
                                        </p:cTn>
                                        <p:tgtEl>
                                          <p:spTgt spid="125"/>
                                        </p:tgtEl>
                                        <p:attrNameLst>
                                          <p:attrName>style.visibility</p:attrName>
                                        </p:attrNameLst>
                                      </p:cBhvr>
                                      <p:to>
                                        <p:strVal val="visible"/>
                                      </p:to>
                                    </p:set>
                                    <p:animEffect transition="in" filter="wipe(right)">
                                      <p:cBhvr>
                                        <p:cTn id="117" dur="500"/>
                                        <p:tgtEl>
                                          <p:spTgt spid="125"/>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nodeType="clickEffect">
                                  <p:stCondLst>
                                    <p:cond delay="0"/>
                                  </p:stCondLst>
                                  <p:childTnLst>
                                    <p:set>
                                      <p:cBhvr>
                                        <p:cTn id="121" dur="1" fill="hold">
                                          <p:stCondLst>
                                            <p:cond delay="0"/>
                                          </p:stCondLst>
                                        </p:cTn>
                                        <p:tgtEl>
                                          <p:spTgt spid="23"/>
                                        </p:tgtEl>
                                        <p:attrNameLst>
                                          <p:attrName>style.visibility</p:attrName>
                                        </p:attrNameLst>
                                      </p:cBhvr>
                                      <p:to>
                                        <p:strVal val="visible"/>
                                      </p:to>
                                    </p:set>
                                    <p:animEffect transition="in" filter="fade">
                                      <p:cBhvr>
                                        <p:cTn id="122" dur="500"/>
                                        <p:tgtEl>
                                          <p:spTgt spid="23"/>
                                        </p:tgtEl>
                                      </p:cBhvr>
                                    </p:animEffect>
                                  </p:childTnLst>
                                </p:cTn>
                              </p:par>
                            </p:childTnLst>
                          </p:cTn>
                        </p:par>
                      </p:childTnLst>
                    </p:cTn>
                  </p:par>
                  <p:par>
                    <p:cTn id="123" fill="hold">
                      <p:stCondLst>
                        <p:cond delay="indefinite"/>
                      </p:stCondLst>
                      <p:childTnLst>
                        <p:par>
                          <p:cTn id="124" fill="hold">
                            <p:stCondLst>
                              <p:cond delay="0"/>
                            </p:stCondLst>
                            <p:childTnLst>
                              <p:par>
                                <p:cTn id="125" presetID="16" presetClass="entr" presetSubtype="37" fill="hold" nodeType="clickEffect">
                                  <p:stCondLst>
                                    <p:cond delay="0"/>
                                  </p:stCondLst>
                                  <p:childTnLst>
                                    <p:set>
                                      <p:cBhvr>
                                        <p:cTn id="126" dur="1" fill="hold">
                                          <p:stCondLst>
                                            <p:cond delay="0"/>
                                          </p:stCondLst>
                                        </p:cTn>
                                        <p:tgtEl>
                                          <p:spTgt spid="49"/>
                                        </p:tgtEl>
                                        <p:attrNameLst>
                                          <p:attrName>style.visibility</p:attrName>
                                        </p:attrNameLst>
                                      </p:cBhvr>
                                      <p:to>
                                        <p:strVal val="visible"/>
                                      </p:to>
                                    </p:set>
                                    <p:animEffect transition="in" filter="barn(outVertical)">
                                      <p:cBhvr>
                                        <p:cTn id="127" dur="500"/>
                                        <p:tgtEl>
                                          <p:spTgt spid="49"/>
                                        </p:tgtEl>
                                      </p:cBhvr>
                                    </p:animEffect>
                                  </p:childTnLst>
                                </p:cTn>
                              </p:par>
                            </p:childTnLst>
                          </p:cTn>
                        </p:par>
                      </p:childTnLst>
                    </p:cTn>
                  </p:par>
                  <p:par>
                    <p:cTn id="128" fill="hold">
                      <p:stCondLst>
                        <p:cond delay="indefinite"/>
                      </p:stCondLst>
                      <p:childTnLst>
                        <p:par>
                          <p:cTn id="129" fill="hold">
                            <p:stCondLst>
                              <p:cond delay="0"/>
                            </p:stCondLst>
                            <p:childTnLst>
                              <p:par>
                                <p:cTn id="130" presetID="16" presetClass="entr" presetSubtype="42" fill="hold" nodeType="clickEffect">
                                  <p:stCondLst>
                                    <p:cond delay="0"/>
                                  </p:stCondLst>
                                  <p:childTnLst>
                                    <p:set>
                                      <p:cBhvr>
                                        <p:cTn id="131" dur="1" fill="hold">
                                          <p:stCondLst>
                                            <p:cond delay="0"/>
                                          </p:stCondLst>
                                        </p:cTn>
                                        <p:tgtEl>
                                          <p:spTgt spid="157"/>
                                        </p:tgtEl>
                                        <p:attrNameLst>
                                          <p:attrName>style.visibility</p:attrName>
                                        </p:attrNameLst>
                                      </p:cBhvr>
                                      <p:to>
                                        <p:strVal val="visible"/>
                                      </p:to>
                                    </p:set>
                                    <p:animEffect transition="in" filter="barn(outHorizontal)">
                                      <p:cBhvr>
                                        <p:cTn id="132" dur="500"/>
                                        <p:tgtEl>
                                          <p:spTgt spid="157"/>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33"/>
                                        </p:tgtEl>
                                        <p:attrNameLst>
                                          <p:attrName>style.visibility</p:attrName>
                                        </p:attrNameLst>
                                      </p:cBhvr>
                                      <p:to>
                                        <p:strVal val="visible"/>
                                      </p:to>
                                    </p:set>
                                    <p:animEffect transition="in" filter="fade">
                                      <p:cBhvr>
                                        <p:cTn id="13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P spid="3" grpId="0" animBg="1"/>
      <p:bldP spid="21" grpId="0" animBg="1"/>
      <p:bldP spid="4" grpId="0" animBg="1"/>
      <p:bldP spid="33" grpId="0"/>
      <p:bldP spid="37" grpId="0" animBg="1"/>
      <p:bldP spid="18" grpId="0" animBg="1"/>
      <p:bldP spid="66" grpId="0"/>
      <p:bldP spid="69" grpId="0" animBg="1"/>
      <p:bldP spid="20" grpId="0" animBg="1"/>
      <p:bldP spid="16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821656"/>
            <a:ext cx="9144000" cy="736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5800" y="71187"/>
            <a:ext cx="762000" cy="671763"/>
          </a:xfrm>
          <a:prstGeom prst="rect">
            <a:avLst/>
          </a:prstGeom>
        </p:spPr>
      </p:pic>
      <p:sp>
        <p:nvSpPr>
          <p:cNvPr id="14" name="Subtitle 2"/>
          <p:cNvSpPr txBox="1">
            <a:spLocks/>
          </p:cNvSpPr>
          <p:nvPr/>
        </p:nvSpPr>
        <p:spPr>
          <a:xfrm>
            <a:off x="152400" y="209550"/>
            <a:ext cx="4114800" cy="5334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400" b="1" dirty="0" smtClean="0">
                <a:solidFill>
                  <a:schemeClr val="tx1">
                    <a:lumMod val="65000"/>
                    <a:lumOff val="35000"/>
                  </a:schemeClr>
                </a:solidFill>
                <a:latin typeface="Noto Sans" pitchFamily="34" charset="0"/>
                <a:ea typeface="Noto Sans" pitchFamily="34" charset="0"/>
                <a:cs typeface="Noto Sans" pitchFamily="34" charset="0"/>
              </a:rPr>
              <a:t>Future Enhancement</a:t>
            </a:r>
            <a:endParaRPr lang="en-US" sz="2400" b="1" dirty="0">
              <a:solidFill>
                <a:schemeClr val="tx1">
                  <a:lumMod val="65000"/>
                  <a:lumOff val="35000"/>
                </a:schemeClr>
              </a:solidFill>
              <a:latin typeface="Noto Sans" pitchFamily="34" charset="0"/>
              <a:ea typeface="Noto Sans" pitchFamily="34" charset="0"/>
              <a:cs typeface="Noto Sans" pitchFamily="34" charset="0"/>
            </a:endParaRPr>
          </a:p>
        </p:txBody>
      </p:sp>
      <p:sp>
        <p:nvSpPr>
          <p:cNvPr id="5" name="TextBox 4"/>
          <p:cNvSpPr txBox="1"/>
          <p:nvPr/>
        </p:nvSpPr>
        <p:spPr>
          <a:xfrm>
            <a:off x="533400" y="1504950"/>
            <a:ext cx="4960589" cy="923330"/>
          </a:xfrm>
          <a:prstGeom prst="rect">
            <a:avLst/>
          </a:prstGeom>
          <a:noFill/>
        </p:spPr>
        <p:txBody>
          <a:bodyPr wrap="none" rtlCol="0">
            <a:spAutoFit/>
          </a:bodyPr>
          <a:lstStyle/>
          <a:p>
            <a:pPr marL="342900" indent="-342900">
              <a:buAutoNum type="arabicPeriod"/>
            </a:pPr>
            <a:r>
              <a:rPr lang="en-US" dirty="0" smtClean="0"/>
              <a:t>Multiple language support</a:t>
            </a:r>
          </a:p>
          <a:p>
            <a:pPr marL="342900" indent="-342900">
              <a:buAutoNum type="arabicPeriod"/>
            </a:pPr>
            <a:r>
              <a:rPr lang="en-US" dirty="0" smtClean="0"/>
              <a:t>Online financial transaction and escrow feature</a:t>
            </a:r>
          </a:p>
          <a:p>
            <a:pPr marL="342900" indent="-342900">
              <a:buAutoNum type="arabicPeriod"/>
            </a:pPr>
            <a:endParaRPr lang="en-US" dirty="0"/>
          </a:p>
        </p:txBody>
      </p:sp>
    </p:spTree>
    <p:extLst>
      <p:ext uri="{BB962C8B-B14F-4D97-AF65-F5344CB8AC3E}">
        <p14:creationId xmlns:p14="http://schemas.microsoft.com/office/powerpoint/2010/main" val="38928779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2086</TotalTime>
  <Words>543</Words>
  <Application>Microsoft Office PowerPoint</Application>
  <PresentationFormat>On-screen Show (16:9)</PresentationFormat>
  <Paragraphs>67</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CyberPierre</dc:creator>
  <cp:lastModifiedBy>CyberPierre</cp:lastModifiedBy>
  <cp:revision>124</cp:revision>
  <dcterms:created xsi:type="dcterms:W3CDTF">2017-09-20T14:01:50Z</dcterms:created>
  <dcterms:modified xsi:type="dcterms:W3CDTF">2017-09-22T00:48:46Z</dcterms:modified>
</cp:coreProperties>
</file>