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8" r:id="rId3"/>
    <p:sldId id="259" r:id="rId4"/>
    <p:sldId id="260" r:id="rId5"/>
    <p:sldId id="262" r:id="rId6"/>
    <p:sldId id="261" r:id="rId7"/>
    <p:sldId id="263" r:id="rId8"/>
    <p:sldId id="264" r:id="rId9"/>
    <p:sldId id="265"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66FF"/>
    <a:srgbClr val="DDDDDD"/>
    <a:srgbClr val="0099FF"/>
    <a:srgbClr val="0E70DC"/>
    <a:srgbClr val="33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0719" autoAdjust="0"/>
  </p:normalViewPr>
  <p:slideViewPr>
    <p:cSldViewPr>
      <p:cViewPr>
        <p:scale>
          <a:sx n="106" d="100"/>
          <a:sy n="106" d="100"/>
        </p:scale>
        <p:origin x="-522" y="15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92C7B-9B95-41D9-90C2-C2357BA53C3E}" type="datetimeFigureOut">
              <a:rPr lang="en-US" smtClean="0"/>
              <a:t>9/24/2017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3F6C1-FBDE-480D-B1E5-C33B47AB82D4}" type="slidenum">
              <a:rPr lang="en-US" smtClean="0"/>
              <a:t>‹#›</a:t>
            </a:fld>
            <a:endParaRPr lang="en-US"/>
          </a:p>
        </p:txBody>
      </p:sp>
    </p:spTree>
    <p:extLst>
      <p:ext uri="{BB962C8B-B14F-4D97-AF65-F5344CB8AC3E}">
        <p14:creationId xmlns:p14="http://schemas.microsoft.com/office/powerpoint/2010/main" val="30561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1</a:t>
            </a:fld>
            <a:endParaRPr lang="en-US"/>
          </a:p>
        </p:txBody>
      </p:sp>
    </p:spTree>
    <p:extLst>
      <p:ext uri="{BB962C8B-B14F-4D97-AF65-F5344CB8AC3E}">
        <p14:creationId xmlns:p14="http://schemas.microsoft.com/office/powerpoint/2010/main" val="357109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a:t>
            </a:r>
            <a:r>
              <a:rPr lang="en-US" baseline="0" smtClean="0"/>
              <a:t>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10</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2012 the National Academy of Medicine estimated that the *Read the slide*. - https://www.propublica.org/article/what-hospitals-waste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1"/>
                </a:solidFill>
                <a:latin typeface="Noto Sans" pitchFamily="34" charset="0"/>
                <a:ea typeface="Noto Sans" pitchFamily="34" charset="0"/>
                <a:cs typeface="Noto Sans" pitchFamily="34" charset="0"/>
              </a:rPr>
              <a:t>Patients are often </a:t>
            </a:r>
            <a:r>
              <a:rPr lang="en-US" sz="1200" b="0" dirty="0">
                <a:solidFill>
                  <a:srgbClr val="00B050"/>
                </a:solidFill>
                <a:latin typeface="Noto Sans" pitchFamily="34" charset="0"/>
                <a:ea typeface="Noto Sans" pitchFamily="34" charset="0"/>
                <a:cs typeface="Noto Sans" pitchFamily="34" charset="0"/>
              </a:rPr>
              <a:t>willing to donate </a:t>
            </a:r>
            <a:r>
              <a:rPr lang="en-US" sz="1200" b="0" dirty="0">
                <a:solidFill>
                  <a:schemeClr val="accent1"/>
                </a:solidFill>
                <a:latin typeface="Noto Sans" pitchFamily="34" charset="0"/>
                <a:ea typeface="Noto Sans" pitchFamily="34" charset="0"/>
                <a:cs typeface="Noto Sans" pitchFamily="34" charset="0"/>
              </a:rPr>
              <a:t>medical products after completing their treatment, but can struggle to find places to take them.</a:t>
            </a:r>
          </a:p>
          <a:p>
            <a:r>
              <a:rPr lang="en-US" dirty="0"/>
              <a:t>*2</a:t>
            </a:r>
            <a:r>
              <a:rPr lang="en-US" baseline="30000" dirty="0"/>
              <a:t>nd</a:t>
            </a:r>
            <a:r>
              <a:rPr lang="en-US" dirty="0"/>
              <a:t> read* - http://www.bendbulletin.com/news/1361433-153/medical-items-often-wasted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http://www.who.int/mediacentre/news/releases/2015/uhc-report/en/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2</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Crowd</a:t>
            </a:r>
            <a:r>
              <a:rPr lang="en-US" baseline="0" dirty="0"/>
              <a:t> Aid can help make the discarded but still usable medical items not go to waste by making it available to people who needs it.</a:t>
            </a:r>
          </a:p>
          <a:p>
            <a:pPr marL="171450" indent="-171450">
              <a:buFont typeface="Arial" charset="0"/>
              <a:buChar char="•"/>
            </a:pPr>
            <a:r>
              <a:rPr lang="en-US" baseline="0" dirty="0"/>
              <a:t>The connected health institutions can </a:t>
            </a:r>
            <a:r>
              <a:rPr lang="en-US" baseline="0" dirty="0" smtClean="0"/>
              <a:t>broadcast </a:t>
            </a:r>
            <a:r>
              <a:rPr lang="en-US" baseline="0" dirty="0"/>
              <a:t>the medical items or equipment that they do not need.</a:t>
            </a:r>
          </a:p>
          <a:p>
            <a:pPr marL="171450" indent="-171450">
              <a:buFont typeface="Arial" charset="0"/>
              <a:buChar char="•"/>
            </a:pPr>
            <a:r>
              <a:rPr lang="en-US" baseline="0" dirty="0"/>
              <a:t>Charitable organizations, through Crowd Aid, can pick up these discarded items and at the same time they can also </a:t>
            </a:r>
            <a:r>
              <a:rPr lang="en-US" baseline="0" dirty="0" smtClean="0"/>
              <a:t>broadcast </a:t>
            </a:r>
            <a:r>
              <a:rPr lang="en-US" baseline="0" dirty="0"/>
              <a:t>what kind of help they can provide to those in needs. These organizations can also analyze the generated report by Crowd Aid to determine what is the part in the community to focus their efforts.</a:t>
            </a:r>
          </a:p>
          <a:p>
            <a:pPr marL="171450" indent="-171450">
              <a:buFont typeface="Arial" charset="0"/>
              <a:buChar char="•"/>
            </a:pPr>
            <a:r>
              <a:rPr lang="en-US" baseline="0" dirty="0"/>
              <a:t>Individuals in the crowd, can use Crowd Aid to check whether they </a:t>
            </a:r>
            <a:r>
              <a:rPr lang="en-US" baseline="0" dirty="0" smtClean="0"/>
              <a:t>need/know </a:t>
            </a:r>
            <a:r>
              <a:rPr lang="en-US" baseline="0" dirty="0"/>
              <a:t>someone who needs the </a:t>
            </a:r>
            <a:r>
              <a:rPr lang="en-US" baseline="0" dirty="0" smtClean="0"/>
              <a:t>items being broadcasted or advertised </a:t>
            </a:r>
            <a:r>
              <a:rPr lang="en-US" baseline="0" dirty="0"/>
              <a:t>by the Charitable </a:t>
            </a:r>
            <a:r>
              <a:rPr lang="en-US" baseline="0" dirty="0" smtClean="0"/>
              <a:t>Orgs, </a:t>
            </a:r>
            <a:r>
              <a:rPr lang="en-US" baseline="0" dirty="0"/>
              <a:t>the health </a:t>
            </a:r>
            <a:r>
              <a:rPr lang="en-US" baseline="0" dirty="0" smtClean="0"/>
              <a:t>institutions or other individual. </a:t>
            </a:r>
            <a:r>
              <a:rPr lang="en-US" baseline="0" dirty="0"/>
              <a:t>At they same time, they can also advertise </a:t>
            </a:r>
            <a:r>
              <a:rPr lang="en-US" baseline="0" dirty="0" smtClean="0"/>
              <a:t>the medical </a:t>
            </a:r>
            <a:r>
              <a:rPr lang="en-US" baseline="0" dirty="0"/>
              <a:t>items they do not need, like wheelchair, oxygen tank and oxygen concentrator and others.</a:t>
            </a:r>
          </a:p>
          <a:p>
            <a:pPr marL="171450" indent="-171450">
              <a:buFont typeface="Arial" charset="0"/>
              <a:buChar char="•"/>
            </a:pPr>
            <a:r>
              <a:rPr lang="en-US" baseline="0" dirty="0"/>
              <a:t>The government </a:t>
            </a:r>
            <a:r>
              <a:rPr lang="en-US" baseline="0" dirty="0" smtClean="0"/>
              <a:t>connect to Crowd Aid to regulate if needed. And also, </a:t>
            </a:r>
            <a:r>
              <a:rPr lang="en-US" baseline="0" dirty="0"/>
              <a:t>the reports generated by Crowd Aid can be analyze to gain better understanding about the health situation of their citizens.</a:t>
            </a:r>
          </a:p>
          <a:p>
            <a:r>
              <a:rPr lang="en-US" baseline="0" dirty="0" smtClean="0"/>
              <a:t>* At </a:t>
            </a:r>
            <a:r>
              <a:rPr lang="en-US" baseline="0" dirty="0"/>
              <a:t>the same time it can also help the people in needs.</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3</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Noto Sans" pitchFamily="34" charset="0"/>
                <a:ea typeface="Noto Sans" pitchFamily="34" charset="0"/>
                <a:cs typeface="Noto Sans" pitchFamily="34" charset="0"/>
              </a:rPr>
              <a:t>With the rising cost of medical products it is estimated that billions of dollars could be saved each year by salvaging or reusing still useful products and making it available to the people</a:t>
            </a:r>
            <a:r>
              <a:rPr lang="en-US" sz="1200" b="0" baseline="0" dirty="0">
                <a:solidFill>
                  <a:schemeClr val="tx2"/>
                </a:solidFill>
                <a:latin typeface="Noto Sans" pitchFamily="34" charset="0"/>
                <a:ea typeface="Noto Sans" pitchFamily="34" charset="0"/>
                <a:cs typeface="Noto Sans" pitchFamily="34" charset="0"/>
              </a:rPr>
              <a:t> who needs it</a:t>
            </a:r>
            <a:r>
              <a:rPr lang="en-US" sz="1200" b="0" dirty="0" smtClean="0">
                <a:solidFill>
                  <a:schemeClr val="tx2"/>
                </a:solidFill>
                <a:latin typeface="Noto Sans" pitchFamily="34" charset="0"/>
                <a:ea typeface="Noto Sans" pitchFamily="34" charset="0"/>
                <a:cs typeface="Noto Sans"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2"/>
              </a:solidFill>
              <a:latin typeface="Noto Sans" pitchFamily="34" charset="0"/>
              <a:ea typeface="Noto Sans" pitchFamily="34" charset="0"/>
              <a:cs typeface="Noto Sans"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latin typeface="Noto Sans" pitchFamily="34" charset="0"/>
                <a:ea typeface="Noto Sans" pitchFamily="34" charset="0"/>
                <a:cs typeface="Noto Sans" pitchFamily="34" charset="0"/>
              </a:rPr>
              <a:t>http://www.bendbulletin.com/news/1361433-153/medical-items-often-wasted</a:t>
            </a:r>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4</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utilizing AI and crowdsourcing, Crowd Aid can provide efficient and quick response to the people requesting for help.</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5</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Crowd Aid will </a:t>
            </a:r>
            <a:r>
              <a:rPr lang="en-US" dirty="0" smtClean="0"/>
              <a:t>be accumulating data and it will be </a:t>
            </a:r>
            <a:r>
              <a:rPr lang="en-US" dirty="0"/>
              <a:t>capable of producing big</a:t>
            </a:r>
            <a:r>
              <a:rPr lang="en-US" baseline="0" dirty="0"/>
              <a:t> data reports to show patterns, trends, demographics and others relating to health situation in the community.</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6</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Crowd Aid</a:t>
            </a:r>
            <a:r>
              <a:rPr lang="en-US" baseline="0" dirty="0" smtClean="0"/>
              <a:t> a reality, we design a simple and maintainable architecture. This architecture is based on MVC architectural pattern.</a:t>
            </a:r>
            <a:endParaRPr lang="en-US" dirty="0" smtClean="0"/>
          </a:p>
          <a:p>
            <a:endParaRPr lang="en-US" dirty="0" smtClean="0"/>
          </a:p>
          <a:p>
            <a:r>
              <a:rPr lang="en-US" dirty="0" smtClean="0"/>
              <a:t>The user connects to Crowd Aid through the</a:t>
            </a:r>
            <a:r>
              <a:rPr lang="en-US" baseline="0" dirty="0" smtClean="0"/>
              <a:t> </a:t>
            </a:r>
            <a:r>
              <a:rPr lang="en-US" b="1" baseline="0" dirty="0" smtClean="0"/>
              <a:t>view component</a:t>
            </a:r>
            <a:r>
              <a:rPr lang="en-US" baseline="0" dirty="0" smtClean="0"/>
              <a:t>. This is the front end of Crowd Aid which handles the interface between the user and the application.</a:t>
            </a:r>
            <a:endParaRPr lang="en-US" dirty="0" smtClean="0"/>
          </a:p>
          <a:p>
            <a:r>
              <a:rPr lang="en-US" dirty="0" smtClean="0"/>
              <a:t>The </a:t>
            </a:r>
            <a:r>
              <a:rPr lang="en-US" dirty="0"/>
              <a:t>data inputted by the user could be medical items, monetary or information</a:t>
            </a:r>
            <a:r>
              <a:rPr lang="en-US" dirty="0" smtClean="0"/>
              <a:t>.</a:t>
            </a:r>
          </a:p>
          <a:p>
            <a:endParaRPr lang="en-US" dirty="0" smtClean="0"/>
          </a:p>
          <a:p>
            <a:r>
              <a:rPr lang="en-US" dirty="0" smtClean="0"/>
              <a:t>Then we Crowd</a:t>
            </a:r>
            <a:r>
              <a:rPr lang="en-US" baseline="0" dirty="0" smtClean="0"/>
              <a:t> Aid also have the component called </a:t>
            </a:r>
            <a:r>
              <a:rPr lang="en-US" b="1" baseline="0" dirty="0" smtClean="0"/>
              <a:t>controller</a:t>
            </a:r>
            <a:r>
              <a:rPr lang="en-US" baseline="0" dirty="0" smtClean="0"/>
              <a:t>. The all the data inputted by the user will pass through this component. This is where the validation and preparation of data happened.</a:t>
            </a:r>
          </a:p>
          <a:p>
            <a:endParaRPr lang="en-US" dirty="0" smtClean="0"/>
          </a:p>
          <a:p>
            <a:r>
              <a:rPr lang="en-US" dirty="0" smtClean="0"/>
              <a:t>Then we have the </a:t>
            </a:r>
            <a:r>
              <a:rPr lang="en-US" b="1" dirty="0" smtClean="0"/>
              <a:t>database models </a:t>
            </a:r>
            <a:r>
              <a:rPr lang="en-US" dirty="0" smtClean="0"/>
              <a:t>which is responsible for database related</a:t>
            </a:r>
            <a:r>
              <a:rPr lang="en-US" baseline="0" dirty="0" smtClean="0"/>
              <a:t> processes.</a:t>
            </a:r>
          </a:p>
          <a:p>
            <a:endParaRPr lang="en-US" baseline="0" dirty="0" smtClean="0"/>
          </a:p>
          <a:p>
            <a:r>
              <a:rPr lang="en-US" baseline="0" dirty="0" smtClean="0"/>
              <a:t>Data matching requests data from the database models. Then this data will be sent to the component called API processor.</a:t>
            </a:r>
          </a:p>
          <a:p>
            <a:endParaRPr lang="en-US" baseline="0" dirty="0" smtClean="0"/>
          </a:p>
          <a:p>
            <a:r>
              <a:rPr lang="en-US" baseline="0" dirty="0" smtClean="0"/>
              <a:t>The API processors is the gateway between Crowd Aid and the cloud. Data will be validated and prepared with correct format, trigger the API request and interpret the API response. The response from the cloud that provided text analytics services will be sent back to the data matching component and the actual matching of data will begin.</a:t>
            </a:r>
          </a:p>
          <a:p>
            <a:endParaRPr lang="en-US" baseline="0" dirty="0" smtClean="0"/>
          </a:p>
          <a:p>
            <a:r>
              <a:rPr lang="en-US" baseline="0" dirty="0" smtClean="0"/>
              <a:t>When the matching is done, the results, containing the recommended match will be exposed to the user so it will be transferred to controller component and then displayed to the view component.</a:t>
            </a:r>
          </a:p>
          <a:p>
            <a:endParaRPr lang="en-US" baseline="0" dirty="0" smtClean="0"/>
          </a:p>
          <a:p>
            <a:r>
              <a:rPr lang="en-US" baseline="0" dirty="0" smtClean="0"/>
              <a:t>The Crowd Aid will also have the reporting component for generating reports. This component will request data from the database and have it analyze using the text analytics API. Then the output of this process will be exposed to the user as well.</a:t>
            </a:r>
          </a:p>
          <a:p>
            <a:endParaRPr lang="en-US" dirty="0" smtClean="0"/>
          </a:p>
          <a:p>
            <a:r>
              <a:rPr lang="en-US" dirty="0" smtClean="0"/>
              <a:t>And finally the crowd. They are the responder,</a:t>
            </a:r>
            <a:r>
              <a:rPr lang="en-US" baseline="0" dirty="0" smtClean="0"/>
              <a:t> the requestor or the advertiser. Once the agreement between the owner of the post and the responder has been reached, the item will be delivered.</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7</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8</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Rating System – to rate the poster or responders.</a:t>
            </a:r>
          </a:p>
          <a:p>
            <a:r>
              <a:rPr lang="en-US" dirty="0" smtClean="0"/>
              <a:t>Mobile app version – a version of the site for mobile.</a:t>
            </a:r>
          </a:p>
          <a:p>
            <a:r>
              <a:rPr lang="en-US" dirty="0" smtClean="0"/>
              <a:t>Multiple language support – translation</a:t>
            </a:r>
            <a:r>
              <a:rPr lang="en-US" baseline="0" dirty="0" smtClean="0"/>
              <a:t> system for language other than English.</a:t>
            </a:r>
          </a:p>
          <a:p>
            <a:r>
              <a:rPr lang="en-US" baseline="0" dirty="0" smtClean="0"/>
              <a:t>Online transaction – This is to handle the online financial transactions by the user like, online donation, payment and others.</a:t>
            </a:r>
          </a:p>
          <a:p>
            <a:r>
              <a:rPr lang="en-US" baseline="0" dirty="0" smtClean="0"/>
              <a:t>Escrow feature – to make Crowd Aid capable to holds and regulates payment of the funds for two parties involve in transaction. This is dependent to online transaction.</a:t>
            </a:r>
          </a:p>
          <a:p>
            <a:r>
              <a:rPr lang="en-US" baseline="0" dirty="0" smtClean="0"/>
              <a:t>Intelligent responder – This is to handle queries that had been ask before by checking the database </a:t>
            </a:r>
            <a:r>
              <a:rPr lang="en-US" baseline="0" smtClean="0"/>
              <a:t>for answer.</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9</a:t>
            </a:fld>
            <a:endParaRPr lang="en-US"/>
          </a:p>
        </p:txBody>
      </p:sp>
    </p:spTree>
    <p:extLst>
      <p:ext uri="{BB962C8B-B14F-4D97-AF65-F5344CB8AC3E}">
        <p14:creationId xmlns:p14="http://schemas.microsoft.com/office/powerpoint/2010/main" val="193374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3377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61833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6064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78546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401E1-6004-4F97-8B2B-002FFB9BD7A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8272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1500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7401E1-6004-4F97-8B2B-002FFB9BD7AE}"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25128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7401E1-6004-4F97-8B2B-002FFB9BD7AE}"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9741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401E1-6004-4F97-8B2B-002FFB9BD7AE}"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95614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05330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74280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7401E1-6004-4F97-8B2B-002FFB9BD7AE}" type="datetimeFigureOut">
              <a:rPr lang="en-US" smtClean="0"/>
              <a:t>9/24/2017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81C723-5B2D-4A0A-80AE-30E801A26A66}" type="slidenum">
              <a:rPr lang="en-US" smtClean="0"/>
              <a:t>‹#›</a:t>
            </a:fld>
            <a:endParaRPr lang="en-US"/>
          </a:p>
        </p:txBody>
      </p:sp>
    </p:spTree>
    <p:extLst>
      <p:ext uri="{BB962C8B-B14F-4D97-AF65-F5344CB8AC3E}">
        <p14:creationId xmlns:p14="http://schemas.microsoft.com/office/powerpoint/2010/main" val="4090317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5884" b="14662"/>
          <a:stretch/>
        </p:blipFill>
        <p:spPr>
          <a:xfrm>
            <a:off x="0" y="0"/>
            <a:ext cx="9144000" cy="5143500"/>
          </a:xfrm>
          <a:prstGeom prst="rect">
            <a:avLst/>
          </a:prstGeom>
        </p:spPr>
      </p:pic>
      <p:sp>
        <p:nvSpPr>
          <p:cNvPr id="16" name="Rectangle 15"/>
          <p:cNvSpPr/>
          <p:nvPr/>
        </p:nvSpPr>
        <p:spPr>
          <a:xfrm>
            <a:off x="0" y="0"/>
            <a:ext cx="9144000" cy="51435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0" y="2952750"/>
            <a:ext cx="9144000" cy="219075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181350"/>
            <a:ext cx="1296538" cy="1143000"/>
          </a:xfrm>
          <a:prstGeom prst="rect">
            <a:avLst/>
          </a:prstGeom>
        </p:spPr>
      </p:pic>
      <p:sp>
        <p:nvSpPr>
          <p:cNvPr id="13" name="Title 1"/>
          <p:cNvSpPr txBox="1">
            <a:spLocks/>
          </p:cNvSpPr>
          <p:nvPr/>
        </p:nvSpPr>
        <p:spPr>
          <a:xfrm>
            <a:off x="1438052" y="3409950"/>
            <a:ext cx="3133948" cy="9636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E70DC"/>
                </a:solidFill>
                <a:latin typeface="Noto Sans" pitchFamily="34" charset="0"/>
                <a:ea typeface="Noto Sans" pitchFamily="34" charset="0"/>
                <a:cs typeface="Noto Sans" pitchFamily="34" charset="0"/>
              </a:rPr>
              <a:t>Crowd Aid</a:t>
            </a:r>
          </a:p>
        </p:txBody>
      </p:sp>
      <p:sp>
        <p:nvSpPr>
          <p:cNvPr id="14" name="Subtitle 2"/>
          <p:cNvSpPr txBox="1">
            <a:spLocks/>
          </p:cNvSpPr>
          <p:nvPr/>
        </p:nvSpPr>
        <p:spPr>
          <a:xfrm>
            <a:off x="152400" y="4400550"/>
            <a:ext cx="8915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solidFill>
                  <a:schemeClr val="accent1">
                    <a:lumMod val="75000"/>
                  </a:schemeClr>
                </a:solidFill>
                <a:latin typeface="Noto Sans" pitchFamily="34" charset="0"/>
                <a:ea typeface="Noto Sans" pitchFamily="34" charset="0"/>
                <a:cs typeface="Noto Sans" pitchFamily="34" charset="0"/>
              </a:rPr>
              <a:t>We will help you answer health or medical needs through crowdsourcing</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1745817"/>
            <a:ext cx="2514600" cy="966067"/>
          </a:xfrm>
          <a:prstGeom prst="rect">
            <a:avLst/>
          </a:prstGeom>
        </p:spPr>
      </p:pic>
    </p:spTree>
    <p:extLst>
      <p:ext uri="{BB962C8B-B14F-4D97-AF65-F5344CB8AC3E}">
        <p14:creationId xmlns:p14="http://schemas.microsoft.com/office/powerpoint/2010/main" val="4213854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Questions and Answers</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2" name="Rectangle 1"/>
          <p:cNvSpPr/>
          <p:nvPr/>
        </p:nvSpPr>
        <p:spPr>
          <a:xfrm>
            <a:off x="2540834" y="2571750"/>
            <a:ext cx="4062331" cy="923330"/>
          </a:xfrm>
          <a:prstGeom prst="rect">
            <a:avLst/>
          </a:prstGeom>
        </p:spPr>
        <p:txBody>
          <a:bodyPr wrap="none">
            <a:spAutoFit/>
          </a:bodyPr>
          <a:lstStyle/>
          <a:p>
            <a:r>
              <a:rPr lang="en-US" sz="5400" b="1" dirty="0" smtClean="0">
                <a:solidFill>
                  <a:srgbClr val="00B050"/>
                </a:solidFill>
                <a:latin typeface="Noto Sans" pitchFamily="34" charset="0"/>
                <a:ea typeface="Noto Sans" pitchFamily="34" charset="0"/>
                <a:cs typeface="Noto Sans" pitchFamily="34" charset="0"/>
              </a:rPr>
              <a:t>Questions?</a:t>
            </a:r>
            <a:endParaRPr lang="en-US" sz="5400" b="1" dirty="0">
              <a:solidFill>
                <a:srgbClr val="00B050"/>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1614168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What is the problem?</a:t>
            </a:r>
          </a:p>
        </p:txBody>
      </p:sp>
      <p:grpSp>
        <p:nvGrpSpPr>
          <p:cNvPr id="12" name="Group 11"/>
          <p:cNvGrpSpPr/>
          <p:nvPr/>
        </p:nvGrpSpPr>
        <p:grpSpPr>
          <a:xfrm>
            <a:off x="131135" y="971550"/>
            <a:ext cx="8697432" cy="2057400"/>
            <a:chOff x="131135" y="971550"/>
            <a:chExt cx="8697432" cy="205740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5" y="971550"/>
              <a:ext cx="241954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819400" y="1087843"/>
              <a:ext cx="6009167" cy="1712506"/>
              <a:chOff x="2819400" y="1087843"/>
              <a:chExt cx="6009167" cy="1712506"/>
            </a:xfrm>
          </p:grpSpPr>
          <p:sp>
            <p:nvSpPr>
              <p:cNvPr id="2" name="Rounded Rectangle 1"/>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5181600" y="1200150"/>
                <a:ext cx="3557477" cy="128429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bg1"/>
                    </a:solidFill>
                    <a:latin typeface="Noto Sans" pitchFamily="34" charset="0"/>
                    <a:ea typeface="Noto Sans" pitchFamily="34" charset="0"/>
                    <a:cs typeface="Noto Sans" pitchFamily="34" charset="0"/>
                  </a:rPr>
                  <a:t>Are wasted by U.S. health care system a year and a portion of it are from discarded medical items that are still usable</a:t>
                </a:r>
                <a:r>
                  <a:rPr lang="en-US" sz="2300" b="1" dirty="0">
                    <a:solidFill>
                      <a:schemeClr val="bg1"/>
                    </a:solidFill>
                    <a:latin typeface="Noto Sans" pitchFamily="34" charset="0"/>
                    <a:ea typeface="Noto Sans" pitchFamily="34" charset="0"/>
                    <a:cs typeface="Noto Sans" pitchFamily="34" charset="0"/>
                  </a:rPr>
                  <a:t>.</a:t>
                </a:r>
                <a:endParaRPr lang="en-US" sz="2300" dirty="0">
                  <a:solidFill>
                    <a:schemeClr val="bg1"/>
                  </a:solidFill>
                  <a:latin typeface="Noto Sans" pitchFamily="34" charset="0"/>
                  <a:ea typeface="Noto Sans" pitchFamily="34" charset="0"/>
                  <a:cs typeface="Noto Sans" pitchFamily="34" charset="0"/>
                </a:endParaRPr>
              </a:p>
            </p:txBody>
          </p:sp>
          <p:sp>
            <p:nvSpPr>
              <p:cNvPr id="21" name="Rounded Rectangle 20"/>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C00000"/>
                    </a:solidFill>
                    <a:latin typeface="Noto Sans" pitchFamily="34" charset="0"/>
                    <a:ea typeface="Noto Sans" pitchFamily="34" charset="0"/>
                    <a:cs typeface="Noto Sans" pitchFamily="34" charset="0"/>
                  </a:rPr>
                  <a:t>$765 Billion</a:t>
                </a:r>
                <a:endParaRPr lang="en-US" sz="1600" dirty="0"/>
              </a:p>
            </p:txBody>
          </p:sp>
        </p:grpSp>
      </p:grpSp>
      <p:grpSp>
        <p:nvGrpSpPr>
          <p:cNvPr id="11" name="Group 10"/>
          <p:cNvGrpSpPr/>
          <p:nvPr/>
        </p:nvGrpSpPr>
        <p:grpSpPr>
          <a:xfrm>
            <a:off x="609600" y="2038350"/>
            <a:ext cx="8226055" cy="1712506"/>
            <a:chOff x="609600" y="2038350"/>
            <a:chExt cx="8226055" cy="1712506"/>
          </a:xfrm>
        </p:grpSpPr>
        <p:grpSp>
          <p:nvGrpSpPr>
            <p:cNvPr id="4" name="Group 3"/>
            <p:cNvGrpSpPr/>
            <p:nvPr/>
          </p:nvGrpSpPr>
          <p:grpSpPr>
            <a:xfrm>
              <a:off x="609600" y="2091002"/>
              <a:ext cx="1593863" cy="1593863"/>
              <a:chOff x="609600" y="2091002"/>
              <a:chExt cx="1593863" cy="1593863"/>
            </a:xfrm>
          </p:grpSpPr>
          <p:pic>
            <p:nvPicPr>
              <p:cNvPr id="2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975867">
                <a:off x="749167" y="2259913"/>
                <a:ext cx="1177761" cy="1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quot;No&quot; Symbol 6"/>
              <p:cNvSpPr/>
              <p:nvPr/>
            </p:nvSpPr>
            <p:spPr>
              <a:xfrm>
                <a:off x="609600" y="2091002"/>
                <a:ext cx="1593863" cy="1593863"/>
              </a:xfrm>
              <a:prstGeom prst="noSmoking">
                <a:avLst>
                  <a:gd name="adj" fmla="val 936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2826488" y="2038350"/>
              <a:ext cx="6009167" cy="1712506"/>
              <a:chOff x="2819400" y="1087843"/>
              <a:chExt cx="6009167" cy="1712506"/>
            </a:xfrm>
          </p:grpSpPr>
          <p:sp>
            <p:nvSpPr>
              <p:cNvPr id="24" name="Rounded Rectangle 23"/>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p:cNvSpPr txBox="1">
                <a:spLocks/>
              </p:cNvSpPr>
              <p:nvPr/>
            </p:nvSpPr>
            <p:spPr>
              <a:xfrm>
                <a:off x="5181600" y="1165317"/>
                <a:ext cx="3557477" cy="147152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bg1"/>
                    </a:solidFill>
                    <a:latin typeface="Noto Sans" pitchFamily="34" charset="0"/>
                    <a:ea typeface="Noto Sans" pitchFamily="34" charset="0"/>
                    <a:cs typeface="Noto Sans" pitchFamily="34" charset="0"/>
                  </a:rPr>
                  <a:t>People do not have access to essential health services and </a:t>
                </a:r>
                <a:r>
                  <a:rPr lang="en-US" sz="2000" b="1" dirty="0">
                    <a:solidFill>
                      <a:schemeClr val="bg1"/>
                    </a:solidFill>
                    <a:latin typeface="Noto Sans" pitchFamily="34" charset="0"/>
                    <a:ea typeface="Noto Sans" pitchFamily="34" charset="0"/>
                    <a:cs typeface="Noto Sans" pitchFamily="34" charset="0"/>
                  </a:rPr>
                  <a:t>6% </a:t>
                </a:r>
                <a:r>
                  <a:rPr lang="en-US" sz="1800" b="1" dirty="0">
                    <a:solidFill>
                      <a:schemeClr val="bg1"/>
                    </a:solidFill>
                    <a:latin typeface="Noto Sans" pitchFamily="34" charset="0"/>
                    <a:ea typeface="Noto Sans" pitchFamily="34" charset="0"/>
                    <a:cs typeface="Noto Sans" pitchFamily="34" charset="0"/>
                  </a:rPr>
                  <a:t>of people are pushed further into extreme poverty because of health spending.</a:t>
                </a:r>
              </a:p>
              <a:p>
                <a:pPr algn="l"/>
                <a:endParaRPr lang="en-US" sz="2300" dirty="0">
                  <a:solidFill>
                    <a:schemeClr val="bg1"/>
                  </a:solidFill>
                  <a:latin typeface="Noto Sans" pitchFamily="34" charset="0"/>
                  <a:ea typeface="Noto Sans" pitchFamily="34" charset="0"/>
                  <a:cs typeface="Noto Sans" pitchFamily="34" charset="0"/>
                </a:endParaRPr>
              </a:p>
            </p:txBody>
          </p:sp>
          <p:sp>
            <p:nvSpPr>
              <p:cNvPr id="26" name="Rounded Rectangle 25"/>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C00000"/>
                    </a:solidFill>
                    <a:latin typeface="Noto Sans" pitchFamily="34" charset="0"/>
                    <a:ea typeface="Noto Sans" pitchFamily="34" charset="0"/>
                    <a:cs typeface="Noto Sans" pitchFamily="34" charset="0"/>
                  </a:rPr>
                  <a:t>400 Million</a:t>
                </a:r>
                <a:endParaRPr lang="en-US" sz="1600" dirty="0"/>
              </a:p>
            </p:txBody>
          </p:sp>
        </p:grpSp>
      </p:grpSp>
      <p:grpSp>
        <p:nvGrpSpPr>
          <p:cNvPr id="10" name="Group 9"/>
          <p:cNvGrpSpPr/>
          <p:nvPr/>
        </p:nvGrpSpPr>
        <p:grpSpPr>
          <a:xfrm>
            <a:off x="517421" y="3161098"/>
            <a:ext cx="8318234" cy="1759177"/>
            <a:chOff x="517421" y="3161098"/>
            <a:chExt cx="8318234" cy="1759177"/>
          </a:xfrm>
        </p:grpSpPr>
        <p:pic>
          <p:nvPicPr>
            <p:cNvPr id="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238156">
              <a:off x="817650" y="3161098"/>
              <a:ext cx="1177761" cy="1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17421" y="3796268"/>
              <a:ext cx="1952821" cy="1124007"/>
            </a:xfrm>
            <a:prstGeom prst="rect">
              <a:avLst/>
            </a:prstGeom>
            <a:noFill/>
          </p:spPr>
        </p:pic>
        <p:grpSp>
          <p:nvGrpSpPr>
            <p:cNvPr id="5" name="Group 4"/>
            <p:cNvGrpSpPr/>
            <p:nvPr/>
          </p:nvGrpSpPr>
          <p:grpSpPr>
            <a:xfrm>
              <a:off x="2819400" y="3207769"/>
              <a:ext cx="6016255" cy="1712506"/>
              <a:chOff x="2830033" y="3207769"/>
              <a:chExt cx="6009167" cy="1712506"/>
            </a:xfrm>
          </p:grpSpPr>
          <p:sp>
            <p:nvSpPr>
              <p:cNvPr id="28" name="Rounded Rectangle 27"/>
              <p:cNvSpPr/>
              <p:nvPr/>
            </p:nvSpPr>
            <p:spPr>
              <a:xfrm>
                <a:off x="2830033" y="3207769"/>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978888" y="3333751"/>
                <a:ext cx="5707912" cy="1447800"/>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b="1" dirty="0">
                    <a:solidFill>
                      <a:schemeClr val="tx1">
                        <a:lumMod val="65000"/>
                        <a:lumOff val="35000"/>
                      </a:schemeClr>
                    </a:solidFill>
                    <a:latin typeface="Noto Sans" pitchFamily="34" charset="0"/>
                    <a:ea typeface="Noto Sans" pitchFamily="34" charset="0"/>
                    <a:cs typeface="Noto Sans" pitchFamily="34" charset="0"/>
                  </a:rPr>
                  <a:t>Patients are often </a:t>
                </a:r>
                <a:r>
                  <a:rPr lang="en-US" sz="2000" b="1" dirty="0">
                    <a:solidFill>
                      <a:srgbClr val="00B050"/>
                    </a:solidFill>
                    <a:latin typeface="Noto Sans" pitchFamily="34" charset="0"/>
                    <a:ea typeface="Noto Sans" pitchFamily="34" charset="0"/>
                    <a:cs typeface="Noto Sans" pitchFamily="34" charset="0"/>
                  </a:rPr>
                  <a:t>willing to donate </a:t>
                </a:r>
                <a:r>
                  <a:rPr lang="en-US" sz="2000" b="1" dirty="0">
                    <a:solidFill>
                      <a:schemeClr val="tx1">
                        <a:lumMod val="65000"/>
                        <a:lumOff val="35000"/>
                      </a:schemeClr>
                    </a:solidFill>
                    <a:latin typeface="Noto Sans" pitchFamily="34" charset="0"/>
                    <a:ea typeface="Noto Sans" pitchFamily="34" charset="0"/>
                    <a:cs typeface="Noto Sans" pitchFamily="34" charset="0"/>
                  </a:rPr>
                  <a:t>medical products after completing their treatment, but </a:t>
                </a:r>
                <a:r>
                  <a:rPr lang="en-US" sz="2000" b="1" dirty="0">
                    <a:solidFill>
                      <a:srgbClr val="C00000"/>
                    </a:solidFill>
                    <a:latin typeface="Noto Sans" pitchFamily="34" charset="0"/>
                    <a:ea typeface="Noto Sans" pitchFamily="34" charset="0"/>
                    <a:cs typeface="Noto Sans" pitchFamily="34" charset="0"/>
                  </a:rPr>
                  <a:t>can struggle to find places to take them</a:t>
                </a:r>
                <a:r>
                  <a:rPr lang="en-US" sz="1600" b="1" dirty="0">
                    <a:solidFill>
                      <a:schemeClr val="bg1"/>
                    </a:solidFill>
                    <a:latin typeface="Noto Sans" pitchFamily="34" charset="0"/>
                    <a:ea typeface="Noto Sans" pitchFamily="34" charset="0"/>
                    <a:cs typeface="Noto Sans" pitchFamily="34" charset="0"/>
                  </a:rPr>
                  <a:t>.</a:t>
                </a:r>
              </a:p>
            </p:txBody>
          </p:sp>
        </p:grpSp>
      </p:grpSp>
    </p:spTree>
    <p:extLst>
      <p:ext uri="{BB962C8B-B14F-4D97-AF65-F5344CB8AC3E}">
        <p14:creationId xmlns:p14="http://schemas.microsoft.com/office/powerpoint/2010/main" val="394648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4" presetClass="exit" presetSubtype="10" fill="hold" nodeType="withEffect">
                                  <p:stCondLst>
                                    <p:cond delay="0"/>
                                  </p:stCondLst>
                                  <p:childTnLst>
                                    <p:animEffect transition="out" filter="randombar(horizontal)">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217" y="1962150"/>
            <a:ext cx="1390538" cy="1225869"/>
          </a:xfrm>
          <a:prstGeom prst="rect">
            <a:avLst/>
          </a:prstGeom>
        </p:spPr>
      </p:pic>
      <p:grpSp>
        <p:nvGrpSpPr>
          <p:cNvPr id="2061" name="Group 2060"/>
          <p:cNvGrpSpPr/>
          <p:nvPr/>
        </p:nvGrpSpPr>
        <p:grpSpPr>
          <a:xfrm>
            <a:off x="1364755" y="1806983"/>
            <a:ext cx="1387804" cy="1570235"/>
            <a:chOff x="212396" y="1376228"/>
            <a:chExt cx="1968335" cy="2227078"/>
          </a:xfrm>
        </p:grpSpPr>
        <p:pic>
          <p:nvPicPr>
            <p:cNvPr id="2055" name="Picture 7"/>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3400" y="1376228"/>
              <a:ext cx="1647331" cy="222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rot="19945674">
              <a:off x="212396" y="1574731"/>
              <a:ext cx="758688" cy="445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HELP!</a:t>
              </a:r>
            </a:p>
          </p:txBody>
        </p:sp>
      </p:grpSp>
      <p:cxnSp>
        <p:nvCxnSpPr>
          <p:cNvPr id="7" name="Straight Arrow Connector 6"/>
          <p:cNvCxnSpPr>
            <a:endCxn id="23" idx="1"/>
          </p:cNvCxnSpPr>
          <p:nvPr/>
        </p:nvCxnSpPr>
        <p:spPr>
          <a:xfrm>
            <a:off x="2507755" y="2575084"/>
            <a:ext cx="1276462" cy="1"/>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946216" y="1007867"/>
            <a:ext cx="1209740" cy="871851"/>
            <a:chOff x="5193991" y="994315"/>
            <a:chExt cx="1641845" cy="1003123"/>
          </a:xfrm>
        </p:grpSpPr>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3242" y="994315"/>
              <a:ext cx="1057918" cy="7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193991" y="1699797"/>
              <a:ext cx="1641845" cy="297641"/>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Health Institutions</a:t>
              </a:r>
            </a:p>
          </p:txBody>
        </p:sp>
      </p:grpSp>
      <p:grpSp>
        <p:nvGrpSpPr>
          <p:cNvPr id="2058" name="Group 2057"/>
          <p:cNvGrpSpPr/>
          <p:nvPr/>
        </p:nvGrpSpPr>
        <p:grpSpPr>
          <a:xfrm>
            <a:off x="6927355" y="2080133"/>
            <a:ext cx="1988045" cy="989904"/>
            <a:chOff x="6254838" y="1997002"/>
            <a:chExt cx="2452756" cy="1221296"/>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437" y="1997002"/>
              <a:ext cx="1223963" cy="101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6254838" y="2876550"/>
              <a:ext cx="2452756" cy="341748"/>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Charitable Organizations</a:t>
              </a:r>
            </a:p>
          </p:txBody>
        </p:sp>
      </p:grpSp>
      <p:grpSp>
        <p:nvGrpSpPr>
          <p:cNvPr id="2059" name="Group 2058"/>
          <p:cNvGrpSpPr/>
          <p:nvPr/>
        </p:nvGrpSpPr>
        <p:grpSpPr>
          <a:xfrm>
            <a:off x="4933111" y="3778167"/>
            <a:ext cx="960098" cy="984452"/>
            <a:chOff x="6296733" y="3380877"/>
            <a:chExt cx="1221423" cy="1252404"/>
          </a:xfrm>
        </p:grpSpPr>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6289" y="3380877"/>
              <a:ext cx="1017425" cy="103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6296733" y="4324350"/>
              <a:ext cx="1221423" cy="308931"/>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Government</a:t>
              </a:r>
            </a:p>
          </p:txBody>
        </p:sp>
      </p:grpSp>
      <p:grpSp>
        <p:nvGrpSpPr>
          <p:cNvPr id="2060" name="Group 2059"/>
          <p:cNvGrpSpPr/>
          <p:nvPr/>
        </p:nvGrpSpPr>
        <p:grpSpPr>
          <a:xfrm>
            <a:off x="6706527" y="3377218"/>
            <a:ext cx="898857" cy="1041173"/>
            <a:chOff x="4369792" y="3729370"/>
            <a:chExt cx="1201894" cy="1392189"/>
          </a:xfrm>
        </p:grpSpPr>
        <p:pic>
          <p:nvPicPr>
            <p:cNvPr id="2053"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69792" y="4781550"/>
              <a:ext cx="1196723" cy="340009"/>
            </a:xfrm>
            <a:prstGeom prst="rect">
              <a:avLst/>
            </a:prstGeom>
            <a:noFill/>
          </p:spPr>
          <p:txBody>
            <a:bodyPr wrap="none" rtlCol="0">
              <a:spAutoFit/>
            </a:bodyPr>
            <a:lstStyle/>
            <a:p>
              <a:r>
                <a:rPr lang="en-US" sz="1200" dirty="0">
                  <a:solidFill>
                    <a:schemeClr val="tx2"/>
                  </a:solidFill>
                  <a:latin typeface="Noto Sans" pitchFamily="34" charset="0"/>
                  <a:ea typeface="Noto Sans" pitchFamily="34" charset="0"/>
                  <a:cs typeface="Noto Sans" pitchFamily="34" charset="0"/>
                </a:rPr>
                <a:t>Individuals</a:t>
              </a:r>
            </a:p>
          </p:txBody>
        </p:sp>
      </p:grpSp>
      <p:cxnSp>
        <p:nvCxnSpPr>
          <p:cNvPr id="2067" name="Elbow Connector 2066"/>
          <p:cNvCxnSpPr>
            <a:stCxn id="23" idx="0"/>
            <a:endCxn id="2051" idx="1"/>
          </p:cNvCxnSpPr>
          <p:nvPr/>
        </p:nvCxnSpPr>
        <p:spPr>
          <a:xfrm rot="5400000" flipH="1" flipV="1">
            <a:off x="5067185" y="752103"/>
            <a:ext cx="622349" cy="1797746"/>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3" idx="3"/>
          </p:cNvCxnSpPr>
          <p:nvPr/>
        </p:nvCxnSpPr>
        <p:spPr>
          <a:xfrm>
            <a:off x="5174755" y="2575085"/>
            <a:ext cx="2097202" cy="17016"/>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2053" idx="1"/>
          </p:cNvCxnSpPr>
          <p:nvPr/>
        </p:nvCxnSpPr>
        <p:spPr>
          <a:xfrm>
            <a:off x="5082111" y="3070037"/>
            <a:ext cx="1661666" cy="737985"/>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23" idx="2"/>
            <a:endCxn id="2052" idx="1"/>
          </p:cNvCxnSpPr>
          <p:nvPr/>
        </p:nvCxnSpPr>
        <p:spPr>
          <a:xfrm rot="16200000" flipH="1">
            <a:off x="4281707" y="3385797"/>
            <a:ext cx="998182" cy="602625"/>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6" name="Title 1"/>
          <p:cNvSpPr txBox="1">
            <a:spLocks/>
          </p:cNvSpPr>
          <p:nvPr/>
        </p:nvSpPr>
        <p:spPr>
          <a:xfrm>
            <a:off x="2912512" y="3222588"/>
            <a:ext cx="3133948" cy="9636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E70DC"/>
                </a:solidFill>
                <a:latin typeface="Noto Sans" pitchFamily="34" charset="0"/>
                <a:ea typeface="Noto Sans" pitchFamily="34" charset="0"/>
                <a:cs typeface="Noto Sans" pitchFamily="34" charset="0"/>
              </a:rPr>
              <a:t>Crowd Aid</a:t>
            </a:r>
          </a:p>
        </p:txBody>
      </p:sp>
    </p:spTree>
    <p:extLst>
      <p:ext uri="{BB962C8B-B14F-4D97-AF65-F5344CB8AC3E}">
        <p14:creationId xmlns:p14="http://schemas.microsoft.com/office/powerpoint/2010/main" val="129370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067"/>
                                        </p:tgtEl>
                                        <p:attrNameLst>
                                          <p:attrName>style.visibility</p:attrName>
                                        </p:attrNameLst>
                                      </p:cBhvr>
                                      <p:to>
                                        <p:strVal val="visible"/>
                                      </p:to>
                                    </p:set>
                                    <p:animEffect transition="in" filter="barn(inVertical)">
                                      <p:cBhvr>
                                        <p:cTn id="15" dur="500"/>
                                        <p:tgtEl>
                                          <p:spTgt spid="2067"/>
                                        </p:tgtEl>
                                      </p:cBhvr>
                                    </p:animEffect>
                                  </p:childTnLst>
                                </p:cTn>
                              </p:par>
                              <p:par>
                                <p:cTn id="16" presetID="14" presetClass="exit" presetSubtype="10" fill="hold" grpId="1" nodeType="withEffect">
                                  <p:stCondLst>
                                    <p:cond delay="0"/>
                                  </p:stCondLst>
                                  <p:childTnLst>
                                    <p:animEffect transition="out" filter="randombar(horizontal)">
                                      <p:cBhvr>
                                        <p:cTn id="17" dur="500"/>
                                        <p:tgtEl>
                                          <p:spTgt spid="26"/>
                                        </p:tgtEl>
                                      </p:cBhvr>
                                    </p:animEffect>
                                    <p:set>
                                      <p:cBhvr>
                                        <p:cTn id="18" dur="1" fill="hold">
                                          <p:stCondLst>
                                            <p:cond delay="499"/>
                                          </p:stCondLst>
                                        </p:cTn>
                                        <p:tgtEl>
                                          <p:spTgt spid="26"/>
                                        </p:tgtEl>
                                        <p:attrNameLst>
                                          <p:attrName>style.visibility</p:attrName>
                                        </p:attrNameLst>
                                      </p:cBhvr>
                                      <p:to>
                                        <p:strVal val="hidden"/>
                                      </p:to>
                                    </p:set>
                                  </p:childTnLst>
                                </p:cTn>
                              </p:par>
                              <p:par>
                                <p:cTn id="19" presetID="6" presetClass="entr" presetSubtype="16"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ircle(in)">
                                      <p:cBhvr>
                                        <p:cTn id="21" dur="20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arn(inVertical)">
                                      <p:cBhvr>
                                        <p:cTn id="26" dur="500"/>
                                        <p:tgtEl>
                                          <p:spTgt spid="66"/>
                                        </p:tgtEl>
                                      </p:cBhvr>
                                    </p:animEffect>
                                  </p:childTnLst>
                                </p:cTn>
                              </p:par>
                              <p:par>
                                <p:cTn id="27" presetID="6" presetClass="entr" presetSubtype="16" fill="hold" nodeType="withEffect">
                                  <p:stCondLst>
                                    <p:cond delay="0"/>
                                  </p:stCondLst>
                                  <p:childTnLst>
                                    <p:set>
                                      <p:cBhvr>
                                        <p:cTn id="28" dur="1" fill="hold">
                                          <p:stCondLst>
                                            <p:cond delay="0"/>
                                          </p:stCondLst>
                                        </p:cTn>
                                        <p:tgtEl>
                                          <p:spTgt spid="2058"/>
                                        </p:tgtEl>
                                        <p:attrNameLst>
                                          <p:attrName>style.visibility</p:attrName>
                                        </p:attrNameLst>
                                      </p:cBhvr>
                                      <p:to>
                                        <p:strVal val="visible"/>
                                      </p:to>
                                    </p:set>
                                    <p:animEffect transition="in" filter="circle(in)">
                                      <p:cBhvr>
                                        <p:cTn id="29" dur="2000"/>
                                        <p:tgtEl>
                                          <p:spTgt spid="205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barn(inVertical)">
                                      <p:cBhvr>
                                        <p:cTn id="34" dur="500"/>
                                        <p:tgtEl>
                                          <p:spTgt spid="72"/>
                                        </p:tgtEl>
                                      </p:cBhvr>
                                    </p:animEffect>
                                  </p:childTnLst>
                                </p:cTn>
                              </p:par>
                              <p:par>
                                <p:cTn id="35" presetID="6" presetClass="entr" presetSubtype="16" fill="hold" nodeType="with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circle(in)">
                                      <p:cBhvr>
                                        <p:cTn id="37" dur="2000"/>
                                        <p:tgtEl>
                                          <p:spTgt spid="206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barn(inVertical)">
                                      <p:cBhvr>
                                        <p:cTn id="42" dur="500"/>
                                        <p:tgtEl>
                                          <p:spTgt spid="80"/>
                                        </p:tgtEl>
                                      </p:cBhvr>
                                    </p:animEffect>
                                  </p:childTnLst>
                                </p:cTn>
                              </p:par>
                              <p:par>
                                <p:cTn id="43" presetID="6" presetClass="entr" presetSubtype="16" fill="hold" nodeType="withEffect">
                                  <p:stCondLst>
                                    <p:cond delay="0"/>
                                  </p:stCondLst>
                                  <p:childTnLst>
                                    <p:set>
                                      <p:cBhvr>
                                        <p:cTn id="44" dur="1" fill="hold">
                                          <p:stCondLst>
                                            <p:cond delay="0"/>
                                          </p:stCondLst>
                                        </p:cTn>
                                        <p:tgtEl>
                                          <p:spTgt spid="2059"/>
                                        </p:tgtEl>
                                        <p:attrNameLst>
                                          <p:attrName>style.visibility</p:attrName>
                                        </p:attrNameLst>
                                      </p:cBhvr>
                                      <p:to>
                                        <p:strVal val="visible"/>
                                      </p:to>
                                    </p:set>
                                    <p:animEffect transition="in" filter="circle(in)">
                                      <p:cBhvr>
                                        <p:cTn id="45" dur="2000"/>
                                        <p:tgtEl>
                                          <p:spTgt spid="205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par>
                                <p:cTn id="51" presetID="6" presetClass="entr" presetSubtype="16" fill="hold" nodeType="withEffect">
                                  <p:stCondLst>
                                    <p:cond delay="0"/>
                                  </p:stCondLst>
                                  <p:childTnLst>
                                    <p:set>
                                      <p:cBhvr>
                                        <p:cTn id="52" dur="1" fill="hold">
                                          <p:stCondLst>
                                            <p:cond delay="0"/>
                                          </p:stCondLst>
                                        </p:cTn>
                                        <p:tgtEl>
                                          <p:spTgt spid="2061"/>
                                        </p:tgtEl>
                                        <p:attrNameLst>
                                          <p:attrName>style.visibility</p:attrName>
                                        </p:attrNameLst>
                                      </p:cBhvr>
                                      <p:to>
                                        <p:strVal val="visible"/>
                                      </p:to>
                                    </p:set>
                                    <p:animEffect transition="in" filter="circle(in)">
                                      <p:cBhvr>
                                        <p:cTn id="53" dur="2000"/>
                                        <p:tgtEl>
                                          <p:spTgt spid="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grpSp>
        <p:nvGrpSpPr>
          <p:cNvPr id="3" name="Group 2"/>
          <p:cNvGrpSpPr/>
          <p:nvPr/>
        </p:nvGrpSpPr>
        <p:grpSpPr>
          <a:xfrm>
            <a:off x="4098333" y="1657350"/>
            <a:ext cx="4588467" cy="2341974"/>
            <a:chOff x="375211" y="1346665"/>
            <a:chExt cx="6009167" cy="1596213"/>
          </a:xfrm>
        </p:grpSpPr>
        <p:sp>
          <p:nvSpPr>
            <p:cNvPr id="2" name="Rounded Rectangle 1"/>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616721" y="1552184"/>
              <a:ext cx="5488635" cy="107908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b="1" dirty="0">
                  <a:solidFill>
                    <a:srgbClr val="00B050"/>
                  </a:solidFill>
                  <a:latin typeface="Noto Sans" pitchFamily="34" charset="0"/>
                  <a:ea typeface="Noto Sans" pitchFamily="34" charset="0"/>
                  <a:cs typeface="Noto Sans" pitchFamily="34" charset="0"/>
                </a:rPr>
                <a:t>Billions of dollars </a:t>
              </a:r>
              <a:r>
                <a:rPr lang="en-US" sz="2400" b="1" dirty="0">
                  <a:solidFill>
                    <a:schemeClr val="tx2"/>
                  </a:solidFill>
                  <a:latin typeface="Noto Sans" pitchFamily="34" charset="0"/>
                  <a:ea typeface="Noto Sans" pitchFamily="34" charset="0"/>
                  <a:cs typeface="Noto Sans" pitchFamily="34" charset="0"/>
                </a:rPr>
                <a:t>could be saved each year by salvaging still useful medical products.</a:t>
              </a:r>
            </a:p>
          </p:txBody>
        </p:sp>
      </p:grpSp>
      <p:grpSp>
        <p:nvGrpSpPr>
          <p:cNvPr id="7" name="Group 6"/>
          <p:cNvGrpSpPr/>
          <p:nvPr/>
        </p:nvGrpSpPr>
        <p:grpSpPr>
          <a:xfrm>
            <a:off x="504091" y="1352550"/>
            <a:ext cx="3215532" cy="3103974"/>
            <a:chOff x="5943600" y="2765969"/>
            <a:chExt cx="1851206" cy="1786981"/>
          </a:xfrm>
        </p:grpSpPr>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765969"/>
              <a:ext cx="1851206" cy="17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0508" y="3381483"/>
              <a:ext cx="717390" cy="63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675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52400" y="971550"/>
            <a:ext cx="8915400" cy="762000"/>
            <a:chOff x="375211" y="1346665"/>
            <a:chExt cx="6009167" cy="1596213"/>
          </a:xfrm>
        </p:grpSpPr>
        <p:sp>
          <p:nvSpPr>
            <p:cNvPr id="19" name="Rounded Rectangle 18"/>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p:cNvSpPr txBox="1">
              <a:spLocks/>
            </p:cNvSpPr>
            <p:nvPr/>
          </p:nvSpPr>
          <p:spPr>
            <a:xfrm>
              <a:off x="442573" y="1382500"/>
              <a:ext cx="5878216" cy="15214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accent1"/>
                  </a:solidFill>
                  <a:latin typeface="Noto Sans" pitchFamily="34" charset="0"/>
                  <a:ea typeface="Noto Sans" pitchFamily="34" charset="0"/>
                  <a:cs typeface="Noto Sans" pitchFamily="34" charset="0"/>
                </a:rPr>
                <a:t>AI and crowdsourcing can provide efficient and quick response to the people using Crowd Aid.</a:t>
              </a:r>
            </a:p>
          </p:txBody>
        </p:sp>
      </p:grp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sp>
        <p:nvSpPr>
          <p:cNvPr id="9" name="Subtitle 2"/>
          <p:cNvSpPr txBox="1">
            <a:spLocks/>
          </p:cNvSpPr>
          <p:nvPr/>
        </p:nvSpPr>
        <p:spPr>
          <a:xfrm>
            <a:off x="647800" y="1415993"/>
            <a:ext cx="7795125" cy="113328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2"/>
              </a:solidFill>
              <a:latin typeface="Noto Sans" pitchFamily="34" charset="0"/>
              <a:ea typeface="Noto Sans" pitchFamily="34" charset="0"/>
              <a:cs typeface="Noto Sans"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05658">
            <a:off x="3198107" y="2639053"/>
            <a:ext cx="2731295" cy="3158136"/>
          </a:xfrm>
          <a:prstGeom prst="rect">
            <a:avLst/>
          </a:prstGeom>
        </p:spPr>
      </p:pic>
      <p:pic>
        <p:nvPicPr>
          <p:cNvPr id="4" name="Picture 3"/>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44509" y="1809750"/>
            <a:ext cx="1620709" cy="1620709"/>
          </a:xfrm>
          <a:prstGeom prst="rect">
            <a:avLst/>
          </a:prstGeom>
        </p:spPr>
      </p:pic>
      <p:pic>
        <p:nvPicPr>
          <p:cNvPr id="5" name="Picture 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6400" y="1633099"/>
            <a:ext cx="1700651" cy="1700651"/>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199" y="1809750"/>
            <a:ext cx="2214897" cy="1952606"/>
          </a:xfrm>
          <a:prstGeom prst="rect">
            <a:avLst/>
          </a:prstGeom>
        </p:spPr>
      </p:pic>
    </p:spTree>
    <p:extLst>
      <p:ext uri="{BB962C8B-B14F-4D97-AF65-F5344CB8AC3E}">
        <p14:creationId xmlns:p14="http://schemas.microsoft.com/office/powerpoint/2010/main" val="27903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77778E-6 5.09562E-6 L 0.48732 0.00032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38889E-6 0.01667 L -0.51754 0.01451 " pathEditMode="relative" rAng="0" ptsTypes="AA">
                                      <p:cBhvr>
                                        <p:cTn id="8" dur="2000" fill="hold"/>
                                        <p:tgtEl>
                                          <p:spTgt spid="5"/>
                                        </p:tgtEl>
                                        <p:attrNameLst>
                                          <p:attrName>ppt_x</p:attrName>
                                          <p:attrName>ppt_y</p:attrName>
                                        </p:attrNameLst>
                                      </p:cBhvr>
                                      <p:rCtr x="-25885" y="-124"/>
                                    </p:animMotion>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Solution - Benefits</a:t>
            </a:r>
          </a:p>
        </p:txBody>
      </p:sp>
      <p:sp>
        <p:nvSpPr>
          <p:cNvPr id="13" name="Subtitle 2"/>
          <p:cNvSpPr txBox="1">
            <a:spLocks/>
          </p:cNvSpPr>
          <p:nvPr/>
        </p:nvSpPr>
        <p:spPr>
          <a:xfrm>
            <a:off x="152400" y="1047750"/>
            <a:ext cx="2397031" cy="3693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rgbClr val="00B050"/>
                </a:solidFill>
                <a:latin typeface="Noto Sans" pitchFamily="34" charset="0"/>
                <a:ea typeface="Noto Sans" pitchFamily="34" charset="0"/>
                <a:cs typeface="Noto Sans" pitchFamily="34" charset="0"/>
              </a:rPr>
              <a:t>There is more...</a:t>
            </a:r>
          </a:p>
        </p:txBody>
      </p:sp>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27" y="3458239"/>
            <a:ext cx="14763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333750"/>
            <a:ext cx="15430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333750"/>
            <a:ext cx="1627810" cy="13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5736" y="3257550"/>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endCxn id="4104" idx="0"/>
          </p:cNvCxnSpPr>
          <p:nvPr/>
        </p:nvCxnSpPr>
        <p:spPr>
          <a:xfrm flipH="1">
            <a:off x="1350915" y="2266950"/>
            <a:ext cx="2207417" cy="1191289"/>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105" idx="0"/>
          </p:cNvCxnSpPr>
          <p:nvPr/>
        </p:nvCxnSpPr>
        <p:spPr>
          <a:xfrm flipH="1">
            <a:off x="3438525" y="2680243"/>
            <a:ext cx="676275" cy="653507"/>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107" idx="0"/>
          </p:cNvCxnSpPr>
          <p:nvPr/>
        </p:nvCxnSpPr>
        <p:spPr>
          <a:xfrm>
            <a:off x="5181600" y="2571750"/>
            <a:ext cx="188036" cy="6858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106" idx="0"/>
          </p:cNvCxnSpPr>
          <p:nvPr/>
        </p:nvCxnSpPr>
        <p:spPr>
          <a:xfrm>
            <a:off x="5838079" y="2114550"/>
            <a:ext cx="1605226" cy="12192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558332" y="1123950"/>
            <a:ext cx="2279747" cy="1556293"/>
            <a:chOff x="3558332" y="1123950"/>
            <a:chExt cx="2279747" cy="1556293"/>
          </a:xfrm>
        </p:grpSpPr>
        <p:sp>
          <p:nvSpPr>
            <p:cNvPr id="5" name="Cloud 4"/>
            <p:cNvSpPr/>
            <p:nvPr/>
          </p:nvSpPr>
          <p:spPr>
            <a:xfrm>
              <a:off x="3558332" y="1123950"/>
              <a:ext cx="2279747" cy="155629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298156" y="1527718"/>
              <a:ext cx="800100" cy="8572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95211" y="1408045"/>
              <a:ext cx="621950" cy="548298"/>
            </a:xfrm>
            <a:prstGeom prst="rect">
              <a:avLst/>
            </a:prstGeom>
          </p:spPr>
        </p:pic>
      </p:grpSp>
      <p:sp>
        <p:nvSpPr>
          <p:cNvPr id="37" name="TextBox 36"/>
          <p:cNvSpPr txBox="1"/>
          <p:nvPr/>
        </p:nvSpPr>
        <p:spPr>
          <a:xfrm>
            <a:off x="953208" y="4653905"/>
            <a:ext cx="795411"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Patterns</a:t>
            </a:r>
          </a:p>
        </p:txBody>
      </p:sp>
      <p:sp>
        <p:nvSpPr>
          <p:cNvPr id="50" name="TextBox 49"/>
          <p:cNvSpPr txBox="1"/>
          <p:nvPr/>
        </p:nvSpPr>
        <p:spPr>
          <a:xfrm>
            <a:off x="3048000" y="4629150"/>
            <a:ext cx="683200"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Trends</a:t>
            </a:r>
          </a:p>
        </p:txBody>
      </p:sp>
      <p:sp>
        <p:nvSpPr>
          <p:cNvPr id="58" name="TextBox 57"/>
          <p:cNvSpPr txBox="1"/>
          <p:nvPr/>
        </p:nvSpPr>
        <p:spPr>
          <a:xfrm>
            <a:off x="4748312" y="4581305"/>
            <a:ext cx="1242648"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Demographics</a:t>
            </a:r>
          </a:p>
        </p:txBody>
      </p:sp>
      <p:sp>
        <p:nvSpPr>
          <p:cNvPr id="61" name="TextBox 60"/>
          <p:cNvSpPr txBox="1"/>
          <p:nvPr/>
        </p:nvSpPr>
        <p:spPr>
          <a:xfrm>
            <a:off x="6831506" y="4557325"/>
            <a:ext cx="1276311"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Other statistics</a:t>
            </a:r>
          </a:p>
        </p:txBody>
      </p:sp>
    </p:spTree>
    <p:extLst>
      <p:ext uri="{BB962C8B-B14F-4D97-AF65-F5344CB8AC3E}">
        <p14:creationId xmlns:p14="http://schemas.microsoft.com/office/powerpoint/2010/main" val="36118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down)">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4105"/>
                                        </p:tgtEl>
                                        <p:attrNameLst>
                                          <p:attrName>style.visibility</p:attrName>
                                        </p:attrNameLst>
                                      </p:cBhvr>
                                      <p:to>
                                        <p:strVal val="visible"/>
                                      </p:to>
                                    </p:set>
                                    <p:animEffect transition="in" filter="wipe(down)">
                                      <p:cBhvr>
                                        <p:cTn id="26" dur="500"/>
                                        <p:tgtEl>
                                          <p:spTgt spid="410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inVertical)">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22" presetClass="entr" presetSubtype="4" fill="hold"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wipe(down)">
                                      <p:cBhvr>
                                        <p:cTn id="37" dur="500"/>
                                        <p:tgtEl>
                                          <p:spTgt spid="410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down)">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4106"/>
                                        </p:tgtEl>
                                        <p:attrNameLst>
                                          <p:attrName>style.visibility</p:attrName>
                                        </p:attrNameLst>
                                      </p:cBhvr>
                                      <p:to>
                                        <p:strVal val="visible"/>
                                      </p:to>
                                    </p:set>
                                    <p:animEffect transition="in" filter="wipe(down)">
                                      <p:cBhvr>
                                        <p:cTn id="48" dur="500"/>
                                        <p:tgtEl>
                                          <p:spTgt spid="410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0" grpId="0"/>
      <p:bldP spid="58"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43101" y="1998736"/>
            <a:ext cx="6436516" cy="2700259"/>
          </a:xfrm>
          <a:prstGeom prst="roundRect">
            <a:avLst/>
          </a:prstGeom>
          <a:solidFill>
            <a:schemeClr val="bg1">
              <a:alpha val="10000"/>
            </a:schemeClr>
          </a:solidFill>
          <a:ln w="19050"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Elbow Connector 91"/>
          <p:cNvCxnSpPr>
            <a:endCxn id="20" idx="1"/>
          </p:cNvCxnSpPr>
          <p:nvPr/>
        </p:nvCxnSpPr>
        <p:spPr>
          <a:xfrm flipV="1">
            <a:off x="6106051" y="2873522"/>
            <a:ext cx="1173139" cy="935216"/>
          </a:xfrm>
          <a:prstGeom prst="bentConnector3">
            <a:avLst>
              <a:gd name="adj1" fmla="val -1473"/>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Architecture – Crowd Aid</a:t>
            </a:r>
          </a:p>
        </p:txBody>
      </p:sp>
      <p:cxnSp>
        <p:nvCxnSpPr>
          <p:cNvPr id="27" name="Straight Arrow Connector 26"/>
          <p:cNvCxnSpPr>
            <a:stCxn id="3" idx="1"/>
          </p:cNvCxnSpPr>
          <p:nvPr/>
        </p:nvCxnSpPr>
        <p:spPr>
          <a:xfrm flipH="1">
            <a:off x="4343400" y="3102122"/>
            <a:ext cx="525176" cy="0"/>
          </a:xfrm>
          <a:prstGeom prst="straightConnector1">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122" idx="3"/>
          </p:cNvCxnSpPr>
          <p:nvPr/>
        </p:nvCxnSpPr>
        <p:spPr>
          <a:xfrm>
            <a:off x="1193433" y="2630146"/>
            <a:ext cx="1016367"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3"/>
            <a:endCxn id="21" idx="1"/>
          </p:cNvCxnSpPr>
          <p:nvPr/>
        </p:nvCxnSpPr>
        <p:spPr>
          <a:xfrm>
            <a:off x="2819400" y="3408326"/>
            <a:ext cx="454985"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 name="Cloud 1"/>
          <p:cNvSpPr/>
          <p:nvPr/>
        </p:nvSpPr>
        <p:spPr>
          <a:xfrm>
            <a:off x="6248400" y="1025825"/>
            <a:ext cx="1333499" cy="83820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1"/>
                </a:solidFill>
                <a:latin typeface="Noto Sans" pitchFamily="34" charset="0"/>
                <a:ea typeface="Noto Sans" pitchFamily="34" charset="0"/>
                <a:cs typeface="Noto Sans" pitchFamily="34" charset="0"/>
              </a:rPr>
              <a:t>Text Analytics</a:t>
            </a:r>
          </a:p>
        </p:txBody>
      </p:sp>
      <p:sp>
        <p:nvSpPr>
          <p:cNvPr id="3" name="Rounded Rectangle 2"/>
          <p:cNvSpPr/>
          <p:nvPr/>
        </p:nvSpPr>
        <p:spPr>
          <a:xfrm>
            <a:off x="4868576" y="2876550"/>
            <a:ext cx="1066799"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 Matching</a:t>
            </a:r>
          </a:p>
        </p:txBody>
      </p:sp>
      <p:sp>
        <p:nvSpPr>
          <p:cNvPr id="21" name="Rounded Rectangle 20"/>
          <p:cNvSpPr/>
          <p:nvPr/>
        </p:nvSpPr>
        <p:spPr>
          <a:xfrm>
            <a:off x="3274385" y="2230364"/>
            <a:ext cx="1069015"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Controller</a:t>
            </a:r>
          </a:p>
        </p:txBody>
      </p:sp>
      <p:grpSp>
        <p:nvGrpSpPr>
          <p:cNvPr id="23" name="Group 22"/>
          <p:cNvGrpSpPr/>
          <p:nvPr/>
        </p:nvGrpSpPr>
        <p:grpSpPr>
          <a:xfrm>
            <a:off x="533399" y="3943350"/>
            <a:ext cx="733980" cy="868740"/>
            <a:chOff x="4369791" y="3729370"/>
            <a:chExt cx="1201895" cy="1422565"/>
          </a:xfrm>
        </p:grpSpPr>
        <p:pic>
          <p:nvPicPr>
            <p:cNvPr id="2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369791" y="4781550"/>
              <a:ext cx="1201894" cy="370385"/>
            </a:xfrm>
            <a:prstGeom prst="rect">
              <a:avLst/>
            </a:prstGeom>
            <a:noFill/>
          </p:spPr>
          <p:txBody>
            <a:bodyPr wrap="square" rtlCol="0">
              <a:spAutoFit/>
            </a:bodyPr>
            <a:lstStyle/>
            <a:p>
              <a:pPr algn="ctr"/>
              <a:r>
                <a:rPr lang="en-US" sz="1200" dirty="0">
                  <a:solidFill>
                    <a:schemeClr val="tx2"/>
                  </a:solidFill>
                  <a:latin typeface="Noto Sans" pitchFamily="34" charset="0"/>
                  <a:ea typeface="Noto Sans" pitchFamily="34" charset="0"/>
                  <a:cs typeface="Noto Sans" pitchFamily="34" charset="0"/>
                </a:rPr>
                <a:t>Crowd</a:t>
              </a:r>
            </a:p>
          </p:txBody>
        </p:sp>
      </p:grpSp>
      <p:sp>
        <p:nvSpPr>
          <p:cNvPr id="4" name="Can 3"/>
          <p:cNvSpPr/>
          <p:nvPr/>
        </p:nvSpPr>
        <p:spPr>
          <a:xfrm>
            <a:off x="6497094" y="3181350"/>
            <a:ext cx="970506" cy="6273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Database</a:t>
            </a:r>
          </a:p>
        </p:txBody>
      </p:sp>
      <p:grpSp>
        <p:nvGrpSpPr>
          <p:cNvPr id="11" name="Group 10"/>
          <p:cNvGrpSpPr/>
          <p:nvPr/>
        </p:nvGrpSpPr>
        <p:grpSpPr>
          <a:xfrm>
            <a:off x="425480" y="2190750"/>
            <a:ext cx="767953" cy="946877"/>
            <a:chOff x="425480" y="2513354"/>
            <a:chExt cx="767953" cy="946877"/>
          </a:xfrm>
        </p:grpSpPr>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80" y="2513354"/>
              <a:ext cx="767953" cy="87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3399" y="3183232"/>
              <a:ext cx="521297" cy="276999"/>
            </a:xfrm>
            <a:prstGeom prst="rect">
              <a:avLst/>
            </a:prstGeom>
            <a:noFill/>
          </p:spPr>
          <p:txBody>
            <a:bodyPr wrap="none" rtlCol="0">
              <a:spAutoFit/>
            </a:bodyPr>
            <a:lstStyle/>
            <a:p>
              <a:r>
                <a:rPr lang="en-US" sz="1200" dirty="0">
                  <a:solidFill>
                    <a:schemeClr val="accent1"/>
                  </a:solidFill>
                  <a:latin typeface="Noto Sans" pitchFamily="34" charset="0"/>
                  <a:ea typeface="Noto Sans" pitchFamily="34" charset="0"/>
                  <a:cs typeface="Noto Sans" pitchFamily="34" charset="0"/>
                </a:rPr>
                <a:t>User</a:t>
              </a:r>
              <a:endParaRPr lang="en-US" dirty="0">
                <a:solidFill>
                  <a:schemeClr val="accent1"/>
                </a:solidFill>
                <a:latin typeface="Noto Sans" pitchFamily="34" charset="0"/>
                <a:ea typeface="Noto Sans" pitchFamily="34" charset="0"/>
                <a:cs typeface="Noto Sans" pitchFamily="34" charset="0"/>
              </a:endParaRPr>
            </a:p>
          </p:txBody>
        </p:sp>
      </p:grpSp>
      <p:sp>
        <p:nvSpPr>
          <p:cNvPr id="33" name="TextBox 32"/>
          <p:cNvSpPr txBox="1"/>
          <p:nvPr/>
        </p:nvSpPr>
        <p:spPr>
          <a:xfrm>
            <a:off x="252275" y="3252397"/>
            <a:ext cx="1434610" cy="600164"/>
          </a:xfrm>
          <a:prstGeom prst="rect">
            <a:avLst/>
          </a:prstGeom>
          <a:noFill/>
        </p:spPr>
        <p:txBody>
          <a:bodyPr wrap="square" rtlCol="0">
            <a:spAutoFit/>
          </a:bodyPr>
          <a:lstStyle/>
          <a:p>
            <a:pPr algn="ctr"/>
            <a:r>
              <a:rPr lang="en-US" sz="1100" dirty="0">
                <a:solidFill>
                  <a:schemeClr val="accent1"/>
                </a:solidFill>
                <a:latin typeface="Noto Sans" pitchFamily="34" charset="0"/>
                <a:ea typeface="Noto Sans" pitchFamily="34" charset="0"/>
                <a:cs typeface="Noto Sans" pitchFamily="34" charset="0"/>
              </a:rPr>
              <a:t>Interaction once agreement has been reached</a:t>
            </a:r>
            <a:endParaRPr lang="en-US" sz="1600" dirty="0">
              <a:solidFill>
                <a:schemeClr val="accent1"/>
              </a:solidFill>
              <a:latin typeface="Noto Sans" pitchFamily="34" charset="0"/>
              <a:ea typeface="Noto Sans" pitchFamily="34" charset="0"/>
              <a:cs typeface="Noto Sans" pitchFamily="34" charset="0"/>
            </a:endParaRPr>
          </a:p>
        </p:txBody>
      </p:sp>
      <p:cxnSp>
        <p:nvCxnSpPr>
          <p:cNvPr id="16" name="Elbow Connector 15"/>
          <p:cNvCxnSpPr>
            <a:stCxn id="37" idx="0"/>
            <a:endCxn id="3" idx="2"/>
          </p:cNvCxnSpPr>
          <p:nvPr/>
        </p:nvCxnSpPr>
        <p:spPr>
          <a:xfrm rot="16200000" flipV="1">
            <a:off x="5390853" y="3338817"/>
            <a:ext cx="449571" cy="427324"/>
          </a:xfrm>
          <a:prstGeom prst="bentConnector3">
            <a:avLst>
              <a:gd name="adj1" fmla="val 50000"/>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334000" y="3777264"/>
            <a:ext cx="990600"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Database Models</a:t>
            </a:r>
          </a:p>
        </p:txBody>
      </p:sp>
      <p:sp>
        <p:nvSpPr>
          <p:cNvPr id="18" name="Rounded Rectangle 17"/>
          <p:cNvSpPr/>
          <p:nvPr/>
        </p:nvSpPr>
        <p:spPr>
          <a:xfrm>
            <a:off x="2209800" y="2230364"/>
            <a:ext cx="609600"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View</a:t>
            </a:r>
            <a:endParaRPr lang="en-US" dirty="0">
              <a:latin typeface="Noto Sans" pitchFamily="34" charset="0"/>
              <a:ea typeface="Noto Sans" pitchFamily="34" charset="0"/>
              <a:cs typeface="Noto Sans" pitchFamily="34" charset="0"/>
            </a:endParaRPr>
          </a:p>
        </p:txBody>
      </p:sp>
      <p:cxnSp>
        <p:nvCxnSpPr>
          <p:cNvPr id="35" name="Straight Arrow Connector 34"/>
          <p:cNvCxnSpPr>
            <a:endCxn id="37" idx="1"/>
          </p:cNvCxnSpPr>
          <p:nvPr/>
        </p:nvCxnSpPr>
        <p:spPr>
          <a:xfrm>
            <a:off x="4343405" y="4036197"/>
            <a:ext cx="990595" cy="1"/>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7" idx="3"/>
            <a:endCxn id="4" idx="3"/>
          </p:cNvCxnSpPr>
          <p:nvPr/>
        </p:nvCxnSpPr>
        <p:spPr>
          <a:xfrm flipV="1">
            <a:off x="6324600" y="3808738"/>
            <a:ext cx="657747" cy="227460"/>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24" idx="3"/>
          </p:cNvCxnSpPr>
          <p:nvPr/>
        </p:nvCxnSpPr>
        <p:spPr>
          <a:xfrm flipV="1">
            <a:off x="1267379" y="3943350"/>
            <a:ext cx="942421" cy="351781"/>
          </a:xfrm>
          <a:prstGeom prst="curvedConnector3">
            <a:avLst>
              <a:gd name="adj1" fmla="val 50000"/>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2" idx="2"/>
            <a:endCxn id="69" idx="0"/>
          </p:cNvCxnSpPr>
          <p:nvPr/>
        </p:nvCxnSpPr>
        <p:spPr>
          <a:xfrm rot="10800000" flipV="1">
            <a:off x="5793290" y="1444924"/>
            <a:ext cx="459247" cy="669625"/>
          </a:xfrm>
          <a:prstGeom prst="curved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34000" y="1481026"/>
            <a:ext cx="635064" cy="276999"/>
          </a:xfrm>
          <a:prstGeom prst="rect">
            <a:avLst/>
          </a:prstGeom>
          <a:noFill/>
        </p:spPr>
        <p:txBody>
          <a:bodyPr wrap="square" rtlCol="0">
            <a:spAutoFit/>
          </a:bodyPr>
          <a:lstStyle/>
          <a:p>
            <a:pPr algn="ctr"/>
            <a:r>
              <a:rPr lang="en-US" sz="1200" dirty="0">
                <a:solidFill>
                  <a:schemeClr val="accent1"/>
                </a:solidFill>
                <a:latin typeface="Noto Sans" pitchFamily="34" charset="0"/>
                <a:ea typeface="Noto Sans" pitchFamily="34" charset="0"/>
                <a:cs typeface="Noto Sans" pitchFamily="34" charset="0"/>
              </a:rPr>
              <a:t>API</a:t>
            </a:r>
            <a:endParaRPr lang="en-US" dirty="0">
              <a:solidFill>
                <a:schemeClr val="accent1"/>
              </a:solidFill>
              <a:latin typeface="Noto Sans" pitchFamily="34" charset="0"/>
              <a:ea typeface="Noto Sans" pitchFamily="34" charset="0"/>
              <a:cs typeface="Noto Sans" pitchFamily="34" charset="0"/>
            </a:endParaRPr>
          </a:p>
        </p:txBody>
      </p:sp>
      <p:sp>
        <p:nvSpPr>
          <p:cNvPr id="69" name="Rounded Rectangle 68"/>
          <p:cNvSpPr/>
          <p:nvPr/>
        </p:nvSpPr>
        <p:spPr>
          <a:xfrm>
            <a:off x="4838701" y="2114550"/>
            <a:ext cx="1909175" cy="298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API Processor</a:t>
            </a:r>
          </a:p>
        </p:txBody>
      </p:sp>
      <p:cxnSp>
        <p:nvCxnSpPr>
          <p:cNvPr id="75" name="Straight Arrow Connector 74"/>
          <p:cNvCxnSpPr/>
          <p:nvPr/>
        </p:nvCxnSpPr>
        <p:spPr>
          <a:xfrm flipH="1" flipV="1">
            <a:off x="5615638" y="2413293"/>
            <a:ext cx="2576" cy="460228"/>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0" idx="0"/>
            <a:endCxn id="69" idx="3"/>
          </p:cNvCxnSpPr>
          <p:nvPr/>
        </p:nvCxnSpPr>
        <p:spPr>
          <a:xfrm rot="16200000" flipV="1">
            <a:off x="7059122" y="1952676"/>
            <a:ext cx="384028" cy="1006519"/>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20" idx="2"/>
          </p:cNvCxnSpPr>
          <p:nvPr/>
        </p:nvCxnSpPr>
        <p:spPr>
          <a:xfrm rot="5400000">
            <a:off x="5398172" y="2044326"/>
            <a:ext cx="1301457" cy="3410990"/>
          </a:xfrm>
          <a:prstGeom prst="bentConnector2">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7" name="Curved Connector 156"/>
          <p:cNvCxnSpPr>
            <a:stCxn id="24" idx="1"/>
            <a:endCxn id="10" idx="1"/>
          </p:cNvCxnSpPr>
          <p:nvPr/>
        </p:nvCxnSpPr>
        <p:spPr>
          <a:xfrm rot="10800000">
            <a:off x="533399" y="2999129"/>
            <a:ext cx="30418" cy="1296003"/>
          </a:xfrm>
          <a:prstGeom prst="curvedConnector3">
            <a:avLst>
              <a:gd name="adj1" fmla="val 851529"/>
            </a:avLst>
          </a:prstGeom>
          <a:ln w="53975">
            <a:solidFill>
              <a:srgbClr val="00B050"/>
            </a:solidFill>
            <a:prstDash val="sysDot"/>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279190" y="2647950"/>
            <a:ext cx="950410"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Noto Sans" pitchFamily="34" charset="0"/>
                <a:ea typeface="Noto Sans" pitchFamily="34" charset="0"/>
                <a:cs typeface="Noto Sans" pitchFamily="34" charset="0"/>
              </a:rPr>
              <a:t>Reporting</a:t>
            </a:r>
          </a:p>
        </p:txBody>
      </p:sp>
      <p:sp>
        <p:nvSpPr>
          <p:cNvPr id="163" name="TextBox 162"/>
          <p:cNvSpPr txBox="1"/>
          <p:nvPr/>
        </p:nvSpPr>
        <p:spPr>
          <a:xfrm>
            <a:off x="676275" y="1890668"/>
            <a:ext cx="1434610" cy="600164"/>
          </a:xfrm>
          <a:prstGeom prst="rect">
            <a:avLst/>
          </a:prstGeom>
          <a:noFill/>
        </p:spPr>
        <p:txBody>
          <a:bodyPr wrap="square" rtlCol="0">
            <a:spAutoFit/>
          </a:bodyPr>
          <a:lstStyle/>
          <a:p>
            <a:pPr algn="ctr"/>
            <a:r>
              <a:rPr lang="en-US" sz="1100" dirty="0">
                <a:solidFill>
                  <a:schemeClr val="accent1"/>
                </a:solidFill>
                <a:latin typeface="Noto Sans" pitchFamily="34" charset="0"/>
                <a:ea typeface="Noto Sans" pitchFamily="34" charset="0"/>
                <a:cs typeface="Noto Sans" pitchFamily="34" charset="0"/>
              </a:rPr>
              <a:t>Medical items</a:t>
            </a:r>
          </a:p>
          <a:p>
            <a:pPr algn="ctr"/>
            <a:r>
              <a:rPr lang="en-US" sz="1100" dirty="0">
                <a:solidFill>
                  <a:schemeClr val="accent1"/>
                </a:solidFill>
                <a:latin typeface="Noto Sans" pitchFamily="34" charset="0"/>
                <a:ea typeface="Noto Sans" pitchFamily="34" charset="0"/>
                <a:cs typeface="Noto Sans" pitchFamily="34" charset="0"/>
              </a:rPr>
              <a:t>Monetary</a:t>
            </a:r>
          </a:p>
          <a:p>
            <a:pPr algn="ctr"/>
            <a:r>
              <a:rPr lang="en-US" sz="1100" dirty="0">
                <a:solidFill>
                  <a:schemeClr val="accent1"/>
                </a:solidFill>
                <a:latin typeface="Noto Sans" pitchFamily="34" charset="0"/>
                <a:ea typeface="Noto Sans" pitchFamily="34" charset="0"/>
                <a:cs typeface="Noto Sans" pitchFamily="34" charset="0"/>
              </a:rPr>
              <a:t>Information</a:t>
            </a:r>
            <a:endParaRPr lang="en-US" sz="1600" dirty="0">
              <a:solidFill>
                <a:schemeClr val="accent1"/>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34020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3"/>
                                        </p:tgtEl>
                                        <p:attrNameLst>
                                          <p:attrName>style.visibility</p:attrName>
                                        </p:attrNameLst>
                                      </p:cBhvr>
                                      <p:to>
                                        <p:strVal val="visible"/>
                                      </p:to>
                                    </p:set>
                                    <p:animEffect transition="in" filter="fade">
                                      <p:cBhvr>
                                        <p:cTn id="23" dur="500"/>
                                        <p:tgtEl>
                                          <p:spTgt spid="16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randombar(horizontal)">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outVertic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randombar(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outVertic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randombar(horizontal)">
                                      <p:cBhvr>
                                        <p:cTn id="68" dur="500"/>
                                        <p:tgtEl>
                                          <p:spTgt spid="6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42"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barn(outHorizontal)">
                                      <p:cBhvr>
                                        <p:cTn id="73" dur="500"/>
                                        <p:tgtEl>
                                          <p:spTgt spid="75"/>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barn(outVertical)">
                                      <p:cBhvr>
                                        <p:cTn id="85" dur="500"/>
                                        <p:tgtEl>
                                          <p:spTgt spid="6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right)">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randombar(horizontal)">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wipe(down)">
                                      <p:cBhvr>
                                        <p:cTn id="103" dur="500"/>
                                        <p:tgtEl>
                                          <p:spTgt spid="92"/>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37" fill="hold" nodeType="click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barn(outVertical)">
                                      <p:cBhvr>
                                        <p:cTn id="108" dur="500"/>
                                        <p:tgtEl>
                                          <p:spTgt spid="11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2" fill="hold" nodeType="clickEffect">
                                  <p:stCondLst>
                                    <p:cond delay="0"/>
                                  </p:stCondLst>
                                  <p:childTnLst>
                                    <p:set>
                                      <p:cBhvr>
                                        <p:cTn id="112" dur="1" fill="hold">
                                          <p:stCondLst>
                                            <p:cond delay="0"/>
                                          </p:stCondLst>
                                        </p:cTn>
                                        <p:tgtEl>
                                          <p:spTgt spid="125"/>
                                        </p:tgtEl>
                                        <p:attrNameLst>
                                          <p:attrName>style.visibility</p:attrName>
                                        </p:attrNameLst>
                                      </p:cBhvr>
                                      <p:to>
                                        <p:strVal val="visible"/>
                                      </p:to>
                                    </p:set>
                                    <p:animEffect transition="in" filter="wipe(right)">
                                      <p:cBhvr>
                                        <p:cTn id="113" dur="500"/>
                                        <p:tgtEl>
                                          <p:spTgt spid="12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37" fill="hold" nodeType="click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arn(outVertical)">
                                      <p:cBhvr>
                                        <p:cTn id="123" dur="500"/>
                                        <p:tgtEl>
                                          <p:spTgt spid="49"/>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42" fill="hold" nodeType="click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barn(outHorizontal)">
                                      <p:cBhvr>
                                        <p:cTn id="128" dur="500"/>
                                        <p:tgtEl>
                                          <p:spTgt spid="15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21" grpId="0" animBg="1"/>
      <p:bldP spid="4" grpId="0" animBg="1"/>
      <p:bldP spid="33" grpId="0"/>
      <p:bldP spid="37" grpId="0" animBg="1"/>
      <p:bldP spid="18" grpId="0" animBg="1"/>
      <p:bldP spid="66" grpId="0"/>
      <p:bldP spid="69" grpId="0" animBg="1"/>
      <p:bldP spid="20" grpId="0" animBg="1"/>
      <p:bldP spid="1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65000"/>
                    <a:lumOff val="35000"/>
                  </a:schemeClr>
                </a:solidFill>
                <a:latin typeface="Noto Sans" pitchFamily="34" charset="0"/>
                <a:ea typeface="Noto Sans" pitchFamily="34" charset="0"/>
                <a:cs typeface="Noto Sans" pitchFamily="34" charset="0"/>
              </a:rPr>
              <a:t>Future Enhancement</a:t>
            </a:r>
          </a:p>
        </p:txBody>
      </p:sp>
      <p:grpSp>
        <p:nvGrpSpPr>
          <p:cNvPr id="20" name="Group 19"/>
          <p:cNvGrpSpPr/>
          <p:nvPr/>
        </p:nvGrpSpPr>
        <p:grpSpPr>
          <a:xfrm>
            <a:off x="685800" y="1290921"/>
            <a:ext cx="3200400" cy="871018"/>
            <a:chOff x="838200" y="1200150"/>
            <a:chExt cx="3200400" cy="871018"/>
          </a:xfrm>
        </p:grpSpPr>
        <p:sp>
          <p:nvSpPr>
            <p:cNvPr id="18" name="Rounded Rectangle 17"/>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7" name="TextBox 6"/>
            <p:cNvSpPr txBox="1"/>
            <p:nvPr/>
          </p:nvSpPr>
          <p:spPr>
            <a:xfrm>
              <a:off x="1905000" y="1328554"/>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Rating system for rating the users</a:t>
              </a:r>
              <a:endParaRPr lang="en-US" dirty="0">
                <a:solidFill>
                  <a:schemeClr val="bg1"/>
                </a:solidFill>
                <a:latin typeface="Noto Sans" pitchFamily="34" charset="0"/>
                <a:ea typeface="Noto Sans" pitchFamily="34" charset="0"/>
                <a:cs typeface="Noto Sans" pitchFamily="34" charset="0"/>
              </a:endParaRPr>
            </a:p>
          </p:txBody>
        </p:sp>
        <p:grpSp>
          <p:nvGrpSpPr>
            <p:cNvPr id="8" name="Group 7"/>
            <p:cNvGrpSpPr/>
            <p:nvPr/>
          </p:nvGrpSpPr>
          <p:grpSpPr>
            <a:xfrm>
              <a:off x="923661" y="1253940"/>
              <a:ext cx="828939" cy="756718"/>
              <a:chOff x="999861" y="1314450"/>
              <a:chExt cx="828939" cy="756718"/>
            </a:xfrm>
          </p:grpSpPr>
          <p:sp>
            <p:nvSpPr>
              <p:cNvPr id="19" name="Rounded Rectangle 18"/>
              <p:cNvSpPr/>
              <p:nvPr/>
            </p:nvSpPr>
            <p:spPr>
              <a:xfrm>
                <a:off x="999861" y="131445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1384749"/>
                <a:ext cx="685800" cy="61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 name="Group 29"/>
          <p:cNvGrpSpPr/>
          <p:nvPr/>
        </p:nvGrpSpPr>
        <p:grpSpPr>
          <a:xfrm>
            <a:off x="5029200" y="1285315"/>
            <a:ext cx="3200400" cy="871018"/>
            <a:chOff x="304800" y="2158580"/>
            <a:chExt cx="3200400" cy="871018"/>
          </a:xfrm>
        </p:grpSpPr>
        <p:grpSp>
          <p:nvGrpSpPr>
            <p:cNvPr id="31" name="Group 30"/>
            <p:cNvGrpSpPr/>
            <p:nvPr/>
          </p:nvGrpSpPr>
          <p:grpSpPr>
            <a:xfrm>
              <a:off x="304800" y="2158580"/>
              <a:ext cx="3200400" cy="871018"/>
              <a:chOff x="838200" y="1200150"/>
              <a:chExt cx="3200400" cy="871018"/>
            </a:xfrm>
          </p:grpSpPr>
          <p:sp>
            <p:nvSpPr>
              <p:cNvPr id="33" name="Rounded Rectangle 32"/>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TextBox 33"/>
              <p:cNvSpPr txBox="1"/>
              <p:nvPr/>
            </p:nvSpPr>
            <p:spPr>
              <a:xfrm>
                <a:off x="1905000" y="1460920"/>
                <a:ext cx="1981200" cy="338554"/>
              </a:xfrm>
              <a:prstGeom prst="rect">
                <a:avLst/>
              </a:prstGeom>
              <a:noFill/>
            </p:spPr>
            <p:txBody>
              <a:bodyPr wrap="square" rtlCol="0">
                <a:spAutoFit/>
              </a:bodyPr>
              <a:lstStyle/>
              <a:p>
                <a:r>
                  <a:rPr lang="en-US" sz="1600" dirty="0">
                    <a:solidFill>
                      <a:schemeClr val="bg1"/>
                    </a:solidFill>
                    <a:latin typeface="Noto Sans" pitchFamily="34" charset="0"/>
                    <a:ea typeface="Noto Sans" pitchFamily="34" charset="0"/>
                    <a:cs typeface="Noto Sans" pitchFamily="34" charset="0"/>
                  </a:rPr>
                  <a:t>Online </a:t>
                </a:r>
                <a:r>
                  <a:rPr lang="en-US" sz="1600" dirty="0" smtClean="0">
                    <a:solidFill>
                      <a:schemeClr val="bg1"/>
                    </a:solidFill>
                    <a:latin typeface="Noto Sans" pitchFamily="34" charset="0"/>
                    <a:ea typeface="Noto Sans" pitchFamily="34" charset="0"/>
                    <a:cs typeface="Noto Sans" pitchFamily="34" charset="0"/>
                  </a:rPr>
                  <a:t>transaction </a:t>
                </a:r>
                <a:endParaRPr lang="en-US" sz="1600" dirty="0">
                  <a:solidFill>
                    <a:schemeClr val="bg1"/>
                  </a:solidFill>
                  <a:latin typeface="Noto Sans" pitchFamily="34" charset="0"/>
                  <a:ea typeface="Noto Sans" pitchFamily="34" charset="0"/>
                  <a:cs typeface="Noto Sans" pitchFamily="34" charset="0"/>
                </a:endParaRPr>
              </a:p>
            </p:txBody>
          </p:sp>
          <p:sp>
            <p:nvSpPr>
              <p:cNvPr id="35" name="Rounded Rectangle 34"/>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p:cNvPicPr>
              <a:picLocks noChangeAspect="1"/>
            </p:cNvPicPr>
            <p:nvPr/>
          </p:nvPicPr>
          <p:blipFill>
            <a:blip r:embed="rId5"/>
            <a:stretch>
              <a:fillRect/>
            </a:stretch>
          </p:blipFill>
          <p:spPr>
            <a:xfrm>
              <a:off x="493060" y="2254158"/>
              <a:ext cx="621545" cy="662732"/>
            </a:xfrm>
            <a:prstGeom prst="rect">
              <a:avLst/>
            </a:prstGeom>
          </p:spPr>
        </p:pic>
      </p:grpSp>
      <p:grpSp>
        <p:nvGrpSpPr>
          <p:cNvPr id="29" name="Group 28"/>
          <p:cNvGrpSpPr/>
          <p:nvPr/>
        </p:nvGrpSpPr>
        <p:grpSpPr>
          <a:xfrm>
            <a:off x="5029200" y="2538932"/>
            <a:ext cx="3200400" cy="871018"/>
            <a:chOff x="762000" y="2578241"/>
            <a:chExt cx="3200400" cy="871018"/>
          </a:xfrm>
        </p:grpSpPr>
        <p:grpSp>
          <p:nvGrpSpPr>
            <p:cNvPr id="22" name="Group 21"/>
            <p:cNvGrpSpPr/>
            <p:nvPr/>
          </p:nvGrpSpPr>
          <p:grpSpPr>
            <a:xfrm>
              <a:off x="762000" y="2578241"/>
              <a:ext cx="3200400" cy="871018"/>
              <a:chOff x="838200" y="1200150"/>
              <a:chExt cx="3200400" cy="871018"/>
            </a:xfrm>
          </p:grpSpPr>
          <p:sp>
            <p:nvSpPr>
              <p:cNvPr id="23" name="Rounded Rectangle 22"/>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4" name="TextBox 23"/>
              <p:cNvSpPr txBox="1"/>
              <p:nvPr/>
            </p:nvSpPr>
            <p:spPr>
              <a:xfrm>
                <a:off x="1905000" y="1460920"/>
                <a:ext cx="1981200" cy="338554"/>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Escrow feature</a:t>
                </a:r>
                <a:endParaRPr lang="en-US" sz="1600" dirty="0">
                  <a:solidFill>
                    <a:schemeClr val="bg1"/>
                  </a:solidFill>
                  <a:latin typeface="Noto Sans" pitchFamily="34" charset="0"/>
                  <a:ea typeface="Noto Sans" pitchFamily="34" charset="0"/>
                  <a:cs typeface="Noto Sans" pitchFamily="34" charset="0"/>
                </a:endParaRPr>
              </a:p>
            </p:txBody>
          </p:sp>
          <p:sp>
            <p:nvSpPr>
              <p:cNvPr id="26" name="Rounded Rectangle 25"/>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6"/>
            <a:stretch>
              <a:fillRect/>
            </a:stretch>
          </p:blipFill>
          <p:spPr>
            <a:xfrm>
              <a:off x="959784" y="2665880"/>
              <a:ext cx="573181" cy="701719"/>
            </a:xfrm>
            <a:prstGeom prst="rect">
              <a:avLst/>
            </a:prstGeom>
          </p:spPr>
        </p:pic>
      </p:grpSp>
      <p:grpSp>
        <p:nvGrpSpPr>
          <p:cNvPr id="36" name="Group 35"/>
          <p:cNvGrpSpPr/>
          <p:nvPr/>
        </p:nvGrpSpPr>
        <p:grpSpPr>
          <a:xfrm>
            <a:off x="685800" y="3834332"/>
            <a:ext cx="3200400" cy="871018"/>
            <a:chOff x="2971800" y="2342992"/>
            <a:chExt cx="3200400" cy="871018"/>
          </a:xfrm>
        </p:grpSpPr>
        <p:grpSp>
          <p:nvGrpSpPr>
            <p:cNvPr id="38" name="Group 37"/>
            <p:cNvGrpSpPr/>
            <p:nvPr/>
          </p:nvGrpSpPr>
          <p:grpSpPr>
            <a:xfrm>
              <a:off x="2971800" y="2342992"/>
              <a:ext cx="3200400" cy="871018"/>
              <a:chOff x="838200" y="1200150"/>
              <a:chExt cx="3200400" cy="871018"/>
            </a:xfrm>
          </p:grpSpPr>
          <p:sp>
            <p:nvSpPr>
              <p:cNvPr id="40" name="Rounded Rectangle 39"/>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1" name="TextBox 40"/>
              <p:cNvSpPr txBox="1"/>
              <p:nvPr/>
            </p:nvSpPr>
            <p:spPr>
              <a:xfrm>
                <a:off x="1905000" y="1301333"/>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Multiple language support</a:t>
                </a:r>
                <a:endParaRPr lang="en-US" sz="1600" dirty="0">
                  <a:solidFill>
                    <a:schemeClr val="bg1"/>
                  </a:solidFill>
                  <a:latin typeface="Noto Sans" pitchFamily="34" charset="0"/>
                  <a:ea typeface="Noto Sans" pitchFamily="34" charset="0"/>
                  <a:cs typeface="Noto Sans" pitchFamily="34" charset="0"/>
                </a:endParaRPr>
              </a:p>
            </p:txBody>
          </p:sp>
          <p:sp>
            <p:nvSpPr>
              <p:cNvPr id="42" name="Rounded Rectangle 41"/>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7"/>
            <a:stretch>
              <a:fillRect/>
            </a:stretch>
          </p:blipFill>
          <p:spPr>
            <a:xfrm>
              <a:off x="3103366" y="2493455"/>
              <a:ext cx="731917" cy="556389"/>
            </a:xfrm>
            <a:prstGeom prst="rect">
              <a:avLst/>
            </a:prstGeom>
          </p:spPr>
        </p:pic>
      </p:grpSp>
      <p:grpSp>
        <p:nvGrpSpPr>
          <p:cNvPr id="43" name="Group 42"/>
          <p:cNvGrpSpPr/>
          <p:nvPr/>
        </p:nvGrpSpPr>
        <p:grpSpPr>
          <a:xfrm>
            <a:off x="685800" y="2538932"/>
            <a:ext cx="3200400" cy="871018"/>
            <a:chOff x="4572000" y="3813381"/>
            <a:chExt cx="3200400" cy="871018"/>
          </a:xfrm>
        </p:grpSpPr>
        <p:grpSp>
          <p:nvGrpSpPr>
            <p:cNvPr id="45" name="Group 44"/>
            <p:cNvGrpSpPr/>
            <p:nvPr/>
          </p:nvGrpSpPr>
          <p:grpSpPr>
            <a:xfrm>
              <a:off x="4572000" y="3813381"/>
              <a:ext cx="3200400" cy="871018"/>
              <a:chOff x="838200" y="1200150"/>
              <a:chExt cx="3200400" cy="871018"/>
            </a:xfrm>
          </p:grpSpPr>
          <p:sp>
            <p:nvSpPr>
              <p:cNvPr id="47" name="Rounded Rectangle 46"/>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8" name="TextBox 47"/>
              <p:cNvSpPr txBox="1"/>
              <p:nvPr/>
            </p:nvSpPr>
            <p:spPr>
              <a:xfrm>
                <a:off x="1905000" y="1354944"/>
                <a:ext cx="1981200" cy="584775"/>
              </a:xfrm>
              <a:prstGeom prst="rect">
                <a:avLst/>
              </a:prstGeom>
              <a:noFill/>
            </p:spPr>
            <p:txBody>
              <a:bodyPr wrap="square" rtlCol="0">
                <a:spAutoFit/>
              </a:bodyPr>
              <a:lstStyle/>
              <a:p>
                <a:r>
                  <a:rPr lang="en-US" sz="1600" dirty="0" smtClean="0">
                    <a:solidFill>
                      <a:schemeClr val="bg1"/>
                    </a:solidFill>
                    <a:latin typeface="Noto Sans" pitchFamily="34" charset="0"/>
                    <a:ea typeface="Noto Sans" pitchFamily="34" charset="0"/>
                    <a:cs typeface="Noto Sans" pitchFamily="34" charset="0"/>
                  </a:rPr>
                  <a:t>Mobile app version</a:t>
                </a:r>
                <a:endParaRPr lang="en-US" sz="1600" dirty="0">
                  <a:solidFill>
                    <a:schemeClr val="bg1"/>
                  </a:solidFill>
                  <a:latin typeface="Noto Sans" pitchFamily="34" charset="0"/>
                  <a:ea typeface="Noto Sans" pitchFamily="34" charset="0"/>
                  <a:cs typeface="Noto Sans" pitchFamily="34" charset="0"/>
                </a:endParaRPr>
              </a:p>
            </p:txBody>
          </p:sp>
          <p:sp>
            <p:nvSpPr>
              <p:cNvPr id="49" name="Rounded Rectangle 48"/>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8392" y="3909052"/>
              <a:ext cx="630433" cy="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p:cNvGrpSpPr/>
          <p:nvPr/>
        </p:nvGrpSpPr>
        <p:grpSpPr>
          <a:xfrm>
            <a:off x="5029200" y="3834332"/>
            <a:ext cx="3200400" cy="871018"/>
            <a:chOff x="4038600" y="3211746"/>
            <a:chExt cx="3200400" cy="871018"/>
          </a:xfrm>
        </p:grpSpPr>
        <p:grpSp>
          <p:nvGrpSpPr>
            <p:cNvPr id="54" name="Group 53"/>
            <p:cNvGrpSpPr/>
            <p:nvPr/>
          </p:nvGrpSpPr>
          <p:grpSpPr>
            <a:xfrm>
              <a:off x="4038600" y="3211746"/>
              <a:ext cx="3200400" cy="871018"/>
              <a:chOff x="838200" y="1200150"/>
              <a:chExt cx="3200400" cy="871018"/>
            </a:xfrm>
          </p:grpSpPr>
          <p:sp>
            <p:nvSpPr>
              <p:cNvPr id="56" name="Rounded Rectangle 55"/>
              <p:cNvSpPr/>
              <p:nvPr/>
            </p:nvSpPr>
            <p:spPr>
              <a:xfrm>
                <a:off x="838200" y="1200150"/>
                <a:ext cx="3200400" cy="871018"/>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7" name="TextBox 56"/>
              <p:cNvSpPr txBox="1"/>
              <p:nvPr/>
            </p:nvSpPr>
            <p:spPr>
              <a:xfrm>
                <a:off x="1905000" y="1354944"/>
                <a:ext cx="1981200" cy="584775"/>
              </a:xfrm>
              <a:prstGeom prst="rect">
                <a:avLst/>
              </a:prstGeom>
              <a:noFill/>
            </p:spPr>
            <p:txBody>
              <a:bodyPr wrap="square" rtlCol="0">
                <a:spAutoFit/>
              </a:bodyPr>
              <a:lstStyle/>
              <a:p>
                <a:r>
                  <a:rPr lang="en-US" sz="1600" dirty="0">
                    <a:solidFill>
                      <a:schemeClr val="bg1"/>
                    </a:solidFill>
                    <a:latin typeface="Noto Sans" pitchFamily="34" charset="0"/>
                    <a:ea typeface="Noto Sans" pitchFamily="34" charset="0"/>
                    <a:cs typeface="Noto Sans" pitchFamily="34" charset="0"/>
                  </a:rPr>
                  <a:t>Intelligent responder </a:t>
                </a:r>
              </a:p>
            </p:txBody>
          </p:sp>
          <p:sp>
            <p:nvSpPr>
              <p:cNvPr id="58" name="Rounded Rectangle 57"/>
              <p:cNvSpPr/>
              <p:nvPr/>
            </p:nvSpPr>
            <p:spPr>
              <a:xfrm>
                <a:off x="923661" y="1253940"/>
                <a:ext cx="828939" cy="7567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4263362" y="3351680"/>
              <a:ext cx="545364" cy="473702"/>
              <a:chOff x="4667119" y="1213670"/>
              <a:chExt cx="604126" cy="524742"/>
            </a:xfrm>
          </p:grpSpPr>
          <p:sp>
            <p:nvSpPr>
              <p:cNvPr id="59" name="Rounded Rectangular Callout 58"/>
              <p:cNvSpPr/>
              <p:nvPr/>
            </p:nvSpPr>
            <p:spPr>
              <a:xfrm>
                <a:off x="4667119" y="1213670"/>
                <a:ext cx="604126" cy="524742"/>
              </a:xfrm>
              <a:prstGeom prst="wedgeRoundRectCallout">
                <a:avLst>
                  <a:gd name="adj1" fmla="val -8200"/>
                  <a:gd name="adj2" fmla="val 786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48392" y="1252961"/>
                <a:ext cx="464091" cy="464091"/>
              </a:xfrm>
              <a:prstGeom prst="rect">
                <a:avLst/>
              </a:prstGeom>
              <a:solidFill>
                <a:schemeClr val="accent1">
                  <a:lumMod val="20000"/>
                  <a:lumOff val="80000"/>
                </a:schemeClr>
              </a:solidFill>
            </p:spPr>
          </p:pic>
        </p:grpSp>
      </p:grpSp>
    </p:spTree>
    <p:extLst>
      <p:ext uri="{BB962C8B-B14F-4D97-AF65-F5344CB8AC3E}">
        <p14:creationId xmlns:p14="http://schemas.microsoft.com/office/powerpoint/2010/main" val="389287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randombar(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randombar(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randombar(horizontal)">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Demo</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3" name="TextBox 2"/>
          <p:cNvSpPr txBox="1"/>
          <p:nvPr/>
        </p:nvSpPr>
        <p:spPr>
          <a:xfrm>
            <a:off x="847656" y="2647950"/>
            <a:ext cx="7467109" cy="646331"/>
          </a:xfrm>
          <a:prstGeom prst="rect">
            <a:avLst/>
          </a:prstGeom>
          <a:noFill/>
        </p:spPr>
        <p:txBody>
          <a:bodyPr wrap="none" rtlCol="0">
            <a:spAutoFit/>
          </a:bodyPr>
          <a:lstStyle/>
          <a:p>
            <a:r>
              <a:rPr lang="en-US" sz="3600" b="1" dirty="0" smtClean="0">
                <a:solidFill>
                  <a:srgbClr val="0033CC"/>
                </a:solidFill>
                <a:latin typeface="Noto Sans" pitchFamily="34" charset="0"/>
                <a:ea typeface="Noto Sans" pitchFamily="34" charset="0"/>
                <a:cs typeface="Noto Sans" pitchFamily="34" charset="0"/>
              </a:rPr>
              <a:t>http://crowdaid.dakbayan.com</a:t>
            </a:r>
            <a:endParaRPr lang="en-US" sz="3600" b="1" dirty="0">
              <a:solidFill>
                <a:srgbClr val="0033CC"/>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2128715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5246</TotalTime>
  <Words>1229</Words>
  <Application>Microsoft Office PowerPoint</Application>
  <PresentationFormat>On-screen Show (16:9)</PresentationFormat>
  <Paragraphs>115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CyberPierre</dc:creator>
  <cp:lastModifiedBy>CyberPierre</cp:lastModifiedBy>
  <cp:revision>168</cp:revision>
  <dcterms:created xsi:type="dcterms:W3CDTF">2017-09-20T14:01:50Z</dcterms:created>
  <dcterms:modified xsi:type="dcterms:W3CDTF">2017-09-24T08:18:24Z</dcterms:modified>
</cp:coreProperties>
</file>