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0" r:id="rId8"/>
    <p:sldId id="261" r:id="rId9"/>
    <p:sldId id="262" r:id="rId10"/>
    <p:sldId id="264" r:id="rId11"/>
  </p:sldIdLst>
  <p:sldSz cx="18288000" cy="10287000"/>
  <p:notesSz cx="6858000" cy="9144000"/>
  <p:embeddedFontLst>
    <p:embeddedFont>
      <p:font typeface="Now" panose="020B0604020202020204" charset="0"/>
      <p:regular r:id="rId12"/>
    </p:embeddedFont>
    <p:embeddedFont>
      <p:font typeface="Now Bold" panose="020B0604020202020204" charset="0"/>
      <p:regular r:id="rId13"/>
    </p:embeddedFont>
    <p:embeddedFont>
      <p:font typeface="Now Heavy" panose="020B0604020202020204" charset="0"/>
      <p:regular r:id="rId14"/>
    </p:embeddedFont>
    <p:embeddedFont>
      <p:font typeface="Roca One Heav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4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6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6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65651">
            <a:off x="-374163" y="7063110"/>
            <a:ext cx="3363430" cy="4223485"/>
          </a:xfrm>
          <a:custGeom>
            <a:avLst/>
            <a:gdLst/>
            <a:ahLst/>
            <a:cxnLst/>
            <a:rect l="l" t="t" r="r" b="b"/>
            <a:pathLst>
              <a:path w="3363430" h="4223485">
                <a:moveTo>
                  <a:pt x="0" y="0"/>
                </a:moveTo>
                <a:lnTo>
                  <a:pt x="3363430" y="0"/>
                </a:lnTo>
                <a:lnTo>
                  <a:pt x="3363430" y="4223485"/>
                </a:lnTo>
                <a:lnTo>
                  <a:pt x="0" y="4223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553988">
            <a:off x="13519037" y="3915441"/>
            <a:ext cx="5448532" cy="4937732"/>
          </a:xfrm>
          <a:custGeom>
            <a:avLst/>
            <a:gdLst/>
            <a:ahLst/>
            <a:cxnLst/>
            <a:rect l="l" t="t" r="r" b="b"/>
            <a:pathLst>
              <a:path w="5448532" h="4937732">
                <a:moveTo>
                  <a:pt x="0" y="0"/>
                </a:moveTo>
                <a:lnTo>
                  <a:pt x="5448532" y="0"/>
                </a:lnTo>
                <a:lnTo>
                  <a:pt x="5448532" y="4937732"/>
                </a:lnTo>
                <a:lnTo>
                  <a:pt x="0" y="4937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 rot="9799252">
            <a:off x="-648845" y="-154798"/>
            <a:ext cx="3658709" cy="1234814"/>
          </a:xfrm>
          <a:custGeom>
            <a:avLst/>
            <a:gdLst/>
            <a:ahLst/>
            <a:cxnLst/>
            <a:rect l="l" t="t" r="r" b="b"/>
            <a:pathLst>
              <a:path w="3658709" h="1234814">
                <a:moveTo>
                  <a:pt x="0" y="0"/>
                </a:moveTo>
                <a:lnTo>
                  <a:pt x="3658709" y="0"/>
                </a:lnTo>
                <a:lnTo>
                  <a:pt x="3658709" y="1234814"/>
                </a:lnTo>
                <a:lnTo>
                  <a:pt x="0" y="1234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216278">
            <a:off x="10442914" y="8763903"/>
            <a:ext cx="3829835" cy="988794"/>
          </a:xfrm>
          <a:custGeom>
            <a:avLst/>
            <a:gdLst/>
            <a:ahLst/>
            <a:cxnLst/>
            <a:rect l="l" t="t" r="r" b="b"/>
            <a:pathLst>
              <a:path w="3829835" h="988794">
                <a:moveTo>
                  <a:pt x="0" y="0"/>
                </a:moveTo>
                <a:lnTo>
                  <a:pt x="3829835" y="0"/>
                </a:lnTo>
                <a:lnTo>
                  <a:pt x="3829835" y="988794"/>
                </a:lnTo>
                <a:lnTo>
                  <a:pt x="0" y="9887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 rot="262115">
            <a:off x="11282301" y="2160614"/>
            <a:ext cx="7354870" cy="5852290"/>
            <a:chOff x="0" y="0"/>
            <a:chExt cx="1021487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1487" cy="812800"/>
            </a:xfrm>
            <a:custGeom>
              <a:avLst/>
              <a:gdLst/>
              <a:ahLst/>
              <a:cxnLst/>
              <a:rect l="l" t="t" r="r" b="b"/>
              <a:pathLst>
                <a:path w="1021487" h="812800">
                  <a:moveTo>
                    <a:pt x="0" y="0"/>
                  </a:moveTo>
                  <a:lnTo>
                    <a:pt x="1021487" y="0"/>
                  </a:lnTo>
                  <a:lnTo>
                    <a:pt x="102148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6F3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 altLang="ko-KR" sz="32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endParaRPr lang="en-US" altLang="ko-KR" sz="32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r>
                <a:rPr lang="en-US" altLang="ko-KR" sz="32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     </a:t>
              </a:r>
              <a:r>
                <a:rPr lang="en-US" altLang="ko-KR" sz="32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개인</a:t>
              </a:r>
              <a:r>
                <a:rPr lang="en-US" altLang="ko-KR" sz="32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altLang="ko-KR" sz="32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의견이</a:t>
              </a:r>
              <a:r>
                <a:rPr lang="en-US" altLang="ko-KR" sz="32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altLang="ko-KR" sz="32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많이</a:t>
              </a:r>
              <a:r>
                <a:rPr lang="en-US" altLang="ko-KR" sz="32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altLang="ko-KR" sz="32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첨가되었습니다</a:t>
              </a:r>
              <a:endParaRPr lang="ko-KR" altLang="en-US" sz="3200" dirty="0"/>
            </a:p>
            <a:p>
              <a:endParaRPr lang="ko-KR" altLang="en-US" sz="320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1021487" cy="784225"/>
            </a:xfrm>
            <a:prstGeom prst="rect">
              <a:avLst/>
            </a:prstGeom>
          </p:spPr>
          <p:txBody>
            <a:bodyPr lIns="52802" tIns="52802" rIns="52802" bIns="52802" rtlCol="0" anchor="ctr"/>
            <a:lstStyle/>
            <a:p>
              <a:pPr marL="0" lvl="0" indent="0" algn="ctr">
                <a:lnSpc>
                  <a:spcPts val="269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1450879">
            <a:off x="16607390" y="1094854"/>
            <a:ext cx="839984" cy="1957590"/>
          </a:xfrm>
          <a:custGeom>
            <a:avLst/>
            <a:gdLst/>
            <a:ahLst/>
            <a:cxnLst/>
            <a:rect l="l" t="t" r="r" b="b"/>
            <a:pathLst>
              <a:path w="839984" h="1957590">
                <a:moveTo>
                  <a:pt x="0" y="0"/>
                </a:moveTo>
                <a:lnTo>
                  <a:pt x="839984" y="0"/>
                </a:lnTo>
                <a:lnTo>
                  <a:pt x="839984" y="1957590"/>
                </a:lnTo>
                <a:lnTo>
                  <a:pt x="0" y="19575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633632" y="3606200"/>
            <a:ext cx="8781986" cy="2932211"/>
            <a:chOff x="0" y="161925"/>
            <a:chExt cx="11709315" cy="390961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61925"/>
              <a:ext cx="11709315" cy="3190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000"/>
                </a:lnSpc>
              </a:pPr>
              <a:r>
                <a:rPr lang="en-US" sz="9000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백엔드</a:t>
              </a:r>
              <a:r>
                <a:rPr lang="en-US" sz="9000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 </a:t>
              </a:r>
              <a:r>
                <a:rPr lang="en-US" sz="9000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스터디</a:t>
              </a:r>
              <a:r>
                <a:rPr lang="en-US" sz="9000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 </a:t>
              </a:r>
            </a:p>
            <a:p>
              <a:pPr marL="0" lvl="0" indent="0" algn="l">
                <a:lnSpc>
                  <a:spcPts val="9000"/>
                </a:lnSpc>
              </a:pPr>
              <a:r>
                <a:rPr lang="en-US" sz="9000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: </a:t>
              </a:r>
              <a:r>
                <a:rPr lang="en-US" sz="9000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여정의</a:t>
              </a:r>
              <a:r>
                <a:rPr lang="en-US" sz="9000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 </a:t>
              </a:r>
              <a:r>
                <a:rPr lang="en-US" sz="9000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시작</a:t>
              </a:r>
              <a:endParaRPr lang="en-US" sz="9000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426832"/>
              <a:ext cx="10995666" cy="644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백엔드</a:t>
              </a:r>
              <a:r>
                <a:rPr lang="en-US" sz="30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ko-KR" altLang="en-US" sz="30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스터디 </a:t>
              </a:r>
              <a:r>
                <a:rPr lang="en-US" altLang="ko-KR" sz="30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1</a:t>
              </a:r>
              <a:r>
                <a:rPr lang="ko-KR" altLang="en-US" sz="30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주차</a:t>
              </a:r>
              <a:endParaRPr lang="en-US" sz="30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744A76-626A-5AA6-00EA-5E93BF0B2FA8}"/>
              </a:ext>
            </a:extLst>
          </p:cNvPr>
          <p:cNvSpPr txBox="1"/>
          <p:nvPr/>
        </p:nvSpPr>
        <p:spPr>
          <a:xfrm>
            <a:off x="11887200" y="22479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9072" y="925712"/>
            <a:ext cx="16789857" cy="8435576"/>
            <a:chOff x="0" y="0"/>
            <a:chExt cx="4422020" cy="2221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22020" cy="2221715"/>
            </a:xfrm>
            <a:custGeom>
              <a:avLst/>
              <a:gdLst/>
              <a:ahLst/>
              <a:cxnLst/>
              <a:rect l="l" t="t" r="r" b="b"/>
              <a:pathLst>
                <a:path w="4422020" h="2221715">
                  <a:moveTo>
                    <a:pt x="18444" y="0"/>
                  </a:moveTo>
                  <a:lnTo>
                    <a:pt x="4403576" y="0"/>
                  </a:lnTo>
                  <a:cubicBezTo>
                    <a:pt x="4408467" y="0"/>
                    <a:pt x="4413159" y="1943"/>
                    <a:pt x="4416618" y="5402"/>
                  </a:cubicBezTo>
                  <a:cubicBezTo>
                    <a:pt x="4420077" y="8861"/>
                    <a:pt x="4422020" y="13553"/>
                    <a:pt x="4422020" y="18444"/>
                  </a:cubicBezTo>
                  <a:lnTo>
                    <a:pt x="4422020" y="2203271"/>
                  </a:lnTo>
                  <a:cubicBezTo>
                    <a:pt x="4422020" y="2213458"/>
                    <a:pt x="4413762" y="2221715"/>
                    <a:pt x="4403576" y="2221715"/>
                  </a:cubicBezTo>
                  <a:lnTo>
                    <a:pt x="18444" y="2221715"/>
                  </a:lnTo>
                  <a:cubicBezTo>
                    <a:pt x="13553" y="2221715"/>
                    <a:pt x="8861" y="2219772"/>
                    <a:pt x="5402" y="2216313"/>
                  </a:cubicBezTo>
                  <a:cubicBezTo>
                    <a:pt x="1943" y="2212854"/>
                    <a:pt x="0" y="2208163"/>
                    <a:pt x="0" y="2203271"/>
                  </a:cubicBezTo>
                  <a:lnTo>
                    <a:pt x="0" y="18444"/>
                  </a:lnTo>
                  <a:cubicBezTo>
                    <a:pt x="0" y="13553"/>
                    <a:pt x="1943" y="8861"/>
                    <a:pt x="5402" y="5402"/>
                  </a:cubicBezTo>
                  <a:cubicBezTo>
                    <a:pt x="8861" y="1943"/>
                    <a:pt x="13553" y="0"/>
                    <a:pt x="18444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4422020" cy="21931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58673">
            <a:off x="11574390" y="3201566"/>
            <a:ext cx="4980492" cy="4513571"/>
          </a:xfrm>
          <a:custGeom>
            <a:avLst/>
            <a:gdLst/>
            <a:ahLst/>
            <a:cxnLst/>
            <a:rect l="l" t="t" r="r" b="b"/>
            <a:pathLst>
              <a:path w="4980492" h="4513571">
                <a:moveTo>
                  <a:pt x="0" y="0"/>
                </a:moveTo>
                <a:lnTo>
                  <a:pt x="4980492" y="0"/>
                </a:lnTo>
                <a:lnTo>
                  <a:pt x="4980492" y="4513571"/>
                </a:lnTo>
                <a:lnTo>
                  <a:pt x="0" y="4513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 rot="-125626">
            <a:off x="2221016" y="3069168"/>
            <a:ext cx="13481469" cy="3759630"/>
            <a:chOff x="0" y="0"/>
            <a:chExt cx="3550675" cy="9901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50675" cy="990191"/>
            </a:xfrm>
            <a:custGeom>
              <a:avLst/>
              <a:gdLst/>
              <a:ahLst/>
              <a:cxnLst/>
              <a:rect l="l" t="t" r="r" b="b"/>
              <a:pathLst>
                <a:path w="3550675" h="990191">
                  <a:moveTo>
                    <a:pt x="20099" y="0"/>
                  </a:moveTo>
                  <a:lnTo>
                    <a:pt x="3530576" y="0"/>
                  </a:lnTo>
                  <a:cubicBezTo>
                    <a:pt x="3541676" y="0"/>
                    <a:pt x="3550675" y="8999"/>
                    <a:pt x="3550675" y="20099"/>
                  </a:cubicBezTo>
                  <a:lnTo>
                    <a:pt x="3550675" y="970091"/>
                  </a:lnTo>
                  <a:cubicBezTo>
                    <a:pt x="3550675" y="981192"/>
                    <a:pt x="3541676" y="990191"/>
                    <a:pt x="3530576" y="990191"/>
                  </a:cubicBezTo>
                  <a:lnTo>
                    <a:pt x="20099" y="990191"/>
                  </a:lnTo>
                  <a:cubicBezTo>
                    <a:pt x="8999" y="990191"/>
                    <a:pt x="0" y="981192"/>
                    <a:pt x="0" y="970091"/>
                  </a:cubicBezTo>
                  <a:lnTo>
                    <a:pt x="0" y="20099"/>
                  </a:lnTo>
                  <a:cubicBezTo>
                    <a:pt x="0" y="8999"/>
                    <a:pt x="8999" y="0"/>
                    <a:pt x="20099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3550675" cy="961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965964">
            <a:off x="1422811" y="6837333"/>
            <a:ext cx="3076986" cy="794422"/>
          </a:xfrm>
          <a:custGeom>
            <a:avLst/>
            <a:gdLst/>
            <a:ahLst/>
            <a:cxnLst/>
            <a:rect l="l" t="t" r="r" b="b"/>
            <a:pathLst>
              <a:path w="3076986" h="794422">
                <a:moveTo>
                  <a:pt x="0" y="0"/>
                </a:moveTo>
                <a:lnTo>
                  <a:pt x="3076986" y="0"/>
                </a:lnTo>
                <a:lnTo>
                  <a:pt x="3076986" y="794422"/>
                </a:lnTo>
                <a:lnTo>
                  <a:pt x="0" y="794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 rot="-145734">
            <a:off x="3262266" y="4461156"/>
            <a:ext cx="11405831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시작해봅시다</a:t>
            </a:r>
            <a:r>
              <a:rPr lang="en-US" sz="9000" b="1" u="none" strike="noStrike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!</a:t>
            </a:r>
          </a:p>
        </p:txBody>
      </p:sp>
      <p:sp>
        <p:nvSpPr>
          <p:cNvPr id="11" name="Freeform 11"/>
          <p:cNvSpPr/>
          <p:nvPr/>
        </p:nvSpPr>
        <p:spPr>
          <a:xfrm rot="505682">
            <a:off x="13187527" y="1621709"/>
            <a:ext cx="1754218" cy="1803402"/>
          </a:xfrm>
          <a:custGeom>
            <a:avLst/>
            <a:gdLst/>
            <a:ahLst/>
            <a:cxnLst/>
            <a:rect l="l" t="t" r="r" b="b"/>
            <a:pathLst>
              <a:path w="1754218" h="1803402">
                <a:moveTo>
                  <a:pt x="0" y="0"/>
                </a:moveTo>
                <a:lnTo>
                  <a:pt x="1754218" y="0"/>
                </a:lnTo>
                <a:lnTo>
                  <a:pt x="1754218" y="1803401"/>
                </a:lnTo>
                <a:lnTo>
                  <a:pt x="0" y="1803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1028700" y="1386706"/>
            <a:ext cx="1285195" cy="1611530"/>
          </a:xfrm>
          <a:custGeom>
            <a:avLst/>
            <a:gdLst/>
            <a:ahLst/>
            <a:cxnLst/>
            <a:rect l="l" t="t" r="r" b="b"/>
            <a:pathLst>
              <a:path w="1285195" h="1611530">
                <a:moveTo>
                  <a:pt x="0" y="0"/>
                </a:moveTo>
                <a:lnTo>
                  <a:pt x="1285195" y="0"/>
                </a:lnTo>
                <a:lnTo>
                  <a:pt x="1285195" y="1611530"/>
                </a:lnTo>
                <a:lnTo>
                  <a:pt x="0" y="16115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 rot="-9755954">
            <a:off x="1159354" y="7961983"/>
            <a:ext cx="2482277" cy="837768"/>
          </a:xfrm>
          <a:custGeom>
            <a:avLst/>
            <a:gdLst/>
            <a:ahLst/>
            <a:cxnLst/>
            <a:rect l="l" t="t" r="r" b="b"/>
            <a:pathLst>
              <a:path w="2482277" h="837768">
                <a:moveTo>
                  <a:pt x="0" y="0"/>
                </a:moveTo>
                <a:lnTo>
                  <a:pt x="2482277" y="0"/>
                </a:lnTo>
                <a:lnTo>
                  <a:pt x="2482277" y="837769"/>
                </a:lnTo>
                <a:lnTo>
                  <a:pt x="0" y="8377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0">
            <a:extLst>
              <a:ext uri="{FF2B5EF4-FFF2-40B4-BE49-F238E27FC236}">
                <a16:creationId xmlns:a16="http://schemas.microsoft.com/office/drawing/2014/main" id="{197916ED-87DB-184D-8A21-9CB47DB3CE55}"/>
              </a:ext>
            </a:extLst>
          </p:cNvPr>
          <p:cNvGrpSpPr/>
          <p:nvPr/>
        </p:nvGrpSpPr>
        <p:grpSpPr>
          <a:xfrm rot="360000">
            <a:off x="1950001" y="4952942"/>
            <a:ext cx="5528691" cy="2558973"/>
            <a:chOff x="0" y="0"/>
            <a:chExt cx="1742040" cy="611255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A54674D0-2F28-BCAC-4978-CD1CCE88DD45}"/>
                </a:ext>
              </a:extLst>
            </p:cNvPr>
            <p:cNvSpPr/>
            <p:nvPr/>
          </p:nvSpPr>
          <p:spPr>
            <a:xfrm>
              <a:off x="0" y="0"/>
              <a:ext cx="1742041" cy="611255"/>
            </a:xfrm>
            <a:prstGeom prst="wedgeEllipseCallout">
              <a:avLst/>
            </a:prstGeom>
            <a:solidFill>
              <a:srgbClr val="F6F3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EF4080A7-2486-13F5-FBDF-42F8F3AC0723}"/>
                </a:ext>
              </a:extLst>
            </p:cNvPr>
            <p:cNvSpPr txBox="1"/>
            <p:nvPr/>
          </p:nvSpPr>
          <p:spPr>
            <a:xfrm>
              <a:off x="0" y="-123825"/>
              <a:ext cx="1742040" cy="735080"/>
            </a:xfrm>
            <a:prstGeom prst="wedgeEllipseCallou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852"/>
                </a:lnSpc>
              </a:pPr>
              <a:endParaRPr/>
            </a:p>
          </p:txBody>
        </p: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18082375-AEE5-FDA6-11F9-1281BB70BF8F}"/>
              </a:ext>
            </a:extLst>
          </p:cNvPr>
          <p:cNvSpPr txBox="1"/>
          <p:nvPr/>
        </p:nvSpPr>
        <p:spPr>
          <a:xfrm rot="360000">
            <a:off x="2415725" y="5959187"/>
            <a:ext cx="4816699" cy="468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60"/>
              </a:lnSpc>
            </a:pPr>
            <a:r>
              <a:rPr lang="en-US" altLang="ko-KR" sz="30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AI </a:t>
            </a:r>
            <a:r>
              <a:rPr lang="ko-KR" altLang="en-US" sz="30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모델링</a:t>
            </a:r>
            <a:r>
              <a:rPr lang="en-US" altLang="ko-KR" sz="30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endParaRPr lang="en-US" sz="3000" b="1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660000">
            <a:off x="10778464" y="673913"/>
            <a:ext cx="6256262" cy="2558973"/>
            <a:chOff x="0" y="0"/>
            <a:chExt cx="1742040" cy="6112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42041" cy="611255"/>
            </a:xfrm>
            <a:prstGeom prst="wedgeRoundRectCallout">
              <a:avLst/>
            </a:prstGeom>
            <a:solidFill>
              <a:srgbClr val="F6F3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1742040" cy="735080"/>
            </a:xfrm>
            <a:prstGeom prst="wedgeRoundRectCallou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852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 rot="660000">
            <a:off x="11115783" y="1696823"/>
            <a:ext cx="5450574" cy="468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60"/>
              </a:lnSpc>
            </a:pPr>
            <a:r>
              <a:rPr lang="en-US" sz="30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Spring </a:t>
            </a:r>
            <a:r>
              <a:rPr lang="ko-KR" altLang="en-US" sz="30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마스터하면 끝</a:t>
            </a:r>
            <a:endParaRPr lang="en-US" sz="3000" b="1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D6CB86F1-C41C-076E-919F-3FDFC830FADD}"/>
              </a:ext>
            </a:extLst>
          </p:cNvPr>
          <p:cNvGrpSpPr/>
          <p:nvPr/>
        </p:nvGrpSpPr>
        <p:grpSpPr>
          <a:xfrm rot="-720000">
            <a:off x="9373617" y="5304475"/>
            <a:ext cx="6256262" cy="2558973"/>
            <a:chOff x="0" y="0"/>
            <a:chExt cx="1742040" cy="611255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01380B3-11A6-2EAE-B26D-3134AA937E6A}"/>
                </a:ext>
              </a:extLst>
            </p:cNvPr>
            <p:cNvSpPr/>
            <p:nvPr/>
          </p:nvSpPr>
          <p:spPr>
            <a:xfrm>
              <a:off x="0" y="0"/>
              <a:ext cx="1742041" cy="611255"/>
            </a:xfrm>
            <a:prstGeom prst="wedgeRoundRectCallout">
              <a:avLst/>
            </a:prstGeom>
            <a:solidFill>
              <a:srgbClr val="F6F3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5C584C13-B6AE-CC9C-CC26-3C1BC4EDE2DA}"/>
                </a:ext>
              </a:extLst>
            </p:cNvPr>
            <p:cNvSpPr txBox="1"/>
            <p:nvPr/>
          </p:nvSpPr>
          <p:spPr>
            <a:xfrm>
              <a:off x="0" y="-123825"/>
              <a:ext cx="1742040" cy="735080"/>
            </a:xfrm>
            <a:prstGeom prst="wedgeRoundRectCallou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852"/>
                </a:lnSpc>
              </a:pPr>
              <a:endParaRPr/>
            </a:p>
          </p:txBody>
        </p:sp>
      </p:grpSp>
      <p:sp>
        <p:nvSpPr>
          <p:cNvPr id="29" name="TextBox 13">
            <a:extLst>
              <a:ext uri="{FF2B5EF4-FFF2-40B4-BE49-F238E27FC236}">
                <a16:creationId xmlns:a16="http://schemas.microsoft.com/office/drawing/2014/main" id="{F8A97E68-6E73-75F9-1CD1-49F8F1D89CE5}"/>
              </a:ext>
            </a:extLst>
          </p:cNvPr>
          <p:cNvSpPr txBox="1"/>
          <p:nvPr/>
        </p:nvSpPr>
        <p:spPr>
          <a:xfrm rot="-720000">
            <a:off x="9710936" y="6327385"/>
            <a:ext cx="5450574" cy="468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60"/>
              </a:lnSpc>
            </a:pPr>
            <a:r>
              <a:rPr lang="ko-KR" altLang="en-US" sz="30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문제 해결 능력</a:t>
            </a:r>
            <a:r>
              <a:rPr lang="en-US" sz="30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?</a:t>
            </a:r>
          </a:p>
        </p:txBody>
      </p:sp>
      <p:sp>
        <p:nvSpPr>
          <p:cNvPr id="2" name="Freeform 2"/>
          <p:cNvSpPr/>
          <p:nvPr/>
        </p:nvSpPr>
        <p:spPr>
          <a:xfrm rot="1389305">
            <a:off x="16825028" y="1429891"/>
            <a:ext cx="3870256" cy="2322153"/>
          </a:xfrm>
          <a:custGeom>
            <a:avLst/>
            <a:gdLst/>
            <a:ahLst/>
            <a:cxnLst/>
            <a:rect l="l" t="t" r="r" b="b"/>
            <a:pathLst>
              <a:path w="3870256" h="2322153">
                <a:moveTo>
                  <a:pt x="0" y="0"/>
                </a:moveTo>
                <a:lnTo>
                  <a:pt x="3870255" y="0"/>
                </a:lnTo>
                <a:lnTo>
                  <a:pt x="3870255" y="2322153"/>
                </a:lnTo>
                <a:lnTo>
                  <a:pt x="0" y="2322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6640080" y="5143500"/>
            <a:ext cx="2482277" cy="837768"/>
          </a:xfrm>
          <a:custGeom>
            <a:avLst/>
            <a:gdLst/>
            <a:ahLst/>
            <a:cxnLst/>
            <a:rect l="l" t="t" r="r" b="b"/>
            <a:pathLst>
              <a:path w="2482277" h="837768">
                <a:moveTo>
                  <a:pt x="0" y="0"/>
                </a:moveTo>
                <a:lnTo>
                  <a:pt x="2482277" y="0"/>
                </a:lnTo>
                <a:lnTo>
                  <a:pt x="2482277" y="837768"/>
                </a:lnTo>
                <a:lnTo>
                  <a:pt x="0" y="83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-2935705">
            <a:off x="17055529" y="-597206"/>
            <a:ext cx="2818696" cy="3539458"/>
          </a:xfrm>
          <a:custGeom>
            <a:avLst/>
            <a:gdLst/>
            <a:ahLst/>
            <a:cxnLst/>
            <a:rect l="l" t="t" r="r" b="b"/>
            <a:pathLst>
              <a:path w="2818696" h="3539458">
                <a:moveTo>
                  <a:pt x="0" y="0"/>
                </a:moveTo>
                <a:lnTo>
                  <a:pt x="2818696" y="0"/>
                </a:lnTo>
                <a:lnTo>
                  <a:pt x="2818696" y="3539458"/>
                </a:lnTo>
                <a:lnTo>
                  <a:pt x="0" y="3539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4282823">
            <a:off x="15367039" y="7622175"/>
            <a:ext cx="3163993" cy="4328846"/>
          </a:xfrm>
          <a:custGeom>
            <a:avLst/>
            <a:gdLst/>
            <a:ahLst/>
            <a:cxnLst/>
            <a:rect l="l" t="t" r="r" b="b"/>
            <a:pathLst>
              <a:path w="3163993" h="4328846">
                <a:moveTo>
                  <a:pt x="0" y="0"/>
                </a:moveTo>
                <a:lnTo>
                  <a:pt x="3163994" y="0"/>
                </a:lnTo>
                <a:lnTo>
                  <a:pt x="3163994" y="4328846"/>
                </a:lnTo>
                <a:lnTo>
                  <a:pt x="0" y="43288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-500365" y="8485864"/>
            <a:ext cx="5251977" cy="4759605"/>
          </a:xfrm>
          <a:custGeom>
            <a:avLst/>
            <a:gdLst/>
            <a:ahLst/>
            <a:cxnLst/>
            <a:rect l="l" t="t" r="r" b="b"/>
            <a:pathLst>
              <a:path w="5251977" h="4759605">
                <a:moveTo>
                  <a:pt x="0" y="0"/>
                </a:moveTo>
                <a:lnTo>
                  <a:pt x="5251978" y="0"/>
                </a:lnTo>
                <a:lnTo>
                  <a:pt x="5251978" y="4759604"/>
                </a:lnTo>
                <a:lnTo>
                  <a:pt x="0" y="47596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Group 10"/>
          <p:cNvGrpSpPr/>
          <p:nvPr/>
        </p:nvGrpSpPr>
        <p:grpSpPr>
          <a:xfrm rot="-1140000">
            <a:off x="1691528" y="522969"/>
            <a:ext cx="5528691" cy="2558973"/>
            <a:chOff x="0" y="0"/>
            <a:chExt cx="1742040" cy="6112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42041" cy="611255"/>
            </a:xfrm>
            <a:prstGeom prst="wedgeEllipseCallout">
              <a:avLst/>
            </a:prstGeom>
            <a:solidFill>
              <a:srgbClr val="F6F3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742040" cy="735080"/>
            </a:xfrm>
            <a:prstGeom prst="wedgeEllipseCallou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852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 rot="-1140000">
            <a:off x="2157252" y="1529214"/>
            <a:ext cx="4816699" cy="468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60"/>
              </a:lnSpc>
            </a:pPr>
            <a:r>
              <a:rPr lang="ko-KR" altLang="en-US" sz="30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기능 구현 잘하면 끝이지</a:t>
            </a:r>
            <a:endParaRPr lang="en-US" sz="3000" b="1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251804" y="3980676"/>
            <a:ext cx="14036752" cy="91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39"/>
              </a:lnSpc>
            </a:pPr>
            <a:r>
              <a:rPr lang="en-US" sz="6399" b="1" u="none" strike="noStrike" dirty="0" err="1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백엔드</a:t>
            </a:r>
            <a:r>
              <a:rPr lang="en-US" sz="6399" b="1" u="none" strike="noStrike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 </a:t>
            </a:r>
            <a:r>
              <a:rPr lang="en-US" sz="6399" b="1" u="none" strike="noStrike" dirty="0" err="1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개발자의</a:t>
            </a:r>
            <a:r>
              <a:rPr lang="en-US" sz="6399" b="1" u="none" strike="noStrike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 역</a:t>
            </a:r>
            <a:r>
              <a:rPr lang="ko-KR" altLang="en-US" sz="6399" b="1" u="none" strike="noStrike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할</a:t>
            </a:r>
            <a:r>
              <a:rPr lang="en-US" sz="6399" b="1" u="none" strike="noStrike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? </a:t>
            </a:r>
          </a:p>
        </p:txBody>
      </p:sp>
      <p:sp>
        <p:nvSpPr>
          <p:cNvPr id="24" name="Freeform 24"/>
          <p:cNvSpPr/>
          <p:nvPr/>
        </p:nvSpPr>
        <p:spPr>
          <a:xfrm>
            <a:off x="360054" y="7596340"/>
            <a:ext cx="668646" cy="2270094"/>
          </a:xfrm>
          <a:custGeom>
            <a:avLst/>
            <a:gdLst/>
            <a:ahLst/>
            <a:cxnLst/>
            <a:rect l="l" t="t" r="r" b="b"/>
            <a:pathLst>
              <a:path w="668646" h="2270094">
                <a:moveTo>
                  <a:pt x="0" y="0"/>
                </a:moveTo>
                <a:lnTo>
                  <a:pt x="668646" y="0"/>
                </a:lnTo>
                <a:lnTo>
                  <a:pt x="668646" y="2270093"/>
                </a:lnTo>
                <a:lnTo>
                  <a:pt x="0" y="22700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5" name="Freeform 25"/>
          <p:cNvSpPr/>
          <p:nvPr/>
        </p:nvSpPr>
        <p:spPr>
          <a:xfrm rot="-573341">
            <a:off x="-1064377" y="427372"/>
            <a:ext cx="3423594" cy="883910"/>
          </a:xfrm>
          <a:custGeom>
            <a:avLst/>
            <a:gdLst/>
            <a:ahLst/>
            <a:cxnLst/>
            <a:rect l="l" t="t" r="r" b="b"/>
            <a:pathLst>
              <a:path w="3423594" h="883910">
                <a:moveTo>
                  <a:pt x="0" y="0"/>
                </a:moveTo>
                <a:lnTo>
                  <a:pt x="3423594" y="0"/>
                </a:lnTo>
                <a:lnTo>
                  <a:pt x="3423594" y="883910"/>
                </a:lnTo>
                <a:lnTo>
                  <a:pt x="0" y="8839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C1D15AD0-98B2-D5F5-BD0A-F0B0903FD604}"/>
              </a:ext>
            </a:extLst>
          </p:cNvPr>
          <p:cNvSpPr txBox="1"/>
          <p:nvPr/>
        </p:nvSpPr>
        <p:spPr>
          <a:xfrm>
            <a:off x="2125624" y="9205996"/>
            <a:ext cx="14036752" cy="91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39"/>
              </a:lnSpc>
            </a:pPr>
            <a:r>
              <a:rPr lang="ko-KR" altLang="en-US" sz="4800" b="1" u="none" strike="noStrike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모두 플러스 </a:t>
            </a:r>
            <a:r>
              <a:rPr lang="ko-KR" altLang="en-US" sz="4800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요인은 </a:t>
            </a:r>
            <a:r>
              <a:rPr lang="ko-KR" altLang="en-US" sz="4800" b="1" dirty="0" err="1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맞다만</a:t>
            </a:r>
            <a:r>
              <a:rPr lang="en-US" altLang="ko-KR" sz="4800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…</a:t>
            </a:r>
            <a:endParaRPr lang="en-US" sz="4800" b="1" u="none" strike="noStrike" dirty="0">
              <a:solidFill>
                <a:srgbClr val="000000"/>
              </a:solidFill>
              <a:latin typeface="Roca One Heavy"/>
              <a:ea typeface="Roca One Heavy"/>
              <a:cs typeface="Roca One Heavy"/>
              <a:sym typeface="Roca One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73158" y="-775715"/>
            <a:ext cx="2490572" cy="3407499"/>
          </a:xfrm>
          <a:custGeom>
            <a:avLst/>
            <a:gdLst/>
            <a:ahLst/>
            <a:cxnLst/>
            <a:rect l="l" t="t" r="r" b="b"/>
            <a:pathLst>
              <a:path w="2490572" h="3407499">
                <a:moveTo>
                  <a:pt x="0" y="0"/>
                </a:moveTo>
                <a:lnTo>
                  <a:pt x="2490572" y="0"/>
                </a:lnTo>
                <a:lnTo>
                  <a:pt x="2490572" y="3407499"/>
                </a:lnTo>
                <a:lnTo>
                  <a:pt x="0" y="3407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90282" y="693781"/>
            <a:ext cx="16777495" cy="8899439"/>
            <a:chOff x="0" y="0"/>
            <a:chExt cx="4418764" cy="23438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18764" cy="2343885"/>
            </a:xfrm>
            <a:custGeom>
              <a:avLst/>
              <a:gdLst/>
              <a:ahLst/>
              <a:cxnLst/>
              <a:rect l="l" t="t" r="r" b="b"/>
              <a:pathLst>
                <a:path w="4418764" h="2343885">
                  <a:moveTo>
                    <a:pt x="18458" y="0"/>
                  </a:moveTo>
                  <a:lnTo>
                    <a:pt x="4400306" y="0"/>
                  </a:lnTo>
                  <a:cubicBezTo>
                    <a:pt x="4410500" y="0"/>
                    <a:pt x="4418764" y="8264"/>
                    <a:pt x="4418764" y="18458"/>
                  </a:cubicBezTo>
                  <a:lnTo>
                    <a:pt x="4418764" y="2325427"/>
                  </a:lnTo>
                  <a:cubicBezTo>
                    <a:pt x="4418764" y="2335621"/>
                    <a:pt x="4410500" y="2343885"/>
                    <a:pt x="4400306" y="2343885"/>
                  </a:cubicBezTo>
                  <a:lnTo>
                    <a:pt x="18458" y="2343885"/>
                  </a:lnTo>
                  <a:cubicBezTo>
                    <a:pt x="8264" y="2343885"/>
                    <a:pt x="0" y="2335621"/>
                    <a:pt x="0" y="2325427"/>
                  </a:cubicBezTo>
                  <a:lnTo>
                    <a:pt x="0" y="18458"/>
                  </a:lnTo>
                  <a:cubicBezTo>
                    <a:pt x="0" y="8264"/>
                    <a:pt x="8264" y="0"/>
                    <a:pt x="1845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418764" cy="2315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106105" y="4123034"/>
            <a:ext cx="4519738" cy="4800061"/>
            <a:chOff x="0" y="0"/>
            <a:chExt cx="1190384" cy="12642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90384" cy="1264214"/>
            </a:xfrm>
            <a:custGeom>
              <a:avLst/>
              <a:gdLst/>
              <a:ahLst/>
              <a:cxnLst/>
              <a:rect l="l" t="t" r="r" b="b"/>
              <a:pathLst>
                <a:path w="1190384" h="1264214">
                  <a:moveTo>
                    <a:pt x="68517" y="0"/>
                  </a:moveTo>
                  <a:lnTo>
                    <a:pt x="1121867" y="0"/>
                  </a:lnTo>
                  <a:cubicBezTo>
                    <a:pt x="1140039" y="0"/>
                    <a:pt x="1157466" y="7219"/>
                    <a:pt x="1170315" y="20068"/>
                  </a:cubicBezTo>
                  <a:cubicBezTo>
                    <a:pt x="1183165" y="32917"/>
                    <a:pt x="1190384" y="50345"/>
                    <a:pt x="1190384" y="68517"/>
                  </a:cubicBezTo>
                  <a:lnTo>
                    <a:pt x="1190384" y="1195697"/>
                  </a:lnTo>
                  <a:cubicBezTo>
                    <a:pt x="1190384" y="1213869"/>
                    <a:pt x="1183165" y="1231296"/>
                    <a:pt x="1170315" y="1244146"/>
                  </a:cubicBezTo>
                  <a:cubicBezTo>
                    <a:pt x="1157466" y="1256995"/>
                    <a:pt x="1140039" y="1264214"/>
                    <a:pt x="1121867" y="1264214"/>
                  </a:cubicBezTo>
                  <a:lnTo>
                    <a:pt x="68517" y="1264214"/>
                  </a:lnTo>
                  <a:cubicBezTo>
                    <a:pt x="30676" y="1264214"/>
                    <a:pt x="0" y="1233538"/>
                    <a:pt x="0" y="1195697"/>
                  </a:cubicBezTo>
                  <a:lnTo>
                    <a:pt x="0" y="68517"/>
                  </a:lnTo>
                  <a:cubicBezTo>
                    <a:pt x="0" y="30676"/>
                    <a:pt x="30676" y="0"/>
                    <a:pt x="68517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1190384" cy="123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61044" y="4123034"/>
            <a:ext cx="4519738" cy="4800061"/>
            <a:chOff x="0" y="0"/>
            <a:chExt cx="1190384" cy="12642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90384" cy="1264214"/>
            </a:xfrm>
            <a:custGeom>
              <a:avLst/>
              <a:gdLst/>
              <a:ahLst/>
              <a:cxnLst/>
              <a:rect l="l" t="t" r="r" b="b"/>
              <a:pathLst>
                <a:path w="1190384" h="1264214">
                  <a:moveTo>
                    <a:pt x="68517" y="0"/>
                  </a:moveTo>
                  <a:lnTo>
                    <a:pt x="1121867" y="0"/>
                  </a:lnTo>
                  <a:cubicBezTo>
                    <a:pt x="1140039" y="0"/>
                    <a:pt x="1157466" y="7219"/>
                    <a:pt x="1170315" y="20068"/>
                  </a:cubicBezTo>
                  <a:cubicBezTo>
                    <a:pt x="1183165" y="32917"/>
                    <a:pt x="1190384" y="50345"/>
                    <a:pt x="1190384" y="68517"/>
                  </a:cubicBezTo>
                  <a:lnTo>
                    <a:pt x="1190384" y="1195697"/>
                  </a:lnTo>
                  <a:cubicBezTo>
                    <a:pt x="1190384" y="1213869"/>
                    <a:pt x="1183165" y="1231296"/>
                    <a:pt x="1170315" y="1244146"/>
                  </a:cubicBezTo>
                  <a:cubicBezTo>
                    <a:pt x="1157466" y="1256995"/>
                    <a:pt x="1140039" y="1264214"/>
                    <a:pt x="1121867" y="1264214"/>
                  </a:cubicBezTo>
                  <a:lnTo>
                    <a:pt x="68517" y="1264214"/>
                  </a:lnTo>
                  <a:cubicBezTo>
                    <a:pt x="30676" y="1264214"/>
                    <a:pt x="0" y="1233538"/>
                    <a:pt x="0" y="1195697"/>
                  </a:cubicBezTo>
                  <a:lnTo>
                    <a:pt x="0" y="68517"/>
                  </a:lnTo>
                  <a:cubicBezTo>
                    <a:pt x="0" y="30676"/>
                    <a:pt x="30676" y="0"/>
                    <a:pt x="68517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1190384" cy="123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884131" y="4123034"/>
            <a:ext cx="4519738" cy="4800061"/>
            <a:chOff x="0" y="0"/>
            <a:chExt cx="1190384" cy="12642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90384" cy="1264214"/>
            </a:xfrm>
            <a:custGeom>
              <a:avLst/>
              <a:gdLst/>
              <a:ahLst/>
              <a:cxnLst/>
              <a:rect l="l" t="t" r="r" b="b"/>
              <a:pathLst>
                <a:path w="1190384" h="1264214">
                  <a:moveTo>
                    <a:pt x="68517" y="0"/>
                  </a:moveTo>
                  <a:lnTo>
                    <a:pt x="1121867" y="0"/>
                  </a:lnTo>
                  <a:cubicBezTo>
                    <a:pt x="1140039" y="0"/>
                    <a:pt x="1157466" y="7219"/>
                    <a:pt x="1170315" y="20068"/>
                  </a:cubicBezTo>
                  <a:cubicBezTo>
                    <a:pt x="1183165" y="32917"/>
                    <a:pt x="1190384" y="50345"/>
                    <a:pt x="1190384" y="68517"/>
                  </a:cubicBezTo>
                  <a:lnTo>
                    <a:pt x="1190384" y="1195697"/>
                  </a:lnTo>
                  <a:cubicBezTo>
                    <a:pt x="1190384" y="1213869"/>
                    <a:pt x="1183165" y="1231296"/>
                    <a:pt x="1170315" y="1244146"/>
                  </a:cubicBezTo>
                  <a:cubicBezTo>
                    <a:pt x="1157466" y="1256995"/>
                    <a:pt x="1140039" y="1264214"/>
                    <a:pt x="1121867" y="1264214"/>
                  </a:cubicBezTo>
                  <a:lnTo>
                    <a:pt x="68517" y="1264214"/>
                  </a:lnTo>
                  <a:cubicBezTo>
                    <a:pt x="30676" y="1264214"/>
                    <a:pt x="0" y="1233538"/>
                    <a:pt x="0" y="1195697"/>
                  </a:cubicBezTo>
                  <a:lnTo>
                    <a:pt x="0" y="68517"/>
                  </a:lnTo>
                  <a:cubicBezTo>
                    <a:pt x="0" y="30676"/>
                    <a:pt x="30676" y="0"/>
                    <a:pt x="68517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1190384" cy="123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423421" y="7799020"/>
            <a:ext cx="668646" cy="2270094"/>
          </a:xfrm>
          <a:custGeom>
            <a:avLst/>
            <a:gdLst/>
            <a:ahLst/>
            <a:cxnLst/>
            <a:rect l="l" t="t" r="r" b="b"/>
            <a:pathLst>
              <a:path w="668646" h="2270094">
                <a:moveTo>
                  <a:pt x="0" y="0"/>
                </a:moveTo>
                <a:lnTo>
                  <a:pt x="668645" y="0"/>
                </a:lnTo>
                <a:lnTo>
                  <a:pt x="668645" y="2270094"/>
                </a:lnTo>
                <a:lnTo>
                  <a:pt x="0" y="227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6" name="Group 16"/>
          <p:cNvGrpSpPr/>
          <p:nvPr/>
        </p:nvGrpSpPr>
        <p:grpSpPr>
          <a:xfrm>
            <a:off x="2660342" y="1455687"/>
            <a:ext cx="12967317" cy="1726150"/>
            <a:chOff x="0" y="38100"/>
            <a:chExt cx="17289756" cy="230153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778368"/>
              <a:ext cx="17289756" cy="561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백엔드는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현대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소프트웨어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개발의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중추로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,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사용자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경험과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시스템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신뢰성을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극대화하는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역할</a:t>
              </a:r>
              <a:r>
                <a:rPr lang="en-US" sz="26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!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17289756" cy="837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9"/>
                </a:lnSpc>
              </a:pPr>
              <a:r>
                <a:rPr lang="en-US" sz="4335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백엔드의</a:t>
              </a:r>
              <a:r>
                <a:rPr lang="en-US" sz="4335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 역</a:t>
              </a:r>
              <a:r>
                <a:rPr lang="ko-KR" altLang="en-US" sz="4335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할</a:t>
              </a:r>
              <a:r>
                <a:rPr lang="en-US" sz="4335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: </a:t>
              </a:r>
              <a:r>
                <a:rPr lang="en-US" sz="4335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안정성</a:t>
              </a:r>
              <a:r>
                <a:rPr lang="en-US" sz="4335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, </a:t>
              </a:r>
              <a:r>
                <a:rPr lang="en-US" sz="4335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커뮤니케이션</a:t>
              </a:r>
              <a:r>
                <a:rPr lang="en-US" sz="4335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, </a:t>
              </a:r>
              <a:r>
                <a:rPr lang="en-US" sz="4335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사용자</a:t>
              </a:r>
              <a:r>
                <a:rPr lang="en-US" sz="4335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 </a:t>
              </a:r>
              <a:r>
                <a:rPr lang="en-US" sz="4335" b="1" dirty="0" err="1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중심</a:t>
              </a:r>
              <a:endParaRPr lang="en-US" sz="4335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253193" y="4589344"/>
            <a:ext cx="4080063" cy="1788342"/>
            <a:chOff x="-193999" y="0"/>
            <a:chExt cx="5440084" cy="2384457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5246085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80"/>
                </a:lnSpc>
              </a:pPr>
              <a:r>
                <a:rPr lang="en-US" sz="2400" b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사용자 중심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-193999" y="811206"/>
              <a:ext cx="5246085" cy="15732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사용자 요구 이해</a:t>
              </a:r>
              <a:endParaRPr lang="en-US" altLang="ko-KR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사용자의 관점에서</a:t>
              </a:r>
              <a:endParaRPr lang="en-US" altLang="ko-KR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개발자 편함 </a:t>
              </a:r>
              <a:r>
                <a:rPr lang="en-US" altLang="ko-KR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&lt; </a:t>
              </a: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사용자 편함</a:t>
              </a:r>
              <a:endPara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288894" y="4589344"/>
            <a:ext cx="3710212" cy="2185887"/>
            <a:chOff x="0" y="0"/>
            <a:chExt cx="4946949" cy="2914516"/>
          </a:xfrm>
        </p:grpSpPr>
        <p:sp>
          <p:nvSpPr>
            <p:cNvPr id="23" name="TextBox 23"/>
            <p:cNvSpPr txBox="1"/>
            <p:nvPr/>
          </p:nvSpPr>
          <p:spPr>
            <a:xfrm>
              <a:off x="0" y="0"/>
              <a:ext cx="4946949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커뮤니케이션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47809" y="811205"/>
              <a:ext cx="4451330" cy="2103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프론트가 읽을 수 있는 명세 제공</a:t>
              </a:r>
              <a:endParaRPr lang="en-US" altLang="ko-KR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피드백 수용 </a:t>
              </a:r>
              <a:r>
                <a:rPr lang="en-US" altLang="ko-KR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&amp; </a:t>
              </a: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반영</a:t>
              </a:r>
              <a:endParaRPr lang="en-US" altLang="ko-KR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공통된 이해 형성</a:t>
              </a:r>
              <a:endPara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637310" y="4589344"/>
            <a:ext cx="4519738" cy="1881589"/>
            <a:chOff x="-769142" y="0"/>
            <a:chExt cx="6026316" cy="2508783"/>
          </a:xfrm>
        </p:grpSpPr>
        <p:sp>
          <p:nvSpPr>
            <p:cNvPr id="26" name="TextBox 26"/>
            <p:cNvSpPr txBox="1"/>
            <p:nvPr/>
          </p:nvSpPr>
          <p:spPr>
            <a:xfrm>
              <a:off x="177343" y="0"/>
              <a:ext cx="4196636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400" b="1" dirty="0" err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안정성</a:t>
              </a:r>
              <a:r>
                <a:rPr lang="en-US" sz="2400" b="1" dirty="0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 &amp; </a:t>
              </a:r>
              <a:r>
                <a:rPr lang="en-US" sz="2400" b="1" dirty="0" err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최적화</a:t>
              </a:r>
              <a:endParaRPr lang="en-US" sz="24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-769142" y="935534"/>
              <a:ext cx="6026316" cy="1573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시스템 안정성 </a:t>
              </a:r>
              <a:r>
                <a:rPr lang="en-US" altLang="ko-KR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&amp; </a:t>
              </a: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성능 모니터링</a:t>
              </a:r>
              <a:endParaRPr lang="en-US" altLang="ko-KR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클린코드</a:t>
              </a:r>
              <a:r>
                <a:rPr lang="en-US" altLang="ko-KR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,</a:t>
              </a: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altLang="ko-KR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SOLID, </a:t>
              </a: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디자인패턴</a:t>
              </a:r>
              <a:endParaRPr lang="en-US" altLang="ko-KR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marL="342900" lvl="0" indent="-342900" algn="ctr">
                <a:lnSpc>
                  <a:spcPts val="3120"/>
                </a:lnSpc>
                <a:buFontTx/>
                <a:buChar char="-"/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효율성 극대화</a:t>
              </a:r>
              <a:endPara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-485886" y="2762837"/>
            <a:ext cx="2482277" cy="837768"/>
          </a:xfrm>
          <a:custGeom>
            <a:avLst/>
            <a:gdLst/>
            <a:ahLst/>
            <a:cxnLst/>
            <a:rect l="l" t="t" r="r" b="b"/>
            <a:pathLst>
              <a:path w="2482277" h="837768">
                <a:moveTo>
                  <a:pt x="0" y="0"/>
                </a:moveTo>
                <a:lnTo>
                  <a:pt x="2482277" y="0"/>
                </a:lnTo>
                <a:lnTo>
                  <a:pt x="2482277" y="837769"/>
                </a:lnTo>
                <a:lnTo>
                  <a:pt x="0" y="837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BC595-1BEC-C0FE-AB19-C7319BA8E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4BE11F2-E05B-F8B8-3E04-B8567139AEAC}"/>
              </a:ext>
            </a:extLst>
          </p:cNvPr>
          <p:cNvGrpSpPr/>
          <p:nvPr/>
        </p:nvGrpSpPr>
        <p:grpSpPr>
          <a:xfrm>
            <a:off x="-1100512" y="3324728"/>
            <a:ext cx="14205661" cy="8170282"/>
            <a:chOff x="0" y="0"/>
            <a:chExt cx="3741409" cy="215184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CE12401-6D64-D969-421A-2B30A741F693}"/>
                </a:ext>
              </a:extLst>
            </p:cNvPr>
            <p:cNvSpPr/>
            <p:nvPr/>
          </p:nvSpPr>
          <p:spPr>
            <a:xfrm>
              <a:off x="0" y="0"/>
              <a:ext cx="3741408" cy="2151844"/>
            </a:xfrm>
            <a:custGeom>
              <a:avLst/>
              <a:gdLst/>
              <a:ahLst/>
              <a:cxnLst/>
              <a:rect l="l" t="t" r="r" b="b"/>
              <a:pathLst>
                <a:path w="3741408" h="2151844">
                  <a:moveTo>
                    <a:pt x="21800" y="0"/>
                  </a:moveTo>
                  <a:lnTo>
                    <a:pt x="3719609" y="0"/>
                  </a:lnTo>
                  <a:cubicBezTo>
                    <a:pt x="3725390" y="0"/>
                    <a:pt x="3730935" y="2297"/>
                    <a:pt x="3735024" y="6385"/>
                  </a:cubicBezTo>
                  <a:cubicBezTo>
                    <a:pt x="3739112" y="10473"/>
                    <a:pt x="3741408" y="16018"/>
                    <a:pt x="3741408" y="21800"/>
                  </a:cubicBezTo>
                  <a:lnTo>
                    <a:pt x="3741408" y="2130044"/>
                  </a:lnTo>
                  <a:cubicBezTo>
                    <a:pt x="3741408" y="2142084"/>
                    <a:pt x="3731649" y="2151844"/>
                    <a:pt x="3719609" y="2151844"/>
                  </a:cubicBezTo>
                  <a:lnTo>
                    <a:pt x="21800" y="2151844"/>
                  </a:lnTo>
                  <a:cubicBezTo>
                    <a:pt x="9760" y="2151844"/>
                    <a:pt x="0" y="2142084"/>
                    <a:pt x="0" y="2130044"/>
                  </a:cubicBezTo>
                  <a:lnTo>
                    <a:pt x="0" y="21800"/>
                  </a:lnTo>
                  <a:cubicBezTo>
                    <a:pt x="0" y="9760"/>
                    <a:pt x="9760" y="0"/>
                    <a:pt x="21800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C438A1A-A827-E7B6-076E-935F8E5AE519}"/>
                </a:ext>
              </a:extLst>
            </p:cNvPr>
            <p:cNvSpPr txBox="1"/>
            <p:nvPr/>
          </p:nvSpPr>
          <p:spPr>
            <a:xfrm>
              <a:off x="0" y="28575"/>
              <a:ext cx="3741409" cy="2123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D6AA4FA-6C9D-5009-5999-71123513008D}"/>
              </a:ext>
            </a:extLst>
          </p:cNvPr>
          <p:cNvSpPr/>
          <p:nvPr/>
        </p:nvSpPr>
        <p:spPr>
          <a:xfrm rot="-1183998">
            <a:off x="1092825" y="5727291"/>
            <a:ext cx="3365155" cy="3365155"/>
          </a:xfrm>
          <a:custGeom>
            <a:avLst/>
            <a:gdLst/>
            <a:ahLst/>
            <a:cxnLst/>
            <a:rect l="l" t="t" r="r" b="b"/>
            <a:pathLst>
              <a:path w="3365155" h="3365155">
                <a:moveTo>
                  <a:pt x="0" y="0"/>
                </a:moveTo>
                <a:lnTo>
                  <a:pt x="3365155" y="0"/>
                </a:lnTo>
                <a:lnTo>
                  <a:pt x="3365155" y="3365155"/>
                </a:lnTo>
                <a:lnTo>
                  <a:pt x="0" y="336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40389A68-1749-B2E7-E3BE-6EF79F9367CD}"/>
              </a:ext>
            </a:extLst>
          </p:cNvPr>
          <p:cNvSpPr/>
          <p:nvPr/>
        </p:nvSpPr>
        <p:spPr>
          <a:xfrm>
            <a:off x="16177197" y="470071"/>
            <a:ext cx="1322640" cy="1658483"/>
          </a:xfrm>
          <a:custGeom>
            <a:avLst/>
            <a:gdLst/>
            <a:ahLst/>
            <a:cxnLst/>
            <a:rect l="l" t="t" r="r" b="b"/>
            <a:pathLst>
              <a:path w="1322640" h="1658483">
                <a:moveTo>
                  <a:pt x="0" y="0"/>
                </a:moveTo>
                <a:lnTo>
                  <a:pt x="1322640" y="0"/>
                </a:lnTo>
                <a:lnTo>
                  <a:pt x="1322640" y="1658483"/>
                </a:lnTo>
                <a:lnTo>
                  <a:pt x="0" y="1658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7A38D11-C55D-80F3-2BBA-2A3F8FF66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19841">
            <a:off x="-697560" y="2104228"/>
            <a:ext cx="11704667" cy="4925112"/>
          </a:xfrm>
          <a:prstGeom prst="rect">
            <a:avLst/>
          </a:prstGeom>
        </p:spPr>
      </p:pic>
      <p:sp>
        <p:nvSpPr>
          <p:cNvPr id="16" name="Freeform 16">
            <a:extLst>
              <a:ext uri="{FF2B5EF4-FFF2-40B4-BE49-F238E27FC236}">
                <a16:creationId xmlns:a16="http://schemas.microsoft.com/office/drawing/2014/main" id="{48D5DADA-6EDB-02CC-CD33-0D107DB31B62}"/>
              </a:ext>
            </a:extLst>
          </p:cNvPr>
          <p:cNvSpPr/>
          <p:nvPr/>
        </p:nvSpPr>
        <p:spPr>
          <a:xfrm rot="-584762">
            <a:off x="2129181" y="1686599"/>
            <a:ext cx="3423594" cy="883910"/>
          </a:xfrm>
          <a:custGeom>
            <a:avLst/>
            <a:gdLst/>
            <a:ahLst/>
            <a:cxnLst/>
            <a:rect l="l" t="t" r="r" b="b"/>
            <a:pathLst>
              <a:path w="3423594" h="883910">
                <a:moveTo>
                  <a:pt x="0" y="0"/>
                </a:moveTo>
                <a:lnTo>
                  <a:pt x="3423595" y="0"/>
                </a:lnTo>
                <a:lnTo>
                  <a:pt x="3423595" y="883910"/>
                </a:lnTo>
                <a:lnTo>
                  <a:pt x="0" y="883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39D38AD-010D-C24B-895B-12C093A2FB0C}"/>
              </a:ext>
            </a:extLst>
          </p:cNvPr>
          <p:cNvGrpSpPr/>
          <p:nvPr/>
        </p:nvGrpSpPr>
        <p:grpSpPr>
          <a:xfrm>
            <a:off x="8751564" y="1047750"/>
            <a:ext cx="8707171" cy="8170282"/>
            <a:chOff x="0" y="0"/>
            <a:chExt cx="2293247" cy="215184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A7F0BF0-BB1C-C6C4-56FE-6734E796DAFB}"/>
                </a:ext>
              </a:extLst>
            </p:cNvPr>
            <p:cNvSpPr/>
            <p:nvPr/>
          </p:nvSpPr>
          <p:spPr>
            <a:xfrm>
              <a:off x="0" y="0"/>
              <a:ext cx="2293247" cy="2151844"/>
            </a:xfrm>
            <a:custGeom>
              <a:avLst/>
              <a:gdLst/>
              <a:ahLst/>
              <a:cxnLst/>
              <a:rect l="l" t="t" r="r" b="b"/>
              <a:pathLst>
                <a:path w="2293247" h="2151844">
                  <a:moveTo>
                    <a:pt x="35566" y="0"/>
                  </a:moveTo>
                  <a:lnTo>
                    <a:pt x="2257681" y="0"/>
                  </a:lnTo>
                  <a:cubicBezTo>
                    <a:pt x="2267114" y="0"/>
                    <a:pt x="2276160" y="3747"/>
                    <a:pt x="2282830" y="10417"/>
                  </a:cubicBezTo>
                  <a:cubicBezTo>
                    <a:pt x="2289500" y="17087"/>
                    <a:pt x="2293247" y="26133"/>
                    <a:pt x="2293247" y="35566"/>
                  </a:cubicBezTo>
                  <a:lnTo>
                    <a:pt x="2293247" y="2116278"/>
                  </a:lnTo>
                  <a:cubicBezTo>
                    <a:pt x="2293247" y="2135921"/>
                    <a:pt x="2277323" y="2151844"/>
                    <a:pt x="2257681" y="2151844"/>
                  </a:cubicBezTo>
                  <a:lnTo>
                    <a:pt x="35566" y="2151844"/>
                  </a:lnTo>
                  <a:cubicBezTo>
                    <a:pt x="15923" y="2151844"/>
                    <a:pt x="0" y="2135921"/>
                    <a:pt x="0" y="2116278"/>
                  </a:cubicBezTo>
                  <a:lnTo>
                    <a:pt x="0" y="35566"/>
                  </a:lnTo>
                  <a:cubicBezTo>
                    <a:pt x="0" y="15923"/>
                    <a:pt x="15923" y="0"/>
                    <a:pt x="35566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C5C4CCC-5083-3E61-F484-F5E079CDC95D}"/>
                </a:ext>
              </a:extLst>
            </p:cNvPr>
            <p:cNvSpPr txBox="1"/>
            <p:nvPr/>
          </p:nvSpPr>
          <p:spPr>
            <a:xfrm>
              <a:off x="0" y="28575"/>
              <a:ext cx="2293247" cy="2123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5F046AA8-7FC4-4DA2-B450-7B248D8FBD30}"/>
              </a:ext>
            </a:extLst>
          </p:cNvPr>
          <p:cNvGrpSpPr/>
          <p:nvPr/>
        </p:nvGrpSpPr>
        <p:grpSpPr>
          <a:xfrm>
            <a:off x="8976402" y="2320067"/>
            <a:ext cx="8456100" cy="4661472"/>
            <a:chOff x="-1047373" y="57151"/>
            <a:chExt cx="11274800" cy="6215300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45EC493-6D30-25A8-698B-0738ED997911}"/>
                </a:ext>
              </a:extLst>
            </p:cNvPr>
            <p:cNvSpPr txBox="1"/>
            <p:nvPr/>
          </p:nvSpPr>
          <p:spPr>
            <a:xfrm>
              <a:off x="0" y="57151"/>
              <a:ext cx="9279128" cy="1225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39"/>
                </a:lnSpc>
              </a:pPr>
              <a:r>
                <a:rPr lang="ko-KR" altLang="en-US" sz="6399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안 좋은 예시</a:t>
              </a:r>
              <a:endParaRPr lang="en-US" sz="6399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ED98A04B-B90F-A240-3DF6-A3E3E209EC6A}"/>
                </a:ext>
              </a:extLst>
            </p:cNvPr>
            <p:cNvSpPr txBox="1"/>
            <p:nvPr/>
          </p:nvSpPr>
          <p:spPr>
            <a:xfrm>
              <a:off x="-1047373" y="2250835"/>
              <a:ext cx="11274800" cy="40216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ko-KR" altLang="en-US" sz="2800" b="1" dirty="0"/>
                <a:t>컨트롤러 코드보면 알겠지</a:t>
              </a:r>
              <a:r>
                <a:rPr lang="en-US" altLang="ko-KR" sz="2800" b="1" dirty="0"/>
                <a:t>?</a:t>
              </a:r>
            </a:p>
            <a:p>
              <a:endParaRPr lang="en-US" altLang="ko-KR" sz="2400" dirty="0"/>
            </a:p>
            <a:p>
              <a:r>
                <a:rPr lang="ko-KR" altLang="en-US" sz="2400" dirty="0"/>
                <a:t>코드만으로는 요청과 응답의 데이터 구조</a:t>
              </a:r>
              <a:r>
                <a:rPr lang="en-US" altLang="ko-KR" sz="2400" dirty="0"/>
                <a:t>, DTO </a:t>
              </a:r>
              <a:r>
                <a:rPr lang="ko-KR" altLang="en-US" sz="2400" dirty="0"/>
                <a:t>명세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예외 처리 방식 등을 명확히 이해하기 어렵기 때문에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실제 협업에서는 단순 코드 공유만으로는 충분하지 않습니다</a:t>
              </a:r>
              <a:r>
                <a:rPr lang="en-US" altLang="ko-KR" sz="2400" dirty="0"/>
                <a:t>. </a:t>
              </a:r>
            </a:p>
            <a:p>
              <a:endParaRPr lang="en-US" altLang="ko-KR" sz="2400" dirty="0"/>
            </a:p>
            <a:p>
              <a:r>
                <a:rPr lang="en-US" altLang="ko-KR" sz="2400" dirty="0"/>
                <a:t>=&gt;</a:t>
              </a:r>
              <a:r>
                <a:rPr lang="ko-KR" altLang="en-US" sz="2400" dirty="0"/>
                <a:t> </a:t>
              </a:r>
              <a:r>
                <a:rPr lang="ko-KR" altLang="en-US" sz="2400" dirty="0" err="1"/>
                <a:t>프론트엔드가</a:t>
              </a:r>
              <a:r>
                <a:rPr lang="ko-KR" altLang="en-US" sz="2400" dirty="0"/>
                <a:t> 필요한 정보를 별도로 문서화하여 제공하는 것이 필수적</a:t>
              </a:r>
              <a:r>
                <a:rPr lang="en-US" altLang="ko-KR" sz="2400" dirty="0"/>
                <a:t>!</a:t>
              </a:r>
              <a:endParaRPr lang="en-US" sz="24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2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71A5D-99C4-7048-0606-0BF4EB7BA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8A52AB7-0B03-D1FB-0A10-29C40DDDB529}"/>
              </a:ext>
            </a:extLst>
          </p:cNvPr>
          <p:cNvGrpSpPr/>
          <p:nvPr/>
        </p:nvGrpSpPr>
        <p:grpSpPr>
          <a:xfrm>
            <a:off x="-1100512" y="3324728"/>
            <a:ext cx="14205661" cy="8170282"/>
            <a:chOff x="0" y="0"/>
            <a:chExt cx="3741409" cy="215184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C248C0-707B-4AA0-03C2-D189B5228E82}"/>
                </a:ext>
              </a:extLst>
            </p:cNvPr>
            <p:cNvSpPr/>
            <p:nvPr/>
          </p:nvSpPr>
          <p:spPr>
            <a:xfrm>
              <a:off x="0" y="0"/>
              <a:ext cx="3741408" cy="2151844"/>
            </a:xfrm>
            <a:custGeom>
              <a:avLst/>
              <a:gdLst/>
              <a:ahLst/>
              <a:cxnLst/>
              <a:rect l="l" t="t" r="r" b="b"/>
              <a:pathLst>
                <a:path w="3741408" h="2151844">
                  <a:moveTo>
                    <a:pt x="21800" y="0"/>
                  </a:moveTo>
                  <a:lnTo>
                    <a:pt x="3719609" y="0"/>
                  </a:lnTo>
                  <a:cubicBezTo>
                    <a:pt x="3725390" y="0"/>
                    <a:pt x="3730935" y="2297"/>
                    <a:pt x="3735024" y="6385"/>
                  </a:cubicBezTo>
                  <a:cubicBezTo>
                    <a:pt x="3739112" y="10473"/>
                    <a:pt x="3741408" y="16018"/>
                    <a:pt x="3741408" y="21800"/>
                  </a:cubicBezTo>
                  <a:lnTo>
                    <a:pt x="3741408" y="2130044"/>
                  </a:lnTo>
                  <a:cubicBezTo>
                    <a:pt x="3741408" y="2142084"/>
                    <a:pt x="3731649" y="2151844"/>
                    <a:pt x="3719609" y="2151844"/>
                  </a:cubicBezTo>
                  <a:lnTo>
                    <a:pt x="21800" y="2151844"/>
                  </a:lnTo>
                  <a:cubicBezTo>
                    <a:pt x="9760" y="2151844"/>
                    <a:pt x="0" y="2142084"/>
                    <a:pt x="0" y="2130044"/>
                  </a:cubicBezTo>
                  <a:lnTo>
                    <a:pt x="0" y="21800"/>
                  </a:lnTo>
                  <a:cubicBezTo>
                    <a:pt x="0" y="9760"/>
                    <a:pt x="9760" y="0"/>
                    <a:pt x="21800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CBF10C9-D137-A0E1-2B99-DA140D085628}"/>
                </a:ext>
              </a:extLst>
            </p:cNvPr>
            <p:cNvSpPr txBox="1"/>
            <p:nvPr/>
          </p:nvSpPr>
          <p:spPr>
            <a:xfrm>
              <a:off x="0" y="28575"/>
              <a:ext cx="3741409" cy="2123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9346D5C-1043-0146-60C7-1A721243FB8E}"/>
              </a:ext>
            </a:extLst>
          </p:cNvPr>
          <p:cNvSpPr/>
          <p:nvPr/>
        </p:nvSpPr>
        <p:spPr>
          <a:xfrm rot="-1183998">
            <a:off x="1092825" y="5727291"/>
            <a:ext cx="3365155" cy="3365155"/>
          </a:xfrm>
          <a:custGeom>
            <a:avLst/>
            <a:gdLst/>
            <a:ahLst/>
            <a:cxnLst/>
            <a:rect l="l" t="t" r="r" b="b"/>
            <a:pathLst>
              <a:path w="3365155" h="3365155">
                <a:moveTo>
                  <a:pt x="0" y="0"/>
                </a:moveTo>
                <a:lnTo>
                  <a:pt x="3365155" y="0"/>
                </a:lnTo>
                <a:lnTo>
                  <a:pt x="3365155" y="3365155"/>
                </a:lnTo>
                <a:lnTo>
                  <a:pt x="0" y="336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7EA89B0-9F4E-2CA2-3521-757169370024}"/>
              </a:ext>
            </a:extLst>
          </p:cNvPr>
          <p:cNvGrpSpPr/>
          <p:nvPr/>
        </p:nvGrpSpPr>
        <p:grpSpPr>
          <a:xfrm>
            <a:off x="8751564" y="1047750"/>
            <a:ext cx="8707171" cy="8170282"/>
            <a:chOff x="0" y="0"/>
            <a:chExt cx="2293247" cy="215184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D0782D-D4EA-151E-EFCF-0D460DE225EB}"/>
                </a:ext>
              </a:extLst>
            </p:cNvPr>
            <p:cNvSpPr/>
            <p:nvPr/>
          </p:nvSpPr>
          <p:spPr>
            <a:xfrm>
              <a:off x="0" y="0"/>
              <a:ext cx="2293247" cy="2151844"/>
            </a:xfrm>
            <a:custGeom>
              <a:avLst/>
              <a:gdLst/>
              <a:ahLst/>
              <a:cxnLst/>
              <a:rect l="l" t="t" r="r" b="b"/>
              <a:pathLst>
                <a:path w="2293247" h="2151844">
                  <a:moveTo>
                    <a:pt x="35566" y="0"/>
                  </a:moveTo>
                  <a:lnTo>
                    <a:pt x="2257681" y="0"/>
                  </a:lnTo>
                  <a:cubicBezTo>
                    <a:pt x="2267114" y="0"/>
                    <a:pt x="2276160" y="3747"/>
                    <a:pt x="2282830" y="10417"/>
                  </a:cubicBezTo>
                  <a:cubicBezTo>
                    <a:pt x="2289500" y="17087"/>
                    <a:pt x="2293247" y="26133"/>
                    <a:pt x="2293247" y="35566"/>
                  </a:cubicBezTo>
                  <a:lnTo>
                    <a:pt x="2293247" y="2116278"/>
                  </a:lnTo>
                  <a:cubicBezTo>
                    <a:pt x="2293247" y="2135921"/>
                    <a:pt x="2277323" y="2151844"/>
                    <a:pt x="2257681" y="2151844"/>
                  </a:cubicBezTo>
                  <a:lnTo>
                    <a:pt x="35566" y="2151844"/>
                  </a:lnTo>
                  <a:cubicBezTo>
                    <a:pt x="15923" y="2151844"/>
                    <a:pt x="0" y="2135921"/>
                    <a:pt x="0" y="2116278"/>
                  </a:cubicBezTo>
                  <a:lnTo>
                    <a:pt x="0" y="35566"/>
                  </a:lnTo>
                  <a:cubicBezTo>
                    <a:pt x="0" y="15923"/>
                    <a:pt x="15923" y="0"/>
                    <a:pt x="35566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AC55CBD-0A22-C267-E8B5-DF3BD69B4810}"/>
                </a:ext>
              </a:extLst>
            </p:cNvPr>
            <p:cNvSpPr txBox="1"/>
            <p:nvPr/>
          </p:nvSpPr>
          <p:spPr>
            <a:xfrm>
              <a:off x="0" y="28575"/>
              <a:ext cx="2293247" cy="2123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8AE0187-D435-6929-DA1A-C8C18B7AD6E2}"/>
              </a:ext>
            </a:extLst>
          </p:cNvPr>
          <p:cNvGrpSpPr/>
          <p:nvPr/>
        </p:nvGrpSpPr>
        <p:grpSpPr>
          <a:xfrm>
            <a:off x="8976402" y="2320067"/>
            <a:ext cx="8456100" cy="5461691"/>
            <a:chOff x="-1047373" y="57151"/>
            <a:chExt cx="11274800" cy="7282259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58501B9-F8B1-B074-B504-9B99F45F215D}"/>
                </a:ext>
              </a:extLst>
            </p:cNvPr>
            <p:cNvSpPr txBox="1"/>
            <p:nvPr/>
          </p:nvSpPr>
          <p:spPr>
            <a:xfrm>
              <a:off x="0" y="57151"/>
              <a:ext cx="9279128" cy="1225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39"/>
                </a:lnSpc>
              </a:pPr>
              <a:r>
                <a:rPr lang="ko-KR" altLang="en-US" sz="6399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안 좋은 예시</a:t>
              </a:r>
              <a:endParaRPr lang="en-US" sz="6399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0F629A9-CF21-492C-0A30-F69CAD22DBC7}"/>
                </a:ext>
              </a:extLst>
            </p:cNvPr>
            <p:cNvSpPr txBox="1"/>
            <p:nvPr/>
          </p:nvSpPr>
          <p:spPr>
            <a:xfrm>
              <a:off x="-1047373" y="2250835"/>
              <a:ext cx="11274800" cy="50885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2400" b="1" dirty="0"/>
                <a:t> </a:t>
              </a:r>
              <a:r>
                <a:rPr lang="ko-KR" altLang="en-US" sz="3200" b="1" dirty="0"/>
                <a:t>귀찮으니 </a:t>
              </a:r>
              <a:r>
                <a:rPr lang="en-US" altLang="ko-KR" sz="3200" b="1" dirty="0"/>
                <a:t>Id </a:t>
              </a:r>
              <a:r>
                <a:rPr lang="ko-KR" altLang="en-US" sz="3200" b="1" dirty="0"/>
                <a:t>그대로 보내죠</a:t>
              </a:r>
              <a:r>
                <a:rPr lang="en-US" altLang="ko-KR" sz="3200" b="1" dirty="0"/>
                <a:t>?</a:t>
              </a:r>
              <a:endParaRPr lang="en-US" altLang="ko-KR" sz="2400" b="1" dirty="0"/>
            </a:p>
            <a:p>
              <a:endParaRPr lang="en-US" sz="24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r>
                <a:rPr lang="ko-KR" altLang="en-US" sz="2400" dirty="0"/>
                <a:t>“개발 편의상 컨트롤러에서 </a:t>
              </a:r>
              <a:r>
                <a:rPr lang="en-US" altLang="ko-KR" sz="2400" dirty="0"/>
                <a:t>ID </a:t>
              </a:r>
              <a:r>
                <a:rPr lang="ko-KR" altLang="en-US" sz="2400" dirty="0"/>
                <a:t>값을 가공하지 않고 그대로 </a:t>
              </a:r>
              <a:r>
                <a:rPr lang="ko-KR" altLang="en-US" sz="2400" dirty="0" err="1"/>
                <a:t>프론트엔드로</a:t>
              </a:r>
              <a:r>
                <a:rPr lang="ko-KR" altLang="en-US" sz="2400" dirty="0"/>
                <a:t> 전달하는 경우가 있습니다</a:t>
              </a:r>
              <a:r>
                <a:rPr lang="en-US" altLang="ko-KR" sz="2400" dirty="0"/>
                <a:t>. </a:t>
              </a:r>
              <a:r>
                <a:rPr lang="ko-KR" altLang="en-US" sz="2400" dirty="0"/>
                <a:t>이는 구현은 빠르지만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보안 취약점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데이터 무결성 문제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추후 확장성 측면에서 위험을 내포합니다</a:t>
              </a:r>
              <a:r>
                <a:rPr lang="en-US" altLang="ko-KR" sz="2400" dirty="0"/>
                <a:t>.</a:t>
              </a:r>
            </a:p>
            <a:p>
              <a:endParaRPr lang="en-US" altLang="ko-KR" sz="2400" dirty="0"/>
            </a:p>
            <a:p>
              <a:r>
                <a:rPr lang="en-US" altLang="ko-KR" sz="2400" dirty="0"/>
                <a:t>=&gt;</a:t>
              </a:r>
              <a:r>
                <a:rPr lang="ko-KR" altLang="en-US" sz="2400" dirty="0"/>
                <a:t> 단순히 ‘편하니까 </a:t>
              </a:r>
              <a:r>
                <a:rPr lang="en-US" altLang="ko-KR" sz="2400" dirty="0"/>
                <a:t>ID </a:t>
              </a:r>
              <a:r>
                <a:rPr lang="ko-KR" altLang="en-US" sz="2400" dirty="0"/>
                <a:t>그대로 </a:t>
              </a:r>
              <a:r>
                <a:rPr lang="ko-KR" altLang="en-US" sz="2400" dirty="0" err="1"/>
                <a:t>전달’하는</a:t>
              </a:r>
              <a:r>
                <a:rPr lang="ko-KR" altLang="en-US" sz="2400" dirty="0"/>
                <a:t> 접근보다는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필요한 경우 </a:t>
              </a:r>
              <a:r>
                <a:rPr lang="en-US" altLang="ko-KR" sz="2400" dirty="0"/>
                <a:t>DTO</a:t>
              </a:r>
              <a:r>
                <a:rPr lang="ko-KR" altLang="en-US" sz="2400" dirty="0"/>
                <a:t>를 통해 안전하게 포맷을 정의하고 검증하는 방식이 바람직합니다</a:t>
              </a:r>
              <a:r>
                <a:rPr lang="en-US" altLang="ko-KR" sz="2400" dirty="0"/>
                <a:t>.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0D24B057-C490-2768-CA70-8278D241DD38}"/>
              </a:ext>
            </a:extLst>
          </p:cNvPr>
          <p:cNvSpPr/>
          <p:nvPr/>
        </p:nvSpPr>
        <p:spPr>
          <a:xfrm>
            <a:off x="16177197" y="470071"/>
            <a:ext cx="1322640" cy="1658483"/>
          </a:xfrm>
          <a:custGeom>
            <a:avLst/>
            <a:gdLst/>
            <a:ahLst/>
            <a:cxnLst/>
            <a:rect l="l" t="t" r="r" b="b"/>
            <a:pathLst>
              <a:path w="1322640" h="1658483">
                <a:moveTo>
                  <a:pt x="0" y="0"/>
                </a:moveTo>
                <a:lnTo>
                  <a:pt x="1322640" y="0"/>
                </a:lnTo>
                <a:lnTo>
                  <a:pt x="1322640" y="1658483"/>
                </a:lnTo>
                <a:lnTo>
                  <a:pt x="0" y="1658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EFDBCAA-9E20-086E-9418-479B7F73B5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4033"/>
          <a:stretch>
            <a:fillRect/>
          </a:stretch>
        </p:blipFill>
        <p:spPr>
          <a:xfrm rot="-540000">
            <a:off x="397037" y="2225017"/>
            <a:ext cx="7850261" cy="3480623"/>
          </a:xfrm>
          <a:prstGeom prst="rect">
            <a:avLst/>
          </a:prstGeom>
        </p:spPr>
      </p:pic>
      <p:sp>
        <p:nvSpPr>
          <p:cNvPr id="16" name="Freeform 16">
            <a:extLst>
              <a:ext uri="{FF2B5EF4-FFF2-40B4-BE49-F238E27FC236}">
                <a16:creationId xmlns:a16="http://schemas.microsoft.com/office/drawing/2014/main" id="{7FB3DBAD-B3C4-89E8-0031-36F847AF8A74}"/>
              </a:ext>
            </a:extLst>
          </p:cNvPr>
          <p:cNvSpPr/>
          <p:nvPr/>
        </p:nvSpPr>
        <p:spPr>
          <a:xfrm rot="-584762">
            <a:off x="2129181" y="1686599"/>
            <a:ext cx="3423594" cy="883910"/>
          </a:xfrm>
          <a:custGeom>
            <a:avLst/>
            <a:gdLst/>
            <a:ahLst/>
            <a:cxnLst/>
            <a:rect l="l" t="t" r="r" b="b"/>
            <a:pathLst>
              <a:path w="3423594" h="883910">
                <a:moveTo>
                  <a:pt x="0" y="0"/>
                </a:moveTo>
                <a:lnTo>
                  <a:pt x="3423595" y="0"/>
                </a:lnTo>
                <a:lnTo>
                  <a:pt x="3423595" y="883910"/>
                </a:lnTo>
                <a:lnTo>
                  <a:pt x="0" y="883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0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D41AD-ACDA-6B43-9995-00B362293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C473A37-5665-62AC-0B57-64CD5DBDAFD6}"/>
              </a:ext>
            </a:extLst>
          </p:cNvPr>
          <p:cNvGrpSpPr/>
          <p:nvPr/>
        </p:nvGrpSpPr>
        <p:grpSpPr>
          <a:xfrm>
            <a:off x="-1100512" y="3324728"/>
            <a:ext cx="14205661" cy="8170282"/>
            <a:chOff x="0" y="0"/>
            <a:chExt cx="3741409" cy="215184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115A81C-9937-1273-68BE-3298F33B3B99}"/>
                </a:ext>
              </a:extLst>
            </p:cNvPr>
            <p:cNvSpPr/>
            <p:nvPr/>
          </p:nvSpPr>
          <p:spPr>
            <a:xfrm>
              <a:off x="0" y="0"/>
              <a:ext cx="3741408" cy="2151844"/>
            </a:xfrm>
            <a:custGeom>
              <a:avLst/>
              <a:gdLst/>
              <a:ahLst/>
              <a:cxnLst/>
              <a:rect l="l" t="t" r="r" b="b"/>
              <a:pathLst>
                <a:path w="3741408" h="2151844">
                  <a:moveTo>
                    <a:pt x="21800" y="0"/>
                  </a:moveTo>
                  <a:lnTo>
                    <a:pt x="3719609" y="0"/>
                  </a:lnTo>
                  <a:cubicBezTo>
                    <a:pt x="3725390" y="0"/>
                    <a:pt x="3730935" y="2297"/>
                    <a:pt x="3735024" y="6385"/>
                  </a:cubicBezTo>
                  <a:cubicBezTo>
                    <a:pt x="3739112" y="10473"/>
                    <a:pt x="3741408" y="16018"/>
                    <a:pt x="3741408" y="21800"/>
                  </a:cubicBezTo>
                  <a:lnTo>
                    <a:pt x="3741408" y="2130044"/>
                  </a:lnTo>
                  <a:cubicBezTo>
                    <a:pt x="3741408" y="2142084"/>
                    <a:pt x="3731649" y="2151844"/>
                    <a:pt x="3719609" y="2151844"/>
                  </a:cubicBezTo>
                  <a:lnTo>
                    <a:pt x="21800" y="2151844"/>
                  </a:lnTo>
                  <a:cubicBezTo>
                    <a:pt x="9760" y="2151844"/>
                    <a:pt x="0" y="2142084"/>
                    <a:pt x="0" y="2130044"/>
                  </a:cubicBezTo>
                  <a:lnTo>
                    <a:pt x="0" y="21800"/>
                  </a:lnTo>
                  <a:cubicBezTo>
                    <a:pt x="0" y="9760"/>
                    <a:pt x="9760" y="0"/>
                    <a:pt x="21800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3322C07-FA3C-7F86-0D44-CAA79A1D71AB}"/>
                </a:ext>
              </a:extLst>
            </p:cNvPr>
            <p:cNvSpPr txBox="1"/>
            <p:nvPr/>
          </p:nvSpPr>
          <p:spPr>
            <a:xfrm>
              <a:off x="0" y="28575"/>
              <a:ext cx="3741409" cy="2123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BCB368D-0D61-4392-228D-174556EED44A}"/>
              </a:ext>
            </a:extLst>
          </p:cNvPr>
          <p:cNvSpPr/>
          <p:nvPr/>
        </p:nvSpPr>
        <p:spPr>
          <a:xfrm rot="-1183998">
            <a:off x="1092825" y="5727291"/>
            <a:ext cx="3365155" cy="3365155"/>
          </a:xfrm>
          <a:custGeom>
            <a:avLst/>
            <a:gdLst/>
            <a:ahLst/>
            <a:cxnLst/>
            <a:rect l="l" t="t" r="r" b="b"/>
            <a:pathLst>
              <a:path w="3365155" h="3365155">
                <a:moveTo>
                  <a:pt x="0" y="0"/>
                </a:moveTo>
                <a:lnTo>
                  <a:pt x="3365155" y="0"/>
                </a:lnTo>
                <a:lnTo>
                  <a:pt x="3365155" y="3365155"/>
                </a:lnTo>
                <a:lnTo>
                  <a:pt x="0" y="336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9CEDDB2B-C8ED-42CA-5EEC-ECECD5718C46}"/>
              </a:ext>
            </a:extLst>
          </p:cNvPr>
          <p:cNvGrpSpPr/>
          <p:nvPr/>
        </p:nvGrpSpPr>
        <p:grpSpPr>
          <a:xfrm>
            <a:off x="8751564" y="1047750"/>
            <a:ext cx="8707171" cy="8170282"/>
            <a:chOff x="0" y="0"/>
            <a:chExt cx="2293247" cy="215184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DC914D3-07B5-453E-7125-CEB9D46075EF}"/>
                </a:ext>
              </a:extLst>
            </p:cNvPr>
            <p:cNvSpPr/>
            <p:nvPr/>
          </p:nvSpPr>
          <p:spPr>
            <a:xfrm>
              <a:off x="0" y="0"/>
              <a:ext cx="2293247" cy="2151844"/>
            </a:xfrm>
            <a:custGeom>
              <a:avLst/>
              <a:gdLst/>
              <a:ahLst/>
              <a:cxnLst/>
              <a:rect l="l" t="t" r="r" b="b"/>
              <a:pathLst>
                <a:path w="2293247" h="2151844">
                  <a:moveTo>
                    <a:pt x="35566" y="0"/>
                  </a:moveTo>
                  <a:lnTo>
                    <a:pt x="2257681" y="0"/>
                  </a:lnTo>
                  <a:cubicBezTo>
                    <a:pt x="2267114" y="0"/>
                    <a:pt x="2276160" y="3747"/>
                    <a:pt x="2282830" y="10417"/>
                  </a:cubicBezTo>
                  <a:cubicBezTo>
                    <a:pt x="2289500" y="17087"/>
                    <a:pt x="2293247" y="26133"/>
                    <a:pt x="2293247" y="35566"/>
                  </a:cubicBezTo>
                  <a:lnTo>
                    <a:pt x="2293247" y="2116278"/>
                  </a:lnTo>
                  <a:cubicBezTo>
                    <a:pt x="2293247" y="2135921"/>
                    <a:pt x="2277323" y="2151844"/>
                    <a:pt x="2257681" y="2151844"/>
                  </a:cubicBezTo>
                  <a:lnTo>
                    <a:pt x="35566" y="2151844"/>
                  </a:lnTo>
                  <a:cubicBezTo>
                    <a:pt x="15923" y="2151844"/>
                    <a:pt x="0" y="2135921"/>
                    <a:pt x="0" y="2116278"/>
                  </a:cubicBezTo>
                  <a:lnTo>
                    <a:pt x="0" y="35566"/>
                  </a:lnTo>
                  <a:cubicBezTo>
                    <a:pt x="0" y="15923"/>
                    <a:pt x="15923" y="0"/>
                    <a:pt x="35566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60EB30C-E59D-45EE-B179-AC4DB0D6A4D7}"/>
                </a:ext>
              </a:extLst>
            </p:cNvPr>
            <p:cNvSpPr txBox="1"/>
            <p:nvPr/>
          </p:nvSpPr>
          <p:spPr>
            <a:xfrm>
              <a:off x="0" y="28575"/>
              <a:ext cx="2293247" cy="2123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E454CCA-30BC-EFCC-588D-070973084ADE}"/>
              </a:ext>
            </a:extLst>
          </p:cNvPr>
          <p:cNvGrpSpPr/>
          <p:nvPr/>
        </p:nvGrpSpPr>
        <p:grpSpPr>
          <a:xfrm>
            <a:off x="8976402" y="2320067"/>
            <a:ext cx="8456100" cy="5831023"/>
            <a:chOff x="-1047373" y="57151"/>
            <a:chExt cx="11274800" cy="7774702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3DE2959-BFC7-8814-91A0-33AB7E02ADB6}"/>
                </a:ext>
              </a:extLst>
            </p:cNvPr>
            <p:cNvSpPr txBox="1"/>
            <p:nvPr/>
          </p:nvSpPr>
          <p:spPr>
            <a:xfrm>
              <a:off x="0" y="57151"/>
              <a:ext cx="9279128" cy="1225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39"/>
                </a:lnSpc>
              </a:pPr>
              <a:r>
                <a:rPr lang="ko-KR" altLang="en-US" sz="6399" b="1" dirty="0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안 좋은 예시</a:t>
              </a:r>
              <a:endParaRPr lang="en-US" sz="6399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530DD408-955E-5372-3C19-18DE5F8BE338}"/>
                </a:ext>
              </a:extLst>
            </p:cNvPr>
            <p:cNvSpPr txBox="1"/>
            <p:nvPr/>
          </p:nvSpPr>
          <p:spPr>
            <a:xfrm>
              <a:off x="-1047373" y="2250835"/>
              <a:ext cx="11274800" cy="55810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2400" b="1" dirty="0"/>
                <a:t> </a:t>
              </a:r>
              <a:r>
                <a:rPr lang="ko-KR" altLang="en-US" sz="3200" b="1" dirty="0"/>
                <a:t>똑같은 로직</a:t>
              </a:r>
              <a:r>
                <a:rPr lang="en-US" altLang="ko-KR" sz="3200" b="1" dirty="0"/>
                <a:t>? Ctrl C, Ctrl V</a:t>
              </a:r>
              <a:endParaRPr lang="en-US" altLang="ko-KR" sz="2400" b="1" dirty="0"/>
            </a:p>
            <a:p>
              <a:endParaRPr lang="en-US" sz="24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r>
                <a:rPr lang="ko-KR" altLang="en-US" sz="2400" dirty="0"/>
                <a:t>간단히 반복되는 로직을 매번 새로 작성하는 방식은 유지보수 비용을 크게 증가시킵니다</a:t>
              </a:r>
              <a:r>
                <a:rPr lang="en-US" altLang="ko-KR" sz="2400" dirty="0"/>
                <a:t>. </a:t>
              </a:r>
              <a:r>
                <a:rPr lang="ko-KR" altLang="en-US" sz="2400" dirty="0"/>
                <a:t>예를 들어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동일한 계산 로직을 여러 메서드에 반복 구현하면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로직을 변경할 때 모든 메서드를 찾아 수정해야 하므로 실수 가능성이 높아집니다</a:t>
              </a:r>
              <a:r>
                <a:rPr lang="en-US" altLang="ko-KR" sz="2400" dirty="0"/>
                <a:t>.</a:t>
              </a:r>
            </a:p>
            <a:p>
              <a:endParaRPr lang="en-US" altLang="ko-KR" sz="2400" dirty="0"/>
            </a:p>
            <a:p>
              <a:r>
                <a:rPr lang="en-US" altLang="ko-KR" sz="2400" dirty="0"/>
                <a:t>=&gt;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공통 로직을 한 곳에 모아 재사용 가능한 메서드로 정의하면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수정이 한 곳에서만 이루어져 유지보수가 쉬워지고 코드 가독성과 안정성이 함께 향상됩니다</a:t>
              </a:r>
              <a:endParaRPr lang="en-US" altLang="ko-KR" sz="2400" dirty="0"/>
            </a:p>
            <a:p>
              <a:endParaRPr lang="en-US" altLang="ko-KR" sz="2400" dirty="0"/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590DECFA-3185-0E06-1C00-C104FDD4AED9}"/>
              </a:ext>
            </a:extLst>
          </p:cNvPr>
          <p:cNvSpPr/>
          <p:nvPr/>
        </p:nvSpPr>
        <p:spPr>
          <a:xfrm>
            <a:off x="16177197" y="470071"/>
            <a:ext cx="1322640" cy="1658483"/>
          </a:xfrm>
          <a:custGeom>
            <a:avLst/>
            <a:gdLst/>
            <a:ahLst/>
            <a:cxnLst/>
            <a:rect l="l" t="t" r="r" b="b"/>
            <a:pathLst>
              <a:path w="1322640" h="1658483">
                <a:moveTo>
                  <a:pt x="0" y="0"/>
                </a:moveTo>
                <a:lnTo>
                  <a:pt x="1322640" y="0"/>
                </a:lnTo>
                <a:lnTo>
                  <a:pt x="1322640" y="1658483"/>
                </a:lnTo>
                <a:lnTo>
                  <a:pt x="0" y="1658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C1E412-BD3B-DCB2-3BE0-F870C9BBD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02673">
            <a:off x="648680" y="2261490"/>
            <a:ext cx="7306695" cy="4229690"/>
          </a:xfrm>
          <a:prstGeom prst="rect">
            <a:avLst/>
          </a:prstGeom>
        </p:spPr>
      </p:pic>
      <p:sp>
        <p:nvSpPr>
          <p:cNvPr id="16" name="Freeform 16">
            <a:extLst>
              <a:ext uri="{FF2B5EF4-FFF2-40B4-BE49-F238E27FC236}">
                <a16:creationId xmlns:a16="http://schemas.microsoft.com/office/drawing/2014/main" id="{4EBE64A7-099B-8693-CDE3-345BC8E3EB81}"/>
              </a:ext>
            </a:extLst>
          </p:cNvPr>
          <p:cNvSpPr/>
          <p:nvPr/>
        </p:nvSpPr>
        <p:spPr>
          <a:xfrm rot="-584762">
            <a:off x="2129181" y="1686599"/>
            <a:ext cx="3423594" cy="883910"/>
          </a:xfrm>
          <a:custGeom>
            <a:avLst/>
            <a:gdLst/>
            <a:ahLst/>
            <a:cxnLst/>
            <a:rect l="l" t="t" r="r" b="b"/>
            <a:pathLst>
              <a:path w="3423594" h="883910">
                <a:moveTo>
                  <a:pt x="0" y="0"/>
                </a:moveTo>
                <a:lnTo>
                  <a:pt x="3423595" y="0"/>
                </a:lnTo>
                <a:lnTo>
                  <a:pt x="3423595" y="883910"/>
                </a:lnTo>
                <a:lnTo>
                  <a:pt x="0" y="883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2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846624">
            <a:off x="14398905" y="1144247"/>
            <a:ext cx="3941787" cy="3246599"/>
          </a:xfrm>
          <a:custGeom>
            <a:avLst/>
            <a:gdLst/>
            <a:ahLst/>
            <a:cxnLst/>
            <a:rect l="l" t="t" r="r" b="b"/>
            <a:pathLst>
              <a:path w="3941787" h="3246599">
                <a:moveTo>
                  <a:pt x="0" y="0"/>
                </a:moveTo>
                <a:lnTo>
                  <a:pt x="3941787" y="0"/>
                </a:lnTo>
                <a:lnTo>
                  <a:pt x="3941787" y="3246598"/>
                </a:lnTo>
                <a:lnTo>
                  <a:pt x="0" y="3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-555508" y="7632865"/>
            <a:ext cx="5134940" cy="4653539"/>
          </a:xfrm>
          <a:custGeom>
            <a:avLst/>
            <a:gdLst/>
            <a:ahLst/>
            <a:cxnLst/>
            <a:rect l="l" t="t" r="r" b="b"/>
            <a:pathLst>
              <a:path w="5134940" h="4653539">
                <a:moveTo>
                  <a:pt x="0" y="0"/>
                </a:moveTo>
                <a:lnTo>
                  <a:pt x="5134940" y="0"/>
                </a:lnTo>
                <a:lnTo>
                  <a:pt x="5134940" y="4653539"/>
                </a:lnTo>
                <a:lnTo>
                  <a:pt x="0" y="4653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-1076270">
            <a:off x="-71226" y="9370721"/>
            <a:ext cx="1737942" cy="993607"/>
          </a:xfrm>
          <a:custGeom>
            <a:avLst/>
            <a:gdLst/>
            <a:ahLst/>
            <a:cxnLst/>
            <a:rect l="l" t="t" r="r" b="b"/>
            <a:pathLst>
              <a:path w="1737942" h="993607">
                <a:moveTo>
                  <a:pt x="0" y="0"/>
                </a:moveTo>
                <a:lnTo>
                  <a:pt x="1737942" y="0"/>
                </a:lnTo>
                <a:lnTo>
                  <a:pt x="1737942" y="993608"/>
                </a:lnTo>
                <a:lnTo>
                  <a:pt x="0" y="99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9397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883898" y="728835"/>
            <a:ext cx="1052020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91"/>
              </a:lnSpc>
            </a:pPr>
            <a:r>
              <a:rPr lang="en-US" sz="6159" b="1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좋은 백엔드 개발자의 4가지 축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01784" y="1963398"/>
            <a:ext cx="4037096" cy="7280870"/>
            <a:chOff x="0" y="0"/>
            <a:chExt cx="1063268" cy="1917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63268" cy="1917595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3822" y="2637623"/>
            <a:ext cx="3313021" cy="2720546"/>
            <a:chOff x="0" y="0"/>
            <a:chExt cx="4417361" cy="362739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35960"/>
              <a:ext cx="4417361" cy="2591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효과적인 협업은 </a:t>
              </a:r>
              <a:r>
                <a:rPr lang="en-US" sz="2400" b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팀워크의 기본</a:t>
              </a:r>
              <a:r>
                <a:rPr lang="en-US" sz="240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입니다. 다양한 분야의 개발자와의 긴밀한 협력은 프로젝트의 성공을 이끌어냅니다.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4417361" cy="600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00"/>
                </a:lnSpc>
              </a:pPr>
              <a:r>
                <a:rPr lang="en-US" sz="3000" b="1">
                  <a:solidFill>
                    <a:srgbClr val="000000"/>
                  </a:solidFill>
                  <a:latin typeface="Now Heavy"/>
                  <a:ea typeface="Now Heavy"/>
                  <a:cs typeface="Now Heavy"/>
                  <a:sym typeface="Now Heavy"/>
                </a:rPr>
                <a:t>협업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73780" y="1963398"/>
            <a:ext cx="4037096" cy="7280870"/>
            <a:chOff x="0" y="0"/>
            <a:chExt cx="1063268" cy="19175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63268" cy="1917595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35818" y="2637623"/>
            <a:ext cx="3313021" cy="3111071"/>
            <a:chOff x="0" y="0"/>
            <a:chExt cx="4417361" cy="414809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035960"/>
              <a:ext cx="4417361" cy="3112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효과적인 데이터 관리는 </a:t>
              </a:r>
              <a:r>
                <a:rPr lang="en-US" sz="2400" b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신뢰성과 성능</a:t>
              </a:r>
              <a:r>
                <a:rPr lang="en-US" sz="240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의 핵심입니다. 적절한 데이터 구조와 보안 조치를 통해 데이터의 무결성을 지켜야 합니다.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525"/>
              <a:ext cx="4417361" cy="600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00"/>
                </a:lnSpc>
              </a:pPr>
              <a:r>
                <a:rPr lang="en-US" sz="3000" b="1">
                  <a:solidFill>
                    <a:srgbClr val="000000"/>
                  </a:solidFill>
                  <a:latin typeface="Now Heavy"/>
                  <a:ea typeface="Now Heavy"/>
                  <a:cs typeface="Now Heavy"/>
                  <a:sym typeface="Now Heavy"/>
                </a:rPr>
                <a:t>데이터 관리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987782" y="1963398"/>
            <a:ext cx="4037096" cy="7280870"/>
            <a:chOff x="0" y="0"/>
            <a:chExt cx="1063268" cy="191759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3268" cy="1917595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349820" y="2637623"/>
            <a:ext cx="3313021" cy="2720546"/>
            <a:chOff x="0" y="0"/>
            <a:chExt cx="4417361" cy="362739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035960"/>
              <a:ext cx="4417361" cy="2591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높은 코드 품질은 유지보수와 확장성을 보장합니다. 주석 및 문서화를 통해 다른 개발자와의 협업이 용이해집니다.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525"/>
              <a:ext cx="4417361" cy="600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00"/>
                </a:lnSpc>
              </a:pPr>
              <a:r>
                <a:rPr lang="en-US" sz="3000" b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코드 품질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359778" y="1963398"/>
            <a:ext cx="4037096" cy="7280870"/>
            <a:chOff x="0" y="0"/>
            <a:chExt cx="1063268" cy="19175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63268" cy="1917595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721816" y="2637623"/>
            <a:ext cx="3313021" cy="2720546"/>
            <a:chOff x="0" y="0"/>
            <a:chExt cx="4417361" cy="3627395"/>
          </a:xfrm>
        </p:grpSpPr>
        <p:sp>
          <p:nvSpPr>
            <p:cNvPr id="28" name="TextBox 28"/>
            <p:cNvSpPr txBox="1"/>
            <p:nvPr/>
          </p:nvSpPr>
          <p:spPr>
            <a:xfrm>
              <a:off x="0" y="1035960"/>
              <a:ext cx="4417361" cy="2591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서비스 안정성은 사용자 경험의 필수 요소입니다. 시스템의 가용성과 성능을 지속적으로 모니터링하고 최적화해야 합니다.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9525"/>
              <a:ext cx="4417361" cy="600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00"/>
                </a:lnSpc>
              </a:pPr>
              <a:r>
                <a:rPr lang="en-US" sz="3000" b="1">
                  <a:solidFill>
                    <a:srgbClr val="000000"/>
                  </a:solidFill>
                  <a:latin typeface="Now Heavy"/>
                  <a:ea typeface="Now Heavy"/>
                  <a:cs typeface="Now Heavy"/>
                  <a:sym typeface="Now Heavy"/>
                </a:rPr>
                <a:t>서비스 안정성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282823">
            <a:off x="15367039" y="7622175"/>
            <a:ext cx="3163993" cy="4328846"/>
          </a:xfrm>
          <a:custGeom>
            <a:avLst/>
            <a:gdLst/>
            <a:ahLst/>
            <a:cxnLst/>
            <a:rect l="l" t="t" r="r" b="b"/>
            <a:pathLst>
              <a:path w="3163993" h="4328846">
                <a:moveTo>
                  <a:pt x="0" y="0"/>
                </a:moveTo>
                <a:lnTo>
                  <a:pt x="3163994" y="0"/>
                </a:lnTo>
                <a:lnTo>
                  <a:pt x="3163994" y="4328846"/>
                </a:lnTo>
                <a:lnTo>
                  <a:pt x="0" y="4328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8369938" y="765105"/>
            <a:ext cx="11202645" cy="8756789"/>
            <a:chOff x="0" y="0"/>
            <a:chExt cx="2950491" cy="23063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491" cy="2306315"/>
            </a:xfrm>
            <a:custGeom>
              <a:avLst/>
              <a:gdLst/>
              <a:ahLst/>
              <a:cxnLst/>
              <a:rect l="l" t="t" r="r" b="b"/>
              <a:pathLst>
                <a:path w="2950491" h="2306315">
                  <a:moveTo>
                    <a:pt x="27643" y="0"/>
                  </a:moveTo>
                  <a:lnTo>
                    <a:pt x="2922848" y="0"/>
                  </a:lnTo>
                  <a:cubicBezTo>
                    <a:pt x="2930179" y="0"/>
                    <a:pt x="2937210" y="2912"/>
                    <a:pt x="2942394" y="8097"/>
                  </a:cubicBezTo>
                  <a:cubicBezTo>
                    <a:pt x="2947578" y="13281"/>
                    <a:pt x="2950491" y="20312"/>
                    <a:pt x="2950491" y="27643"/>
                  </a:cubicBezTo>
                  <a:lnTo>
                    <a:pt x="2950491" y="2278672"/>
                  </a:lnTo>
                  <a:cubicBezTo>
                    <a:pt x="2950491" y="2286003"/>
                    <a:pt x="2947578" y="2293034"/>
                    <a:pt x="2942394" y="2298218"/>
                  </a:cubicBezTo>
                  <a:cubicBezTo>
                    <a:pt x="2937210" y="2303402"/>
                    <a:pt x="2930179" y="2306315"/>
                    <a:pt x="2922848" y="2306315"/>
                  </a:cubicBezTo>
                  <a:lnTo>
                    <a:pt x="27643" y="2306315"/>
                  </a:lnTo>
                  <a:cubicBezTo>
                    <a:pt x="20312" y="2306315"/>
                    <a:pt x="13281" y="2303402"/>
                    <a:pt x="8097" y="2298218"/>
                  </a:cubicBezTo>
                  <a:cubicBezTo>
                    <a:pt x="2912" y="2293034"/>
                    <a:pt x="0" y="2286003"/>
                    <a:pt x="0" y="2278672"/>
                  </a:cubicBezTo>
                  <a:lnTo>
                    <a:pt x="0" y="27643"/>
                  </a:lnTo>
                  <a:cubicBezTo>
                    <a:pt x="0" y="20312"/>
                    <a:pt x="2912" y="13281"/>
                    <a:pt x="8097" y="8097"/>
                  </a:cubicBezTo>
                  <a:cubicBezTo>
                    <a:pt x="13281" y="2912"/>
                    <a:pt x="20312" y="0"/>
                    <a:pt x="27643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2950491" cy="2277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622405" y="765105"/>
            <a:ext cx="9675576" cy="8756789"/>
            <a:chOff x="0" y="0"/>
            <a:chExt cx="2548300" cy="23063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48300" cy="2306315"/>
            </a:xfrm>
            <a:custGeom>
              <a:avLst/>
              <a:gdLst/>
              <a:ahLst/>
              <a:cxnLst/>
              <a:rect l="l" t="t" r="r" b="b"/>
              <a:pathLst>
                <a:path w="2548300" h="2306315">
                  <a:moveTo>
                    <a:pt x="32006" y="0"/>
                  </a:moveTo>
                  <a:lnTo>
                    <a:pt x="2516294" y="0"/>
                  </a:lnTo>
                  <a:cubicBezTo>
                    <a:pt x="2524782" y="0"/>
                    <a:pt x="2532923" y="3372"/>
                    <a:pt x="2538925" y="9374"/>
                  </a:cubicBezTo>
                  <a:cubicBezTo>
                    <a:pt x="2544928" y="15377"/>
                    <a:pt x="2548300" y="23518"/>
                    <a:pt x="2548300" y="32006"/>
                  </a:cubicBezTo>
                  <a:lnTo>
                    <a:pt x="2548300" y="2274309"/>
                  </a:lnTo>
                  <a:cubicBezTo>
                    <a:pt x="2548300" y="2282797"/>
                    <a:pt x="2544928" y="2290938"/>
                    <a:pt x="2538925" y="2296940"/>
                  </a:cubicBezTo>
                  <a:cubicBezTo>
                    <a:pt x="2532923" y="2302943"/>
                    <a:pt x="2524782" y="2306315"/>
                    <a:pt x="2516294" y="2306315"/>
                  </a:cubicBezTo>
                  <a:lnTo>
                    <a:pt x="32006" y="2306315"/>
                  </a:lnTo>
                  <a:cubicBezTo>
                    <a:pt x="23518" y="2306315"/>
                    <a:pt x="15377" y="2302943"/>
                    <a:pt x="9374" y="2296940"/>
                  </a:cubicBezTo>
                  <a:cubicBezTo>
                    <a:pt x="3372" y="2290938"/>
                    <a:pt x="0" y="2282797"/>
                    <a:pt x="0" y="2274309"/>
                  </a:cubicBezTo>
                  <a:lnTo>
                    <a:pt x="0" y="32006"/>
                  </a:lnTo>
                  <a:cubicBezTo>
                    <a:pt x="0" y="23518"/>
                    <a:pt x="3372" y="15377"/>
                    <a:pt x="9374" y="9374"/>
                  </a:cubicBezTo>
                  <a:cubicBezTo>
                    <a:pt x="15377" y="3372"/>
                    <a:pt x="23518" y="0"/>
                    <a:pt x="32006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2548300" cy="2277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411515" y="8342534"/>
            <a:ext cx="7847785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성공적인 프로젝트를 위해 </a:t>
            </a:r>
            <a:r>
              <a:rPr lang="en-US" sz="2000" b="1" u="none" strike="noStrike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팀의 협력과 지속적인 개선</a:t>
            </a:r>
            <a:r>
              <a:rPr lang="en-US" sz="2000" u="none" strike="noStrike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이 필요합니다.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2126891"/>
            <a:ext cx="6102037" cy="3653873"/>
            <a:chOff x="0" y="57150"/>
            <a:chExt cx="8136049" cy="487183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57150"/>
              <a:ext cx="8136049" cy="3594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39"/>
                </a:lnSpc>
                <a:spcBef>
                  <a:spcPct val="0"/>
                </a:spcBef>
              </a:pPr>
              <a:r>
                <a:rPr lang="en-US" sz="6399" b="1" u="none" strike="noStrike">
                  <a:solidFill>
                    <a:srgbClr val="000000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좋은 백엔드 개발자의 4가지 핵심 역량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855866"/>
              <a:ext cx="8136049" cy="10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0"/>
                </a:lnSpc>
                <a:spcBef>
                  <a:spcPct val="0"/>
                </a:spcBef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개인적인 수치입니다</a:t>
              </a:r>
              <a:r>
                <a:rPr lang="en-US" altLang="ko-KR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. </a:t>
              </a:r>
            </a:p>
            <a:p>
              <a:pPr marL="0" lvl="0" indent="0" algn="l">
                <a:lnSpc>
                  <a:spcPts val="3240"/>
                </a:lnSpc>
                <a:spcBef>
                  <a:spcPct val="0"/>
                </a:spcBef>
              </a:pPr>
              <a:r>
                <a:rPr lang="ko-KR" altLang="en-US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사람마다 다를 수 있습니다</a:t>
              </a:r>
              <a:r>
                <a:rPr lang="en-US" altLang="ko-KR" sz="2400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.</a:t>
              </a:r>
              <a:endParaRPr lang="en-US" sz="2400" u="none" strike="noStrike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473067" y="9103010"/>
            <a:ext cx="2482277" cy="837768"/>
          </a:xfrm>
          <a:custGeom>
            <a:avLst/>
            <a:gdLst/>
            <a:ahLst/>
            <a:cxnLst/>
            <a:rect l="l" t="t" r="r" b="b"/>
            <a:pathLst>
              <a:path w="2482277" h="837768">
                <a:moveTo>
                  <a:pt x="0" y="0"/>
                </a:moveTo>
                <a:lnTo>
                  <a:pt x="2482276" y="0"/>
                </a:lnTo>
                <a:lnTo>
                  <a:pt x="2482276" y="837769"/>
                </a:lnTo>
                <a:lnTo>
                  <a:pt x="0" y="837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-706181" y="-3088618"/>
            <a:ext cx="4980492" cy="4513571"/>
          </a:xfrm>
          <a:custGeom>
            <a:avLst/>
            <a:gdLst/>
            <a:ahLst/>
            <a:cxnLst/>
            <a:rect l="l" t="t" r="r" b="b"/>
            <a:pathLst>
              <a:path w="4980492" h="4513571">
                <a:moveTo>
                  <a:pt x="0" y="0"/>
                </a:moveTo>
                <a:lnTo>
                  <a:pt x="4980492" y="0"/>
                </a:lnTo>
                <a:lnTo>
                  <a:pt x="4980492" y="4513571"/>
                </a:lnTo>
                <a:lnTo>
                  <a:pt x="0" y="45135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A8A03391-4B12-258C-C976-3414E28CD6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6583" y="634260"/>
            <a:ext cx="9374020" cy="78749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846624">
            <a:off x="14398905" y="1144247"/>
            <a:ext cx="3941787" cy="3246599"/>
          </a:xfrm>
          <a:custGeom>
            <a:avLst/>
            <a:gdLst/>
            <a:ahLst/>
            <a:cxnLst/>
            <a:rect l="l" t="t" r="r" b="b"/>
            <a:pathLst>
              <a:path w="3941787" h="3246599">
                <a:moveTo>
                  <a:pt x="0" y="0"/>
                </a:moveTo>
                <a:lnTo>
                  <a:pt x="3941787" y="0"/>
                </a:lnTo>
                <a:lnTo>
                  <a:pt x="3941787" y="3246598"/>
                </a:lnTo>
                <a:lnTo>
                  <a:pt x="0" y="3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-555508" y="7632865"/>
            <a:ext cx="5134940" cy="4653539"/>
          </a:xfrm>
          <a:custGeom>
            <a:avLst/>
            <a:gdLst/>
            <a:ahLst/>
            <a:cxnLst/>
            <a:rect l="l" t="t" r="r" b="b"/>
            <a:pathLst>
              <a:path w="5134940" h="4653539">
                <a:moveTo>
                  <a:pt x="0" y="0"/>
                </a:moveTo>
                <a:lnTo>
                  <a:pt x="5134940" y="0"/>
                </a:lnTo>
                <a:lnTo>
                  <a:pt x="5134940" y="4653539"/>
                </a:lnTo>
                <a:lnTo>
                  <a:pt x="0" y="4653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-1076270">
            <a:off x="-71226" y="9370721"/>
            <a:ext cx="1737942" cy="993607"/>
          </a:xfrm>
          <a:custGeom>
            <a:avLst/>
            <a:gdLst/>
            <a:ahLst/>
            <a:cxnLst/>
            <a:rect l="l" t="t" r="r" b="b"/>
            <a:pathLst>
              <a:path w="1737942" h="993607">
                <a:moveTo>
                  <a:pt x="0" y="0"/>
                </a:moveTo>
                <a:lnTo>
                  <a:pt x="1737942" y="0"/>
                </a:lnTo>
                <a:lnTo>
                  <a:pt x="1737942" y="993608"/>
                </a:lnTo>
                <a:lnTo>
                  <a:pt x="0" y="99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9397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883898" y="728835"/>
            <a:ext cx="10520204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ko-KR" altLang="en-US" sz="6399" b="1" dirty="0">
                <a:solidFill>
                  <a:srgbClr val="000000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이 스터디로 알아갔으면 하는 것</a:t>
            </a:r>
            <a:endParaRPr lang="en-US" sz="6399" b="1" dirty="0">
              <a:solidFill>
                <a:srgbClr val="000000"/>
              </a:solidFill>
              <a:latin typeface="Roca One Heavy"/>
              <a:ea typeface="Roca One Heavy"/>
              <a:cs typeface="Roca One Heavy"/>
              <a:sym typeface="Roca One Heavy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934397" y="2324100"/>
            <a:ext cx="4037096" cy="3719767"/>
            <a:chOff x="0" y="0"/>
            <a:chExt cx="1063268" cy="1917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63268" cy="1917595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16521" y="3998226"/>
            <a:ext cx="3313021" cy="415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0"/>
              </a:lnSpc>
            </a:pPr>
            <a:r>
              <a:rPr lang="en-US" sz="3200" b="1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기본적인</a:t>
            </a:r>
            <a:r>
              <a:rPr lang="en-US" sz="32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기능</a:t>
            </a:r>
            <a:r>
              <a:rPr lang="en-US" sz="32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구현</a:t>
            </a:r>
            <a:endParaRPr lang="en-US" sz="3200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1306395" y="1365402"/>
            <a:ext cx="4171862" cy="4664273"/>
            <a:chOff x="-35494" y="28575"/>
            <a:chExt cx="1098762" cy="3188240"/>
          </a:xfrm>
        </p:grpSpPr>
        <p:sp>
          <p:nvSpPr>
            <p:cNvPr id="13" name="Freeform 13"/>
            <p:cNvSpPr/>
            <p:nvPr/>
          </p:nvSpPr>
          <p:spPr>
            <a:xfrm>
              <a:off x="-35494" y="683888"/>
              <a:ext cx="1063268" cy="2532927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668893" y="3924907"/>
            <a:ext cx="3313021" cy="428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120"/>
              </a:lnSpc>
            </a:pPr>
            <a:r>
              <a:rPr lang="ko-KR" altLang="en-US" sz="36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코드 리뷰</a:t>
            </a:r>
            <a:endParaRPr lang="en-US" sz="3600" b="1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7120395" y="2324100"/>
            <a:ext cx="4037096" cy="3719768"/>
            <a:chOff x="0" y="0"/>
            <a:chExt cx="1063268" cy="191759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3268" cy="1917595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7482432" y="3984313"/>
            <a:ext cx="3313021" cy="41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0"/>
              </a:lnSpc>
            </a:pPr>
            <a:r>
              <a:rPr lang="ko-KR" altLang="en-US" sz="32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사용자 스토리 작성</a:t>
            </a:r>
            <a:endParaRPr lang="en-US" altLang="ko-KR" sz="3200" b="1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2307405" y="6172058"/>
            <a:ext cx="13663074" cy="3350465"/>
            <a:chOff x="0" y="0"/>
            <a:chExt cx="1063268" cy="191759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63268" cy="1917595"/>
            </a:xfrm>
            <a:custGeom>
              <a:avLst/>
              <a:gdLst/>
              <a:ahLst/>
              <a:cxnLst/>
              <a:rect l="l" t="t" r="r" b="b"/>
              <a:pathLst>
                <a:path w="1063268" h="1917595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6F3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509542" y="6347240"/>
            <a:ext cx="13258799" cy="2071983"/>
            <a:chOff x="-7073332" y="-10031"/>
            <a:chExt cx="17678398" cy="5007904"/>
          </a:xfrm>
        </p:grpSpPr>
        <p:sp>
          <p:nvSpPr>
            <p:cNvPr id="28" name="TextBox 28"/>
            <p:cNvSpPr txBox="1"/>
            <p:nvPr/>
          </p:nvSpPr>
          <p:spPr>
            <a:xfrm>
              <a:off x="-7073332" y="1185157"/>
              <a:ext cx="17678398" cy="38127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</a:pPr>
              <a:endParaRPr lang="en-US" altLang="ko-KR" sz="24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marL="0" lvl="0" indent="0" algn="ctr">
                <a:lnSpc>
                  <a:spcPts val="3120"/>
                </a:lnSpc>
              </a:pPr>
              <a:r>
                <a:rPr lang="ko-KR" altLang="en-US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배포 주간 동안 </a:t>
              </a:r>
              <a:r>
                <a:rPr lang="ko-KR" altLang="en-US" sz="2400" b="1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프론트엔드</a:t>
              </a:r>
              <a:r>
                <a:rPr lang="en-US" altLang="ko-KR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, </a:t>
              </a:r>
              <a:r>
                <a:rPr lang="ko-KR" altLang="en-US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안드로이드 등 타 </a:t>
              </a:r>
              <a:r>
                <a:rPr lang="ko-KR" altLang="en-US" sz="2400" b="1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직군과</a:t>
              </a:r>
              <a:r>
                <a:rPr lang="ko-KR" altLang="en-US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협업하는 시간을 갖습니다</a:t>
              </a:r>
              <a:r>
                <a:rPr lang="en-US" altLang="ko-KR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.</a:t>
              </a:r>
            </a:p>
            <a:p>
              <a:pPr marL="0" lvl="0" indent="0" algn="ctr">
                <a:lnSpc>
                  <a:spcPts val="3120"/>
                </a:lnSpc>
              </a:pPr>
              <a:r>
                <a:rPr lang="ko-KR" altLang="en-US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서로 공통된 이해를 바탕으로 적절한 의사소통 방식을 적용하도록 합니다</a:t>
              </a:r>
              <a:r>
                <a:rPr lang="en-US" altLang="ko-KR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.</a:t>
              </a:r>
            </a:p>
            <a:p>
              <a:pPr marL="0" lvl="0" indent="0" algn="ctr">
                <a:lnSpc>
                  <a:spcPts val="3120"/>
                </a:lnSpc>
              </a:pPr>
              <a:r>
                <a:rPr lang="ko-KR" altLang="en-US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하나의 프로젝트를 기획부터 배포까지 </a:t>
              </a:r>
              <a:r>
                <a:rPr lang="ko-KR" altLang="en-US" sz="2400" b="1" dirty="0" err="1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진행해봄으로써</a:t>
              </a:r>
              <a:r>
                <a:rPr lang="ko-KR" altLang="en-US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 실제 프로젝트 플로우를 경험해볼 수 있습니다</a:t>
              </a:r>
              <a:r>
                <a:rPr lang="en-US" altLang="ko-KR" sz="2400" b="1" dirty="0">
                  <a:solidFill>
                    <a:srgbClr val="000000"/>
                  </a:solidFill>
                  <a:latin typeface="Now"/>
                  <a:ea typeface="Now"/>
                  <a:cs typeface="Now"/>
                  <a:sym typeface="Now"/>
                </a:rPr>
                <a:t>.</a:t>
              </a:r>
              <a:endParaRPr lang="en-US" sz="2400" b="1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-442812" y="-10031"/>
              <a:ext cx="4417361" cy="6000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00"/>
                </a:lnSpc>
              </a:pPr>
              <a:r>
                <a:rPr lang="en-US" sz="3000" b="1" dirty="0" err="1">
                  <a:solidFill>
                    <a:srgbClr val="000000"/>
                  </a:solidFill>
                  <a:latin typeface="Now Heavy"/>
                  <a:ea typeface="Now Heavy"/>
                  <a:cs typeface="Now Heavy"/>
                  <a:sym typeface="Now Heavy"/>
                </a:rPr>
                <a:t>협업</a:t>
              </a:r>
              <a:endParaRPr lang="en-US" sz="3000" b="1" dirty="0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427</Words>
  <Application>Microsoft Office PowerPoint</Application>
  <PresentationFormat>사용자 지정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Calibri</vt:lpstr>
      <vt:lpstr>Roca One Heavy</vt:lpstr>
      <vt:lpstr>Arial</vt:lpstr>
      <vt:lpstr>Now</vt:lpstr>
      <vt:lpstr>Now Heavy</vt:lpstr>
      <vt:lpstr>Now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- 백엔드 개발: 여정의 시작</dc:title>
  <dc:description>프레젠테이션 - 백엔드 개발: 여정의 시작</dc:description>
  <cp:lastModifiedBy>김재형</cp:lastModifiedBy>
  <cp:revision>2</cp:revision>
  <dcterms:created xsi:type="dcterms:W3CDTF">2006-08-16T00:00:00Z</dcterms:created>
  <dcterms:modified xsi:type="dcterms:W3CDTF">2025-10-02T17:07:08Z</dcterms:modified>
  <dc:identifier>DAG0p0mF8Ig</dc:identifier>
</cp:coreProperties>
</file>