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9" r:id="rId4"/>
    <p:sldId id="260" r:id="rId5"/>
    <p:sldId id="274"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3BCCA-C9EB-40F9-AB2A-F2D83087DA1F}"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A1F3D-AE25-40EA-9165-17B629102845}" type="slidenum">
              <a:rPr lang="en-IN" smtClean="0"/>
              <a:t>‹#›</a:t>
            </a:fld>
            <a:endParaRPr lang="en-IN"/>
          </a:p>
        </p:txBody>
      </p:sp>
    </p:spTree>
    <p:extLst>
      <p:ext uri="{BB962C8B-B14F-4D97-AF65-F5344CB8AC3E}">
        <p14:creationId xmlns:p14="http://schemas.microsoft.com/office/powerpoint/2010/main" val="562008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BA1F3D-AE25-40EA-9165-17B629102845}" type="slidenum">
              <a:rPr lang="en-IN" smtClean="0"/>
              <a:t>14</a:t>
            </a:fld>
            <a:endParaRPr lang="en-IN"/>
          </a:p>
        </p:txBody>
      </p:sp>
    </p:spTree>
    <p:extLst>
      <p:ext uri="{BB962C8B-B14F-4D97-AF65-F5344CB8AC3E}">
        <p14:creationId xmlns:p14="http://schemas.microsoft.com/office/powerpoint/2010/main" val="196002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620F8D-2048-4A46-AC1E-6C8BB7E8163A}"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F7346-D398-4ECA-AEC0-9320B382E7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0762"/>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20F8D-2048-4A46-AC1E-6C8BB7E8163A}"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F7346-D398-4ECA-AEC0-9320B382E7B0}" type="slidenum">
              <a:rPr lang="en-IN" smtClean="0"/>
              <a:t>‹#›</a:t>
            </a:fld>
            <a:endParaRPr lang="en-IN"/>
          </a:p>
        </p:txBody>
      </p:sp>
    </p:spTree>
    <p:extLst>
      <p:ext uri="{BB962C8B-B14F-4D97-AF65-F5344CB8AC3E}">
        <p14:creationId xmlns:p14="http://schemas.microsoft.com/office/powerpoint/2010/main" val="3382829831"/>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20F8D-2048-4A46-AC1E-6C8BB7E8163A}"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F7346-D398-4ECA-AEC0-9320B382E7B0}" type="slidenum">
              <a:rPr lang="en-IN" smtClean="0"/>
              <a:t>‹#›</a:t>
            </a:fld>
            <a:endParaRPr lang="en-IN"/>
          </a:p>
        </p:txBody>
      </p:sp>
    </p:spTree>
    <p:extLst>
      <p:ext uri="{BB962C8B-B14F-4D97-AF65-F5344CB8AC3E}">
        <p14:creationId xmlns:p14="http://schemas.microsoft.com/office/powerpoint/2010/main" val="350560966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20F8D-2048-4A46-AC1E-6C8BB7E8163A}"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F7346-D398-4ECA-AEC0-9320B382E7B0}" type="slidenum">
              <a:rPr lang="en-IN" smtClean="0"/>
              <a:t>‹#›</a:t>
            </a:fld>
            <a:endParaRPr lang="en-IN"/>
          </a:p>
        </p:txBody>
      </p:sp>
    </p:spTree>
    <p:extLst>
      <p:ext uri="{BB962C8B-B14F-4D97-AF65-F5344CB8AC3E}">
        <p14:creationId xmlns:p14="http://schemas.microsoft.com/office/powerpoint/2010/main" val="114207636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20F8D-2048-4A46-AC1E-6C8BB7E8163A}"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F7346-D398-4ECA-AEC0-9320B382E7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21739"/>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620F8D-2048-4A46-AC1E-6C8BB7E8163A}"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F7346-D398-4ECA-AEC0-9320B382E7B0}" type="slidenum">
              <a:rPr lang="en-IN" smtClean="0"/>
              <a:t>‹#›</a:t>
            </a:fld>
            <a:endParaRPr lang="en-IN"/>
          </a:p>
        </p:txBody>
      </p:sp>
    </p:spTree>
    <p:extLst>
      <p:ext uri="{BB962C8B-B14F-4D97-AF65-F5344CB8AC3E}">
        <p14:creationId xmlns:p14="http://schemas.microsoft.com/office/powerpoint/2010/main" val="5329474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620F8D-2048-4A46-AC1E-6C8BB7E8163A}" type="datetimeFigureOut">
              <a:rPr lang="en-IN" smtClean="0"/>
              <a:t>23-11-2024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7F7346-D398-4ECA-AEC0-9320B382E7B0}" type="slidenum">
              <a:rPr lang="en-IN" smtClean="0"/>
              <a:t>‹#›</a:t>
            </a:fld>
            <a:endParaRPr lang="en-IN"/>
          </a:p>
        </p:txBody>
      </p:sp>
    </p:spTree>
    <p:extLst>
      <p:ext uri="{BB962C8B-B14F-4D97-AF65-F5344CB8AC3E}">
        <p14:creationId xmlns:p14="http://schemas.microsoft.com/office/powerpoint/2010/main" val="725437073"/>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620F8D-2048-4A46-AC1E-6C8BB7E8163A}"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7F7346-D398-4ECA-AEC0-9320B382E7B0}" type="slidenum">
              <a:rPr lang="en-IN" smtClean="0"/>
              <a:t>‹#›</a:t>
            </a:fld>
            <a:endParaRPr lang="en-IN"/>
          </a:p>
        </p:txBody>
      </p:sp>
    </p:spTree>
    <p:extLst>
      <p:ext uri="{BB962C8B-B14F-4D97-AF65-F5344CB8AC3E}">
        <p14:creationId xmlns:p14="http://schemas.microsoft.com/office/powerpoint/2010/main" val="181385613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620F8D-2048-4A46-AC1E-6C8BB7E8163A}" type="datetimeFigureOut">
              <a:rPr lang="en-IN" smtClean="0"/>
              <a:t>23-11-2024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7F7346-D398-4ECA-AEC0-9320B382E7B0}" type="slidenum">
              <a:rPr lang="en-IN" smtClean="0"/>
              <a:t>‹#›</a:t>
            </a:fld>
            <a:endParaRPr lang="en-IN"/>
          </a:p>
        </p:txBody>
      </p:sp>
    </p:spTree>
    <p:extLst>
      <p:ext uri="{BB962C8B-B14F-4D97-AF65-F5344CB8AC3E}">
        <p14:creationId xmlns:p14="http://schemas.microsoft.com/office/powerpoint/2010/main" val="1674012156"/>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620F8D-2048-4A46-AC1E-6C8BB7E8163A}" type="datetimeFigureOut">
              <a:rPr lang="en-IN" smtClean="0"/>
              <a:t>23-11-2024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7F7346-D398-4ECA-AEC0-9320B382E7B0}" type="slidenum">
              <a:rPr lang="en-IN" smtClean="0"/>
              <a:t>‹#›</a:t>
            </a:fld>
            <a:endParaRPr lang="en-IN"/>
          </a:p>
        </p:txBody>
      </p:sp>
    </p:spTree>
    <p:extLst>
      <p:ext uri="{BB962C8B-B14F-4D97-AF65-F5344CB8AC3E}">
        <p14:creationId xmlns:p14="http://schemas.microsoft.com/office/powerpoint/2010/main" val="273269606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620F8D-2048-4A46-AC1E-6C8BB7E8163A}"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F7346-D398-4ECA-AEC0-9320B382E7B0}" type="slidenum">
              <a:rPr lang="en-IN" smtClean="0"/>
              <a:t>‹#›</a:t>
            </a:fld>
            <a:endParaRPr lang="en-IN"/>
          </a:p>
        </p:txBody>
      </p:sp>
    </p:spTree>
    <p:extLst>
      <p:ext uri="{BB962C8B-B14F-4D97-AF65-F5344CB8AC3E}">
        <p14:creationId xmlns:p14="http://schemas.microsoft.com/office/powerpoint/2010/main" val="139094159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620F8D-2048-4A46-AC1E-6C8BB7E8163A}" type="datetimeFigureOut">
              <a:rPr lang="en-IN" smtClean="0"/>
              <a:t>23-11-2024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7F7346-D398-4ECA-AEC0-9320B382E7B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7162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spd="slow">
    <p:randomBar dir="ver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eepngimg.com/png/88452-standing-human-business-question-mark-behavio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5C9B-18FB-88DF-04DA-FC39BF4DA718}"/>
              </a:ext>
            </a:extLst>
          </p:cNvPr>
          <p:cNvSpPr>
            <a:spLocks noGrp="1"/>
          </p:cNvSpPr>
          <p:nvPr>
            <p:ph type="ctrTitle"/>
          </p:nvPr>
        </p:nvSpPr>
        <p:spPr>
          <a:xfrm>
            <a:off x="1316610" y="622168"/>
            <a:ext cx="9144000" cy="1907881"/>
          </a:xfrm>
        </p:spPr>
        <p:style>
          <a:lnRef idx="1">
            <a:schemeClr val="accent4"/>
          </a:lnRef>
          <a:fillRef idx="2">
            <a:schemeClr val="accent4"/>
          </a:fillRef>
          <a:effectRef idx="1">
            <a:schemeClr val="accent4"/>
          </a:effectRef>
          <a:fontRef idx="minor">
            <a:schemeClr val="dk1"/>
          </a:fontRef>
        </p:style>
        <p:txBody>
          <a:bodyPr>
            <a:normAutofit/>
          </a:bodyPr>
          <a:lstStyle/>
          <a:p>
            <a:pPr>
              <a:lnSpc>
                <a:spcPct val="100000"/>
              </a:lnSpc>
            </a:pPr>
            <a:r>
              <a:rPr lang="en-US" sz="4800" b="1" i="0" u="none" strike="noStrike" baseline="0" dirty="0">
                <a:solidFill>
                  <a:srgbClr val="002060"/>
                </a:solidFill>
                <a:effectLst>
                  <a:outerShdw blurRad="38100" dist="38100" dir="2700000" algn="tl">
                    <a:srgbClr val="000000">
                      <a:alpha val="43137"/>
                    </a:srgbClr>
                  </a:outerShdw>
                </a:effectLst>
                <a:latin typeface="Times New Roman" panose="02020603050405020304" pitchFamily="18" charset="0"/>
              </a:rPr>
              <a:t>Evaluation of Style Advisor Performance</a:t>
            </a:r>
            <a:r>
              <a:rPr lang="en-US" sz="4400" b="1" i="0" u="none" strike="noStrike" baseline="0" dirty="0">
                <a:solidFill>
                  <a:srgbClr val="002060"/>
                </a:solidFill>
                <a:effectLst>
                  <a:outerShdw blurRad="38100" dist="38100" dir="2700000" algn="tl">
                    <a:srgbClr val="000000">
                      <a:alpha val="43137"/>
                    </a:srgbClr>
                  </a:outerShdw>
                </a:effectLst>
                <a:latin typeface="Times New Roman" panose="02020603050405020304" pitchFamily="18" charset="0"/>
              </a:rPr>
              <a:t> </a:t>
            </a:r>
            <a:endParaRPr lang="en-IN" sz="13800" b="1"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1828F07C-9A51-9835-576C-DD151BC024BA}"/>
              </a:ext>
            </a:extLst>
          </p:cNvPr>
          <p:cNvSpPr>
            <a:spLocks noGrp="1"/>
          </p:cNvSpPr>
          <p:nvPr>
            <p:ph type="subTitle" idx="1"/>
          </p:nvPr>
        </p:nvSpPr>
        <p:spPr/>
        <p:txBody>
          <a:bodyPr>
            <a:normAutofit lnSpcReduction="10000"/>
          </a:bodyPr>
          <a:lstStyle/>
          <a:p>
            <a:r>
              <a:rPr lang="en-IN" sz="4000" b="1" i="0" u="none" strike="noStrike" baseline="0" dirty="0">
                <a:solidFill>
                  <a:srgbClr val="C00000"/>
                </a:solidFill>
                <a:effectLst>
                  <a:outerShdw blurRad="38100" dist="38100" dir="2700000" algn="tl">
                    <a:srgbClr val="000000">
                      <a:alpha val="43137"/>
                    </a:srgbClr>
                  </a:outerShdw>
                </a:effectLst>
                <a:latin typeface="Times New Roman" panose="02020603050405020304" pitchFamily="18" charset="0"/>
              </a:rPr>
              <a:t>Comprehensive Analysis and Insights</a:t>
            </a:r>
            <a:r>
              <a:rPr lang="en-IN" sz="3600" b="0" i="0" u="none" strike="noStrike" baseline="0" dirty="0">
                <a:solidFill>
                  <a:srgbClr val="000000"/>
                </a:solidFill>
                <a:latin typeface="Times New Roman" panose="02020603050405020304" pitchFamily="18" charset="0"/>
              </a:rPr>
              <a:t> </a:t>
            </a:r>
            <a:endParaRPr lang="en-IN" sz="4400" dirty="0"/>
          </a:p>
        </p:txBody>
      </p:sp>
    </p:spTree>
    <p:extLst>
      <p:ext uri="{BB962C8B-B14F-4D97-AF65-F5344CB8AC3E}">
        <p14:creationId xmlns:p14="http://schemas.microsoft.com/office/powerpoint/2010/main" val="280688247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E535D49-A0A6-C947-E549-A5070AD4D579}"/>
              </a:ext>
            </a:extLst>
          </p:cNvPr>
          <p:cNvPicPr>
            <a:picLocks noChangeAspect="1"/>
          </p:cNvPicPr>
          <p:nvPr/>
        </p:nvPicPr>
        <p:blipFill>
          <a:blip r:embed="rId2"/>
          <a:stretch>
            <a:fillRect/>
          </a:stretch>
        </p:blipFill>
        <p:spPr>
          <a:xfrm>
            <a:off x="0" y="169682"/>
            <a:ext cx="12192000" cy="6513922"/>
          </a:xfrm>
          <a:prstGeom prst="rect">
            <a:avLst/>
          </a:prstGeom>
        </p:spPr>
      </p:pic>
    </p:spTree>
    <p:extLst>
      <p:ext uri="{BB962C8B-B14F-4D97-AF65-F5344CB8AC3E}">
        <p14:creationId xmlns:p14="http://schemas.microsoft.com/office/powerpoint/2010/main" val="97921587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6D76-BCF4-1078-6F6C-B42F6E68FBF8}"/>
              </a:ext>
            </a:extLst>
          </p:cNvPr>
          <p:cNvSpPr>
            <a:spLocks noGrp="1"/>
          </p:cNvSpPr>
          <p:nvPr>
            <p:ph type="title"/>
          </p:nvPr>
        </p:nvSpPr>
        <p:spPr>
          <a:xfrm>
            <a:off x="999241" y="0"/>
            <a:ext cx="10515600" cy="993104"/>
          </a:xfrm>
        </p:spPr>
        <p:txBody>
          <a:bodyPr>
            <a:normAutofit/>
          </a:bodyPr>
          <a:lstStyle/>
          <a:p>
            <a:r>
              <a:rPr lang="en-US" sz="4400" b="1" dirty="0">
                <a:solidFill>
                  <a:srgbClr val="C00000"/>
                </a:solidFill>
                <a:effectLst>
                  <a:outerShdw blurRad="38100" dist="38100" dir="2700000" algn="tl">
                    <a:srgbClr val="000000">
                      <a:alpha val="43137"/>
                    </a:srgbClr>
                  </a:outerShdw>
                </a:effectLst>
                <a:highlight>
                  <a:srgbClr val="C0C0C0"/>
                </a:highlight>
              </a:rPr>
              <a:t>Stacked Bar Chart</a:t>
            </a:r>
            <a:endParaRPr lang="en-IN" sz="4400" b="1" dirty="0">
              <a:solidFill>
                <a:srgbClr val="C00000"/>
              </a:solidFill>
              <a:effectLst>
                <a:outerShdw blurRad="38100" dist="38100" dir="2700000" algn="tl">
                  <a:srgbClr val="000000">
                    <a:alpha val="43137"/>
                  </a:srgbClr>
                </a:outerShdw>
              </a:effectLst>
              <a:highlight>
                <a:srgbClr val="C0C0C0"/>
              </a:highlight>
            </a:endParaRPr>
          </a:p>
        </p:txBody>
      </p:sp>
      <p:pic>
        <p:nvPicPr>
          <p:cNvPr id="5" name="Picture 4">
            <a:extLst>
              <a:ext uri="{FF2B5EF4-FFF2-40B4-BE49-F238E27FC236}">
                <a16:creationId xmlns:a16="http://schemas.microsoft.com/office/drawing/2014/main" id="{078096CA-1BA7-BB57-7FFC-D02B94741241}"/>
              </a:ext>
            </a:extLst>
          </p:cNvPr>
          <p:cNvPicPr>
            <a:picLocks noChangeAspect="1"/>
          </p:cNvPicPr>
          <p:nvPr/>
        </p:nvPicPr>
        <p:blipFill>
          <a:blip r:embed="rId2"/>
          <a:srcRect l="3388" t="4689" r="1745" b="3056"/>
          <a:stretch/>
        </p:blipFill>
        <p:spPr>
          <a:xfrm>
            <a:off x="999241" y="1138449"/>
            <a:ext cx="7786540" cy="5062195"/>
          </a:xfrm>
          <a:prstGeom prst="rect">
            <a:avLst/>
          </a:prstGeom>
        </p:spPr>
      </p:pic>
    </p:spTree>
    <p:extLst>
      <p:ext uri="{BB962C8B-B14F-4D97-AF65-F5344CB8AC3E}">
        <p14:creationId xmlns:p14="http://schemas.microsoft.com/office/powerpoint/2010/main" val="300156962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B5DB-FB4C-88F9-5C4E-4FA038947105}"/>
              </a:ext>
            </a:extLst>
          </p:cNvPr>
          <p:cNvSpPr>
            <a:spLocks noGrp="1"/>
          </p:cNvSpPr>
          <p:nvPr>
            <p:ph type="title"/>
          </p:nvPr>
        </p:nvSpPr>
        <p:spPr>
          <a:xfrm>
            <a:off x="1066800" y="305457"/>
            <a:ext cx="10058400" cy="976589"/>
          </a:xfrm>
        </p:spPr>
        <p:txBody>
          <a:bodyPr/>
          <a:lstStyle/>
          <a:p>
            <a:r>
              <a:rPr lang="en-US" b="1" dirty="0">
                <a:solidFill>
                  <a:srgbClr val="C00000"/>
                </a:solidFill>
                <a:effectLst>
                  <a:outerShdw blurRad="38100" dist="38100" dir="2700000" algn="tl">
                    <a:srgbClr val="000000">
                      <a:alpha val="43137"/>
                    </a:srgbClr>
                  </a:outerShdw>
                </a:effectLst>
                <a:highlight>
                  <a:srgbClr val="C0C0C0"/>
                </a:highlight>
              </a:rPr>
              <a:t>Key Insights</a:t>
            </a:r>
            <a:endParaRPr lang="en-IN" b="1" dirty="0">
              <a:solidFill>
                <a:srgbClr val="C00000"/>
              </a:solidFill>
              <a:effectLst>
                <a:outerShdw blurRad="38100" dist="38100" dir="2700000" algn="tl">
                  <a:srgbClr val="000000">
                    <a:alpha val="43137"/>
                  </a:srgbClr>
                </a:outerShdw>
              </a:effectLst>
              <a:highlight>
                <a:srgbClr val="C0C0C0"/>
              </a:highlight>
            </a:endParaRPr>
          </a:p>
        </p:txBody>
      </p:sp>
      <p:sp>
        <p:nvSpPr>
          <p:cNvPr id="3" name="Content Placeholder 2">
            <a:extLst>
              <a:ext uri="{FF2B5EF4-FFF2-40B4-BE49-F238E27FC236}">
                <a16:creationId xmlns:a16="http://schemas.microsoft.com/office/drawing/2014/main" id="{67908A94-866A-7EC2-1A81-A7B64F2BFC83}"/>
              </a:ext>
            </a:extLst>
          </p:cNvPr>
          <p:cNvSpPr>
            <a:spLocks noGrp="1"/>
          </p:cNvSpPr>
          <p:nvPr>
            <p:ph idx="1"/>
          </p:nvPr>
        </p:nvSpPr>
        <p:spPr/>
        <p:txBody>
          <a:bodyPr>
            <a:normAutofit/>
          </a:bodyPr>
          <a:lstStyle/>
          <a:p>
            <a:pPr>
              <a:buFont typeface="Wingdings" panose="05000000000000000000" pitchFamily="2" charset="2"/>
              <a:buChar char="q"/>
            </a:pPr>
            <a:r>
              <a:rPr lang="en-US" dirty="0"/>
              <a:t> </a:t>
            </a:r>
            <a:r>
              <a:rPr lang="en-US" sz="2400" b="1" dirty="0"/>
              <a:t>Now let’s see what are the key insights from the visualization which we shown in the form of </a:t>
            </a:r>
          </a:p>
          <a:p>
            <a:r>
              <a:rPr lang="en-US" sz="2400" b="1" dirty="0">
                <a:solidFill>
                  <a:srgbClr val="FF0000"/>
                </a:solidFill>
              </a:rPr>
              <a:t>1.Bar Chart</a:t>
            </a:r>
          </a:p>
          <a:p>
            <a:r>
              <a:rPr lang="en-US" sz="2400" b="1" dirty="0">
                <a:solidFill>
                  <a:srgbClr val="FF0000"/>
                </a:solidFill>
              </a:rPr>
              <a:t>2.Pie Chart</a:t>
            </a:r>
          </a:p>
          <a:p>
            <a:r>
              <a:rPr lang="en-US" sz="2400" b="1" dirty="0">
                <a:solidFill>
                  <a:srgbClr val="FF0000"/>
                </a:solidFill>
              </a:rPr>
              <a:t>3.Line Chart</a:t>
            </a:r>
          </a:p>
          <a:p>
            <a:r>
              <a:rPr lang="en-US" sz="2400" b="1" dirty="0">
                <a:solidFill>
                  <a:srgbClr val="FF0000"/>
                </a:solidFill>
              </a:rPr>
              <a:t>4.Heat Map</a:t>
            </a:r>
          </a:p>
          <a:p>
            <a:r>
              <a:rPr lang="en-US" sz="2400" b="1" dirty="0">
                <a:solidFill>
                  <a:srgbClr val="FF0000"/>
                </a:solidFill>
              </a:rPr>
              <a:t>5.Stacked Bar Chart</a:t>
            </a:r>
            <a:endParaRPr lang="en-IN" b="1" dirty="0">
              <a:solidFill>
                <a:srgbClr val="FF0000"/>
              </a:solidFill>
            </a:endParaRPr>
          </a:p>
        </p:txBody>
      </p:sp>
    </p:spTree>
    <p:extLst>
      <p:ext uri="{BB962C8B-B14F-4D97-AF65-F5344CB8AC3E}">
        <p14:creationId xmlns:p14="http://schemas.microsoft.com/office/powerpoint/2010/main" val="403058814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D40E5-430B-64E8-C1A0-C6A2660AD001}"/>
              </a:ext>
            </a:extLst>
          </p:cNvPr>
          <p:cNvSpPr>
            <a:spLocks noGrp="1"/>
          </p:cNvSpPr>
          <p:nvPr>
            <p:ph idx="1"/>
          </p:nvPr>
        </p:nvSpPr>
        <p:spPr>
          <a:xfrm>
            <a:off x="941895" y="348792"/>
            <a:ext cx="10515600" cy="7440155"/>
          </a:xfrm>
        </p:spPr>
        <p:txBody>
          <a:bodyPr/>
          <a:lstStyle/>
          <a:p>
            <a:pPr marL="0" indent="0">
              <a:buNone/>
            </a:pPr>
            <a:r>
              <a:rPr lang="en-US" sz="2800" b="1" dirty="0">
                <a:solidFill>
                  <a:srgbClr val="00B0F0"/>
                </a:solidFill>
                <a:highlight>
                  <a:srgbClr val="FFFF00"/>
                </a:highlight>
              </a:rPr>
              <a:t> Key Insights</a:t>
            </a:r>
            <a:r>
              <a:rPr lang="en-US" sz="2400" dirty="0">
                <a:solidFill>
                  <a:srgbClr val="00B0F0"/>
                </a:solidFill>
              </a:rPr>
              <a:t> </a:t>
            </a:r>
          </a:p>
          <a:p>
            <a:pPr marL="0" indent="0">
              <a:buNone/>
            </a:pPr>
            <a:endParaRPr lang="en-US" sz="2400" dirty="0">
              <a:solidFill>
                <a:srgbClr val="00B0F0"/>
              </a:solidFill>
            </a:endParaRPr>
          </a:p>
          <a:p>
            <a:pPr marL="0" indent="0">
              <a:buNone/>
            </a:pPr>
            <a:endParaRPr lang="en-US" sz="2400" dirty="0">
              <a:solidFill>
                <a:srgbClr val="00B0F0"/>
              </a:solidFill>
            </a:endParaRPr>
          </a:p>
          <a:p>
            <a:pPr marL="0" indent="0">
              <a:buNone/>
            </a:pPr>
            <a:r>
              <a:rPr lang="en-US" sz="2400" u="sng" dirty="0">
                <a:solidFill>
                  <a:srgbClr val="00B0F0"/>
                </a:solidFill>
                <a:effectLst>
                  <a:outerShdw blurRad="38100" dist="38100" dir="2700000" algn="tl">
                    <a:srgbClr val="000000">
                      <a:alpha val="43137"/>
                    </a:srgbClr>
                  </a:outerShdw>
                </a:effectLst>
                <a:highlight>
                  <a:srgbClr val="FFFF00"/>
                </a:highlight>
              </a:rPr>
              <a:t>Bar Chart</a:t>
            </a:r>
            <a:r>
              <a:rPr lang="en-US" sz="2400" dirty="0">
                <a:effectLst>
                  <a:outerShdw blurRad="38100" dist="38100" dir="2700000" algn="tl">
                    <a:srgbClr val="000000">
                      <a:alpha val="43137"/>
                    </a:srgbClr>
                  </a:outerShdw>
                </a:effectLst>
              </a:rPr>
              <a:t> </a:t>
            </a:r>
            <a:r>
              <a:rPr lang="en-US" dirty="0">
                <a:solidFill>
                  <a:srgbClr val="00B0F0"/>
                </a:solidFill>
              </a:rPr>
              <a:t>- </a:t>
            </a:r>
            <a:r>
              <a:rPr lang="en-US" dirty="0"/>
              <a:t>Zonewise Average Evaluation Score. </a:t>
            </a:r>
          </a:p>
          <a:p>
            <a:pPr>
              <a:buFont typeface="Wingdings" panose="05000000000000000000" pitchFamily="2" charset="2"/>
              <a:buChar char="q"/>
            </a:pPr>
            <a:r>
              <a:rPr lang="en-US" dirty="0"/>
              <a:t> In that </a:t>
            </a:r>
            <a:r>
              <a:rPr lang="en-US" b="1" u="sng" dirty="0">
                <a:solidFill>
                  <a:srgbClr val="92D050"/>
                </a:solidFill>
              </a:rPr>
              <a:t>North Zone</a:t>
            </a:r>
            <a:r>
              <a:rPr lang="en-US" dirty="0"/>
              <a:t> is showing </a:t>
            </a:r>
            <a:r>
              <a:rPr lang="en-US" b="1" u="sng" dirty="0">
                <a:solidFill>
                  <a:srgbClr val="92D050"/>
                </a:solidFill>
              </a:rPr>
              <a:t>highest</a:t>
            </a:r>
            <a:r>
              <a:rPr lang="en-US" dirty="0"/>
              <a:t> average of evaluation score i.e </a:t>
            </a:r>
            <a:r>
              <a:rPr lang="en-US" b="1" u="sng" dirty="0">
                <a:solidFill>
                  <a:srgbClr val="92D050"/>
                </a:solidFill>
              </a:rPr>
              <a:t>76.74</a:t>
            </a:r>
            <a:r>
              <a:rPr lang="en-US" dirty="0"/>
              <a:t>, whereas  </a:t>
            </a:r>
            <a:r>
              <a:rPr lang="en-US" b="1" dirty="0">
                <a:solidFill>
                  <a:srgbClr val="FF0000"/>
                </a:solidFill>
              </a:rPr>
              <a:t>South Zone</a:t>
            </a:r>
            <a:r>
              <a:rPr lang="en-US" dirty="0"/>
              <a:t> is showing the </a:t>
            </a:r>
            <a:r>
              <a:rPr lang="en-US" b="1" u="sng" dirty="0">
                <a:solidFill>
                  <a:srgbClr val="FF0000"/>
                </a:solidFill>
              </a:rPr>
              <a:t>lowest</a:t>
            </a:r>
            <a:r>
              <a:rPr lang="en-US" dirty="0"/>
              <a:t> average of evaluation score i.e </a:t>
            </a:r>
            <a:r>
              <a:rPr lang="en-US" b="1" u="sng" dirty="0">
                <a:solidFill>
                  <a:srgbClr val="FF0000"/>
                </a:solidFill>
              </a:rPr>
              <a:t>66.61.</a:t>
            </a:r>
          </a:p>
          <a:p>
            <a:pPr marL="0" indent="0">
              <a:buNone/>
            </a:pPr>
            <a:endParaRPr lang="en-US" dirty="0"/>
          </a:p>
          <a:p>
            <a:r>
              <a:rPr lang="en-US" sz="2400" dirty="0">
                <a:solidFill>
                  <a:srgbClr val="00B0F0"/>
                </a:solidFill>
                <a:effectLst>
                  <a:outerShdw blurRad="38100" dist="38100" dir="2700000" algn="tl">
                    <a:srgbClr val="000000">
                      <a:alpha val="43137"/>
                    </a:srgbClr>
                  </a:outerShdw>
                </a:effectLst>
                <a:highlight>
                  <a:srgbClr val="FFFF00"/>
                </a:highlight>
              </a:rPr>
              <a:t>Pie Chart</a:t>
            </a:r>
            <a:r>
              <a:rPr lang="en-US" sz="2400" dirty="0">
                <a:solidFill>
                  <a:srgbClr val="00B0F0"/>
                </a:solidFill>
                <a:effectLst>
                  <a:outerShdw blurRad="38100" dist="38100" dir="2700000" algn="tl">
                    <a:srgbClr val="000000">
                      <a:alpha val="43137"/>
                    </a:srgbClr>
                  </a:outerShdw>
                </a:effectLst>
              </a:rPr>
              <a:t> </a:t>
            </a:r>
            <a:r>
              <a:rPr lang="en-US" dirty="0">
                <a:solidFill>
                  <a:srgbClr val="00B0F0"/>
                </a:solidFill>
              </a:rPr>
              <a:t>– </a:t>
            </a:r>
            <a:r>
              <a:rPr lang="en-US" dirty="0"/>
              <a:t>Zonewise % of High Performers</a:t>
            </a:r>
          </a:p>
          <a:p>
            <a:pPr>
              <a:buFont typeface="Wingdings" panose="05000000000000000000" pitchFamily="2" charset="2"/>
              <a:buChar char="q"/>
            </a:pPr>
            <a:r>
              <a:rPr lang="en-US" dirty="0"/>
              <a:t> </a:t>
            </a:r>
            <a:r>
              <a:rPr lang="en-US" b="1" dirty="0">
                <a:solidFill>
                  <a:srgbClr val="92D050"/>
                </a:solidFill>
              </a:rPr>
              <a:t>East Zone</a:t>
            </a:r>
            <a:r>
              <a:rPr lang="en-US" dirty="0"/>
              <a:t> is showing highest % of </a:t>
            </a:r>
            <a:r>
              <a:rPr lang="en-US" b="1" u="sng" dirty="0">
                <a:solidFill>
                  <a:srgbClr val="92D050"/>
                </a:solidFill>
              </a:rPr>
              <a:t>High Performers i.e 28.57%</a:t>
            </a:r>
          </a:p>
          <a:p>
            <a:pPr>
              <a:buFont typeface="Wingdings" panose="05000000000000000000" pitchFamily="2" charset="2"/>
              <a:buChar char="q"/>
            </a:pPr>
            <a:endParaRPr lang="en-US" b="1" u="sng" dirty="0">
              <a:solidFill>
                <a:srgbClr val="92D050"/>
              </a:solidFill>
            </a:endParaRPr>
          </a:p>
          <a:p>
            <a:r>
              <a:rPr lang="en-US" sz="2400" b="1" u="sng" dirty="0">
                <a:solidFill>
                  <a:srgbClr val="00B0F0"/>
                </a:solidFill>
                <a:effectLst>
                  <a:outerShdw blurRad="38100" dist="38100" dir="2700000" algn="tl">
                    <a:srgbClr val="000000">
                      <a:alpha val="43137"/>
                    </a:srgbClr>
                  </a:outerShdw>
                </a:effectLst>
                <a:highlight>
                  <a:srgbClr val="FFFF00"/>
                </a:highlight>
              </a:rPr>
              <a:t>Line Chart </a:t>
            </a:r>
            <a:r>
              <a:rPr lang="en-US" b="1" u="sng" dirty="0">
                <a:solidFill>
                  <a:srgbClr val="00B0F0"/>
                </a:solidFill>
              </a:rPr>
              <a:t>–</a:t>
            </a:r>
            <a:r>
              <a:rPr lang="en-US" dirty="0"/>
              <a:t> Datewise evaluation score.</a:t>
            </a:r>
          </a:p>
          <a:p>
            <a:pPr>
              <a:buFont typeface="Wingdings" panose="05000000000000000000" pitchFamily="2" charset="2"/>
              <a:buChar char="q"/>
            </a:pPr>
            <a:r>
              <a:rPr lang="en-US" dirty="0"/>
              <a:t> On </a:t>
            </a:r>
            <a:r>
              <a:rPr lang="en-US" b="1" dirty="0">
                <a:solidFill>
                  <a:schemeClr val="accent6"/>
                </a:solidFill>
              </a:rPr>
              <a:t>08/10/2024</a:t>
            </a:r>
            <a:r>
              <a:rPr lang="en-US" dirty="0"/>
              <a:t>  sum of evaluation score is high i.e </a:t>
            </a:r>
            <a:r>
              <a:rPr lang="en-US" b="1" dirty="0">
                <a:solidFill>
                  <a:schemeClr val="accent6"/>
                </a:solidFill>
              </a:rPr>
              <a:t>868</a:t>
            </a:r>
            <a:r>
              <a:rPr lang="en-US" dirty="0"/>
              <a:t> and on </a:t>
            </a:r>
            <a:r>
              <a:rPr lang="en-US" b="1" dirty="0">
                <a:solidFill>
                  <a:srgbClr val="FF0000"/>
                </a:solidFill>
              </a:rPr>
              <a:t>19/10/2024</a:t>
            </a:r>
            <a:r>
              <a:rPr lang="en-US" dirty="0"/>
              <a:t> sum of evaluation score is low i.e </a:t>
            </a:r>
            <a:r>
              <a:rPr lang="en-US" b="1" dirty="0">
                <a:solidFill>
                  <a:srgbClr val="FF0000"/>
                </a:solidFill>
              </a:rPr>
              <a:t>52.</a:t>
            </a:r>
          </a:p>
        </p:txBody>
      </p:sp>
    </p:spTree>
    <p:extLst>
      <p:ext uri="{BB962C8B-B14F-4D97-AF65-F5344CB8AC3E}">
        <p14:creationId xmlns:p14="http://schemas.microsoft.com/office/powerpoint/2010/main" val="288368926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DE536-1016-8602-AC30-79D02E331BC3}"/>
              </a:ext>
            </a:extLst>
          </p:cNvPr>
          <p:cNvSpPr>
            <a:spLocks noGrp="1"/>
          </p:cNvSpPr>
          <p:nvPr>
            <p:ph idx="1"/>
          </p:nvPr>
        </p:nvSpPr>
        <p:spPr>
          <a:xfrm>
            <a:off x="838200" y="348792"/>
            <a:ext cx="10515600" cy="5828171"/>
          </a:xfrm>
        </p:spPr>
        <p:txBody>
          <a:bodyPr/>
          <a:lstStyle/>
          <a:p>
            <a:pPr marL="0" indent="0">
              <a:buNone/>
            </a:pPr>
            <a:endParaRPr lang="en-US" u="sng" dirty="0">
              <a:solidFill>
                <a:srgbClr val="00B0F0"/>
              </a:solidFill>
              <a:effectLst>
                <a:outerShdw blurRad="38100" dist="38100" dir="2700000" algn="tl">
                  <a:srgbClr val="000000">
                    <a:alpha val="43137"/>
                  </a:srgbClr>
                </a:outerShdw>
              </a:effectLst>
              <a:highlight>
                <a:srgbClr val="FFFF00"/>
              </a:highlight>
            </a:endParaRPr>
          </a:p>
          <a:p>
            <a:pPr marL="0" indent="0">
              <a:buNone/>
            </a:pPr>
            <a:r>
              <a:rPr lang="en-US" sz="2400" b="1" dirty="0">
                <a:solidFill>
                  <a:srgbClr val="00B0F0"/>
                </a:solidFill>
                <a:highlight>
                  <a:srgbClr val="FFFF00"/>
                </a:highlight>
              </a:rPr>
              <a:t> Key Insights</a:t>
            </a:r>
            <a:endParaRPr lang="en-US" u="sng" dirty="0">
              <a:solidFill>
                <a:srgbClr val="00B0F0"/>
              </a:solidFill>
              <a:effectLst>
                <a:outerShdw blurRad="38100" dist="38100" dir="2700000" algn="tl">
                  <a:srgbClr val="000000">
                    <a:alpha val="43137"/>
                  </a:srgbClr>
                </a:outerShdw>
              </a:effectLst>
              <a:highlight>
                <a:srgbClr val="FFFF00"/>
              </a:highlight>
            </a:endParaRPr>
          </a:p>
          <a:p>
            <a:pPr marL="0" indent="0">
              <a:buNone/>
            </a:pPr>
            <a:endParaRPr lang="en-US" u="sng" dirty="0">
              <a:solidFill>
                <a:srgbClr val="00B0F0"/>
              </a:solidFill>
              <a:effectLst>
                <a:outerShdw blurRad="38100" dist="38100" dir="2700000" algn="tl">
                  <a:srgbClr val="000000">
                    <a:alpha val="43137"/>
                  </a:srgbClr>
                </a:outerShdw>
              </a:effectLst>
              <a:highlight>
                <a:srgbClr val="FFFF00"/>
              </a:highlight>
            </a:endParaRPr>
          </a:p>
          <a:p>
            <a:pPr marL="0" indent="0">
              <a:buNone/>
            </a:pPr>
            <a:endParaRPr lang="en-US" u="sng" dirty="0">
              <a:solidFill>
                <a:srgbClr val="00B0F0"/>
              </a:solidFill>
              <a:effectLst>
                <a:outerShdw blurRad="38100" dist="38100" dir="2700000" algn="tl">
                  <a:srgbClr val="000000">
                    <a:alpha val="43137"/>
                  </a:srgbClr>
                </a:outerShdw>
              </a:effectLst>
              <a:highlight>
                <a:srgbClr val="FFFF00"/>
              </a:highlight>
            </a:endParaRPr>
          </a:p>
          <a:p>
            <a:pPr marL="0" indent="0">
              <a:buNone/>
            </a:pPr>
            <a:r>
              <a:rPr lang="en-US" u="sng" dirty="0">
                <a:solidFill>
                  <a:srgbClr val="00B0F0"/>
                </a:solidFill>
                <a:effectLst>
                  <a:outerShdw blurRad="38100" dist="38100" dir="2700000" algn="tl">
                    <a:srgbClr val="000000">
                      <a:alpha val="43137"/>
                    </a:srgbClr>
                  </a:outerShdw>
                </a:effectLst>
                <a:highlight>
                  <a:srgbClr val="FFFF00"/>
                </a:highlight>
              </a:rPr>
              <a:t>Heatmap</a:t>
            </a:r>
            <a:r>
              <a:rPr lang="en-US" u="sng" dirty="0">
                <a:solidFill>
                  <a:schemeClr val="accent6"/>
                </a:solidFill>
                <a:effectLst>
                  <a:outerShdw blurRad="38100" dist="38100" dir="2700000" algn="tl">
                    <a:srgbClr val="000000">
                      <a:alpha val="43137"/>
                    </a:srgbClr>
                  </a:outerShdw>
                </a:effectLst>
              </a:rPr>
              <a:t> </a:t>
            </a:r>
            <a:r>
              <a:rPr lang="en-US" dirty="0">
                <a:solidFill>
                  <a:schemeClr val="accent5"/>
                </a:solidFill>
              </a:rPr>
              <a:t>–</a:t>
            </a:r>
            <a:r>
              <a:rPr lang="en-US" dirty="0"/>
              <a:t> It is showing Average Score of performers for Various evaluation criteria.</a:t>
            </a:r>
          </a:p>
          <a:p>
            <a:pPr>
              <a:buFont typeface="Wingdings" panose="05000000000000000000" pitchFamily="2" charset="2"/>
              <a:buChar char="q"/>
            </a:pPr>
            <a:r>
              <a:rPr lang="en-US" dirty="0"/>
              <a:t> High Performers evaluation score for various criterias are good. Whereas Bottom performers recommendation is low and overall experience with them is also poor.</a:t>
            </a:r>
          </a:p>
          <a:p>
            <a:endParaRPr lang="en-US" dirty="0"/>
          </a:p>
          <a:p>
            <a:r>
              <a:rPr lang="en-US" b="1" u="sng" dirty="0">
                <a:solidFill>
                  <a:srgbClr val="00B0F0"/>
                </a:solidFill>
                <a:effectLst>
                  <a:outerShdw blurRad="38100" dist="38100" dir="2700000" algn="tl">
                    <a:srgbClr val="000000">
                      <a:alpha val="43137"/>
                    </a:srgbClr>
                  </a:outerShdw>
                </a:effectLst>
                <a:highlight>
                  <a:srgbClr val="FFFF00"/>
                </a:highlight>
              </a:rPr>
              <a:t>Stacked Bar Chart</a:t>
            </a:r>
            <a:r>
              <a:rPr lang="en-US" b="1" dirty="0">
                <a:solidFill>
                  <a:schemeClr val="accent6"/>
                </a:solidFill>
                <a:effectLst>
                  <a:outerShdw blurRad="38100" dist="38100" dir="2700000" algn="tl">
                    <a:srgbClr val="000000">
                      <a:alpha val="43137"/>
                    </a:srgbClr>
                  </a:outerShdw>
                </a:effectLst>
                <a:highlight>
                  <a:srgbClr val="FFFF00"/>
                </a:highlight>
              </a:rPr>
              <a:t> </a:t>
            </a:r>
            <a:r>
              <a:rPr lang="en-US" b="1" dirty="0">
                <a:solidFill>
                  <a:schemeClr val="accent6"/>
                </a:solidFill>
                <a:effectLst>
                  <a:outerShdw blurRad="38100" dist="38100" dir="2700000" algn="tl">
                    <a:srgbClr val="000000">
                      <a:alpha val="43137"/>
                    </a:srgbClr>
                  </a:outerShdw>
                </a:effectLst>
              </a:rPr>
              <a:t> </a:t>
            </a:r>
            <a:r>
              <a:rPr lang="en-US" b="1" dirty="0">
                <a:solidFill>
                  <a:schemeClr val="accent5"/>
                </a:solidFill>
                <a:effectLst>
                  <a:outerShdw blurRad="38100" dist="38100" dir="2700000" algn="tl">
                    <a:srgbClr val="000000">
                      <a:alpha val="43137"/>
                    </a:srgbClr>
                  </a:outerShdw>
                </a:effectLst>
              </a:rPr>
              <a:t>-</a:t>
            </a:r>
            <a:r>
              <a:rPr lang="en-US" b="1" dirty="0">
                <a:solidFill>
                  <a:schemeClr val="accent6"/>
                </a:solidFill>
                <a:effectLst>
                  <a:outerShdw blurRad="38100" dist="38100" dir="2700000" algn="tl">
                    <a:srgbClr val="000000">
                      <a:alpha val="43137"/>
                    </a:srgbClr>
                  </a:outerShdw>
                </a:effectLst>
              </a:rPr>
              <a:t> </a:t>
            </a:r>
            <a:r>
              <a:rPr lang="en-US" dirty="0"/>
              <a:t>High V/s Low Performers Comparison.</a:t>
            </a:r>
          </a:p>
          <a:p>
            <a:pPr>
              <a:buFont typeface="Wingdings" panose="05000000000000000000" pitchFamily="2" charset="2"/>
              <a:buChar char="q"/>
            </a:pPr>
            <a:r>
              <a:rPr lang="en-IN" b="1" dirty="0"/>
              <a:t> </a:t>
            </a:r>
            <a:r>
              <a:rPr lang="en-IN" dirty="0"/>
              <a:t>Comparatively, on </a:t>
            </a:r>
            <a:r>
              <a:rPr lang="en-IN" b="1" dirty="0">
                <a:solidFill>
                  <a:srgbClr val="FF0000"/>
                </a:solidFill>
              </a:rPr>
              <a:t>08/10/2024 low performers are 4 and high performers are 2. </a:t>
            </a:r>
            <a:r>
              <a:rPr lang="en-IN" dirty="0"/>
              <a:t>On rest of the days either high performers or low performers are there. But on 08/10/2024 both are there. Day wise High performers are less than Low Performers.</a:t>
            </a:r>
            <a:endParaRPr lang="en-IN" baseline="30000" dirty="0"/>
          </a:p>
          <a:p>
            <a:pPr marL="0" indent="0">
              <a:buNone/>
            </a:pPr>
            <a:endParaRPr lang="en-IN" b="1" dirty="0"/>
          </a:p>
        </p:txBody>
      </p:sp>
    </p:spTree>
    <p:extLst>
      <p:ext uri="{BB962C8B-B14F-4D97-AF65-F5344CB8AC3E}">
        <p14:creationId xmlns:p14="http://schemas.microsoft.com/office/powerpoint/2010/main" val="374350394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C6D4-FE37-DBCC-20C7-119C1D959EFF}"/>
              </a:ext>
            </a:extLst>
          </p:cNvPr>
          <p:cNvSpPr>
            <a:spLocks noGrp="1"/>
          </p:cNvSpPr>
          <p:nvPr>
            <p:ph type="title"/>
          </p:nvPr>
        </p:nvSpPr>
        <p:spPr>
          <a:xfrm>
            <a:off x="861610" y="197539"/>
            <a:ext cx="10058400" cy="1450757"/>
          </a:xfrm>
        </p:spPr>
        <p:txBody>
          <a:bodyPr/>
          <a:lstStyle/>
          <a:p>
            <a:r>
              <a:rPr lang="en-US" sz="4400" b="1" dirty="0">
                <a:solidFill>
                  <a:srgbClr val="FF0000"/>
                </a:solidFill>
                <a:effectLst>
                  <a:outerShdw blurRad="38100" dist="38100" dir="2700000" algn="tl">
                    <a:srgbClr val="000000">
                      <a:alpha val="43137"/>
                    </a:srgbClr>
                  </a:outerShdw>
                </a:effectLst>
                <a:highlight>
                  <a:srgbClr val="C0C0C0"/>
                </a:highlight>
              </a:rPr>
              <a:t>Recommendations</a:t>
            </a:r>
            <a:endParaRPr lang="en-IN" b="1" dirty="0">
              <a:solidFill>
                <a:srgbClr val="FF0000"/>
              </a:solidFill>
              <a:effectLst>
                <a:outerShdw blurRad="38100" dist="38100" dir="2700000" algn="tl">
                  <a:srgbClr val="000000">
                    <a:alpha val="43137"/>
                  </a:srgbClr>
                </a:outerShdw>
              </a:effectLst>
              <a:highlight>
                <a:srgbClr val="C0C0C0"/>
              </a:highlight>
            </a:endParaRPr>
          </a:p>
        </p:txBody>
      </p:sp>
      <p:sp>
        <p:nvSpPr>
          <p:cNvPr id="3" name="Content Placeholder 2">
            <a:extLst>
              <a:ext uri="{FF2B5EF4-FFF2-40B4-BE49-F238E27FC236}">
                <a16:creationId xmlns:a16="http://schemas.microsoft.com/office/drawing/2014/main" id="{7D6B2229-3AC9-31BD-3A52-B241A4D740B2}"/>
              </a:ext>
            </a:extLst>
          </p:cNvPr>
          <p:cNvSpPr>
            <a:spLocks noGrp="1"/>
          </p:cNvSpPr>
          <p:nvPr>
            <p:ph idx="1"/>
          </p:nvPr>
        </p:nvSpPr>
        <p:spPr>
          <a:xfrm>
            <a:off x="927598" y="1911722"/>
            <a:ext cx="10058400" cy="4023360"/>
          </a:xfrm>
        </p:spPr>
        <p:txBody>
          <a:bodyPr>
            <a:normAutofit/>
          </a:bodyPr>
          <a:lstStyle/>
          <a:p>
            <a:pPr>
              <a:buFont typeface="Wingdings" panose="05000000000000000000" pitchFamily="2" charset="2"/>
              <a:buChar char="ü"/>
            </a:pPr>
            <a:r>
              <a:rPr lang="en-US" sz="2400" dirty="0"/>
              <a:t> Bottom Performers need to improve themselves some of them belong to South Zone. As Average Evaluation score of South Zone is also low as per Bar Chart.</a:t>
            </a:r>
          </a:p>
          <a:p>
            <a:pPr marL="0" indent="0">
              <a:buNone/>
            </a:pPr>
            <a:endParaRPr lang="en-US" b="1" u="sng" dirty="0">
              <a:solidFill>
                <a:srgbClr val="C00000"/>
              </a:solidFill>
              <a:effectLst>
                <a:outerShdw blurRad="38100" dist="38100" dir="2700000" algn="tl">
                  <a:srgbClr val="000000">
                    <a:alpha val="43137"/>
                  </a:srgbClr>
                </a:outerShdw>
              </a:effectLst>
            </a:endParaRPr>
          </a:p>
          <a:p>
            <a:pPr marL="0" indent="0">
              <a:buNone/>
            </a:pPr>
            <a:r>
              <a:rPr lang="en-US" sz="2400" b="1" u="sng" dirty="0">
                <a:solidFill>
                  <a:srgbClr val="C00000"/>
                </a:solidFill>
                <a:effectLst>
                  <a:outerShdw blurRad="38100" dist="38100" dir="2700000" algn="tl">
                    <a:srgbClr val="000000">
                      <a:alpha val="43137"/>
                    </a:srgbClr>
                  </a:outerShdw>
                </a:effectLst>
              </a:rPr>
              <a:t>Focus Areas for Improvement –</a:t>
            </a:r>
          </a:p>
          <a:p>
            <a:pPr marL="0" indent="0">
              <a:buNone/>
            </a:pPr>
            <a:r>
              <a:rPr lang="en-US" sz="2400" b="1" dirty="0">
                <a:solidFill>
                  <a:srgbClr val="C00000"/>
                </a:solidFill>
                <a:effectLst>
                  <a:outerShdw blurRad="38100" dist="38100" dir="2700000" algn="tl">
                    <a:srgbClr val="000000">
                      <a:alpha val="43137"/>
                    </a:srgbClr>
                  </a:outerShdw>
                </a:effectLst>
              </a:rPr>
              <a:t>1.Average Evaluation Score of East and West Zone is better as compared to South Zone. South Zone Performers need to make some improvements.</a:t>
            </a:r>
          </a:p>
          <a:p>
            <a:pPr marL="0" indent="0">
              <a:buNone/>
            </a:pPr>
            <a:r>
              <a:rPr lang="en-US" b="1" dirty="0">
                <a:solidFill>
                  <a:srgbClr val="C00000"/>
                </a:solidFill>
                <a:effectLst>
                  <a:outerShdw blurRad="38100" dist="38100" dir="2700000" algn="tl">
                    <a:srgbClr val="000000">
                      <a:alpha val="43137"/>
                    </a:srgbClr>
                  </a:outerShdw>
                </a:effectLst>
              </a:rPr>
              <a:t> </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74023639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D7E7-201A-E5E6-0073-EFC16DCC40B8}"/>
              </a:ext>
            </a:extLst>
          </p:cNvPr>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highlight>
                  <a:srgbClr val="C0C0C0"/>
                </a:highlight>
              </a:rPr>
              <a:t>Conclusion</a:t>
            </a:r>
            <a:endParaRPr lang="en-IN" b="1" dirty="0">
              <a:solidFill>
                <a:srgbClr val="FF0000"/>
              </a:solidFill>
              <a:effectLst>
                <a:outerShdw blurRad="38100" dist="38100" dir="2700000" algn="tl">
                  <a:srgbClr val="000000">
                    <a:alpha val="43137"/>
                  </a:srgbClr>
                </a:outerShdw>
              </a:effectLst>
              <a:highlight>
                <a:srgbClr val="C0C0C0"/>
              </a:highlight>
            </a:endParaRPr>
          </a:p>
        </p:txBody>
      </p:sp>
      <p:sp>
        <p:nvSpPr>
          <p:cNvPr id="3" name="Content Placeholder 2">
            <a:extLst>
              <a:ext uri="{FF2B5EF4-FFF2-40B4-BE49-F238E27FC236}">
                <a16:creationId xmlns:a16="http://schemas.microsoft.com/office/drawing/2014/main" id="{1B5634DC-FA69-3275-94F1-9E46627D83D2}"/>
              </a:ext>
            </a:extLst>
          </p:cNvPr>
          <p:cNvSpPr>
            <a:spLocks noGrp="1"/>
          </p:cNvSpPr>
          <p:nvPr>
            <p:ph idx="1"/>
          </p:nvPr>
        </p:nvSpPr>
        <p:spPr/>
        <p:txBody>
          <a:bodyPr/>
          <a:lstStyle/>
          <a:p>
            <a:r>
              <a:rPr lang="en-US" sz="2400" dirty="0"/>
              <a:t>Visualization is providing clear picture of performance trends, high performing zones, etc.</a:t>
            </a:r>
          </a:p>
          <a:p>
            <a:r>
              <a:rPr lang="en-US" sz="2400" dirty="0"/>
              <a:t>Recommendations to the management would be to focus on overall performance of  the style advisors.</a:t>
            </a:r>
          </a:p>
          <a:p>
            <a:endParaRPr lang="en-US" dirty="0"/>
          </a:p>
        </p:txBody>
      </p:sp>
    </p:spTree>
    <p:extLst>
      <p:ext uri="{BB962C8B-B14F-4D97-AF65-F5344CB8AC3E}">
        <p14:creationId xmlns:p14="http://schemas.microsoft.com/office/powerpoint/2010/main" val="27275723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8D43-7ADC-6D8D-646F-F48968F6DDBD}"/>
              </a:ext>
            </a:extLst>
          </p:cNvPr>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We are Open for Questions and Discussions</a:t>
            </a:r>
            <a:endParaRPr lang="en-IN" b="1" dirty="0">
              <a:solidFill>
                <a:srgbClr val="FF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6BFA4326-E8E0-DA28-3352-841E97B793A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24405" y="1253331"/>
            <a:ext cx="4351338" cy="4351338"/>
          </a:xfrm>
        </p:spPr>
      </p:pic>
    </p:spTree>
    <p:extLst>
      <p:ext uri="{BB962C8B-B14F-4D97-AF65-F5344CB8AC3E}">
        <p14:creationId xmlns:p14="http://schemas.microsoft.com/office/powerpoint/2010/main" val="1388508751"/>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C021F6-8B17-CC38-0F20-E7E9E69585A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0685" y="537328"/>
            <a:ext cx="10350629" cy="5573648"/>
          </a:xfrm>
        </p:spPr>
      </p:pic>
    </p:spTree>
    <p:extLst>
      <p:ext uri="{BB962C8B-B14F-4D97-AF65-F5344CB8AC3E}">
        <p14:creationId xmlns:p14="http://schemas.microsoft.com/office/powerpoint/2010/main" val="354623244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9654-E559-87AE-51C7-DB154E6DA38C}"/>
              </a:ext>
            </a:extLst>
          </p:cNvPr>
          <p:cNvSpPr>
            <a:spLocks noGrp="1"/>
          </p:cNvSpPr>
          <p:nvPr>
            <p:ph type="title"/>
          </p:nvPr>
        </p:nvSpPr>
        <p:spPr>
          <a:xfrm>
            <a:off x="764391" y="-160256"/>
            <a:ext cx="10474684" cy="1086439"/>
          </a:xfrm>
        </p:spPr>
        <p:txBody>
          <a:bodyPr/>
          <a:lstStyle/>
          <a:p>
            <a:r>
              <a:rPr lang="en-US" b="1" dirty="0">
                <a:solidFill>
                  <a:schemeClr val="accent5">
                    <a:lumMod val="50000"/>
                  </a:schemeClr>
                </a:solidFill>
                <a:effectLst>
                  <a:outerShdw blurRad="38100" dist="38100" dir="2700000" algn="tl">
                    <a:srgbClr val="000000">
                      <a:alpha val="43137"/>
                    </a:srgbClr>
                  </a:outerShdw>
                </a:effectLst>
              </a:rPr>
              <a:t>Introduction and Objectives</a:t>
            </a:r>
            <a:endParaRPr lang="en-IN" b="1" dirty="0">
              <a:solidFill>
                <a:schemeClr val="accent5">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DCA4688-B09E-06BE-C478-CFD3B3F563FC}"/>
              </a:ext>
            </a:extLst>
          </p:cNvPr>
          <p:cNvSpPr>
            <a:spLocks noGrp="1"/>
          </p:cNvSpPr>
          <p:nvPr>
            <p:ph idx="1"/>
          </p:nvPr>
        </p:nvSpPr>
        <p:spPr>
          <a:xfrm>
            <a:off x="858658" y="0"/>
            <a:ext cx="10018713" cy="6183983"/>
          </a:xfrm>
        </p:spPr>
        <p:txBody>
          <a:bodyPr>
            <a:normAutofit fontScale="25000" lnSpcReduction="20000"/>
            <a:scene3d>
              <a:camera prst="orthographicFront"/>
              <a:lightRig rig="soft" dir="t">
                <a:rot lat="0" lon="0" rev="15600000"/>
              </a:lightRig>
            </a:scene3d>
            <a:sp3d extrusionH="57150" prstMaterial="softEdge">
              <a:bevelT w="25400" h="38100"/>
            </a:sp3d>
          </a:bodyPr>
          <a:lstStyle/>
          <a:p>
            <a:endParaRPr lang="en-US" sz="7000" b="1" dirty="0">
              <a:ln/>
              <a:solidFill>
                <a:schemeClr val="accent4"/>
              </a:solidFill>
              <a:highlight>
                <a:srgbClr val="C0C0C0"/>
              </a:highlight>
            </a:endParaRPr>
          </a:p>
          <a:p>
            <a:endParaRPr lang="en-US" sz="7000" b="1" dirty="0">
              <a:ln/>
              <a:solidFill>
                <a:schemeClr val="accent4"/>
              </a:solidFill>
              <a:highlight>
                <a:srgbClr val="C0C0C0"/>
              </a:highlight>
            </a:endParaRPr>
          </a:p>
          <a:p>
            <a:pPr marL="0" indent="0">
              <a:buNone/>
            </a:pPr>
            <a:endParaRPr lang="en-US" sz="9600" b="1" dirty="0">
              <a:ln/>
              <a:solidFill>
                <a:srgbClr val="C00000"/>
              </a:solidFill>
              <a:highlight>
                <a:srgbClr val="C0C0C0"/>
              </a:highlight>
            </a:endParaRPr>
          </a:p>
          <a:p>
            <a:pPr marL="0" indent="0">
              <a:buNone/>
            </a:pPr>
            <a:r>
              <a:rPr lang="en-US" sz="9600" b="1" dirty="0">
                <a:ln/>
                <a:solidFill>
                  <a:srgbClr val="C00000"/>
                </a:solidFill>
                <a:effectLst>
                  <a:outerShdw blurRad="38100" dist="38100" dir="2700000" algn="tl">
                    <a:srgbClr val="000000">
                      <a:alpha val="43137"/>
                    </a:srgbClr>
                  </a:outerShdw>
                </a:effectLst>
                <a:highlight>
                  <a:srgbClr val="C0C0C0"/>
                </a:highlight>
              </a:rPr>
              <a:t>Overview of the Project</a:t>
            </a:r>
          </a:p>
          <a:p>
            <a:endParaRPr lang="en-US" b="1" dirty="0">
              <a:ln/>
              <a:solidFill>
                <a:schemeClr val="accent4"/>
              </a:solidFill>
            </a:endParaRPr>
          </a:p>
          <a:p>
            <a:pPr>
              <a:buFont typeface="Wingdings" panose="05000000000000000000" pitchFamily="2" charset="2"/>
              <a:buChar char="q"/>
            </a:pPr>
            <a:r>
              <a:rPr lang="en-US" sz="7200" b="1" dirty="0">
                <a:ln/>
                <a:solidFill>
                  <a:srgbClr val="FF0000"/>
                </a:solidFill>
                <a:latin typeface="Sitka Heading" pitchFamily="2" charset="0"/>
              </a:rPr>
              <a:t> </a:t>
            </a:r>
            <a:r>
              <a:rPr lang="en-US" sz="9600" b="1" i="0" u="none" strike="noStrike" baseline="0" dirty="0">
                <a:ln/>
                <a:solidFill>
                  <a:srgbClr val="FF0000"/>
                </a:solidFill>
                <a:latin typeface="Sitka Heading" pitchFamily="2" charset="0"/>
              </a:rPr>
              <a:t>Introduction</a:t>
            </a:r>
            <a:endParaRPr lang="en-US" sz="8000" b="1" i="0" u="none" strike="noStrike" baseline="0" dirty="0">
              <a:ln/>
              <a:solidFill>
                <a:srgbClr val="FF0000"/>
              </a:solidFill>
              <a:latin typeface="Sitka Heading" pitchFamily="2" charset="0"/>
            </a:endParaRPr>
          </a:p>
          <a:p>
            <a:pPr marL="0" indent="0">
              <a:buNone/>
            </a:pPr>
            <a:r>
              <a:rPr lang="en-US" sz="8000" b="1" dirty="0">
                <a:ln/>
                <a:solidFill>
                  <a:srgbClr val="FF0000"/>
                </a:solidFill>
                <a:latin typeface="Sitka Heading" pitchFamily="2" charset="0"/>
              </a:rPr>
              <a:t> </a:t>
            </a:r>
            <a:r>
              <a:rPr lang="en-US" sz="8000" b="1" i="0" u="none" strike="noStrike" baseline="0" dirty="0">
                <a:ln/>
                <a:solidFill>
                  <a:srgbClr val="FF0000"/>
                </a:solidFill>
                <a:latin typeface="Sitka Heading" pitchFamily="2" charset="0"/>
              </a:rPr>
              <a:t> </a:t>
            </a:r>
            <a:r>
              <a:rPr lang="en-US" sz="7200" b="1" i="0" u="none" strike="noStrike" baseline="0" dirty="0">
                <a:ln/>
                <a:solidFill>
                  <a:srgbClr val="FF0000"/>
                </a:solidFill>
                <a:latin typeface="Sitka Heading" pitchFamily="2" charset="0"/>
              </a:rPr>
              <a:t>The project aims to evaluate the performance of Style Advisors using a comprehensive set of criteria. The evaluation data covers various aspects such as store ambiance, first impressions, discovery of customer needs, trial experience, and overall customer service. The primary focus is on understanding how well Style Advisors are performing and identifying areas for improvement. </a:t>
            </a:r>
          </a:p>
          <a:p>
            <a:pPr marL="0" indent="0">
              <a:buNone/>
            </a:pPr>
            <a:endParaRPr lang="en-US" sz="1800" b="1" dirty="0">
              <a:ln/>
              <a:solidFill>
                <a:srgbClr val="FF0000"/>
              </a:solidFill>
              <a:latin typeface="Times New Roman" panose="02020603050405020304" pitchFamily="18" charset="0"/>
            </a:endParaRPr>
          </a:p>
          <a:p>
            <a:pPr>
              <a:buFont typeface="Wingdings" panose="05000000000000000000" pitchFamily="2" charset="2"/>
              <a:buChar char="q"/>
            </a:pPr>
            <a:r>
              <a:rPr lang="en-US" sz="9600" b="1" i="0" u="none" strike="noStrike" baseline="0" dirty="0">
                <a:ln/>
                <a:solidFill>
                  <a:srgbClr val="FF3300"/>
                </a:solidFill>
                <a:latin typeface="Arial" panose="020B0604020202020204" pitchFamily="34" charset="0"/>
                <a:cs typeface="Arial" panose="020B0604020202020204" pitchFamily="34" charset="0"/>
              </a:rPr>
              <a:t>Scope </a:t>
            </a:r>
            <a:br>
              <a:rPr lang="en-US" sz="9600" b="1" i="0" u="none" strike="noStrike" baseline="0" dirty="0">
                <a:ln/>
                <a:solidFill>
                  <a:srgbClr val="FF3300"/>
                </a:solidFill>
                <a:latin typeface="Arial" panose="020B0604020202020204" pitchFamily="34" charset="0"/>
                <a:cs typeface="Arial" panose="020B0604020202020204" pitchFamily="34" charset="0"/>
              </a:rPr>
            </a:br>
            <a:br>
              <a:rPr lang="en-US" sz="6400" b="1" i="0" u="none" strike="noStrike" baseline="0" dirty="0">
                <a:ln/>
                <a:solidFill>
                  <a:srgbClr val="FF3300"/>
                </a:solidFill>
                <a:latin typeface="Times New Roman" panose="02020603050405020304" pitchFamily="18" charset="0"/>
              </a:rPr>
            </a:br>
            <a:r>
              <a:rPr lang="en-US" sz="8000" b="1" i="0" u="none" strike="noStrike" baseline="0" dirty="0">
                <a:ln/>
                <a:solidFill>
                  <a:srgbClr val="FF3300"/>
                </a:solidFill>
                <a:latin typeface="Sitka Heading" pitchFamily="2" charset="0"/>
              </a:rPr>
              <a:t>This analysis includes:</a:t>
            </a:r>
          </a:p>
          <a:p>
            <a:pPr marL="0" indent="0">
              <a:buNone/>
            </a:pPr>
            <a:r>
              <a:rPr lang="en-US" sz="8000" b="1" i="0" u="none" strike="noStrike" baseline="0" dirty="0">
                <a:ln/>
                <a:solidFill>
                  <a:srgbClr val="FF3300"/>
                </a:solidFill>
                <a:latin typeface="Sitka Heading" pitchFamily="2" charset="0"/>
              </a:rPr>
              <a:t>1. Grading the performance of Style Advisors based on their evaluation scores.</a:t>
            </a:r>
          </a:p>
          <a:p>
            <a:pPr marL="0" indent="0">
              <a:buNone/>
            </a:pPr>
            <a:r>
              <a:rPr lang="en-US" sz="8000" b="1" i="0" u="none" strike="noStrike" baseline="0" dirty="0">
                <a:ln/>
                <a:solidFill>
                  <a:srgbClr val="FF3300"/>
                </a:solidFill>
                <a:latin typeface="Sitka Heading" pitchFamily="2" charset="0"/>
              </a:rPr>
              <a:t>2.Creating pivot tables to show average evaluation scores by different zones. </a:t>
            </a:r>
          </a:p>
          <a:p>
            <a:pPr marL="0" indent="0">
              <a:buNone/>
            </a:pPr>
            <a:r>
              <a:rPr lang="en-US" sz="7200" b="1" dirty="0">
                <a:ln/>
                <a:solidFill>
                  <a:srgbClr val="FF3300"/>
                </a:solidFill>
                <a:latin typeface="Sitka Heading" pitchFamily="2" charset="0"/>
              </a:rPr>
              <a:t>3.</a:t>
            </a:r>
            <a:r>
              <a:rPr lang="en-US" sz="8000" b="1" i="0" u="none" strike="noStrike" baseline="0" dirty="0">
                <a:ln/>
                <a:solidFill>
                  <a:srgbClr val="FF3300"/>
                </a:solidFill>
                <a:latin typeface="Sitka Heading" pitchFamily="2" charset="0"/>
              </a:rPr>
              <a:t> Identifying regions with the highest percentage of high performers. </a:t>
            </a:r>
          </a:p>
          <a:p>
            <a:pPr marL="0" indent="0">
              <a:buNone/>
            </a:pPr>
            <a:r>
              <a:rPr lang="en-US" sz="7200" b="1" dirty="0">
                <a:ln/>
                <a:solidFill>
                  <a:srgbClr val="FF3300"/>
                </a:solidFill>
                <a:latin typeface="Sitka Heading" pitchFamily="2" charset="0"/>
              </a:rPr>
              <a:t>4.</a:t>
            </a:r>
            <a:r>
              <a:rPr lang="en-US" sz="8000" b="1" i="0" u="none" strike="noStrike" baseline="0" dirty="0">
                <a:ln/>
                <a:solidFill>
                  <a:srgbClr val="FF3300"/>
                </a:solidFill>
                <a:latin typeface="Sitka Heading" pitchFamily="2" charset="0"/>
              </a:rPr>
              <a:t>Visualizing the results through charts and graphs to provide actionable insights.</a:t>
            </a:r>
          </a:p>
          <a:p>
            <a:pPr marL="0" indent="0">
              <a:buNone/>
            </a:pPr>
            <a:r>
              <a:rPr lang="en-US" sz="7200" b="1" dirty="0">
                <a:ln/>
                <a:solidFill>
                  <a:srgbClr val="FF3300"/>
                </a:solidFill>
                <a:latin typeface="Sitka Heading" pitchFamily="2" charset="0"/>
              </a:rPr>
              <a:t>5.</a:t>
            </a:r>
            <a:r>
              <a:rPr lang="en-US" sz="8000" b="1" i="0" u="none" strike="noStrike" baseline="0" dirty="0">
                <a:ln/>
                <a:solidFill>
                  <a:srgbClr val="FF3300"/>
                </a:solidFill>
                <a:latin typeface="Sitka Heading" pitchFamily="2" charset="0"/>
              </a:rPr>
              <a:t> Preparing a presentation report with detailed findings and recommendations </a:t>
            </a:r>
            <a:endParaRPr lang="en-IN" sz="7200" b="1" dirty="0">
              <a:ln/>
              <a:solidFill>
                <a:srgbClr val="FF3300"/>
              </a:solidFill>
              <a:latin typeface="Sitka Heading" pitchFamily="2" charset="0"/>
            </a:endParaRPr>
          </a:p>
        </p:txBody>
      </p:sp>
    </p:spTree>
    <p:extLst>
      <p:ext uri="{BB962C8B-B14F-4D97-AF65-F5344CB8AC3E}">
        <p14:creationId xmlns:p14="http://schemas.microsoft.com/office/powerpoint/2010/main" val="410026487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CA23-76D1-F23C-06EA-AAA978AAF7FE}"/>
              </a:ext>
            </a:extLst>
          </p:cNvPr>
          <p:cNvSpPr>
            <a:spLocks noGrp="1"/>
          </p:cNvSpPr>
          <p:nvPr>
            <p:ph type="title"/>
          </p:nvPr>
        </p:nvSpPr>
        <p:spPr>
          <a:xfrm>
            <a:off x="1163800" y="0"/>
            <a:ext cx="10018713" cy="1752599"/>
          </a:xfrm>
        </p:spPr>
        <p:txBody>
          <a:bodyPr/>
          <a:lstStyle/>
          <a:p>
            <a:pPr algn="l"/>
            <a:r>
              <a:rPr lang="en-US" b="1" dirty="0">
                <a:solidFill>
                  <a:srgbClr val="C00000"/>
                </a:solidFill>
                <a:effectLst>
                  <a:outerShdw blurRad="38100" dist="38100" dir="2700000" algn="tl">
                    <a:srgbClr val="000000">
                      <a:alpha val="43137"/>
                    </a:srgbClr>
                  </a:outerShdw>
                </a:effectLst>
                <a:highlight>
                  <a:srgbClr val="C0C0C0"/>
                </a:highlight>
              </a:rPr>
              <a:t>Objectives</a:t>
            </a:r>
            <a:endParaRPr lang="en-IN" b="1" dirty="0">
              <a:solidFill>
                <a:srgbClr val="C00000"/>
              </a:solidFill>
              <a:effectLst>
                <a:outerShdw blurRad="38100" dist="38100" dir="2700000" algn="tl">
                  <a:srgbClr val="000000">
                    <a:alpha val="43137"/>
                  </a:srgbClr>
                </a:outerShdw>
              </a:effectLst>
              <a:highlight>
                <a:srgbClr val="C0C0C0"/>
              </a:highlight>
            </a:endParaRPr>
          </a:p>
        </p:txBody>
      </p:sp>
      <p:sp>
        <p:nvSpPr>
          <p:cNvPr id="3" name="Content Placeholder 2">
            <a:extLst>
              <a:ext uri="{FF2B5EF4-FFF2-40B4-BE49-F238E27FC236}">
                <a16:creationId xmlns:a16="http://schemas.microsoft.com/office/drawing/2014/main" id="{8CF36AAA-81F2-9EAB-3831-A67C2D5574D2}"/>
              </a:ext>
            </a:extLst>
          </p:cNvPr>
          <p:cNvSpPr>
            <a:spLocks noGrp="1"/>
          </p:cNvSpPr>
          <p:nvPr>
            <p:ph idx="1"/>
          </p:nvPr>
        </p:nvSpPr>
        <p:spPr>
          <a:xfrm>
            <a:off x="973521" y="1981201"/>
            <a:ext cx="10018713" cy="3124201"/>
          </a:xfrm>
        </p:spPr>
        <p:txBody>
          <a:bodyPr>
            <a:normAutofit fontScale="85000" lnSpcReduction="20000"/>
          </a:bodyPr>
          <a:lstStyle/>
          <a:p>
            <a:r>
              <a:rPr lang="en-US" sz="1900" b="0" i="0" u="none" strike="noStrike" baseline="0" dirty="0">
                <a:solidFill>
                  <a:srgbClr val="000000"/>
                </a:solidFill>
                <a:latin typeface="Times New Roman" panose="02020603050405020304" pitchFamily="18" charset="0"/>
              </a:rPr>
              <a:t>1.</a:t>
            </a:r>
            <a:r>
              <a:rPr lang="en-US" sz="1800" b="0" i="0" u="none" strike="noStrike" baseline="0" dirty="0">
                <a:solidFill>
                  <a:srgbClr val="000000"/>
                </a:solidFill>
                <a:latin typeface="Times New Roman" panose="02020603050405020304" pitchFamily="18" charset="0"/>
              </a:rPr>
              <a:t> </a:t>
            </a:r>
            <a:r>
              <a:rPr lang="en-US" sz="1900" b="1" i="0" u="none" strike="noStrike" baseline="0" dirty="0">
                <a:solidFill>
                  <a:srgbClr val="000000"/>
                </a:solidFill>
                <a:latin typeface="Times New Roman" panose="02020603050405020304" pitchFamily="18" charset="0"/>
              </a:rPr>
              <a:t>Performance Grading</a:t>
            </a:r>
            <a:r>
              <a:rPr lang="en-US" sz="1800" b="0" i="0" u="none" strike="noStrike" baseline="0" dirty="0">
                <a:solidFill>
                  <a:srgbClr val="000000"/>
                </a:solidFill>
                <a:latin typeface="Times New Roman" panose="02020603050405020304" pitchFamily="18" charset="0"/>
              </a:rPr>
              <a:t>:  </a:t>
            </a:r>
            <a:r>
              <a:rPr lang="en-US" sz="1900" b="0" i="0" u="none" strike="noStrike" baseline="0" dirty="0">
                <a:solidFill>
                  <a:srgbClr val="000000"/>
                </a:solidFill>
                <a:latin typeface="Times New Roman" panose="02020603050405020304" pitchFamily="18" charset="0"/>
              </a:rPr>
              <a:t>Assigning grades to each Style Advisor based on their Evaluation Score. </a:t>
            </a:r>
          </a:p>
          <a:p>
            <a:endParaRPr lang="en-US" sz="1900" b="0" i="0" u="none" strike="noStrike" baseline="0" dirty="0">
              <a:solidFill>
                <a:srgbClr val="000000"/>
              </a:solidFill>
              <a:latin typeface="Times New Roman" panose="02020603050405020304" pitchFamily="18" charset="0"/>
            </a:endParaRPr>
          </a:p>
          <a:p>
            <a:r>
              <a:rPr lang="en-US" sz="1900" b="0" i="0" u="none" strike="noStrike" baseline="0" dirty="0">
                <a:solidFill>
                  <a:srgbClr val="000000"/>
                </a:solidFill>
                <a:latin typeface="Times New Roman" panose="02020603050405020304" pitchFamily="18" charset="0"/>
              </a:rPr>
              <a:t>2. </a:t>
            </a:r>
            <a:r>
              <a:rPr lang="en-US" sz="1900" b="1" i="0" u="none" strike="noStrike" baseline="0" dirty="0">
                <a:solidFill>
                  <a:srgbClr val="000000"/>
                </a:solidFill>
                <a:latin typeface="Times New Roman" panose="02020603050405020304" pitchFamily="18" charset="0"/>
              </a:rPr>
              <a:t>Pivot Table Analysis</a:t>
            </a:r>
            <a:r>
              <a:rPr lang="en-US" sz="1900" b="0" i="0" u="none" strike="noStrike" baseline="0" dirty="0">
                <a:solidFill>
                  <a:srgbClr val="000000"/>
                </a:solidFill>
                <a:latin typeface="Times New Roman" panose="02020603050405020304" pitchFamily="18" charset="0"/>
              </a:rPr>
              <a:t>: Analyzing average evaluation scores by zone to understand regional performance. </a:t>
            </a:r>
          </a:p>
          <a:p>
            <a:endParaRPr lang="en-US" sz="1900" b="0" i="0" u="none" strike="noStrike" baseline="0" dirty="0">
              <a:solidFill>
                <a:srgbClr val="000000"/>
              </a:solidFill>
              <a:latin typeface="Times New Roman" panose="02020603050405020304" pitchFamily="18" charset="0"/>
            </a:endParaRPr>
          </a:p>
          <a:p>
            <a:r>
              <a:rPr lang="en-US" sz="2100" b="0" i="0" u="none" strike="noStrike" baseline="0" dirty="0">
                <a:solidFill>
                  <a:srgbClr val="000000"/>
                </a:solidFill>
                <a:latin typeface="Times New Roman" panose="02020603050405020304" pitchFamily="18" charset="0"/>
              </a:rPr>
              <a:t>3. </a:t>
            </a:r>
            <a:r>
              <a:rPr lang="en-US" sz="2100" b="1" i="0" u="none" strike="noStrike" baseline="0" dirty="0">
                <a:solidFill>
                  <a:srgbClr val="000000"/>
                </a:solidFill>
                <a:latin typeface="Times New Roman" panose="02020603050405020304" pitchFamily="18" charset="0"/>
              </a:rPr>
              <a:t>High Performer Identification</a:t>
            </a:r>
            <a:r>
              <a:rPr lang="en-US" sz="2100" b="0" i="0" u="none" strike="noStrike" baseline="0" dirty="0">
                <a:solidFill>
                  <a:srgbClr val="000000"/>
                </a:solidFill>
                <a:latin typeface="Times New Roman" panose="02020603050405020304" pitchFamily="18" charset="0"/>
              </a:rPr>
              <a:t>:</a:t>
            </a:r>
            <a:r>
              <a:rPr lang="en-US" sz="1800" b="0" i="0" u="none" strike="noStrike" baseline="0" dirty="0">
                <a:solidFill>
                  <a:srgbClr val="000000"/>
                </a:solidFill>
                <a:latin typeface="Times New Roman" panose="02020603050405020304" pitchFamily="18" charset="0"/>
              </a:rPr>
              <a:t> </a:t>
            </a:r>
            <a:r>
              <a:rPr lang="en-US" sz="1900" b="0" i="0" u="none" strike="noStrike" baseline="0" dirty="0">
                <a:solidFill>
                  <a:srgbClr val="000000"/>
                </a:solidFill>
                <a:latin typeface="Times New Roman" panose="02020603050405020304" pitchFamily="18" charset="0"/>
              </a:rPr>
              <a:t>Determining which region has the highest percentage of high performers.</a:t>
            </a:r>
          </a:p>
          <a:p>
            <a:pPr marL="0" indent="0">
              <a:buNone/>
            </a:pPr>
            <a:endParaRPr lang="en-US" sz="1800" b="0" i="0" u="none" strike="noStrike" baseline="0" dirty="0">
              <a:solidFill>
                <a:srgbClr val="000000"/>
              </a:solidFill>
              <a:latin typeface="Times New Roman" panose="02020603050405020304" pitchFamily="18" charset="0"/>
            </a:endParaRPr>
          </a:p>
          <a:p>
            <a:r>
              <a:rPr lang="en-US" sz="2100" b="0" i="0" u="none" strike="noStrike" baseline="0" dirty="0">
                <a:solidFill>
                  <a:srgbClr val="000000"/>
                </a:solidFill>
                <a:latin typeface="Times New Roman" panose="02020603050405020304" pitchFamily="18" charset="0"/>
              </a:rPr>
              <a:t>4. </a:t>
            </a:r>
            <a:r>
              <a:rPr lang="en-US" sz="2100" b="1" i="0" u="none" strike="noStrike" baseline="0" dirty="0">
                <a:solidFill>
                  <a:srgbClr val="000000"/>
                </a:solidFill>
                <a:latin typeface="Times New Roman" panose="02020603050405020304" pitchFamily="18" charset="0"/>
              </a:rPr>
              <a:t>Visualization</a:t>
            </a:r>
            <a:r>
              <a:rPr lang="en-US" sz="2100" b="0" i="0" u="none" strike="noStrike" baseline="0" dirty="0">
                <a:solidFill>
                  <a:srgbClr val="000000"/>
                </a:solidFill>
                <a:latin typeface="Times New Roman" panose="02020603050405020304" pitchFamily="18" charset="0"/>
              </a:rPr>
              <a:t>:</a:t>
            </a:r>
            <a:r>
              <a:rPr lang="en-US" sz="1800" b="0" i="0" u="none" strike="noStrike" baseline="0" dirty="0">
                <a:solidFill>
                  <a:srgbClr val="000000"/>
                </a:solidFill>
                <a:latin typeface="Times New Roman" panose="02020603050405020304" pitchFamily="18" charset="0"/>
              </a:rPr>
              <a:t> </a:t>
            </a:r>
            <a:r>
              <a:rPr lang="en-US" sz="1900" b="0" i="0" u="none" strike="noStrike" baseline="0" dirty="0">
                <a:solidFill>
                  <a:srgbClr val="000000"/>
                </a:solidFill>
                <a:latin typeface="Times New Roman" panose="02020603050405020304" pitchFamily="18" charset="0"/>
              </a:rPr>
              <a:t>Creating visual representations of the data to highlight key trends and insights.</a:t>
            </a:r>
          </a:p>
          <a:p>
            <a:endParaRPr lang="en-US" sz="1900" b="0" i="0" u="none" strike="noStrike" baseline="0" dirty="0">
              <a:solidFill>
                <a:srgbClr val="000000"/>
              </a:solidFill>
              <a:latin typeface="Times New Roman" panose="02020603050405020304" pitchFamily="18" charset="0"/>
            </a:endParaRPr>
          </a:p>
          <a:p>
            <a:r>
              <a:rPr lang="en-US" sz="2100" b="0" i="0" u="none" strike="noStrike" baseline="0" dirty="0">
                <a:solidFill>
                  <a:srgbClr val="000000"/>
                </a:solidFill>
                <a:latin typeface="Times New Roman" panose="02020603050405020304" pitchFamily="18" charset="0"/>
              </a:rPr>
              <a:t> 5. </a:t>
            </a:r>
            <a:r>
              <a:rPr lang="en-US" sz="2100" b="1" i="0" u="none" strike="noStrike" baseline="0" dirty="0">
                <a:solidFill>
                  <a:srgbClr val="000000"/>
                </a:solidFill>
                <a:latin typeface="Times New Roman" panose="02020603050405020304" pitchFamily="18" charset="0"/>
              </a:rPr>
              <a:t>Presentation Report</a:t>
            </a:r>
            <a:r>
              <a:rPr lang="en-US" sz="2100" b="0" i="0" u="none" strike="noStrike" baseline="0" dirty="0">
                <a:solidFill>
                  <a:srgbClr val="000000"/>
                </a:solidFill>
                <a:latin typeface="Times New Roman" panose="02020603050405020304" pitchFamily="18" charset="0"/>
              </a:rPr>
              <a:t>: </a:t>
            </a:r>
            <a:r>
              <a:rPr lang="en-US" sz="1900" b="0" i="0" u="none" strike="noStrike" baseline="0" dirty="0">
                <a:solidFill>
                  <a:srgbClr val="000000"/>
                </a:solidFill>
                <a:latin typeface="Times New Roman" panose="02020603050405020304" pitchFamily="18" charset="0"/>
              </a:rPr>
              <a:t>Summarizing the findings and providing recommendations to management.</a:t>
            </a:r>
            <a:endParaRPr lang="en-IN" dirty="0"/>
          </a:p>
        </p:txBody>
      </p:sp>
    </p:spTree>
    <p:extLst>
      <p:ext uri="{BB962C8B-B14F-4D97-AF65-F5344CB8AC3E}">
        <p14:creationId xmlns:p14="http://schemas.microsoft.com/office/powerpoint/2010/main" val="67966196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7A2D-37F8-CFD9-F732-91FBD5CE7038}"/>
              </a:ext>
            </a:extLst>
          </p:cNvPr>
          <p:cNvSpPr>
            <a:spLocks noGrp="1"/>
          </p:cNvSpPr>
          <p:nvPr>
            <p:ph type="title"/>
          </p:nvPr>
        </p:nvSpPr>
        <p:spPr>
          <a:xfrm>
            <a:off x="1484309" y="0"/>
            <a:ext cx="10018713" cy="1752599"/>
          </a:xfrm>
        </p:spPr>
        <p:txBody>
          <a:bodyPr>
            <a:normAutofit/>
          </a:bodyPr>
          <a:lstStyle/>
          <a:p>
            <a:pPr algn="l"/>
            <a:r>
              <a:rPr lang="en-IN" sz="2800" b="1" i="0" u="none" strike="noStrike" baseline="0" dirty="0">
                <a:solidFill>
                  <a:schemeClr val="accent5"/>
                </a:solidFill>
                <a:latin typeface="Times New Roman" panose="02020603050405020304" pitchFamily="18" charset="0"/>
              </a:rPr>
              <a:t> </a:t>
            </a:r>
            <a:endParaRPr lang="en-IN" sz="5400" dirty="0">
              <a:solidFill>
                <a:schemeClr val="accent5"/>
              </a:solidFill>
            </a:endParaRPr>
          </a:p>
        </p:txBody>
      </p:sp>
      <p:sp>
        <p:nvSpPr>
          <p:cNvPr id="3" name="Content Placeholder 2">
            <a:extLst>
              <a:ext uri="{FF2B5EF4-FFF2-40B4-BE49-F238E27FC236}">
                <a16:creationId xmlns:a16="http://schemas.microsoft.com/office/drawing/2014/main" id="{2C22BEA1-5898-9C1E-FA19-450272B3F8AC}"/>
              </a:ext>
            </a:extLst>
          </p:cNvPr>
          <p:cNvSpPr>
            <a:spLocks noGrp="1"/>
          </p:cNvSpPr>
          <p:nvPr>
            <p:ph idx="1"/>
          </p:nvPr>
        </p:nvSpPr>
        <p:spPr>
          <a:xfrm>
            <a:off x="320513" y="329939"/>
            <a:ext cx="10492614" cy="5839904"/>
          </a:xfrm>
        </p:spPr>
        <p:txBody>
          <a:bodyPr>
            <a:normAutofit fontScale="40000" lnSpcReduction="20000"/>
          </a:bodyPr>
          <a:lstStyle/>
          <a:p>
            <a:r>
              <a:rPr lang="en-US" sz="6400" b="1" i="0" u="none" strike="noStrike" baseline="0" dirty="0">
                <a:solidFill>
                  <a:srgbClr val="1F487C"/>
                </a:solidFill>
                <a:latin typeface="Times New Roman" panose="02020603050405020304" pitchFamily="18" charset="0"/>
              </a:rPr>
              <a:t> </a:t>
            </a:r>
          </a:p>
          <a:p>
            <a:pPr marL="0" indent="0">
              <a:buNone/>
            </a:pPr>
            <a:r>
              <a:rPr lang="en-US" sz="6000" b="1" i="0" u="none" strike="noStrike" baseline="0" dirty="0">
                <a:solidFill>
                  <a:srgbClr val="C00000"/>
                </a:solidFill>
                <a:effectLst>
                  <a:outerShdw blurRad="38100" dist="38100" dir="2700000" algn="tl">
                    <a:srgbClr val="000000">
                      <a:alpha val="43137"/>
                    </a:srgbClr>
                  </a:outerShdw>
                </a:effectLst>
                <a:highlight>
                  <a:srgbClr val="C0C0C0"/>
                </a:highlight>
                <a:latin typeface="Times New Roman" panose="02020603050405020304" pitchFamily="18" charset="0"/>
              </a:rPr>
              <a:t>Data set Columns Explanation</a:t>
            </a:r>
          </a:p>
          <a:p>
            <a:pPr marL="0" indent="0">
              <a:buNone/>
            </a:pPr>
            <a:endParaRPr lang="en-US" sz="2600" b="1" dirty="0">
              <a:solidFill>
                <a:srgbClr val="1F487C"/>
              </a:solidFill>
              <a:effectLst>
                <a:outerShdw blurRad="38100" dist="38100" dir="2700000" algn="tl">
                  <a:srgbClr val="000000">
                    <a:alpha val="43137"/>
                  </a:srgbClr>
                </a:outerShdw>
              </a:effectLst>
              <a:latin typeface="Times New Roman" panose="02020603050405020304" pitchFamily="18" charset="0"/>
            </a:endParaRPr>
          </a:p>
          <a:p>
            <a:pPr marL="0" indent="0">
              <a:buNone/>
            </a:pPr>
            <a:r>
              <a:rPr lang="en-US" sz="4800" b="1" dirty="0">
                <a:solidFill>
                  <a:srgbClr val="000000"/>
                </a:solidFill>
                <a:latin typeface="Times New Roman" panose="02020603050405020304" pitchFamily="18" charset="0"/>
              </a:rPr>
              <a:t>1. Evaluation_ID</a:t>
            </a:r>
            <a:r>
              <a:rPr lang="en-US" sz="4800" dirty="0">
                <a:solidFill>
                  <a:srgbClr val="000000"/>
                </a:solidFill>
                <a:latin typeface="Times New Roman" panose="02020603050405020304" pitchFamily="18" charset="0"/>
              </a:rPr>
              <a:t>:  Unique identifier for each evaluation record. </a:t>
            </a:r>
          </a:p>
          <a:p>
            <a:pPr marL="0" indent="0">
              <a:buNone/>
            </a:pPr>
            <a:endParaRPr lang="en-US" sz="4800" dirty="0">
              <a:solidFill>
                <a:srgbClr val="000000"/>
              </a:solidFill>
              <a:latin typeface="Times New Roman" panose="02020603050405020304" pitchFamily="18" charset="0"/>
            </a:endParaRPr>
          </a:p>
          <a:p>
            <a:pPr marL="0" indent="0">
              <a:buNone/>
            </a:pPr>
            <a:r>
              <a:rPr lang="en-US" sz="4800" dirty="0">
                <a:solidFill>
                  <a:srgbClr val="000000"/>
                </a:solidFill>
                <a:latin typeface="Times New Roman" panose="02020603050405020304" pitchFamily="18" charset="0"/>
              </a:rPr>
              <a:t>2. </a:t>
            </a:r>
            <a:r>
              <a:rPr lang="en-US" sz="4800" b="1" dirty="0">
                <a:solidFill>
                  <a:srgbClr val="000000"/>
                </a:solidFill>
                <a:latin typeface="Times New Roman" panose="02020603050405020304" pitchFamily="18" charset="0"/>
              </a:rPr>
              <a:t>Evaluation_Date</a:t>
            </a:r>
            <a:r>
              <a:rPr lang="en-US" sz="4800" dirty="0">
                <a:solidFill>
                  <a:srgbClr val="000000"/>
                </a:solidFill>
                <a:latin typeface="Times New Roman" panose="02020603050405020304" pitchFamily="18" charset="0"/>
              </a:rPr>
              <a:t>: Date when the evaluation was conducted</a:t>
            </a:r>
            <a:endParaRPr lang="en-US" sz="4800" b="0" i="0" u="none" strike="noStrike" baseline="0" dirty="0">
              <a:solidFill>
                <a:srgbClr val="000000"/>
              </a:solidFill>
              <a:latin typeface="Times New Roman" panose="02020603050405020304" pitchFamily="18" charset="0"/>
            </a:endParaRPr>
          </a:p>
          <a:p>
            <a:pPr marL="0" indent="0">
              <a:buNone/>
            </a:pPr>
            <a:r>
              <a:rPr lang="en-US" sz="4800" b="0" i="0" u="none" strike="noStrike" baseline="0" dirty="0">
                <a:solidFill>
                  <a:srgbClr val="000000"/>
                </a:solidFill>
                <a:latin typeface="Times New Roman" panose="02020603050405020304" pitchFamily="18" charset="0"/>
              </a:rPr>
              <a:t>3. </a:t>
            </a:r>
            <a:r>
              <a:rPr lang="en-US" sz="4800" b="1" i="0" u="none" strike="noStrike" baseline="0" dirty="0">
                <a:solidFill>
                  <a:srgbClr val="000000"/>
                </a:solidFill>
                <a:latin typeface="Times New Roman" panose="02020603050405020304" pitchFamily="18" charset="0"/>
              </a:rPr>
              <a:t>Evaluation_Score</a:t>
            </a:r>
            <a:r>
              <a:rPr lang="en-US" sz="4800" b="0" i="0" u="none" strike="noStrike" baseline="0" dirty="0">
                <a:solidFill>
                  <a:srgbClr val="000000"/>
                </a:solidFill>
                <a:latin typeface="Times New Roman" panose="02020603050405020304" pitchFamily="18" charset="0"/>
              </a:rPr>
              <a:t>: Score given for the evaluation.</a:t>
            </a:r>
          </a:p>
          <a:p>
            <a:pPr marL="0" indent="0">
              <a:buNone/>
            </a:pPr>
            <a:endParaRPr lang="en-US" sz="4800" b="0" i="0" u="none" strike="noStrike" baseline="0" dirty="0">
              <a:solidFill>
                <a:srgbClr val="000000"/>
              </a:solidFill>
              <a:latin typeface="Times New Roman" panose="02020603050405020304" pitchFamily="18" charset="0"/>
            </a:endParaRPr>
          </a:p>
          <a:p>
            <a:pPr marL="0" indent="0">
              <a:buNone/>
            </a:pPr>
            <a:r>
              <a:rPr lang="en-US" sz="4800" b="0" i="0" u="none" strike="noStrike" baseline="0" dirty="0">
                <a:solidFill>
                  <a:srgbClr val="000000"/>
                </a:solidFill>
                <a:latin typeface="Times New Roman" panose="02020603050405020304" pitchFamily="18" charset="0"/>
              </a:rPr>
              <a:t> 4. </a:t>
            </a:r>
            <a:r>
              <a:rPr lang="en-US" sz="4800" b="1" i="0" u="none" strike="noStrike" baseline="0" dirty="0">
                <a:solidFill>
                  <a:srgbClr val="000000"/>
                </a:solidFill>
                <a:latin typeface="Times New Roman" panose="02020603050405020304" pitchFamily="18" charset="0"/>
              </a:rPr>
              <a:t>STORE AMBIANCE, FIRST IMPRESSIONS, DISCOVERY, etc.</a:t>
            </a:r>
            <a:r>
              <a:rPr lang="en-US" sz="4800" b="0" i="0" u="none" strike="noStrike" baseline="0" dirty="0">
                <a:solidFill>
                  <a:srgbClr val="000000"/>
                </a:solidFill>
                <a:latin typeface="Times New Roman" panose="02020603050405020304" pitchFamily="18" charset="0"/>
              </a:rPr>
              <a:t>: Various criteria used to assess the performance of Style Advisors. </a:t>
            </a:r>
          </a:p>
          <a:p>
            <a:pPr marL="0" indent="0">
              <a:buNone/>
            </a:pPr>
            <a:endParaRPr lang="en-US" sz="4800" b="0" i="0" u="none" strike="noStrike" baseline="0" dirty="0">
              <a:solidFill>
                <a:srgbClr val="000000"/>
              </a:solidFill>
              <a:latin typeface="Times New Roman" panose="02020603050405020304" pitchFamily="18" charset="0"/>
            </a:endParaRPr>
          </a:p>
          <a:p>
            <a:pPr marL="0" indent="0">
              <a:buNone/>
            </a:pPr>
            <a:r>
              <a:rPr lang="en-US" sz="4800" b="0" i="0" u="none" strike="noStrike" baseline="0" dirty="0">
                <a:solidFill>
                  <a:srgbClr val="000000"/>
                </a:solidFill>
                <a:latin typeface="Times New Roman" panose="02020603050405020304" pitchFamily="18" charset="0"/>
              </a:rPr>
              <a:t>5. </a:t>
            </a:r>
            <a:r>
              <a:rPr lang="en-US" sz="4800" b="1" i="0" u="none" strike="noStrike" baseline="0" dirty="0">
                <a:solidFill>
                  <a:srgbClr val="000000"/>
                </a:solidFill>
                <a:latin typeface="Times New Roman" panose="02020603050405020304" pitchFamily="18" charset="0"/>
              </a:rPr>
              <a:t>Location_City, Location_State, Zone, Location_Country</a:t>
            </a:r>
            <a:r>
              <a:rPr lang="en-US" sz="4800" b="0" i="0" u="none" strike="noStrike" baseline="0" dirty="0">
                <a:solidFill>
                  <a:srgbClr val="000000"/>
                </a:solidFill>
                <a:latin typeface="Times New Roman" panose="02020603050405020304" pitchFamily="18" charset="0"/>
              </a:rPr>
              <a:t>: Geographic details of the evaluation location.</a:t>
            </a:r>
          </a:p>
          <a:p>
            <a:pPr marL="0" indent="0">
              <a:buNone/>
            </a:pPr>
            <a:endParaRPr lang="en-US" sz="4800" b="0" i="0" u="none" strike="noStrike" baseline="0" dirty="0">
              <a:solidFill>
                <a:srgbClr val="000000"/>
              </a:solidFill>
              <a:latin typeface="Times New Roman" panose="02020603050405020304" pitchFamily="18" charset="0"/>
            </a:endParaRPr>
          </a:p>
          <a:p>
            <a:pPr marL="0" indent="0">
              <a:buNone/>
            </a:pPr>
            <a:r>
              <a:rPr lang="en-US" sz="4800" b="0" i="0" u="none" strike="noStrike" baseline="0" dirty="0">
                <a:solidFill>
                  <a:srgbClr val="000000"/>
                </a:solidFill>
                <a:latin typeface="Times New Roman" panose="02020603050405020304" pitchFamily="18" charset="0"/>
              </a:rPr>
              <a:t> 6. </a:t>
            </a:r>
            <a:r>
              <a:rPr lang="en-US" sz="4800" b="1" i="0" u="none" strike="noStrike" baseline="0" dirty="0">
                <a:solidFill>
                  <a:srgbClr val="000000"/>
                </a:solidFill>
                <a:latin typeface="Times New Roman" panose="02020603050405020304" pitchFamily="18" charset="0"/>
              </a:rPr>
              <a:t>Time of entry, Time of exit, Duration of visit (seconds)</a:t>
            </a:r>
            <a:r>
              <a:rPr lang="en-US" sz="4800" b="0" i="0" u="none" strike="noStrike" baseline="0" dirty="0">
                <a:solidFill>
                  <a:srgbClr val="000000"/>
                </a:solidFill>
                <a:latin typeface="Times New Roman" panose="02020603050405020304" pitchFamily="18" charset="0"/>
              </a:rPr>
              <a:t>: Timing details of the customer visit. </a:t>
            </a:r>
          </a:p>
          <a:p>
            <a:pPr marL="0" indent="0">
              <a:buNone/>
            </a:pPr>
            <a:endParaRPr lang="en-US" sz="4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7636044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7E72-4087-1E8B-2AC7-84EAB9878357}"/>
              </a:ext>
            </a:extLst>
          </p:cNvPr>
          <p:cNvSpPr>
            <a:spLocks noGrp="1"/>
          </p:cNvSpPr>
          <p:nvPr>
            <p:ph type="title"/>
          </p:nvPr>
        </p:nvSpPr>
        <p:spPr>
          <a:xfrm rot="10800000" flipV="1">
            <a:off x="683031" y="2036192"/>
            <a:ext cx="10018713" cy="3242820"/>
          </a:xfrm>
        </p:spPr>
        <p:txBody>
          <a:bodyPr>
            <a:noAutofit/>
          </a:bodyPr>
          <a:lstStyle/>
          <a:p>
            <a:pPr marL="0" indent="0" algn="l"/>
            <a:r>
              <a:rPr lang="en-US" sz="2000" b="0" i="0" u="none" strike="noStrike" baseline="0" dirty="0">
                <a:solidFill>
                  <a:srgbClr val="000000"/>
                </a:solidFill>
                <a:latin typeface="Times New Roman" panose="02020603050405020304" pitchFamily="18" charset="0"/>
              </a:rPr>
              <a:t>7. </a:t>
            </a:r>
            <a:r>
              <a:rPr lang="en-US" sz="2000" b="1" i="0" u="none" strike="noStrike" baseline="0" dirty="0">
                <a:solidFill>
                  <a:srgbClr val="000000"/>
                </a:solidFill>
                <a:latin typeface="Times New Roman" panose="02020603050405020304" pitchFamily="18" charset="0"/>
              </a:rPr>
              <a:t>Style Advisors Present, Customers Present</a:t>
            </a:r>
            <a:r>
              <a:rPr lang="en-US" sz="2000" b="0" i="0" u="none" strike="noStrike" baseline="0" dirty="0">
                <a:solidFill>
                  <a:srgbClr val="000000"/>
                </a:solidFill>
                <a:latin typeface="Times New Roman" panose="02020603050405020304" pitchFamily="18" charset="0"/>
              </a:rPr>
              <a:t>: Number of Style Advisors and customers present during the visit. </a:t>
            </a:r>
            <a:br>
              <a:rPr lang="en-US" sz="2000" b="0" i="0" u="none" strike="noStrike" baseline="0" dirty="0">
                <a:solidFill>
                  <a:srgbClr val="000000"/>
                </a:solidFill>
                <a:latin typeface="Times New Roman" panose="02020603050405020304" pitchFamily="18" charset="0"/>
              </a:rPr>
            </a:br>
            <a:br>
              <a:rPr lang="en-US" sz="2000" b="0" i="0" u="none" strike="noStrike" baseline="0" dirty="0">
                <a:solidFill>
                  <a:srgbClr val="000000"/>
                </a:solidFill>
                <a:latin typeface="Times New Roman" panose="02020603050405020304" pitchFamily="18" charset="0"/>
              </a:rPr>
            </a:br>
            <a:r>
              <a:rPr lang="en-US" sz="2000" b="0" i="0" u="none" strike="noStrike" baseline="0" dirty="0">
                <a:solidFill>
                  <a:srgbClr val="000000"/>
                </a:solidFill>
                <a:latin typeface="Times New Roman" panose="02020603050405020304" pitchFamily="18" charset="0"/>
              </a:rPr>
              <a:t>8. </a:t>
            </a:r>
            <a:r>
              <a:rPr lang="en-US" sz="2000" b="1" i="0" u="none" strike="noStrike" baseline="0" dirty="0">
                <a:solidFill>
                  <a:srgbClr val="000000"/>
                </a:solidFill>
                <a:latin typeface="Times New Roman" panose="02020603050405020304" pitchFamily="18" charset="0"/>
              </a:rPr>
              <a:t>Age of Auditor, Gender of Auditor, Auditor Attire</a:t>
            </a:r>
            <a:r>
              <a:rPr lang="en-US" sz="2000" b="0" i="0" u="none" strike="noStrike" baseline="0" dirty="0">
                <a:solidFill>
                  <a:srgbClr val="000000"/>
                </a:solidFill>
                <a:latin typeface="Times New Roman" panose="02020603050405020304" pitchFamily="18" charset="0"/>
              </a:rPr>
              <a:t>: Demographics and attire of the auditor conducting the evaluation.</a:t>
            </a:r>
            <a:br>
              <a:rPr lang="en-US" sz="2000" b="0" i="0" u="none" strike="noStrike" baseline="0" dirty="0">
                <a:solidFill>
                  <a:srgbClr val="000000"/>
                </a:solidFill>
                <a:latin typeface="Times New Roman" panose="02020603050405020304" pitchFamily="18" charset="0"/>
              </a:rPr>
            </a:br>
            <a:br>
              <a:rPr lang="en-US" sz="2000" b="0" i="0" u="none" strike="noStrike" baseline="0" dirty="0">
                <a:solidFill>
                  <a:srgbClr val="000000"/>
                </a:solidFill>
                <a:latin typeface="Times New Roman" panose="02020603050405020304" pitchFamily="18" charset="0"/>
              </a:rPr>
            </a:br>
            <a:r>
              <a:rPr lang="en-US" sz="2000" b="0" i="0" u="none" strike="noStrike" baseline="0" dirty="0">
                <a:solidFill>
                  <a:srgbClr val="000000"/>
                </a:solidFill>
                <a:latin typeface="Times New Roman" panose="02020603050405020304" pitchFamily="18" charset="0"/>
              </a:rPr>
              <a:t> 9. </a:t>
            </a:r>
            <a:r>
              <a:rPr lang="en-US" sz="2000" b="1" i="0" u="none" strike="noStrike" baseline="0" dirty="0">
                <a:solidFill>
                  <a:srgbClr val="000000"/>
                </a:solidFill>
                <a:latin typeface="Times New Roman" panose="02020603050405020304" pitchFamily="18" charset="0"/>
              </a:rPr>
              <a:t>Style Advisor Name, Style Advisor Description</a:t>
            </a:r>
            <a:r>
              <a:rPr lang="en-US" sz="2000" b="0" i="0" u="none" strike="noStrike" baseline="0" dirty="0">
                <a:solidFill>
                  <a:srgbClr val="000000"/>
                </a:solidFill>
                <a:latin typeface="Times New Roman" panose="02020603050405020304" pitchFamily="18" charset="0"/>
              </a:rPr>
              <a:t>: Details about the Style Advisor being evaluated.</a:t>
            </a:r>
            <a:br>
              <a:rPr lang="en-US" sz="2000" b="0" i="0" u="none" strike="noStrike" baseline="0" dirty="0">
                <a:solidFill>
                  <a:srgbClr val="000000"/>
                </a:solidFill>
                <a:latin typeface="Times New Roman" panose="02020603050405020304" pitchFamily="18" charset="0"/>
              </a:rPr>
            </a:br>
            <a:r>
              <a:rPr lang="en-US" sz="2000" b="0" i="0" u="none" strike="noStrike" baseline="0" dirty="0">
                <a:solidFill>
                  <a:srgbClr val="000000"/>
                </a:solidFill>
                <a:latin typeface="Times New Roman" panose="02020603050405020304" pitchFamily="18" charset="0"/>
              </a:rPr>
              <a:t> </a:t>
            </a:r>
            <a:br>
              <a:rPr lang="en-US" sz="2000" b="0" i="0" u="none" strike="noStrike" baseline="0" dirty="0">
                <a:solidFill>
                  <a:srgbClr val="000000"/>
                </a:solidFill>
                <a:latin typeface="Times New Roman" panose="02020603050405020304" pitchFamily="18" charset="0"/>
              </a:rPr>
            </a:br>
            <a:r>
              <a:rPr lang="en-US" sz="2000" b="0" i="0" u="none" strike="noStrike" baseline="0" dirty="0">
                <a:solidFill>
                  <a:srgbClr val="000000"/>
                </a:solidFill>
                <a:latin typeface="Times New Roman" panose="02020603050405020304" pitchFamily="18" charset="0"/>
              </a:rPr>
              <a:t>10. </a:t>
            </a:r>
            <a:r>
              <a:rPr lang="en-US" sz="2000" b="1" i="0" u="none" strike="noStrike" baseline="0" dirty="0">
                <a:solidFill>
                  <a:srgbClr val="000000"/>
                </a:solidFill>
                <a:latin typeface="Times New Roman" panose="02020603050405020304" pitchFamily="18" charset="0"/>
              </a:rPr>
              <a:t>Various criteria (e.g., 1.1 - Signage Clean &amp; Well Lit, 2.1 - First Impression)</a:t>
            </a:r>
            <a:r>
              <a:rPr lang="en-US" sz="2000" b="0" i="0" u="none" strike="noStrike" baseline="0" dirty="0">
                <a:solidFill>
                  <a:srgbClr val="000000"/>
                </a:solidFill>
                <a:latin typeface="Times New Roman" panose="02020603050405020304" pitchFamily="18" charset="0"/>
              </a:rPr>
              <a:t>: Specific aspects of the evaluation related to store ambiance, customer service, and overall experience. </a:t>
            </a:r>
            <a:br>
              <a:rPr lang="en-IN" sz="2800" dirty="0"/>
            </a:br>
            <a:endParaRPr lang="en-IN" sz="2000" dirty="0"/>
          </a:p>
        </p:txBody>
      </p:sp>
    </p:spTree>
    <p:extLst>
      <p:ext uri="{BB962C8B-B14F-4D97-AF65-F5344CB8AC3E}">
        <p14:creationId xmlns:p14="http://schemas.microsoft.com/office/powerpoint/2010/main" val="29102561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334B-D5B3-E916-3BEC-187027854ECB}"/>
              </a:ext>
            </a:extLst>
          </p:cNvPr>
          <p:cNvSpPr>
            <a:spLocks noGrp="1"/>
          </p:cNvSpPr>
          <p:nvPr>
            <p:ph type="title"/>
          </p:nvPr>
        </p:nvSpPr>
        <p:spPr>
          <a:xfrm>
            <a:off x="155132" y="0"/>
            <a:ext cx="10018713" cy="1752599"/>
          </a:xfrm>
        </p:spPr>
        <p:txBody>
          <a:bodyPr/>
          <a:lstStyle/>
          <a:p>
            <a:r>
              <a:rPr lang="en-US" b="1" dirty="0">
                <a:solidFill>
                  <a:schemeClr val="accent5"/>
                </a:solidFill>
                <a:effectLst>
                  <a:outerShdw blurRad="38100" dist="38100" dir="2700000" algn="tl">
                    <a:srgbClr val="000000">
                      <a:alpha val="43137"/>
                    </a:srgbClr>
                  </a:outerShdw>
                </a:effectLst>
              </a:rPr>
              <a:t>     </a:t>
            </a:r>
            <a:r>
              <a:rPr lang="en-US" b="1" dirty="0">
                <a:solidFill>
                  <a:srgbClr val="C00000"/>
                </a:solidFill>
                <a:effectLst>
                  <a:outerShdw blurRad="38100" dist="38100" dir="2700000" algn="tl">
                    <a:srgbClr val="000000">
                      <a:alpha val="43137"/>
                    </a:srgbClr>
                  </a:outerShdw>
                </a:effectLst>
                <a:highlight>
                  <a:srgbClr val="C0C0C0"/>
                </a:highlight>
              </a:rPr>
              <a:t>Performance Grading</a:t>
            </a:r>
            <a:endParaRPr lang="en-IN" b="1" dirty="0">
              <a:solidFill>
                <a:srgbClr val="C00000"/>
              </a:solidFill>
              <a:effectLst>
                <a:outerShdw blurRad="38100" dist="38100" dir="2700000" algn="tl">
                  <a:srgbClr val="000000">
                    <a:alpha val="43137"/>
                  </a:srgbClr>
                </a:outerShdw>
              </a:effectLst>
              <a:highlight>
                <a:srgbClr val="C0C0C0"/>
              </a:highlight>
            </a:endParaRPr>
          </a:p>
        </p:txBody>
      </p:sp>
      <p:sp>
        <p:nvSpPr>
          <p:cNvPr id="3" name="Content Placeholder 2">
            <a:extLst>
              <a:ext uri="{FF2B5EF4-FFF2-40B4-BE49-F238E27FC236}">
                <a16:creationId xmlns:a16="http://schemas.microsoft.com/office/drawing/2014/main" id="{D36BFB7E-0F6D-EAC7-34CC-6DF7BB7229C7}"/>
              </a:ext>
            </a:extLst>
          </p:cNvPr>
          <p:cNvSpPr>
            <a:spLocks noGrp="1"/>
          </p:cNvSpPr>
          <p:nvPr>
            <p:ph idx="1"/>
          </p:nvPr>
        </p:nvSpPr>
        <p:spPr>
          <a:xfrm>
            <a:off x="843287" y="1882611"/>
            <a:ext cx="10018713" cy="5355211"/>
          </a:xfrm>
        </p:spPr>
        <p:txBody>
          <a:bodyPr>
            <a:normAutofit/>
          </a:bodyPr>
          <a:lstStyle/>
          <a:p>
            <a:pPr>
              <a:buFont typeface="Wingdings" panose="05000000000000000000" pitchFamily="2" charset="2"/>
              <a:buChar char="Ø"/>
            </a:pPr>
            <a:r>
              <a:rPr lang="en-US" sz="2400" b="1" i="0" u="none" strike="noStrike" baseline="0" dirty="0">
                <a:solidFill>
                  <a:srgbClr val="000000"/>
                </a:solidFill>
                <a:latin typeface="Times New Roman" panose="02020603050405020304" pitchFamily="18" charset="0"/>
              </a:rPr>
              <a:t> Below are the criterias for performance grading</a:t>
            </a:r>
          </a:p>
          <a:p>
            <a:pPr marL="0" indent="0">
              <a:buNone/>
            </a:pPr>
            <a:endParaRPr lang="en-US" sz="2000" b="1" i="0" u="none" strike="noStrike" baseline="0" dirty="0">
              <a:solidFill>
                <a:srgbClr val="000000"/>
              </a:solidFill>
              <a:latin typeface="Times New Roman" panose="02020603050405020304" pitchFamily="18" charset="0"/>
            </a:endParaRPr>
          </a:p>
          <a:p>
            <a:pPr>
              <a:buFont typeface="Wingdings" panose="05000000000000000000" pitchFamily="2" charset="2"/>
              <a:buChar char="q"/>
            </a:pPr>
            <a:r>
              <a:rPr lang="en-US" b="1" i="0" u="none" strike="noStrike" baseline="0" dirty="0">
                <a:solidFill>
                  <a:srgbClr val="000000"/>
                </a:solidFill>
                <a:latin typeface="Times New Roman" panose="02020603050405020304" pitchFamily="18" charset="0"/>
              </a:rPr>
              <a:t>High Performer</a:t>
            </a:r>
            <a:r>
              <a:rPr lang="en-US" b="0" i="0" u="none" strike="noStrike" baseline="0" dirty="0">
                <a:solidFill>
                  <a:srgbClr val="000000"/>
                </a:solidFill>
                <a:latin typeface="Times New Roman" panose="02020603050405020304" pitchFamily="18" charset="0"/>
              </a:rPr>
              <a:t>: 90% - 100%</a:t>
            </a:r>
          </a:p>
          <a:p>
            <a:pPr>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Average Performer</a:t>
            </a:r>
            <a:r>
              <a:rPr lang="en-US" sz="1800" b="0" i="0" u="none" strike="noStrike" baseline="0" dirty="0">
                <a:solidFill>
                  <a:srgbClr val="000000"/>
                </a:solidFill>
                <a:latin typeface="Times New Roman" panose="02020603050405020304" pitchFamily="18" charset="0"/>
              </a:rPr>
              <a:t>: 70% - 89% </a:t>
            </a:r>
          </a:p>
          <a:p>
            <a:pPr>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Low Performer</a:t>
            </a:r>
            <a:r>
              <a:rPr lang="en-US" sz="1800" b="0" i="0" u="none" strike="noStrike" baseline="0" dirty="0">
                <a:solidFill>
                  <a:srgbClr val="000000"/>
                </a:solidFill>
                <a:latin typeface="Times New Roman" panose="02020603050405020304" pitchFamily="18" charset="0"/>
              </a:rPr>
              <a:t>: 50% - 69%</a:t>
            </a:r>
          </a:p>
          <a:p>
            <a:pPr>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Bottom Performer</a:t>
            </a:r>
            <a:r>
              <a:rPr lang="en-US" sz="1800" b="0" i="0" u="none" strike="noStrike" baseline="0" dirty="0">
                <a:solidFill>
                  <a:srgbClr val="000000"/>
                </a:solidFill>
                <a:latin typeface="Times New Roman" panose="02020603050405020304" pitchFamily="18" charset="0"/>
              </a:rPr>
              <a:t>: Below 50% </a:t>
            </a:r>
          </a:p>
          <a:p>
            <a:endParaRPr lang="en-US" sz="1800" dirty="0">
              <a:solidFill>
                <a:srgbClr val="000000"/>
              </a:solidFill>
              <a:latin typeface="Times New Roman" panose="02020603050405020304" pitchFamily="18" charset="0"/>
            </a:endParaRPr>
          </a:p>
          <a:p>
            <a:pPr marL="0" indent="0">
              <a:buNone/>
            </a:pPr>
            <a:r>
              <a:rPr lang="en-US" b="1" i="0" u="none" strike="noStrike" baseline="0" dirty="0">
                <a:solidFill>
                  <a:srgbClr val="1F487C"/>
                </a:solidFill>
                <a:latin typeface="Times New Roman" panose="02020603050405020304" pitchFamily="18" charset="0"/>
              </a:rPr>
              <a:t>Example Calculation </a:t>
            </a:r>
          </a:p>
          <a:p>
            <a:pPr marL="0" indent="0">
              <a:buNone/>
            </a:pPr>
            <a:r>
              <a:rPr lang="en-US" sz="1800" b="0" i="0" u="none" strike="noStrike" baseline="0" dirty="0">
                <a:solidFill>
                  <a:srgbClr val="000000"/>
                </a:solidFill>
                <a:latin typeface="Times New Roman" panose="02020603050405020304" pitchFamily="18" charset="0"/>
              </a:rPr>
              <a:t>For an Evaluation_Score of 58: </a:t>
            </a:r>
          </a:p>
          <a:p>
            <a:pPr>
              <a:buFont typeface="Wingdings" panose="05000000000000000000" pitchFamily="2" charset="2"/>
              <a:buChar char="q"/>
            </a:pPr>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Grade: </a:t>
            </a:r>
            <a:r>
              <a:rPr lang="en-US" sz="1800" b="1" i="0" u="none" strike="noStrike" baseline="0" dirty="0">
                <a:solidFill>
                  <a:srgbClr val="000000"/>
                </a:solidFill>
                <a:latin typeface="Times New Roman" panose="02020603050405020304" pitchFamily="18" charset="0"/>
              </a:rPr>
              <a:t>Low Performer </a:t>
            </a:r>
            <a:endParaRPr lang="en-IN" dirty="0"/>
          </a:p>
        </p:txBody>
      </p:sp>
    </p:spTree>
    <p:extLst>
      <p:ext uri="{BB962C8B-B14F-4D97-AF65-F5344CB8AC3E}">
        <p14:creationId xmlns:p14="http://schemas.microsoft.com/office/powerpoint/2010/main" val="17841585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78A6-4162-64F9-1838-6E7DB25446D8}"/>
              </a:ext>
            </a:extLst>
          </p:cNvPr>
          <p:cNvSpPr>
            <a:spLocks noGrp="1"/>
          </p:cNvSpPr>
          <p:nvPr>
            <p:ph type="title"/>
          </p:nvPr>
        </p:nvSpPr>
        <p:spPr>
          <a:xfrm>
            <a:off x="348006" y="315532"/>
            <a:ext cx="10515600" cy="907494"/>
          </a:xfrm>
        </p:spPr>
        <p:txBody>
          <a:bodyPr>
            <a:normAutofit/>
          </a:bodyPr>
          <a:lstStyle/>
          <a:p>
            <a:r>
              <a:rPr lang="en-US" sz="4400" b="1" dirty="0">
                <a:solidFill>
                  <a:srgbClr val="C00000"/>
                </a:solidFill>
                <a:effectLst>
                  <a:outerShdw blurRad="38100" dist="38100" dir="2700000" algn="tl">
                    <a:srgbClr val="000000">
                      <a:alpha val="43137"/>
                    </a:srgbClr>
                  </a:outerShdw>
                </a:effectLst>
                <a:highlight>
                  <a:srgbClr val="C0C0C0"/>
                </a:highlight>
              </a:rPr>
              <a:t>Zonewise Average Evaluation Score</a:t>
            </a:r>
            <a:endParaRPr lang="en-IN" sz="4400" b="1" dirty="0">
              <a:solidFill>
                <a:srgbClr val="C00000"/>
              </a:solidFill>
              <a:effectLst>
                <a:outerShdw blurRad="38100" dist="38100" dir="2700000" algn="tl">
                  <a:srgbClr val="000000">
                    <a:alpha val="43137"/>
                  </a:srgbClr>
                </a:outerShdw>
              </a:effectLst>
              <a:highlight>
                <a:srgbClr val="C0C0C0"/>
              </a:highlight>
            </a:endParaRPr>
          </a:p>
        </p:txBody>
      </p:sp>
      <p:sp>
        <p:nvSpPr>
          <p:cNvPr id="15" name="Content Placeholder 14">
            <a:extLst>
              <a:ext uri="{FF2B5EF4-FFF2-40B4-BE49-F238E27FC236}">
                <a16:creationId xmlns:a16="http://schemas.microsoft.com/office/drawing/2014/main" id="{BE5B5AA3-0D6B-090A-E201-514D9D8CC7E5}"/>
              </a:ext>
            </a:extLst>
          </p:cNvPr>
          <p:cNvSpPr>
            <a:spLocks noGrp="1"/>
          </p:cNvSpPr>
          <p:nvPr>
            <p:ph idx="1"/>
          </p:nvPr>
        </p:nvSpPr>
        <p:spPr>
          <a:xfrm>
            <a:off x="838200" y="1825625"/>
            <a:ext cx="10515600" cy="4195825"/>
          </a:xfrm>
        </p:spPr>
        <p:txBody>
          <a:bodyPr/>
          <a:lstStyle/>
          <a:p>
            <a:endParaRPr lang="en-US" dirty="0"/>
          </a:p>
          <a:p>
            <a:endParaRPr lang="en-IN" dirty="0"/>
          </a:p>
        </p:txBody>
      </p:sp>
      <p:pic>
        <p:nvPicPr>
          <p:cNvPr id="21" name="Picture 20">
            <a:extLst>
              <a:ext uri="{FF2B5EF4-FFF2-40B4-BE49-F238E27FC236}">
                <a16:creationId xmlns:a16="http://schemas.microsoft.com/office/drawing/2014/main" id="{8CC921DD-1246-ADFF-0F87-B80A151CC2F1}"/>
              </a:ext>
            </a:extLst>
          </p:cNvPr>
          <p:cNvPicPr>
            <a:picLocks noChangeAspect="1"/>
          </p:cNvPicPr>
          <p:nvPr/>
        </p:nvPicPr>
        <p:blipFill>
          <a:blip r:embed="rId2"/>
          <a:stretch>
            <a:fillRect/>
          </a:stretch>
        </p:blipFill>
        <p:spPr>
          <a:xfrm>
            <a:off x="0" y="1158409"/>
            <a:ext cx="12192000" cy="4541182"/>
          </a:xfrm>
          <a:prstGeom prst="rect">
            <a:avLst/>
          </a:prstGeom>
        </p:spPr>
      </p:pic>
      <p:sp>
        <p:nvSpPr>
          <p:cNvPr id="22" name="TextBox 21">
            <a:extLst>
              <a:ext uri="{FF2B5EF4-FFF2-40B4-BE49-F238E27FC236}">
                <a16:creationId xmlns:a16="http://schemas.microsoft.com/office/drawing/2014/main" id="{23F61530-7AF1-50B3-55A1-17385F737AD5}"/>
              </a:ext>
            </a:extLst>
          </p:cNvPr>
          <p:cNvSpPr txBox="1"/>
          <p:nvPr/>
        </p:nvSpPr>
        <p:spPr>
          <a:xfrm>
            <a:off x="245097" y="3271101"/>
            <a:ext cx="4977352"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North Zone is showing Highest Average Evaluation Score as compared with other zones.</a:t>
            </a:r>
          </a:p>
          <a:p>
            <a:pPr marL="285750" indent="-285750">
              <a:buFont typeface="Wingdings" panose="05000000000000000000" pitchFamily="2" charset="2"/>
              <a:buChar char="Ø"/>
            </a:pPr>
            <a:r>
              <a:rPr lang="en-US" dirty="0"/>
              <a:t>South Zone is showing Lowest Average Evaluation Score.</a:t>
            </a:r>
            <a:endParaRPr lang="en-IN" dirty="0"/>
          </a:p>
        </p:txBody>
      </p:sp>
    </p:spTree>
    <p:extLst>
      <p:ext uri="{BB962C8B-B14F-4D97-AF65-F5344CB8AC3E}">
        <p14:creationId xmlns:p14="http://schemas.microsoft.com/office/powerpoint/2010/main" val="173817600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04DD-DAF5-CC41-FB0B-40311570AED6}"/>
              </a:ext>
            </a:extLst>
          </p:cNvPr>
          <p:cNvSpPr>
            <a:spLocks noGrp="1"/>
          </p:cNvSpPr>
          <p:nvPr>
            <p:ph type="title"/>
          </p:nvPr>
        </p:nvSpPr>
        <p:spPr>
          <a:xfrm>
            <a:off x="395140" y="-112351"/>
            <a:ext cx="10515600" cy="1325563"/>
          </a:xfrm>
        </p:spPr>
        <p:txBody>
          <a:bodyPr>
            <a:normAutofit/>
          </a:bodyPr>
          <a:lstStyle/>
          <a:p>
            <a:r>
              <a:rPr lang="en-US" sz="4000" b="1" dirty="0">
                <a:solidFill>
                  <a:srgbClr val="C00000"/>
                </a:solidFill>
                <a:effectLst>
                  <a:outerShdw blurRad="38100" dist="38100" dir="2700000" algn="tl">
                    <a:srgbClr val="000000">
                      <a:alpha val="43137"/>
                    </a:srgbClr>
                  </a:outerShdw>
                </a:effectLst>
                <a:highlight>
                  <a:srgbClr val="C0C0C0"/>
                </a:highlight>
              </a:rPr>
              <a:t>High Performer Analysis</a:t>
            </a:r>
            <a:endParaRPr lang="en-IN" sz="4000" b="1" dirty="0">
              <a:solidFill>
                <a:srgbClr val="C00000"/>
              </a:solidFill>
              <a:effectLst>
                <a:outerShdw blurRad="38100" dist="38100" dir="2700000" algn="tl">
                  <a:srgbClr val="000000">
                    <a:alpha val="43137"/>
                  </a:srgbClr>
                </a:outerShdw>
              </a:effectLst>
              <a:highlight>
                <a:srgbClr val="C0C0C0"/>
              </a:highlight>
            </a:endParaRPr>
          </a:p>
        </p:txBody>
      </p:sp>
      <p:pic>
        <p:nvPicPr>
          <p:cNvPr id="7" name="Picture 6">
            <a:extLst>
              <a:ext uri="{FF2B5EF4-FFF2-40B4-BE49-F238E27FC236}">
                <a16:creationId xmlns:a16="http://schemas.microsoft.com/office/drawing/2014/main" id="{93412789-3748-0E8F-4C33-5CA1A371F67D}"/>
              </a:ext>
            </a:extLst>
          </p:cNvPr>
          <p:cNvPicPr>
            <a:picLocks noChangeAspect="1"/>
          </p:cNvPicPr>
          <p:nvPr/>
        </p:nvPicPr>
        <p:blipFill>
          <a:blip r:embed="rId2"/>
          <a:stretch>
            <a:fillRect/>
          </a:stretch>
        </p:blipFill>
        <p:spPr>
          <a:xfrm>
            <a:off x="3928" y="1213212"/>
            <a:ext cx="12192000" cy="4981770"/>
          </a:xfrm>
          <a:prstGeom prst="rect">
            <a:avLst/>
          </a:prstGeom>
        </p:spPr>
      </p:pic>
    </p:spTree>
    <p:extLst>
      <p:ext uri="{BB962C8B-B14F-4D97-AF65-F5344CB8AC3E}">
        <p14:creationId xmlns:p14="http://schemas.microsoft.com/office/powerpoint/2010/main" val="423459626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EA4F-F80B-C123-1C80-F56FAC727484}"/>
              </a:ext>
            </a:extLst>
          </p:cNvPr>
          <p:cNvSpPr>
            <a:spLocks noGrp="1"/>
          </p:cNvSpPr>
          <p:nvPr>
            <p:ph type="title"/>
          </p:nvPr>
        </p:nvSpPr>
        <p:spPr>
          <a:xfrm>
            <a:off x="272592" y="233152"/>
            <a:ext cx="10515600" cy="1030042"/>
          </a:xfrm>
        </p:spPr>
        <p:txBody>
          <a:bodyPr/>
          <a:lstStyle/>
          <a:p>
            <a:r>
              <a:rPr lang="en-US" b="1" dirty="0">
                <a:solidFill>
                  <a:srgbClr val="C00000"/>
                </a:solidFill>
                <a:effectLst>
                  <a:outerShdw blurRad="38100" dist="38100" dir="2700000" algn="tl">
                    <a:srgbClr val="000000">
                      <a:alpha val="43137"/>
                    </a:srgbClr>
                  </a:outerShdw>
                </a:effectLst>
                <a:highlight>
                  <a:srgbClr val="C0C0C0"/>
                </a:highlight>
              </a:rPr>
              <a:t>Visualizations</a:t>
            </a:r>
            <a:endParaRPr lang="en-IN" b="1" dirty="0">
              <a:solidFill>
                <a:srgbClr val="C00000"/>
              </a:solidFill>
              <a:effectLst>
                <a:outerShdw blurRad="38100" dist="38100" dir="2700000" algn="tl">
                  <a:srgbClr val="000000">
                    <a:alpha val="43137"/>
                  </a:srgbClr>
                </a:outerShdw>
              </a:effectLst>
              <a:highlight>
                <a:srgbClr val="C0C0C0"/>
              </a:highlight>
            </a:endParaRPr>
          </a:p>
        </p:txBody>
      </p:sp>
      <p:pic>
        <p:nvPicPr>
          <p:cNvPr id="7" name="Picture 6">
            <a:extLst>
              <a:ext uri="{FF2B5EF4-FFF2-40B4-BE49-F238E27FC236}">
                <a16:creationId xmlns:a16="http://schemas.microsoft.com/office/drawing/2014/main" id="{B43507B4-85E0-CB1B-BF93-67F329758344}"/>
              </a:ext>
            </a:extLst>
          </p:cNvPr>
          <p:cNvPicPr>
            <a:picLocks noChangeAspect="1"/>
          </p:cNvPicPr>
          <p:nvPr/>
        </p:nvPicPr>
        <p:blipFill>
          <a:blip r:embed="rId2"/>
          <a:stretch>
            <a:fillRect/>
          </a:stretch>
        </p:blipFill>
        <p:spPr>
          <a:xfrm>
            <a:off x="0" y="1263194"/>
            <a:ext cx="12192000" cy="5109326"/>
          </a:xfrm>
          <a:prstGeom prst="rect">
            <a:avLst/>
          </a:prstGeom>
        </p:spPr>
      </p:pic>
    </p:spTree>
    <p:extLst>
      <p:ext uri="{BB962C8B-B14F-4D97-AF65-F5344CB8AC3E}">
        <p14:creationId xmlns:p14="http://schemas.microsoft.com/office/powerpoint/2010/main" val="2966286143"/>
      </p:ext>
    </p:extLst>
  </p:cSld>
  <p:clrMapOvr>
    <a:masterClrMapping/>
  </p:clrMapOvr>
  <p:transition spd="slow">
    <p:randomBar dir="ver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382</TotalTime>
  <Words>901</Words>
  <Application>Microsoft Office PowerPoint</Application>
  <PresentationFormat>Widescreen</PresentationFormat>
  <Paragraphs>97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Sitka Heading</vt:lpstr>
      <vt:lpstr>Times New Roman</vt:lpstr>
      <vt:lpstr>Wingdings</vt:lpstr>
      <vt:lpstr>Retrospect</vt:lpstr>
      <vt:lpstr>Evaluation of Style Advisor Performance </vt:lpstr>
      <vt:lpstr>Introduction and Objectives</vt:lpstr>
      <vt:lpstr>Objectives</vt:lpstr>
      <vt:lpstr> </vt:lpstr>
      <vt:lpstr>7. Style Advisors Present, Customers Present: Number of Style Advisors and customers present during the visit.   8. Age of Auditor, Gender of Auditor, Auditor Attire: Demographics and attire of the auditor conducting the evaluation.   9. Style Advisor Name, Style Advisor Description: Details about the Style Advisor being evaluated.   10. Various criteria (e.g., 1.1 - Signage Clean &amp; Well Lit, 2.1 - First Impression): Specific aspects of the evaluation related to store ambiance, customer service, and overall experience.  </vt:lpstr>
      <vt:lpstr>     Performance Grading</vt:lpstr>
      <vt:lpstr>Zonewise Average Evaluation Score</vt:lpstr>
      <vt:lpstr>High Performer Analysis</vt:lpstr>
      <vt:lpstr>Visualizations</vt:lpstr>
      <vt:lpstr>PowerPoint Presentation</vt:lpstr>
      <vt:lpstr>Stacked Bar Chart</vt:lpstr>
      <vt:lpstr>Key Insights</vt:lpstr>
      <vt:lpstr>PowerPoint Presentation</vt:lpstr>
      <vt:lpstr>PowerPoint Presentation</vt:lpstr>
      <vt:lpstr>Recommendations</vt:lpstr>
      <vt:lpstr>Conclusion</vt:lpstr>
      <vt:lpstr>We are Open for Questions and Discussions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Aparna Kolekar</dc:creator>
  <cp:lastModifiedBy>Aparna Kolekar</cp:lastModifiedBy>
  <cp:revision>18</cp:revision>
  <dcterms:created xsi:type="dcterms:W3CDTF">2024-11-20T10:06:13Z</dcterms:created>
  <dcterms:modified xsi:type="dcterms:W3CDTF">2024-11-23T09:05:36Z</dcterms:modified>
</cp:coreProperties>
</file>