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8"/>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rial" charset="1" panose="020B0502020202020204"/>
      <p:regular r:id="rId10"/>
    </p:embeddedFont>
    <p:embeddedFont>
      <p:font typeface="Arial Bold" charset="1" panose="020B0802020202020204"/>
      <p:regular r:id="rId11"/>
    </p:embeddedFont>
    <p:embeddedFont>
      <p:font typeface="Arial Italics" charset="1" panose="020B0502020202090204"/>
      <p:regular r:id="rId12"/>
    </p:embeddedFont>
    <p:embeddedFont>
      <p:font typeface="Arial Bold Italics" charset="1" panose="020B08020202020902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25" Target="slides/slide12.xml" Type="http://schemas.openxmlformats.org/officeDocument/2006/relationships/slide"/><Relationship Id="rId26" Target="slides/slide13.xml" Type="http://schemas.openxmlformats.org/officeDocument/2006/relationships/slide"/><Relationship Id="rId27" Target="slides/slide14.xml" Type="http://schemas.openxmlformats.org/officeDocument/2006/relationships/slide"/><Relationship Id="rId28" Target="notesMasters/notesMaster1.xml" Type="http://schemas.openxmlformats.org/officeDocument/2006/relationships/notesMaster"/><Relationship Id="rId29" Target="theme/theme2.xml" Type="http://schemas.openxmlformats.org/officeDocument/2006/relationships/theme"/><Relationship Id="rId3" Target="viewProps.xml" Type="http://schemas.openxmlformats.org/officeDocument/2006/relationships/viewProps"/><Relationship Id="rId30" Target="notesSlides/notesSlide1.xml" Type="http://schemas.openxmlformats.org/officeDocument/2006/relationships/notesSlide"/><Relationship Id="rId31" Target="notesSlides/notesSlide2.xml" Type="http://schemas.openxmlformats.org/officeDocument/2006/relationships/notesSlide"/><Relationship Id="rId32" Target="notesSlides/notesSlide3.xml" Type="http://schemas.openxmlformats.org/officeDocument/2006/relationships/notesSlide"/><Relationship Id="rId33" Target="notesSlides/notesSlide4.xml" Type="http://schemas.openxmlformats.org/officeDocument/2006/relationships/notesSlide"/><Relationship Id="rId34" Target="notesSlides/notesSlide5.xml" Type="http://schemas.openxmlformats.org/officeDocument/2006/relationships/notesSlide"/><Relationship Id="rId35" Target="notesSlides/notesSlide6.xml" Type="http://schemas.openxmlformats.org/officeDocument/2006/relationships/notesSlide"/><Relationship Id="rId36" Target="notesSlides/notesSlide7.xml" Type="http://schemas.openxmlformats.org/officeDocument/2006/relationships/notesSlide"/><Relationship Id="rId37" Target="notesSlides/notesSlide8.xml" Type="http://schemas.openxmlformats.org/officeDocument/2006/relationships/notesSlide"/><Relationship Id="rId38" Target="notesSlides/notesSlide9.xml" Type="http://schemas.openxmlformats.org/officeDocument/2006/relationships/notesSlide"/><Relationship Id="rId39" Target="notesSlides/notesSlide10.xml" Type="http://schemas.openxmlformats.org/officeDocument/2006/relationships/notesSlide"/><Relationship Id="rId4" Target="theme/theme1.xml" Type="http://schemas.openxmlformats.org/officeDocument/2006/relationships/theme"/><Relationship Id="rId40" Target="notesSlides/notesSlide11.xml" Type="http://schemas.openxmlformats.org/officeDocument/2006/relationships/notesSlide"/><Relationship Id="rId41" Target="notesSlides/notesSlide12.xml" Type="http://schemas.openxmlformats.org/officeDocument/2006/relationships/notesSlide"/><Relationship Id="rId42" Target="notesSlides/notesSlide13.xml" Type="http://schemas.openxmlformats.org/officeDocument/2006/relationships/notesSlide"/><Relationship Id="rId43" Target="notesSlides/notesSlide14.xml" Type="http://schemas.openxmlformats.org/officeDocument/2006/relationships/note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3.png" Type="http://schemas.openxmlformats.org/officeDocument/2006/relationships/image"/><Relationship Id="rId4" Target="../media/image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jpeg" Type="http://schemas.openxmlformats.org/officeDocument/2006/relationships/image"/><Relationship Id="rId4"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3529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6B0E3">
                <a:alpha val="65490"/>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6B0E3">
                <a:alpha val="49412"/>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69412"/>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26292">
                <a:alpha val="80000"/>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6B0E3">
                <a:alpha val="6549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69412"/>
              </a:srgbClr>
            </a:solidFill>
          </p:spPr>
        </p:sp>
      </p:grpSp>
      <p:sp>
        <p:nvSpPr>
          <p:cNvPr name="TextBox 20" id="20"/>
          <p:cNvSpPr txBox="true"/>
          <p:nvPr/>
        </p:nvSpPr>
        <p:spPr>
          <a:xfrm rot="0">
            <a:off x="6799155" y="4816115"/>
            <a:ext cx="8225364" cy="1542910"/>
          </a:xfrm>
          <a:prstGeom prst="rect">
            <a:avLst/>
          </a:prstGeom>
        </p:spPr>
        <p:txBody>
          <a:bodyPr anchor="t" rtlCol="false" tIns="0" lIns="0" bIns="0" rIns="0">
            <a:spAutoFit/>
          </a:bodyPr>
          <a:lstStyle/>
          <a:p>
            <a:pPr algn="l">
              <a:lnSpc>
                <a:spcPts val="5759"/>
              </a:lnSpc>
            </a:pPr>
            <a:r>
              <a:rPr lang="en-US" sz="4800">
                <a:solidFill>
                  <a:srgbClr val="92D050"/>
                </a:solidFill>
                <a:latin typeface="Arial"/>
              </a:rPr>
              <a:t>BE -COMPUTER SCIENCE AND ENGINEERING </a:t>
            </a:r>
          </a:p>
        </p:txBody>
      </p:sp>
      <p:sp>
        <p:nvSpPr>
          <p:cNvPr name="TextBox 21" id="21"/>
          <p:cNvSpPr txBox="true"/>
          <p:nvPr/>
        </p:nvSpPr>
        <p:spPr>
          <a:xfrm rot="0">
            <a:off x="6799155" y="6873374"/>
            <a:ext cx="9609344" cy="2284156"/>
          </a:xfrm>
          <a:prstGeom prst="rect">
            <a:avLst/>
          </a:prstGeom>
        </p:spPr>
        <p:txBody>
          <a:bodyPr anchor="t" rtlCol="false" tIns="0" lIns="0" bIns="0" rIns="0">
            <a:spAutoFit/>
          </a:bodyPr>
          <a:lstStyle/>
          <a:p>
            <a:pPr algn="l">
              <a:lnSpc>
                <a:spcPts val="5797"/>
              </a:lnSpc>
            </a:pPr>
            <a:r>
              <a:rPr lang="en-US" sz="4831">
                <a:solidFill>
                  <a:srgbClr val="92D050"/>
                </a:solidFill>
                <a:latin typeface="Arial"/>
              </a:rPr>
              <a:t>SIR ISAAC NEWTON COLLEGE OF ENGINEERING AND TECHNOLOGY </a:t>
            </a:r>
          </a:p>
        </p:txBody>
      </p:sp>
      <p:grpSp>
        <p:nvGrpSpPr>
          <p:cNvPr name="Group 22" id="22"/>
          <p:cNvGrpSpPr/>
          <p:nvPr/>
        </p:nvGrpSpPr>
        <p:grpSpPr>
          <a:xfrm rot="0">
            <a:off x="5437822" y="1210173"/>
            <a:ext cx="2446020" cy="2118882"/>
            <a:chOff x="0" y="0"/>
            <a:chExt cx="3261360" cy="2825176"/>
          </a:xfrm>
        </p:grpSpPr>
        <p:sp>
          <p:nvSpPr>
            <p:cNvPr name="Freeform 23" id="23"/>
            <p:cNvSpPr/>
            <p:nvPr/>
          </p:nvSpPr>
          <p:spPr>
            <a:xfrm flipH="false" flipV="false" rot="0">
              <a:off x="19050" y="19050"/>
              <a:ext cx="3223260" cy="2787015"/>
            </a:xfrm>
            <a:custGeom>
              <a:avLst/>
              <a:gdLst/>
              <a:ahLst/>
              <a:cxnLst/>
              <a:rect r="r" b="b" t="t" l="l"/>
              <a:pathLst>
                <a:path h="2787015" w="3223260">
                  <a:moveTo>
                    <a:pt x="0" y="1393571"/>
                  </a:moveTo>
                  <a:lnTo>
                    <a:pt x="697992" y="0"/>
                  </a:lnTo>
                  <a:lnTo>
                    <a:pt x="2525268" y="0"/>
                  </a:lnTo>
                  <a:lnTo>
                    <a:pt x="3223260" y="1393571"/>
                  </a:lnTo>
                  <a:lnTo>
                    <a:pt x="2525268" y="2787015"/>
                  </a:lnTo>
                  <a:lnTo>
                    <a:pt x="697992" y="2787015"/>
                  </a:lnTo>
                  <a:close/>
                </a:path>
              </a:pathLst>
            </a:custGeom>
            <a:solidFill>
              <a:srgbClr val="42D0A2"/>
            </a:solidFill>
          </p:spPr>
        </p:sp>
        <p:sp>
          <p:nvSpPr>
            <p:cNvPr name="Freeform 24" id="24"/>
            <p:cNvSpPr/>
            <p:nvPr/>
          </p:nvSpPr>
          <p:spPr>
            <a:xfrm flipH="false" flipV="false" rot="0">
              <a:off x="-635" y="0"/>
              <a:ext cx="3262630" cy="2825242"/>
            </a:xfrm>
            <a:custGeom>
              <a:avLst/>
              <a:gdLst/>
              <a:ahLst/>
              <a:cxnLst/>
              <a:rect r="r" b="b" t="t" l="l"/>
              <a:pathLst>
                <a:path h="2825242" w="3262630">
                  <a:moveTo>
                    <a:pt x="2667" y="1404112"/>
                  </a:moveTo>
                  <a:lnTo>
                    <a:pt x="700659" y="10541"/>
                  </a:lnTo>
                  <a:cubicBezTo>
                    <a:pt x="703961" y="4064"/>
                    <a:pt x="710565" y="0"/>
                    <a:pt x="717677" y="0"/>
                  </a:cubicBezTo>
                  <a:lnTo>
                    <a:pt x="2544953" y="0"/>
                  </a:lnTo>
                  <a:cubicBezTo>
                    <a:pt x="2552192" y="0"/>
                    <a:pt x="2558796" y="4064"/>
                    <a:pt x="2561971" y="10541"/>
                  </a:cubicBezTo>
                  <a:lnTo>
                    <a:pt x="3259963" y="1404112"/>
                  </a:lnTo>
                  <a:cubicBezTo>
                    <a:pt x="3262630" y="1409446"/>
                    <a:pt x="3262630" y="1415796"/>
                    <a:pt x="3259963" y="1421130"/>
                  </a:cubicBezTo>
                  <a:lnTo>
                    <a:pt x="2561971" y="2814701"/>
                  </a:lnTo>
                  <a:cubicBezTo>
                    <a:pt x="2558796" y="2821178"/>
                    <a:pt x="2552192" y="2825242"/>
                    <a:pt x="2544953" y="2825242"/>
                  </a:cubicBezTo>
                  <a:lnTo>
                    <a:pt x="717677" y="2825242"/>
                  </a:lnTo>
                  <a:cubicBezTo>
                    <a:pt x="710438" y="2825242"/>
                    <a:pt x="703834" y="2821178"/>
                    <a:pt x="700659" y="2814701"/>
                  </a:cubicBezTo>
                  <a:lnTo>
                    <a:pt x="2667" y="1421130"/>
                  </a:lnTo>
                  <a:cubicBezTo>
                    <a:pt x="0" y="1415796"/>
                    <a:pt x="0" y="1409446"/>
                    <a:pt x="2667" y="1404112"/>
                  </a:cubicBezTo>
                  <a:moveTo>
                    <a:pt x="36703" y="1421130"/>
                  </a:moveTo>
                  <a:lnTo>
                    <a:pt x="19685" y="1412621"/>
                  </a:lnTo>
                  <a:lnTo>
                    <a:pt x="36703" y="1404112"/>
                  </a:lnTo>
                  <a:lnTo>
                    <a:pt x="734822" y="2797556"/>
                  </a:lnTo>
                  <a:lnTo>
                    <a:pt x="717804" y="2806065"/>
                  </a:lnTo>
                  <a:lnTo>
                    <a:pt x="717804" y="2787015"/>
                  </a:lnTo>
                  <a:lnTo>
                    <a:pt x="2544953" y="2787015"/>
                  </a:lnTo>
                  <a:lnTo>
                    <a:pt x="2544953" y="2806065"/>
                  </a:lnTo>
                  <a:lnTo>
                    <a:pt x="2527935" y="2797556"/>
                  </a:lnTo>
                  <a:lnTo>
                    <a:pt x="3225927" y="1403985"/>
                  </a:lnTo>
                  <a:lnTo>
                    <a:pt x="3242945" y="1412494"/>
                  </a:lnTo>
                  <a:lnTo>
                    <a:pt x="3225927" y="1421003"/>
                  </a:lnTo>
                  <a:lnTo>
                    <a:pt x="2527808" y="27559"/>
                  </a:lnTo>
                  <a:lnTo>
                    <a:pt x="2544826" y="19050"/>
                  </a:lnTo>
                  <a:lnTo>
                    <a:pt x="2544826" y="38100"/>
                  </a:lnTo>
                  <a:lnTo>
                    <a:pt x="717677" y="38100"/>
                  </a:lnTo>
                  <a:lnTo>
                    <a:pt x="717677" y="19050"/>
                  </a:lnTo>
                  <a:lnTo>
                    <a:pt x="734695" y="27559"/>
                  </a:lnTo>
                  <a:lnTo>
                    <a:pt x="36703" y="1421130"/>
                  </a:lnTo>
                  <a:close/>
                </a:path>
              </a:pathLst>
            </a:custGeom>
            <a:solidFill>
              <a:srgbClr val="4594AE"/>
            </a:solidFill>
          </p:spPr>
        </p:sp>
      </p:grpSp>
      <p:grpSp>
        <p:nvGrpSpPr>
          <p:cNvPr name="Group 25" id="25"/>
          <p:cNvGrpSpPr/>
          <p:nvPr/>
        </p:nvGrpSpPr>
        <p:grpSpPr>
          <a:xfrm rot="0">
            <a:off x="5143500" y="6957946"/>
            <a:ext cx="1257300" cy="1147264"/>
            <a:chOff x="0" y="0"/>
            <a:chExt cx="1676400" cy="1529686"/>
          </a:xfrm>
        </p:grpSpPr>
        <p:sp>
          <p:nvSpPr>
            <p:cNvPr name="Freeform 26" id="26"/>
            <p:cNvSpPr/>
            <p:nvPr/>
          </p:nvSpPr>
          <p:spPr>
            <a:xfrm flipH="false" flipV="false" rot="0">
              <a:off x="19050" y="19050"/>
              <a:ext cx="1638300" cy="1491488"/>
            </a:xfrm>
            <a:custGeom>
              <a:avLst/>
              <a:gdLst/>
              <a:ahLst/>
              <a:cxnLst/>
              <a:rect r="r" b="b" t="t" l="l"/>
              <a:pathLst>
                <a:path h="1491488" w="1638300">
                  <a:moveTo>
                    <a:pt x="0" y="745744"/>
                  </a:moveTo>
                  <a:lnTo>
                    <a:pt x="373761" y="0"/>
                  </a:lnTo>
                  <a:lnTo>
                    <a:pt x="1264539" y="0"/>
                  </a:lnTo>
                  <a:lnTo>
                    <a:pt x="1638300" y="745744"/>
                  </a:lnTo>
                  <a:lnTo>
                    <a:pt x="1264539" y="1491488"/>
                  </a:lnTo>
                  <a:lnTo>
                    <a:pt x="373761" y="1491488"/>
                  </a:lnTo>
                  <a:close/>
                </a:path>
              </a:pathLst>
            </a:custGeom>
            <a:solidFill>
              <a:srgbClr val="40AA4F"/>
            </a:solidFill>
          </p:spPr>
        </p:sp>
        <p:sp>
          <p:nvSpPr>
            <p:cNvPr name="Freeform 27" id="27"/>
            <p:cNvSpPr/>
            <p:nvPr/>
          </p:nvSpPr>
          <p:spPr>
            <a:xfrm flipH="false" flipV="false" rot="0">
              <a:off x="-635" y="0"/>
              <a:ext cx="1677670" cy="1529588"/>
            </a:xfrm>
            <a:custGeom>
              <a:avLst/>
              <a:gdLst/>
              <a:ahLst/>
              <a:cxnLst/>
              <a:rect r="r" b="b" t="t" l="l"/>
              <a:pathLst>
                <a:path h="1529588" w="1677670">
                  <a:moveTo>
                    <a:pt x="2667" y="756285"/>
                  </a:moveTo>
                  <a:lnTo>
                    <a:pt x="376428" y="10541"/>
                  </a:lnTo>
                  <a:cubicBezTo>
                    <a:pt x="379603" y="4064"/>
                    <a:pt x="386207" y="0"/>
                    <a:pt x="393446" y="0"/>
                  </a:cubicBezTo>
                  <a:lnTo>
                    <a:pt x="1284224" y="0"/>
                  </a:lnTo>
                  <a:cubicBezTo>
                    <a:pt x="1291463" y="0"/>
                    <a:pt x="1298067" y="4064"/>
                    <a:pt x="1301242" y="10541"/>
                  </a:cubicBezTo>
                  <a:lnTo>
                    <a:pt x="1675003" y="756285"/>
                  </a:lnTo>
                  <a:cubicBezTo>
                    <a:pt x="1677670" y="761619"/>
                    <a:pt x="1677670" y="767969"/>
                    <a:pt x="1675003" y="773303"/>
                  </a:cubicBezTo>
                  <a:lnTo>
                    <a:pt x="1301242" y="1519047"/>
                  </a:lnTo>
                  <a:cubicBezTo>
                    <a:pt x="1298067" y="1525524"/>
                    <a:pt x="1291463" y="1529588"/>
                    <a:pt x="1284224" y="1529588"/>
                  </a:cubicBezTo>
                  <a:lnTo>
                    <a:pt x="393446" y="1529588"/>
                  </a:lnTo>
                  <a:cubicBezTo>
                    <a:pt x="386207" y="1529588"/>
                    <a:pt x="379603" y="1525524"/>
                    <a:pt x="376428" y="1519047"/>
                  </a:cubicBezTo>
                  <a:lnTo>
                    <a:pt x="2667" y="773430"/>
                  </a:lnTo>
                  <a:cubicBezTo>
                    <a:pt x="0" y="768096"/>
                    <a:pt x="0" y="761746"/>
                    <a:pt x="2667" y="756412"/>
                  </a:cubicBezTo>
                  <a:moveTo>
                    <a:pt x="36703" y="773430"/>
                  </a:moveTo>
                  <a:lnTo>
                    <a:pt x="19685" y="764794"/>
                  </a:lnTo>
                  <a:lnTo>
                    <a:pt x="36703" y="756285"/>
                  </a:lnTo>
                  <a:lnTo>
                    <a:pt x="410464" y="1502029"/>
                  </a:lnTo>
                  <a:lnTo>
                    <a:pt x="393446" y="1510538"/>
                  </a:lnTo>
                  <a:lnTo>
                    <a:pt x="393446" y="1491488"/>
                  </a:lnTo>
                  <a:lnTo>
                    <a:pt x="1284224" y="1491488"/>
                  </a:lnTo>
                  <a:lnTo>
                    <a:pt x="1284224" y="1510538"/>
                  </a:lnTo>
                  <a:lnTo>
                    <a:pt x="1267206" y="1502029"/>
                  </a:lnTo>
                  <a:lnTo>
                    <a:pt x="1640967" y="756285"/>
                  </a:lnTo>
                  <a:lnTo>
                    <a:pt x="1657985" y="764794"/>
                  </a:lnTo>
                  <a:lnTo>
                    <a:pt x="1640967" y="773303"/>
                  </a:lnTo>
                  <a:lnTo>
                    <a:pt x="1267206" y="27559"/>
                  </a:lnTo>
                  <a:lnTo>
                    <a:pt x="1284224" y="19050"/>
                  </a:lnTo>
                  <a:lnTo>
                    <a:pt x="1284224" y="38100"/>
                  </a:lnTo>
                  <a:lnTo>
                    <a:pt x="393446" y="38100"/>
                  </a:lnTo>
                  <a:lnTo>
                    <a:pt x="393446" y="19050"/>
                  </a:lnTo>
                  <a:lnTo>
                    <a:pt x="410464" y="27559"/>
                  </a:lnTo>
                  <a:lnTo>
                    <a:pt x="36703" y="773430"/>
                  </a:lnTo>
                  <a:close/>
                </a:path>
              </a:pathLst>
            </a:custGeom>
            <a:solidFill>
              <a:srgbClr val="4594AE"/>
            </a:solidFill>
          </p:spPr>
        </p:sp>
      </p:grpSp>
      <p:grpSp>
        <p:nvGrpSpPr>
          <p:cNvPr name="Group 28" id="28"/>
          <p:cNvGrpSpPr/>
          <p:nvPr/>
        </p:nvGrpSpPr>
        <p:grpSpPr>
          <a:xfrm rot="0">
            <a:off x="408622" y="1913118"/>
            <a:ext cx="2143125" cy="1857307"/>
            <a:chOff x="0" y="0"/>
            <a:chExt cx="2857500" cy="2476410"/>
          </a:xfrm>
        </p:grpSpPr>
        <p:sp>
          <p:nvSpPr>
            <p:cNvPr name="Freeform 29" id="29"/>
            <p:cNvSpPr/>
            <p:nvPr/>
          </p:nvSpPr>
          <p:spPr>
            <a:xfrm flipH="false" flipV="false" rot="0">
              <a:off x="19050" y="19050"/>
              <a:ext cx="2819400" cy="2438400"/>
            </a:xfrm>
            <a:custGeom>
              <a:avLst/>
              <a:gdLst/>
              <a:ahLst/>
              <a:cxnLst/>
              <a:rect r="r" b="b" t="t" l="l"/>
              <a:pathLst>
                <a:path h="2438400" w="2819400">
                  <a:moveTo>
                    <a:pt x="0" y="1219200"/>
                  </a:moveTo>
                  <a:lnTo>
                    <a:pt x="610870" y="0"/>
                  </a:lnTo>
                  <a:lnTo>
                    <a:pt x="2208530" y="0"/>
                  </a:lnTo>
                  <a:lnTo>
                    <a:pt x="2819400" y="1219200"/>
                  </a:lnTo>
                  <a:lnTo>
                    <a:pt x="2208530" y="2438400"/>
                  </a:lnTo>
                  <a:lnTo>
                    <a:pt x="610870" y="2438400"/>
                  </a:lnTo>
                  <a:close/>
                </a:path>
              </a:pathLst>
            </a:custGeom>
            <a:solidFill>
              <a:srgbClr val="5FCBEF"/>
            </a:solidFill>
          </p:spPr>
        </p:sp>
        <p:sp>
          <p:nvSpPr>
            <p:cNvPr name="Freeform 30" id="30"/>
            <p:cNvSpPr/>
            <p:nvPr/>
          </p:nvSpPr>
          <p:spPr>
            <a:xfrm flipH="false" flipV="false" rot="0">
              <a:off x="-635" y="0"/>
              <a:ext cx="2858770" cy="2476500"/>
            </a:xfrm>
            <a:custGeom>
              <a:avLst/>
              <a:gdLst/>
              <a:ahLst/>
              <a:cxnLst/>
              <a:rect r="r" b="b" t="t" l="l"/>
              <a:pathLst>
                <a:path h="2476500" w="2858770">
                  <a:moveTo>
                    <a:pt x="2667" y="1229614"/>
                  </a:moveTo>
                  <a:lnTo>
                    <a:pt x="613537" y="10414"/>
                  </a:lnTo>
                  <a:cubicBezTo>
                    <a:pt x="616712" y="4064"/>
                    <a:pt x="623316" y="0"/>
                    <a:pt x="630555" y="0"/>
                  </a:cubicBezTo>
                  <a:lnTo>
                    <a:pt x="2228215" y="0"/>
                  </a:lnTo>
                  <a:cubicBezTo>
                    <a:pt x="2235454" y="0"/>
                    <a:pt x="2242058" y="4064"/>
                    <a:pt x="2245233" y="10541"/>
                  </a:cubicBezTo>
                  <a:lnTo>
                    <a:pt x="2856103" y="1229741"/>
                  </a:lnTo>
                  <a:cubicBezTo>
                    <a:pt x="2858770" y="1235075"/>
                    <a:pt x="2858770" y="1241425"/>
                    <a:pt x="2856103" y="1246759"/>
                  </a:cubicBezTo>
                  <a:lnTo>
                    <a:pt x="2245233" y="2465959"/>
                  </a:lnTo>
                  <a:cubicBezTo>
                    <a:pt x="2242058" y="2472436"/>
                    <a:pt x="2235454" y="2476500"/>
                    <a:pt x="2228215" y="2476500"/>
                  </a:cubicBezTo>
                  <a:lnTo>
                    <a:pt x="630555" y="2476500"/>
                  </a:lnTo>
                  <a:cubicBezTo>
                    <a:pt x="623316" y="2476500"/>
                    <a:pt x="616712" y="2472436"/>
                    <a:pt x="613537" y="2465959"/>
                  </a:cubicBezTo>
                  <a:lnTo>
                    <a:pt x="2667" y="1246759"/>
                  </a:lnTo>
                  <a:cubicBezTo>
                    <a:pt x="0" y="1241425"/>
                    <a:pt x="0" y="1235075"/>
                    <a:pt x="2667" y="1229741"/>
                  </a:cubicBezTo>
                  <a:moveTo>
                    <a:pt x="36703" y="1246759"/>
                  </a:moveTo>
                  <a:lnTo>
                    <a:pt x="19685" y="1238250"/>
                  </a:lnTo>
                  <a:lnTo>
                    <a:pt x="36703" y="1229741"/>
                  </a:lnTo>
                  <a:lnTo>
                    <a:pt x="647573" y="2448941"/>
                  </a:lnTo>
                  <a:lnTo>
                    <a:pt x="630555" y="2457450"/>
                  </a:lnTo>
                  <a:lnTo>
                    <a:pt x="630555" y="2438400"/>
                  </a:lnTo>
                  <a:lnTo>
                    <a:pt x="2228215" y="2438400"/>
                  </a:lnTo>
                  <a:lnTo>
                    <a:pt x="2228215" y="2457450"/>
                  </a:lnTo>
                  <a:lnTo>
                    <a:pt x="2211197" y="2448941"/>
                  </a:lnTo>
                  <a:lnTo>
                    <a:pt x="2822067" y="1229741"/>
                  </a:lnTo>
                  <a:lnTo>
                    <a:pt x="2839085" y="1238250"/>
                  </a:lnTo>
                  <a:lnTo>
                    <a:pt x="2822067" y="1246759"/>
                  </a:lnTo>
                  <a:lnTo>
                    <a:pt x="2211197" y="27559"/>
                  </a:lnTo>
                  <a:lnTo>
                    <a:pt x="2228215" y="19050"/>
                  </a:lnTo>
                  <a:lnTo>
                    <a:pt x="2228215" y="38100"/>
                  </a:lnTo>
                  <a:lnTo>
                    <a:pt x="630555" y="38100"/>
                  </a:lnTo>
                  <a:lnTo>
                    <a:pt x="630555" y="19050"/>
                  </a:lnTo>
                  <a:lnTo>
                    <a:pt x="647573" y="27559"/>
                  </a:lnTo>
                  <a:lnTo>
                    <a:pt x="36703" y="1246759"/>
                  </a:lnTo>
                  <a:close/>
                </a:path>
              </a:pathLst>
            </a:custGeom>
            <a:solidFill>
              <a:srgbClr val="4594AE"/>
            </a:solidFill>
          </p:spPr>
        </p:sp>
      </p:grpSp>
      <p:grpSp>
        <p:nvGrpSpPr>
          <p:cNvPr name="Group 31" id="31"/>
          <p:cNvGrpSpPr/>
          <p:nvPr/>
        </p:nvGrpSpPr>
        <p:grpSpPr>
          <a:xfrm rot="0">
            <a:off x="2273140" y="1511618"/>
            <a:ext cx="1067277" cy="989420"/>
            <a:chOff x="0" y="0"/>
            <a:chExt cx="1423036" cy="1319226"/>
          </a:xfrm>
        </p:grpSpPr>
        <p:sp>
          <p:nvSpPr>
            <p:cNvPr name="Freeform 32" id="32"/>
            <p:cNvSpPr/>
            <p:nvPr/>
          </p:nvSpPr>
          <p:spPr>
            <a:xfrm flipH="false" flipV="false" rot="0">
              <a:off x="19050" y="19050"/>
              <a:ext cx="1384808" cy="1281176"/>
            </a:xfrm>
            <a:custGeom>
              <a:avLst/>
              <a:gdLst/>
              <a:ahLst/>
              <a:cxnLst/>
              <a:rect r="r" b="b" t="t" l="l"/>
              <a:pathLst>
                <a:path h="1281176" w="1384808">
                  <a:moveTo>
                    <a:pt x="0" y="640588"/>
                  </a:moveTo>
                  <a:lnTo>
                    <a:pt x="320929" y="0"/>
                  </a:lnTo>
                  <a:lnTo>
                    <a:pt x="1063879" y="0"/>
                  </a:lnTo>
                  <a:lnTo>
                    <a:pt x="1384808" y="640588"/>
                  </a:lnTo>
                  <a:lnTo>
                    <a:pt x="1063879" y="1281176"/>
                  </a:lnTo>
                  <a:lnTo>
                    <a:pt x="320929" y="1281176"/>
                  </a:lnTo>
                  <a:close/>
                </a:path>
              </a:pathLst>
            </a:custGeom>
            <a:solidFill>
              <a:srgbClr val="2E946B"/>
            </a:solidFill>
          </p:spPr>
        </p:sp>
        <p:sp>
          <p:nvSpPr>
            <p:cNvPr name="Freeform 33" id="33"/>
            <p:cNvSpPr/>
            <p:nvPr/>
          </p:nvSpPr>
          <p:spPr>
            <a:xfrm flipH="false" flipV="false" rot="0">
              <a:off x="-635" y="0"/>
              <a:ext cx="1424178" cy="1319276"/>
            </a:xfrm>
            <a:custGeom>
              <a:avLst/>
              <a:gdLst/>
              <a:ahLst/>
              <a:cxnLst/>
              <a:rect r="r" b="b" t="t" l="l"/>
              <a:pathLst>
                <a:path h="1319276" w="1424178">
                  <a:moveTo>
                    <a:pt x="2667" y="651129"/>
                  </a:moveTo>
                  <a:lnTo>
                    <a:pt x="323596" y="10541"/>
                  </a:lnTo>
                  <a:cubicBezTo>
                    <a:pt x="326771" y="4064"/>
                    <a:pt x="333375" y="0"/>
                    <a:pt x="340614" y="0"/>
                  </a:cubicBezTo>
                  <a:lnTo>
                    <a:pt x="1083564" y="0"/>
                  </a:lnTo>
                  <a:cubicBezTo>
                    <a:pt x="1090803" y="0"/>
                    <a:pt x="1097407" y="4064"/>
                    <a:pt x="1100582" y="10541"/>
                  </a:cubicBezTo>
                  <a:lnTo>
                    <a:pt x="1421511" y="651129"/>
                  </a:lnTo>
                  <a:cubicBezTo>
                    <a:pt x="1424178" y="656463"/>
                    <a:pt x="1424178" y="662813"/>
                    <a:pt x="1421511" y="668147"/>
                  </a:cubicBezTo>
                  <a:lnTo>
                    <a:pt x="1100709" y="1308735"/>
                  </a:lnTo>
                  <a:cubicBezTo>
                    <a:pt x="1097534" y="1315212"/>
                    <a:pt x="1090930" y="1319276"/>
                    <a:pt x="1083691" y="1319276"/>
                  </a:cubicBezTo>
                  <a:lnTo>
                    <a:pt x="340614" y="1319276"/>
                  </a:lnTo>
                  <a:cubicBezTo>
                    <a:pt x="333375" y="1319276"/>
                    <a:pt x="326771" y="1315212"/>
                    <a:pt x="323596" y="1308735"/>
                  </a:cubicBezTo>
                  <a:lnTo>
                    <a:pt x="2667" y="668147"/>
                  </a:lnTo>
                  <a:cubicBezTo>
                    <a:pt x="0" y="662813"/>
                    <a:pt x="0" y="656463"/>
                    <a:pt x="2667" y="651129"/>
                  </a:cubicBezTo>
                  <a:moveTo>
                    <a:pt x="36703" y="668147"/>
                  </a:moveTo>
                  <a:lnTo>
                    <a:pt x="19685" y="659638"/>
                  </a:lnTo>
                  <a:lnTo>
                    <a:pt x="36703" y="651129"/>
                  </a:lnTo>
                  <a:lnTo>
                    <a:pt x="357632" y="1291590"/>
                  </a:lnTo>
                  <a:lnTo>
                    <a:pt x="340614" y="1300099"/>
                  </a:lnTo>
                  <a:lnTo>
                    <a:pt x="340614" y="1281049"/>
                  </a:lnTo>
                  <a:lnTo>
                    <a:pt x="1083564" y="1281049"/>
                  </a:lnTo>
                  <a:lnTo>
                    <a:pt x="1083564" y="1300099"/>
                  </a:lnTo>
                  <a:lnTo>
                    <a:pt x="1066546" y="1291590"/>
                  </a:lnTo>
                  <a:lnTo>
                    <a:pt x="1387475" y="651002"/>
                  </a:lnTo>
                  <a:lnTo>
                    <a:pt x="1404493" y="659511"/>
                  </a:lnTo>
                  <a:lnTo>
                    <a:pt x="1387475" y="668020"/>
                  </a:lnTo>
                  <a:lnTo>
                    <a:pt x="1066673" y="27559"/>
                  </a:lnTo>
                  <a:lnTo>
                    <a:pt x="1083691" y="19050"/>
                  </a:lnTo>
                  <a:lnTo>
                    <a:pt x="1083691" y="38100"/>
                  </a:lnTo>
                  <a:lnTo>
                    <a:pt x="340614" y="38100"/>
                  </a:lnTo>
                  <a:lnTo>
                    <a:pt x="340614" y="19050"/>
                  </a:lnTo>
                  <a:lnTo>
                    <a:pt x="357632" y="27559"/>
                  </a:lnTo>
                  <a:lnTo>
                    <a:pt x="36703" y="668147"/>
                  </a:lnTo>
                  <a:close/>
                </a:path>
              </a:pathLst>
            </a:custGeom>
            <a:solidFill>
              <a:srgbClr val="4594AE"/>
            </a:solidFill>
          </p:spPr>
        </p:sp>
      </p:grpSp>
      <p:grpSp>
        <p:nvGrpSpPr>
          <p:cNvPr name="Group 34" id="34"/>
          <p:cNvGrpSpPr/>
          <p:nvPr/>
        </p:nvGrpSpPr>
        <p:grpSpPr>
          <a:xfrm rot="0">
            <a:off x="1731643" y="9046869"/>
            <a:ext cx="542925" cy="508635"/>
            <a:chOff x="0" y="0"/>
            <a:chExt cx="723900" cy="678180"/>
          </a:xfrm>
        </p:grpSpPr>
        <p:sp>
          <p:nvSpPr>
            <p:cNvPr name="Freeform 35" id="35"/>
            <p:cNvSpPr/>
            <p:nvPr/>
          </p:nvSpPr>
          <p:spPr>
            <a:xfrm flipH="false" flipV="false" rot="0">
              <a:off x="19050" y="19050"/>
              <a:ext cx="685800" cy="640080"/>
            </a:xfrm>
            <a:custGeom>
              <a:avLst/>
              <a:gdLst/>
              <a:ahLst/>
              <a:cxnLst/>
              <a:rect r="r" b="b" t="t" l="l"/>
              <a:pathLst>
                <a:path h="640080" w="685800">
                  <a:moveTo>
                    <a:pt x="0" y="320040"/>
                  </a:moveTo>
                  <a:lnTo>
                    <a:pt x="160655" y="0"/>
                  </a:lnTo>
                  <a:lnTo>
                    <a:pt x="525145" y="0"/>
                  </a:lnTo>
                  <a:lnTo>
                    <a:pt x="685800" y="320040"/>
                  </a:lnTo>
                  <a:lnTo>
                    <a:pt x="525145" y="640080"/>
                  </a:lnTo>
                  <a:lnTo>
                    <a:pt x="160655" y="640080"/>
                  </a:lnTo>
                  <a:close/>
                </a:path>
              </a:pathLst>
            </a:custGeom>
            <a:solidFill>
              <a:srgbClr val="92D050"/>
            </a:solidFill>
          </p:spPr>
        </p:sp>
        <p:sp>
          <p:nvSpPr>
            <p:cNvPr name="Freeform 36" id="36"/>
            <p:cNvSpPr/>
            <p:nvPr/>
          </p:nvSpPr>
          <p:spPr>
            <a:xfrm flipH="false" flipV="false" rot="0">
              <a:off x="-635" y="0"/>
              <a:ext cx="725170" cy="678180"/>
            </a:xfrm>
            <a:custGeom>
              <a:avLst/>
              <a:gdLst/>
              <a:ahLst/>
              <a:cxnLst/>
              <a:rect r="r" b="b" t="t" l="l"/>
              <a:pathLst>
                <a:path h="678180" w="725170">
                  <a:moveTo>
                    <a:pt x="2667" y="330581"/>
                  </a:moveTo>
                  <a:lnTo>
                    <a:pt x="163322" y="10541"/>
                  </a:lnTo>
                  <a:cubicBezTo>
                    <a:pt x="166497" y="4064"/>
                    <a:pt x="173101" y="0"/>
                    <a:pt x="180340" y="0"/>
                  </a:cubicBezTo>
                  <a:lnTo>
                    <a:pt x="544830" y="0"/>
                  </a:lnTo>
                  <a:cubicBezTo>
                    <a:pt x="552069" y="0"/>
                    <a:pt x="558673" y="4064"/>
                    <a:pt x="561848" y="10541"/>
                  </a:cubicBezTo>
                  <a:lnTo>
                    <a:pt x="722503" y="330581"/>
                  </a:lnTo>
                  <a:cubicBezTo>
                    <a:pt x="725170" y="335915"/>
                    <a:pt x="725170" y="342265"/>
                    <a:pt x="722503" y="347726"/>
                  </a:cubicBezTo>
                  <a:lnTo>
                    <a:pt x="561848" y="667639"/>
                  </a:lnTo>
                  <a:cubicBezTo>
                    <a:pt x="558673" y="674116"/>
                    <a:pt x="552069" y="678180"/>
                    <a:pt x="544830" y="678180"/>
                  </a:cubicBezTo>
                  <a:lnTo>
                    <a:pt x="180340" y="678180"/>
                  </a:lnTo>
                  <a:cubicBezTo>
                    <a:pt x="173101" y="678180"/>
                    <a:pt x="166497" y="674116"/>
                    <a:pt x="163322" y="667639"/>
                  </a:cubicBezTo>
                  <a:lnTo>
                    <a:pt x="2667" y="347599"/>
                  </a:lnTo>
                  <a:cubicBezTo>
                    <a:pt x="0" y="342265"/>
                    <a:pt x="0" y="335915"/>
                    <a:pt x="2667" y="330454"/>
                  </a:cubicBezTo>
                  <a:moveTo>
                    <a:pt x="36703" y="347599"/>
                  </a:moveTo>
                  <a:lnTo>
                    <a:pt x="19685" y="339090"/>
                  </a:lnTo>
                  <a:lnTo>
                    <a:pt x="36703" y="330581"/>
                  </a:lnTo>
                  <a:lnTo>
                    <a:pt x="197358" y="650621"/>
                  </a:lnTo>
                  <a:lnTo>
                    <a:pt x="180340" y="659130"/>
                  </a:lnTo>
                  <a:lnTo>
                    <a:pt x="180340" y="640080"/>
                  </a:lnTo>
                  <a:lnTo>
                    <a:pt x="544830" y="640080"/>
                  </a:lnTo>
                  <a:lnTo>
                    <a:pt x="544830" y="659130"/>
                  </a:lnTo>
                  <a:lnTo>
                    <a:pt x="527812" y="650621"/>
                  </a:lnTo>
                  <a:lnTo>
                    <a:pt x="688467" y="330581"/>
                  </a:lnTo>
                  <a:lnTo>
                    <a:pt x="705485" y="339090"/>
                  </a:lnTo>
                  <a:lnTo>
                    <a:pt x="688467" y="347599"/>
                  </a:lnTo>
                  <a:lnTo>
                    <a:pt x="527812" y="27559"/>
                  </a:lnTo>
                  <a:lnTo>
                    <a:pt x="544830" y="19050"/>
                  </a:lnTo>
                  <a:lnTo>
                    <a:pt x="544830" y="38100"/>
                  </a:lnTo>
                  <a:lnTo>
                    <a:pt x="180340" y="38100"/>
                  </a:lnTo>
                  <a:lnTo>
                    <a:pt x="180340" y="19050"/>
                  </a:lnTo>
                  <a:lnTo>
                    <a:pt x="197358" y="27559"/>
                  </a:lnTo>
                  <a:lnTo>
                    <a:pt x="36703" y="347599"/>
                  </a:lnTo>
                  <a:close/>
                </a:path>
              </a:pathLst>
            </a:custGeom>
            <a:solidFill>
              <a:srgbClr val="4594AE"/>
            </a:solidFill>
          </p:spPr>
        </p:sp>
      </p:grpSp>
      <p:sp>
        <p:nvSpPr>
          <p:cNvPr name="TextBox 37" id="37"/>
          <p:cNvSpPr txBox="true"/>
          <p:nvPr/>
        </p:nvSpPr>
        <p:spPr>
          <a:xfrm rot="0">
            <a:off x="6799155" y="3493363"/>
            <a:ext cx="8225364" cy="819080"/>
          </a:xfrm>
          <a:prstGeom prst="rect">
            <a:avLst/>
          </a:prstGeom>
        </p:spPr>
        <p:txBody>
          <a:bodyPr anchor="t" rtlCol="false" tIns="0" lIns="0" bIns="0" rIns="0">
            <a:spAutoFit/>
          </a:bodyPr>
          <a:lstStyle/>
          <a:p>
            <a:pPr algn="l">
              <a:lnSpc>
                <a:spcPts val="5759"/>
              </a:lnSpc>
            </a:pPr>
            <a:r>
              <a:rPr lang="en-US" sz="4800">
                <a:solidFill>
                  <a:srgbClr val="92D050"/>
                </a:solidFill>
                <a:latin typeface="Arial"/>
              </a:rPr>
              <a:t>PRASANNAKUMAR C</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3529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6B0E3">
                <a:alpha val="65490"/>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6B0E3">
                <a:alpha val="49412"/>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69412"/>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26292">
                <a:alpha val="80000"/>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6B0E3">
                <a:alpha val="6549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69412"/>
              </a:srgbClr>
            </a:solidFill>
          </p:spPr>
        </p:sp>
      </p:grpSp>
      <p:sp>
        <p:nvSpPr>
          <p:cNvPr name="Freeform 20" id="20"/>
          <p:cNvSpPr/>
          <p:nvPr/>
        </p:nvSpPr>
        <p:spPr>
          <a:xfrm flipH="false" flipV="false" rot="0">
            <a:off x="1527236" y="5382138"/>
            <a:ext cx="11017126" cy="4094724"/>
          </a:xfrm>
          <a:custGeom>
            <a:avLst/>
            <a:gdLst/>
            <a:ahLst/>
            <a:cxnLst/>
            <a:rect r="r" b="b" t="t" l="l"/>
            <a:pathLst>
              <a:path h="4094724" w="11017126">
                <a:moveTo>
                  <a:pt x="0" y="0"/>
                </a:moveTo>
                <a:lnTo>
                  <a:pt x="11017127" y="0"/>
                </a:lnTo>
                <a:lnTo>
                  <a:pt x="11017127" y="4094724"/>
                </a:lnTo>
                <a:lnTo>
                  <a:pt x="0" y="4094724"/>
                </a:lnTo>
                <a:lnTo>
                  <a:pt x="0" y="0"/>
                </a:lnTo>
                <a:close/>
              </a:path>
            </a:pathLst>
          </a:custGeom>
          <a:blipFill>
            <a:blip r:embed="rId3"/>
            <a:stretch>
              <a:fillRect l="0" t="0" r="0" b="0"/>
            </a:stretch>
          </a:blipFill>
        </p:spPr>
      </p:sp>
      <p:sp>
        <p:nvSpPr>
          <p:cNvPr name="Freeform 21" id="21"/>
          <p:cNvSpPr/>
          <p:nvPr/>
        </p:nvSpPr>
        <p:spPr>
          <a:xfrm flipH="false" flipV="false" rot="0">
            <a:off x="3401452" y="1314370"/>
            <a:ext cx="13857848" cy="5527026"/>
          </a:xfrm>
          <a:custGeom>
            <a:avLst/>
            <a:gdLst/>
            <a:ahLst/>
            <a:cxnLst/>
            <a:rect r="r" b="b" t="t" l="l"/>
            <a:pathLst>
              <a:path h="5527026" w="13857848">
                <a:moveTo>
                  <a:pt x="0" y="0"/>
                </a:moveTo>
                <a:lnTo>
                  <a:pt x="13857848" y="0"/>
                </a:lnTo>
                <a:lnTo>
                  <a:pt x="13857848" y="5527025"/>
                </a:lnTo>
                <a:lnTo>
                  <a:pt x="0" y="5527025"/>
                </a:lnTo>
                <a:lnTo>
                  <a:pt x="0" y="0"/>
                </a:lnTo>
                <a:close/>
              </a:path>
            </a:pathLst>
          </a:custGeom>
          <a:blipFill>
            <a:blip r:embed="rId4"/>
            <a:stretch>
              <a:fillRect l="0" t="0" r="0" b="0"/>
            </a:stretch>
          </a:blipFill>
        </p:spPr>
      </p:sp>
      <p:sp>
        <p:nvSpPr>
          <p:cNvPr name="TextBox 22" id="22"/>
          <p:cNvSpPr txBox="true"/>
          <p:nvPr/>
        </p:nvSpPr>
        <p:spPr>
          <a:xfrm rot="0">
            <a:off x="314308" y="121900"/>
            <a:ext cx="7723505" cy="881012"/>
          </a:xfrm>
          <a:prstGeom prst="rect">
            <a:avLst/>
          </a:prstGeom>
        </p:spPr>
        <p:txBody>
          <a:bodyPr anchor="t" rtlCol="false" tIns="0" lIns="0" bIns="0" rIns="0">
            <a:spAutoFit/>
          </a:bodyPr>
          <a:lstStyle/>
          <a:p>
            <a:pPr algn="l">
              <a:lnSpc>
                <a:spcPts val="5759"/>
              </a:lnSpc>
            </a:pPr>
            <a:r>
              <a:rPr lang="en-US" sz="4800">
                <a:solidFill>
                  <a:srgbClr val="000000"/>
                </a:solidFill>
                <a:latin typeface="Arial Bold"/>
              </a:rPr>
              <a:t>DATA VIRTUALIZATION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3529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6B0E3">
                <a:alpha val="65490"/>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6B0E3">
                <a:alpha val="49412"/>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69412"/>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26292">
                <a:alpha val="80000"/>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6B0E3">
                <a:alpha val="6549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69412"/>
              </a:srgbClr>
            </a:solidFill>
          </p:spPr>
        </p:sp>
      </p:grpSp>
      <p:sp>
        <p:nvSpPr>
          <p:cNvPr name="Freeform 20" id="20"/>
          <p:cNvSpPr/>
          <p:nvPr/>
        </p:nvSpPr>
        <p:spPr>
          <a:xfrm flipH="false" flipV="false" rot="0">
            <a:off x="1375470" y="623602"/>
            <a:ext cx="15970397" cy="9039797"/>
          </a:xfrm>
          <a:custGeom>
            <a:avLst/>
            <a:gdLst/>
            <a:ahLst/>
            <a:cxnLst/>
            <a:rect r="r" b="b" t="t" l="l"/>
            <a:pathLst>
              <a:path h="9039797" w="15970397">
                <a:moveTo>
                  <a:pt x="0" y="0"/>
                </a:moveTo>
                <a:lnTo>
                  <a:pt x="15970397" y="0"/>
                </a:lnTo>
                <a:lnTo>
                  <a:pt x="15970397" y="9039796"/>
                </a:lnTo>
                <a:lnTo>
                  <a:pt x="0" y="9039796"/>
                </a:lnTo>
                <a:lnTo>
                  <a:pt x="0" y="0"/>
                </a:lnTo>
                <a:close/>
              </a:path>
            </a:pathLst>
          </a:custGeom>
          <a:blipFill>
            <a:blip r:embed="rId3"/>
            <a:stretch>
              <a:fillRect l="0" t="-44054" r="0" b="-44054"/>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3529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6B0E3">
                <a:alpha val="65490"/>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6B0E3">
                <a:alpha val="49412"/>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69412"/>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26292">
                <a:alpha val="80000"/>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6B0E3">
                <a:alpha val="6549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69412"/>
              </a:srgbClr>
            </a:solidFill>
          </p:spPr>
        </p:sp>
      </p:grpSp>
      <p:sp>
        <p:nvSpPr>
          <p:cNvPr name="Freeform 20" id="20"/>
          <p:cNvSpPr/>
          <p:nvPr/>
        </p:nvSpPr>
        <p:spPr>
          <a:xfrm flipH="false" flipV="false" rot="0">
            <a:off x="1028700" y="2422303"/>
            <a:ext cx="15113795" cy="6835997"/>
          </a:xfrm>
          <a:custGeom>
            <a:avLst/>
            <a:gdLst/>
            <a:ahLst/>
            <a:cxnLst/>
            <a:rect r="r" b="b" t="t" l="l"/>
            <a:pathLst>
              <a:path h="6835997" w="15113795">
                <a:moveTo>
                  <a:pt x="0" y="0"/>
                </a:moveTo>
                <a:lnTo>
                  <a:pt x="15113795" y="0"/>
                </a:lnTo>
                <a:lnTo>
                  <a:pt x="15113795" y="6835997"/>
                </a:lnTo>
                <a:lnTo>
                  <a:pt x="0" y="6835997"/>
                </a:lnTo>
                <a:lnTo>
                  <a:pt x="0" y="0"/>
                </a:lnTo>
                <a:close/>
              </a:path>
            </a:pathLst>
          </a:custGeom>
          <a:blipFill>
            <a:blip r:embed="rId3"/>
            <a:stretch>
              <a:fillRect l="-3139" t="0" r="-3139"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3529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6B0E3">
                <a:alpha val="65490"/>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6B0E3">
                <a:alpha val="49412"/>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69412"/>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26292">
                <a:alpha val="80000"/>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6B0E3">
                <a:alpha val="6549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69412"/>
              </a:srgbClr>
            </a:solidFill>
          </p:spPr>
        </p:sp>
      </p:grpSp>
      <p:sp>
        <p:nvSpPr>
          <p:cNvPr name="Freeform 20" id="20"/>
          <p:cNvSpPr/>
          <p:nvPr/>
        </p:nvSpPr>
        <p:spPr>
          <a:xfrm flipH="false" flipV="false" rot="0">
            <a:off x="1028700" y="2639482"/>
            <a:ext cx="13857848" cy="5923636"/>
          </a:xfrm>
          <a:custGeom>
            <a:avLst/>
            <a:gdLst/>
            <a:ahLst/>
            <a:cxnLst/>
            <a:rect r="r" b="b" t="t" l="l"/>
            <a:pathLst>
              <a:path h="5923636" w="13857848">
                <a:moveTo>
                  <a:pt x="0" y="0"/>
                </a:moveTo>
                <a:lnTo>
                  <a:pt x="13857848" y="0"/>
                </a:lnTo>
                <a:lnTo>
                  <a:pt x="13857848" y="5923635"/>
                </a:lnTo>
                <a:lnTo>
                  <a:pt x="0" y="5923635"/>
                </a:lnTo>
                <a:lnTo>
                  <a:pt x="0" y="0"/>
                </a:lnTo>
                <a:close/>
              </a:path>
            </a:pathLst>
          </a:custGeom>
          <a:blipFill>
            <a:blip r:embed="rId3"/>
            <a:stretch>
              <a:fillRect l="0" t="-5276" r="-8375" b="-5276"/>
            </a:stretch>
          </a:blipFill>
        </p:spPr>
      </p:sp>
      <p:sp>
        <p:nvSpPr>
          <p:cNvPr name="TextBox 21" id="21"/>
          <p:cNvSpPr txBox="true"/>
          <p:nvPr/>
        </p:nvSpPr>
        <p:spPr>
          <a:xfrm rot="0">
            <a:off x="673100" y="619125"/>
            <a:ext cx="14521592" cy="828675"/>
          </a:xfrm>
          <a:prstGeom prst="rect">
            <a:avLst/>
          </a:prstGeom>
        </p:spPr>
        <p:txBody>
          <a:bodyPr anchor="t" rtlCol="false" tIns="0" lIns="0" bIns="0" rIns="0">
            <a:spAutoFit/>
          </a:bodyPr>
          <a:lstStyle/>
          <a:p>
            <a:pPr algn="just" marL="1050930" indent="-525465" lvl="1">
              <a:lnSpc>
                <a:spcPts val="5841"/>
              </a:lnSpc>
              <a:buFont typeface="Arial"/>
              <a:buChar char="•"/>
            </a:pPr>
            <a:r>
              <a:rPr lang="en-US" sz="4867">
                <a:solidFill>
                  <a:srgbClr val="000000"/>
                </a:solidFill>
                <a:latin typeface="Arial Bold"/>
              </a:rPr>
              <a:t>sample program :</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3529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6B0E3">
                <a:alpha val="65490"/>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6B0E3">
                <a:alpha val="49412"/>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69412"/>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26292">
                <a:alpha val="80000"/>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6B0E3">
                <a:alpha val="6549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69412"/>
              </a:srgbClr>
            </a:solidFill>
          </p:spPr>
        </p:sp>
      </p:grpSp>
      <p:sp>
        <p:nvSpPr>
          <p:cNvPr name="TextBox 20" id="20"/>
          <p:cNvSpPr txBox="true"/>
          <p:nvPr/>
        </p:nvSpPr>
        <p:spPr>
          <a:xfrm rot="0">
            <a:off x="4731735" y="4457700"/>
            <a:ext cx="14521592" cy="1038225"/>
          </a:xfrm>
          <a:prstGeom prst="rect">
            <a:avLst/>
          </a:prstGeom>
        </p:spPr>
        <p:txBody>
          <a:bodyPr anchor="t" rtlCol="false" tIns="0" lIns="0" bIns="0" rIns="0">
            <a:spAutoFit/>
          </a:bodyPr>
          <a:lstStyle/>
          <a:p>
            <a:pPr algn="just">
              <a:lnSpc>
                <a:spcPts val="7281"/>
              </a:lnSpc>
            </a:pPr>
            <a:r>
              <a:rPr lang="en-US" sz="6067">
                <a:solidFill>
                  <a:srgbClr val="92D050"/>
                </a:solidFill>
                <a:latin typeface="Arial Bold"/>
              </a:rPr>
              <a:t>THANKING YOU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4116778" y="-1106486"/>
            <a:ext cx="1843088" cy="10301288"/>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839617" y="-1116805"/>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35294"/>
              </a:srgbClr>
            </a:solidFill>
          </p:spPr>
        </p:sp>
      </p:grpSp>
      <p:grpSp>
        <p:nvGrpSpPr>
          <p:cNvPr name="Group 6" id="6"/>
          <p:cNvGrpSpPr/>
          <p:nvPr/>
        </p:nvGrpSpPr>
        <p:grpSpPr>
          <a:xfrm rot="0">
            <a:off x="14472566" y="-1116805"/>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6B0E3">
                <a:alpha val="65490"/>
              </a:srgbClr>
            </a:solidFill>
          </p:spPr>
        </p:sp>
      </p:grpSp>
      <p:grpSp>
        <p:nvGrpSpPr>
          <p:cNvPr name="Group 10" id="10"/>
          <p:cNvGrpSpPr/>
          <p:nvPr/>
        </p:nvGrpSpPr>
        <p:grpSpPr>
          <a:xfrm rot="0">
            <a:off x="14069153" y="-1116805"/>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6B0E3">
                <a:alpha val="49412"/>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69412"/>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26292">
                <a:alpha val="80000"/>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6B0E3">
                <a:alpha val="6549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69412"/>
              </a:srgbClr>
            </a:solidFill>
          </p:spPr>
        </p:sp>
      </p:grpSp>
      <p:sp>
        <p:nvSpPr>
          <p:cNvPr name="Freeform 20" id="20"/>
          <p:cNvSpPr/>
          <p:nvPr/>
        </p:nvSpPr>
        <p:spPr>
          <a:xfrm flipH="false" flipV="false" rot="0">
            <a:off x="1592606" y="4356565"/>
            <a:ext cx="7819738" cy="5181146"/>
          </a:xfrm>
          <a:custGeom>
            <a:avLst/>
            <a:gdLst/>
            <a:ahLst/>
            <a:cxnLst/>
            <a:rect r="r" b="b" t="t" l="l"/>
            <a:pathLst>
              <a:path h="5181146" w="7819738">
                <a:moveTo>
                  <a:pt x="0" y="0"/>
                </a:moveTo>
                <a:lnTo>
                  <a:pt x="7819739" y="0"/>
                </a:lnTo>
                <a:lnTo>
                  <a:pt x="7819739" y="5181146"/>
                </a:lnTo>
                <a:lnTo>
                  <a:pt x="0" y="5181146"/>
                </a:lnTo>
                <a:lnTo>
                  <a:pt x="0" y="0"/>
                </a:lnTo>
                <a:close/>
              </a:path>
            </a:pathLst>
          </a:custGeom>
          <a:blipFill>
            <a:blip r:embed="rId3"/>
            <a:stretch>
              <a:fillRect l="-3655" t="-4449" r="-152" b="0"/>
            </a:stretch>
          </a:blipFill>
        </p:spPr>
      </p:sp>
      <p:sp>
        <p:nvSpPr>
          <p:cNvPr name="Freeform 21" id="21"/>
          <p:cNvSpPr/>
          <p:nvPr/>
        </p:nvSpPr>
        <p:spPr>
          <a:xfrm flipH="false" flipV="false" rot="0">
            <a:off x="7559580" y="3091563"/>
            <a:ext cx="6509573" cy="5856474"/>
          </a:xfrm>
          <a:custGeom>
            <a:avLst/>
            <a:gdLst/>
            <a:ahLst/>
            <a:cxnLst/>
            <a:rect r="r" b="b" t="t" l="l"/>
            <a:pathLst>
              <a:path h="5856474" w="6509573">
                <a:moveTo>
                  <a:pt x="0" y="0"/>
                </a:moveTo>
                <a:lnTo>
                  <a:pt x="6509573" y="0"/>
                </a:lnTo>
                <a:lnTo>
                  <a:pt x="6509573" y="5856474"/>
                </a:lnTo>
                <a:lnTo>
                  <a:pt x="0" y="5856474"/>
                </a:lnTo>
                <a:lnTo>
                  <a:pt x="0" y="0"/>
                </a:lnTo>
                <a:close/>
              </a:path>
            </a:pathLst>
          </a:custGeom>
          <a:blipFill>
            <a:blip r:embed="rId4"/>
            <a:stretch>
              <a:fillRect l="0" t="0" r="0" b="0"/>
            </a:stretch>
          </a:blipFill>
        </p:spPr>
      </p:sp>
      <p:sp>
        <p:nvSpPr>
          <p:cNvPr name="TextBox 22" id="22"/>
          <p:cNvSpPr txBox="true"/>
          <p:nvPr/>
        </p:nvSpPr>
        <p:spPr>
          <a:xfrm rot="0">
            <a:off x="2104265" y="1206280"/>
            <a:ext cx="12012513" cy="2589099"/>
          </a:xfrm>
          <a:prstGeom prst="rect">
            <a:avLst/>
          </a:prstGeom>
        </p:spPr>
        <p:txBody>
          <a:bodyPr anchor="t" rtlCol="false" tIns="0" lIns="0" bIns="0" rIns="0">
            <a:spAutoFit/>
          </a:bodyPr>
          <a:lstStyle/>
          <a:p>
            <a:pPr algn="l">
              <a:lnSpc>
                <a:spcPts val="6563"/>
              </a:lnSpc>
            </a:pPr>
            <a:r>
              <a:rPr lang="en-US" sz="5469">
                <a:solidFill>
                  <a:srgbClr val="92D050"/>
                </a:solidFill>
                <a:latin typeface="Arial Bold"/>
              </a:rPr>
              <a:t>HEART FAILURE PREDICTION USING ARTIFICIAL NEURAL NETWORK</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3529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6B0E3">
                <a:alpha val="65490"/>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6B0E3">
                <a:alpha val="49412"/>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69412"/>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26292">
                <a:alpha val="80000"/>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6B0E3">
                <a:alpha val="6549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69412"/>
              </a:srgbClr>
            </a:solidFill>
          </p:spPr>
        </p:sp>
      </p:grpSp>
      <p:sp>
        <p:nvSpPr>
          <p:cNvPr name="TextBox 20" id="20"/>
          <p:cNvSpPr txBox="true"/>
          <p:nvPr/>
        </p:nvSpPr>
        <p:spPr>
          <a:xfrm rot="0">
            <a:off x="297165" y="396220"/>
            <a:ext cx="2990229" cy="881012"/>
          </a:xfrm>
          <a:prstGeom prst="rect">
            <a:avLst/>
          </a:prstGeom>
        </p:spPr>
        <p:txBody>
          <a:bodyPr anchor="t" rtlCol="false" tIns="0" lIns="0" bIns="0" rIns="0">
            <a:spAutoFit/>
          </a:bodyPr>
          <a:lstStyle/>
          <a:p>
            <a:pPr algn="l">
              <a:lnSpc>
                <a:spcPts val="5759"/>
              </a:lnSpc>
            </a:pPr>
            <a:r>
              <a:rPr lang="en-US" sz="4800">
                <a:solidFill>
                  <a:srgbClr val="000000"/>
                </a:solidFill>
                <a:latin typeface="Arial Bold"/>
              </a:rPr>
              <a:t>AGENDA</a:t>
            </a:r>
          </a:p>
        </p:txBody>
      </p:sp>
      <p:sp>
        <p:nvSpPr>
          <p:cNvPr name="TextBox 21" id="21"/>
          <p:cNvSpPr txBox="true"/>
          <p:nvPr/>
        </p:nvSpPr>
        <p:spPr>
          <a:xfrm rot="0">
            <a:off x="2411825" y="1456073"/>
            <a:ext cx="9247948" cy="7886700"/>
          </a:xfrm>
          <a:prstGeom prst="rect">
            <a:avLst/>
          </a:prstGeom>
        </p:spPr>
        <p:txBody>
          <a:bodyPr anchor="t" rtlCol="false" tIns="0" lIns="0" bIns="0" rIns="0">
            <a:spAutoFit/>
          </a:bodyPr>
          <a:lstStyle/>
          <a:p>
            <a:pPr marL="855472" indent="-427736" lvl="1">
              <a:lnSpc>
                <a:spcPts val="4754"/>
              </a:lnSpc>
              <a:buFont typeface="Arial"/>
              <a:buChar char="•"/>
            </a:pPr>
            <a:r>
              <a:rPr lang="en-US" sz="3962">
                <a:solidFill>
                  <a:srgbClr val="92D050"/>
                </a:solidFill>
                <a:latin typeface="Arial"/>
              </a:rPr>
              <a:t>        our end-to-end heart disease prediction tutorial aim to detect the presence or risk of heart disease in the person based on their medical attributes. For this, we use a representative data set from sources such as UCI's repository that includes medical histories and attribute information for several patients. Moreover, data processing, exploratory data analysis, and some data visualization bring out new insights from a medical dataset. </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3529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6B0E3">
                <a:alpha val="65490"/>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6B0E3">
                <a:alpha val="49412"/>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69412"/>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26292">
                <a:alpha val="80000"/>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6B0E3">
                <a:alpha val="6549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69412"/>
              </a:srgbClr>
            </a:solidFill>
          </p:spPr>
        </p:sp>
      </p:grpSp>
      <p:sp>
        <p:nvSpPr>
          <p:cNvPr name="TextBox 20" id="20"/>
          <p:cNvSpPr txBox="true"/>
          <p:nvPr/>
        </p:nvSpPr>
        <p:spPr>
          <a:xfrm rot="0">
            <a:off x="572373" y="565616"/>
            <a:ext cx="7130903" cy="779155"/>
          </a:xfrm>
          <a:prstGeom prst="rect">
            <a:avLst/>
          </a:prstGeom>
        </p:spPr>
        <p:txBody>
          <a:bodyPr anchor="t" rtlCol="false" tIns="0" lIns="0" bIns="0" rIns="0">
            <a:spAutoFit/>
          </a:bodyPr>
          <a:lstStyle/>
          <a:p>
            <a:pPr algn="l">
              <a:lnSpc>
                <a:spcPts val="5040"/>
              </a:lnSpc>
            </a:pPr>
            <a:r>
              <a:rPr lang="en-US" sz="4200">
                <a:solidFill>
                  <a:srgbClr val="000000"/>
                </a:solidFill>
                <a:latin typeface="Arial Bold"/>
              </a:rPr>
              <a:t>PROBLEM STATEMENT</a:t>
            </a:r>
          </a:p>
        </p:txBody>
      </p:sp>
      <p:sp>
        <p:nvSpPr>
          <p:cNvPr name="TextBox 21" id="21"/>
          <p:cNvSpPr txBox="true"/>
          <p:nvPr/>
        </p:nvSpPr>
        <p:spPr>
          <a:xfrm rot="0">
            <a:off x="1161093" y="1935034"/>
            <a:ext cx="13244070" cy="6331207"/>
          </a:xfrm>
          <a:prstGeom prst="rect">
            <a:avLst/>
          </a:prstGeom>
        </p:spPr>
        <p:txBody>
          <a:bodyPr anchor="t" rtlCol="false" tIns="0" lIns="0" bIns="0" rIns="0">
            <a:spAutoFit/>
          </a:bodyPr>
          <a:lstStyle/>
          <a:p>
            <a:pPr algn="just" marL="890362" indent="-445181" lvl="1">
              <a:lnSpc>
                <a:spcPts val="4948"/>
              </a:lnSpc>
              <a:buFont typeface="Arial"/>
              <a:buChar char="•"/>
            </a:pPr>
            <a:r>
              <a:rPr lang="en-US" sz="4123">
                <a:solidFill>
                  <a:srgbClr val="92D050"/>
                </a:solidFill>
                <a:latin typeface="Arial"/>
              </a:rPr>
              <a:t>          In this project, our objective is to develop an artificial intelligence-based predictive model using Artificial Neural Networks (ANN) to accurately identify individuals at risk of heart failure. By leveraging various demographic, clinical, and diagnostic features, we aim to build a robust predictive tool that can assist healthcare professionals in early identification and proactive management of individuals susceptible to heart failure.</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3529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6B0E3">
                <a:alpha val="65490"/>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6B0E3">
                <a:alpha val="49412"/>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69412"/>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26292">
                <a:alpha val="80000"/>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6B0E3">
                <a:alpha val="6549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69412"/>
              </a:srgbClr>
            </a:solidFill>
          </p:spPr>
        </p:sp>
      </p:grpSp>
      <p:sp>
        <p:nvSpPr>
          <p:cNvPr name="TextBox 20" id="20"/>
          <p:cNvSpPr txBox="true"/>
          <p:nvPr/>
        </p:nvSpPr>
        <p:spPr>
          <a:xfrm rot="0">
            <a:off x="228585" y="563890"/>
            <a:ext cx="6504537" cy="779155"/>
          </a:xfrm>
          <a:prstGeom prst="rect">
            <a:avLst/>
          </a:prstGeom>
        </p:spPr>
        <p:txBody>
          <a:bodyPr anchor="t" rtlCol="false" tIns="0" lIns="0" bIns="0" rIns="0">
            <a:spAutoFit/>
          </a:bodyPr>
          <a:lstStyle/>
          <a:p>
            <a:pPr algn="l">
              <a:lnSpc>
                <a:spcPts val="5040"/>
              </a:lnSpc>
            </a:pPr>
            <a:r>
              <a:rPr lang="en-US" sz="4200">
                <a:solidFill>
                  <a:srgbClr val="000000"/>
                </a:solidFill>
                <a:latin typeface="Arial Bold"/>
              </a:rPr>
              <a:t>PROJECT OVERVIEW</a:t>
            </a:r>
          </a:p>
        </p:txBody>
      </p:sp>
      <p:sp>
        <p:nvSpPr>
          <p:cNvPr name="TextBox 21" id="21"/>
          <p:cNvSpPr txBox="true"/>
          <p:nvPr/>
        </p:nvSpPr>
        <p:spPr>
          <a:xfrm rot="0">
            <a:off x="673099" y="2087434"/>
            <a:ext cx="14369192" cy="3833014"/>
          </a:xfrm>
          <a:prstGeom prst="rect">
            <a:avLst/>
          </a:prstGeom>
        </p:spPr>
        <p:txBody>
          <a:bodyPr anchor="t" rtlCol="false" tIns="0" lIns="0" bIns="0" rIns="0">
            <a:spAutoFit/>
          </a:bodyPr>
          <a:lstStyle/>
          <a:p>
            <a:pPr algn="just" marL="890362" indent="-445181" lvl="1">
              <a:lnSpc>
                <a:spcPts val="4948"/>
              </a:lnSpc>
              <a:buFont typeface="Arial"/>
              <a:buChar char="•"/>
            </a:pPr>
            <a:r>
              <a:rPr lang="en-US" sz="4123">
                <a:solidFill>
                  <a:srgbClr val="92D050"/>
                </a:solidFill>
                <a:latin typeface="Arial"/>
              </a:rPr>
              <a:t>Heart failure is a critical medical condition that affects millions of people worldwide. Predicting the likelihood of heart failure in patients can significantly enhance early detection, intervention, and management strategies, ultimately improving patient outcomes and reducing healthcare costs. </a:t>
            </a:r>
          </a:p>
        </p:txBody>
      </p:sp>
      <p:sp>
        <p:nvSpPr>
          <p:cNvPr name="TextBox 22" id="22"/>
          <p:cNvSpPr txBox="true"/>
          <p:nvPr/>
        </p:nvSpPr>
        <p:spPr>
          <a:xfrm rot="0">
            <a:off x="1326001" y="6194031"/>
            <a:ext cx="14369192" cy="3833014"/>
          </a:xfrm>
          <a:prstGeom prst="rect">
            <a:avLst/>
          </a:prstGeom>
        </p:spPr>
        <p:txBody>
          <a:bodyPr anchor="t" rtlCol="false" tIns="0" lIns="0" bIns="0" rIns="0">
            <a:spAutoFit/>
          </a:bodyPr>
          <a:lstStyle/>
          <a:p>
            <a:pPr algn="just" marL="890362" indent="-445181" lvl="1">
              <a:lnSpc>
                <a:spcPts val="4948"/>
              </a:lnSpc>
              <a:buFont typeface="Arial"/>
              <a:buChar char="•"/>
            </a:pPr>
            <a:r>
              <a:rPr lang="en-US" sz="4123">
                <a:solidFill>
                  <a:srgbClr val="92D050"/>
                </a:solidFill>
                <a:latin typeface="Arial"/>
              </a:rPr>
              <a:t>Data Collection</a:t>
            </a:r>
          </a:p>
          <a:p>
            <a:pPr algn="just" marL="890362" indent="-445181" lvl="1">
              <a:lnSpc>
                <a:spcPts val="4948"/>
              </a:lnSpc>
              <a:buFont typeface="Arial"/>
              <a:buChar char="•"/>
            </a:pPr>
            <a:r>
              <a:rPr lang="en-US" sz="4123">
                <a:solidFill>
                  <a:srgbClr val="92D050"/>
                </a:solidFill>
                <a:latin typeface="Arial"/>
              </a:rPr>
              <a:t>Data Preprocessing</a:t>
            </a:r>
          </a:p>
          <a:p>
            <a:pPr algn="just" marL="890362" indent="-445181" lvl="1">
              <a:lnSpc>
                <a:spcPts val="4948"/>
              </a:lnSpc>
              <a:buFont typeface="Arial"/>
              <a:buChar char="•"/>
            </a:pPr>
            <a:r>
              <a:rPr lang="en-US" sz="4123">
                <a:solidFill>
                  <a:srgbClr val="92D050"/>
                </a:solidFill>
                <a:latin typeface="Arial"/>
              </a:rPr>
              <a:t>Feature Selection and Engineering</a:t>
            </a:r>
          </a:p>
          <a:p>
            <a:pPr algn="just" marL="890362" indent="-445181" lvl="1">
              <a:lnSpc>
                <a:spcPts val="4948"/>
              </a:lnSpc>
              <a:buFont typeface="Arial"/>
              <a:buChar char="•"/>
            </a:pPr>
            <a:r>
              <a:rPr lang="en-US" sz="4123">
                <a:solidFill>
                  <a:srgbClr val="92D050"/>
                </a:solidFill>
                <a:latin typeface="Arial"/>
              </a:rPr>
              <a:t>Model Selection</a:t>
            </a:r>
          </a:p>
          <a:p>
            <a:pPr algn="just" marL="890362" indent="-445181" lvl="1">
              <a:lnSpc>
                <a:spcPts val="4948"/>
              </a:lnSpc>
              <a:buFont typeface="Arial"/>
              <a:buChar char="•"/>
            </a:pPr>
            <a:r>
              <a:rPr lang="en-US" sz="4123">
                <a:solidFill>
                  <a:srgbClr val="92D050"/>
                </a:solidFill>
                <a:latin typeface="Arial"/>
              </a:rPr>
              <a:t>Model Training and Validation</a:t>
            </a:r>
          </a:p>
          <a:p>
            <a:pPr algn="just" marL="890362" indent="-445181" lvl="1">
              <a:lnSpc>
                <a:spcPts val="4948"/>
              </a:lnSpc>
              <a:buFont typeface="Arial"/>
              <a:buChar char="•"/>
            </a:pPr>
            <a:r>
              <a:rPr lang="en-US" sz="4123">
                <a:solidFill>
                  <a:srgbClr val="92D050"/>
                </a:solidFill>
                <a:latin typeface="Arial"/>
              </a:rPr>
              <a:t>Model Interpretation</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3529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6B0E3">
                <a:alpha val="65490"/>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6B0E3">
                <a:alpha val="49412"/>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69412"/>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26292">
                <a:alpha val="80000"/>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6B0E3">
                <a:alpha val="6549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69412"/>
              </a:srgbClr>
            </a:solidFill>
          </p:spPr>
        </p:sp>
      </p:grpSp>
      <p:sp>
        <p:nvSpPr>
          <p:cNvPr name="TextBox 20" id="20"/>
          <p:cNvSpPr txBox="true"/>
          <p:nvPr/>
        </p:nvSpPr>
        <p:spPr>
          <a:xfrm rot="0">
            <a:off x="348600" y="259060"/>
            <a:ext cx="7189500" cy="881012"/>
          </a:xfrm>
          <a:prstGeom prst="rect">
            <a:avLst/>
          </a:prstGeom>
        </p:spPr>
        <p:txBody>
          <a:bodyPr anchor="t" rtlCol="false" tIns="0" lIns="0" bIns="0" rIns="0">
            <a:spAutoFit/>
          </a:bodyPr>
          <a:lstStyle/>
          <a:p>
            <a:pPr algn="l">
              <a:lnSpc>
                <a:spcPts val="5759"/>
              </a:lnSpc>
            </a:pPr>
            <a:r>
              <a:rPr lang="en-US" sz="4800">
                <a:solidFill>
                  <a:srgbClr val="000000"/>
                </a:solidFill>
                <a:latin typeface="Arial Bold"/>
              </a:rPr>
              <a:t>Who are the end users?</a:t>
            </a:r>
          </a:p>
        </p:txBody>
      </p:sp>
      <p:sp>
        <p:nvSpPr>
          <p:cNvPr name="TextBox 21" id="21"/>
          <p:cNvSpPr txBox="true"/>
          <p:nvPr/>
        </p:nvSpPr>
        <p:spPr>
          <a:xfrm rot="0">
            <a:off x="673099" y="2239834"/>
            <a:ext cx="14521592" cy="1348069"/>
          </a:xfrm>
          <a:prstGeom prst="rect">
            <a:avLst/>
          </a:prstGeom>
        </p:spPr>
        <p:txBody>
          <a:bodyPr anchor="t" rtlCol="false" tIns="0" lIns="0" bIns="0" rIns="0">
            <a:spAutoFit/>
          </a:bodyPr>
          <a:lstStyle/>
          <a:p>
            <a:pPr algn="just" marL="899805" indent="-449902" lvl="1">
              <a:lnSpc>
                <a:spcPts val="5001"/>
              </a:lnSpc>
              <a:buFont typeface="Arial"/>
              <a:buChar char="•"/>
            </a:pPr>
            <a:r>
              <a:rPr lang="en-US" sz="4167">
                <a:solidFill>
                  <a:srgbClr val="92D050"/>
                </a:solidFill>
                <a:latin typeface="Arial"/>
              </a:rPr>
              <a:t>The end users of the heart failure prediction project may include:</a:t>
            </a:r>
          </a:p>
        </p:txBody>
      </p:sp>
      <p:sp>
        <p:nvSpPr>
          <p:cNvPr name="TextBox 22" id="22"/>
          <p:cNvSpPr txBox="true"/>
          <p:nvPr/>
        </p:nvSpPr>
        <p:spPr>
          <a:xfrm rot="0">
            <a:off x="1357959" y="4627434"/>
            <a:ext cx="14970637" cy="3339173"/>
          </a:xfrm>
          <a:prstGeom prst="rect">
            <a:avLst/>
          </a:prstGeom>
        </p:spPr>
        <p:txBody>
          <a:bodyPr anchor="t" rtlCol="false" tIns="0" lIns="0" bIns="0" rIns="0">
            <a:spAutoFit/>
          </a:bodyPr>
          <a:lstStyle/>
          <a:p>
            <a:pPr algn="just" marL="927629" indent="-463815" lvl="1">
              <a:lnSpc>
                <a:spcPts val="5155"/>
              </a:lnSpc>
              <a:buFont typeface="Arial"/>
              <a:buChar char="•"/>
            </a:pPr>
            <a:r>
              <a:rPr lang="en-US" sz="4296">
                <a:solidFill>
                  <a:srgbClr val="92D050"/>
                </a:solidFill>
                <a:latin typeface="Arial"/>
              </a:rPr>
              <a:t>Healthcare Providers</a:t>
            </a:r>
          </a:p>
          <a:p>
            <a:pPr algn="just" marL="927629" indent="-463815" lvl="1">
              <a:lnSpc>
                <a:spcPts val="5155"/>
              </a:lnSpc>
              <a:buFont typeface="Arial"/>
              <a:buChar char="•"/>
            </a:pPr>
            <a:r>
              <a:rPr lang="en-US" sz="4296">
                <a:solidFill>
                  <a:srgbClr val="92D050"/>
                </a:solidFill>
                <a:latin typeface="Arial"/>
              </a:rPr>
              <a:t>Hospitals and Healthcare Facilities</a:t>
            </a:r>
          </a:p>
          <a:p>
            <a:pPr algn="just" marL="927629" indent="-463815" lvl="1">
              <a:lnSpc>
                <a:spcPts val="5155"/>
              </a:lnSpc>
              <a:buFont typeface="Arial"/>
              <a:buChar char="•"/>
            </a:pPr>
            <a:r>
              <a:rPr lang="en-US" sz="4296">
                <a:solidFill>
                  <a:srgbClr val="92D050"/>
                </a:solidFill>
                <a:latin typeface="Arial"/>
              </a:rPr>
              <a:t>Patients</a:t>
            </a:r>
          </a:p>
          <a:p>
            <a:pPr algn="just" marL="927629" indent="-463815" lvl="1">
              <a:lnSpc>
                <a:spcPts val="5155"/>
              </a:lnSpc>
              <a:buFont typeface="Arial"/>
              <a:buChar char="•"/>
            </a:pPr>
            <a:r>
              <a:rPr lang="en-US" sz="4296">
                <a:solidFill>
                  <a:srgbClr val="92D050"/>
                </a:solidFill>
                <a:latin typeface="Arial"/>
              </a:rPr>
              <a:t>Healthcare Administrators and Policy Makers</a:t>
            </a:r>
          </a:p>
          <a:p>
            <a:pPr algn="just" marL="927629" indent="-463815" lvl="1">
              <a:lnSpc>
                <a:spcPts val="5155"/>
              </a:lnSpc>
              <a:buFont typeface="Arial"/>
              <a:buChar char="•"/>
            </a:pPr>
            <a:r>
              <a:rPr lang="en-US" sz="4296">
                <a:solidFill>
                  <a:srgbClr val="92D050"/>
                </a:solidFill>
                <a:latin typeface="Arial"/>
              </a:rPr>
              <a:t>Research Community</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3529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6B0E3">
                <a:alpha val="65490"/>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6B0E3">
                <a:alpha val="49412"/>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69412"/>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26292">
                <a:alpha val="80000"/>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6B0E3">
                <a:alpha val="6549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69412"/>
              </a:srgbClr>
            </a:solidFill>
          </p:spPr>
        </p:sp>
      </p:grpSp>
      <p:sp>
        <p:nvSpPr>
          <p:cNvPr name="TextBox 20" id="20"/>
          <p:cNvSpPr txBox="true"/>
          <p:nvPr/>
        </p:nvSpPr>
        <p:spPr>
          <a:xfrm rot="0">
            <a:off x="280020" y="327640"/>
            <a:ext cx="12264420" cy="881012"/>
          </a:xfrm>
          <a:prstGeom prst="rect">
            <a:avLst/>
          </a:prstGeom>
        </p:spPr>
        <p:txBody>
          <a:bodyPr anchor="t" rtlCol="false" tIns="0" lIns="0" bIns="0" rIns="0">
            <a:spAutoFit/>
          </a:bodyPr>
          <a:lstStyle/>
          <a:p>
            <a:pPr algn="l">
              <a:lnSpc>
                <a:spcPts val="5759"/>
              </a:lnSpc>
            </a:pPr>
            <a:r>
              <a:rPr lang="en-US" sz="4800">
                <a:solidFill>
                  <a:srgbClr val="000000"/>
                </a:solidFill>
                <a:latin typeface="Arial Bold"/>
              </a:rPr>
              <a:t>Your solution and its value proposition</a:t>
            </a:r>
          </a:p>
        </p:txBody>
      </p:sp>
      <p:sp>
        <p:nvSpPr>
          <p:cNvPr name="TextBox 21" id="21"/>
          <p:cNvSpPr txBox="true"/>
          <p:nvPr/>
        </p:nvSpPr>
        <p:spPr>
          <a:xfrm rot="0">
            <a:off x="1375945" y="1379248"/>
            <a:ext cx="14970637" cy="4640552"/>
          </a:xfrm>
          <a:prstGeom prst="rect">
            <a:avLst/>
          </a:prstGeom>
        </p:spPr>
        <p:txBody>
          <a:bodyPr anchor="t" rtlCol="false" tIns="0" lIns="0" bIns="0" rIns="0">
            <a:spAutoFit/>
          </a:bodyPr>
          <a:lstStyle/>
          <a:p>
            <a:pPr algn="just">
              <a:lnSpc>
                <a:spcPts val="5155"/>
              </a:lnSpc>
            </a:pPr>
            <a:r>
              <a:rPr lang="en-US" sz="4296">
                <a:solidFill>
                  <a:srgbClr val="92D050"/>
                </a:solidFill>
                <a:latin typeface="Arial"/>
              </a:rPr>
              <a:t>Our solution is a comprehensive heart failure prediction model developed using advanced machine learning techniques and leveraging rich clinical data and patient demographics. By analyzing key indicators and risk factors associated with heart failure, our model accurately predicts the likelihood of individuals developing this critical medical condition.</a:t>
            </a:r>
          </a:p>
        </p:txBody>
      </p:sp>
      <p:sp>
        <p:nvSpPr>
          <p:cNvPr name="TextBox 22" id="22"/>
          <p:cNvSpPr txBox="true"/>
          <p:nvPr/>
        </p:nvSpPr>
        <p:spPr>
          <a:xfrm rot="0">
            <a:off x="1886906" y="6487831"/>
            <a:ext cx="14521592" cy="2610414"/>
          </a:xfrm>
          <a:prstGeom prst="rect">
            <a:avLst/>
          </a:prstGeom>
        </p:spPr>
        <p:txBody>
          <a:bodyPr anchor="t" rtlCol="false" tIns="0" lIns="0" bIns="0" rIns="0">
            <a:spAutoFit/>
          </a:bodyPr>
          <a:lstStyle/>
          <a:p>
            <a:pPr algn="just" marL="899805" indent="-449902" lvl="1">
              <a:lnSpc>
                <a:spcPts val="5001"/>
              </a:lnSpc>
              <a:buFont typeface="Arial"/>
              <a:buChar char="•"/>
            </a:pPr>
            <a:r>
              <a:rPr lang="en-US" sz="4167">
                <a:solidFill>
                  <a:srgbClr val="92D050"/>
                </a:solidFill>
                <a:latin typeface="Arial"/>
              </a:rPr>
              <a:t>Early Detection and Intervention</a:t>
            </a:r>
          </a:p>
          <a:p>
            <a:pPr algn="just" marL="899805" indent="-449902" lvl="1">
              <a:lnSpc>
                <a:spcPts val="5001"/>
              </a:lnSpc>
              <a:buFont typeface="Arial"/>
              <a:buChar char="•"/>
            </a:pPr>
            <a:r>
              <a:rPr lang="en-US" sz="4167">
                <a:solidFill>
                  <a:srgbClr val="92D050"/>
                </a:solidFill>
                <a:latin typeface="Arial"/>
              </a:rPr>
              <a:t>Personalized Patient Care</a:t>
            </a:r>
          </a:p>
          <a:p>
            <a:pPr algn="just" marL="899805" indent="-449902" lvl="1">
              <a:lnSpc>
                <a:spcPts val="5001"/>
              </a:lnSpc>
              <a:buFont typeface="Arial"/>
              <a:buChar char="•"/>
            </a:pPr>
            <a:r>
              <a:rPr lang="en-US" sz="4167">
                <a:solidFill>
                  <a:srgbClr val="92D050"/>
                </a:solidFill>
                <a:latin typeface="Arial"/>
              </a:rPr>
              <a:t>Enhanced Patient Outcomes</a:t>
            </a:r>
          </a:p>
          <a:p>
            <a:pPr algn="just" marL="899805" indent="-449902" lvl="1">
              <a:lnSpc>
                <a:spcPts val="5001"/>
              </a:lnSpc>
              <a:buFont typeface="Arial"/>
              <a:buChar char="•"/>
            </a:pPr>
            <a:r>
              <a:rPr lang="en-US" sz="4167">
                <a:solidFill>
                  <a:srgbClr val="92D050"/>
                </a:solidFill>
                <a:latin typeface="Arial"/>
              </a:rPr>
              <a:t>Empowering Patients</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3529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6B0E3">
                <a:alpha val="65490"/>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6B0E3">
                <a:alpha val="49412"/>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69412"/>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26292">
                <a:alpha val="80000"/>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6B0E3">
                <a:alpha val="6549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69412"/>
              </a:srgbClr>
            </a:solidFill>
          </p:spPr>
        </p:sp>
      </p:grpSp>
      <p:sp>
        <p:nvSpPr>
          <p:cNvPr name="TextBox 20" id="20"/>
          <p:cNvSpPr txBox="true"/>
          <p:nvPr/>
        </p:nvSpPr>
        <p:spPr>
          <a:xfrm rot="0">
            <a:off x="537195" y="373717"/>
            <a:ext cx="7772430" cy="881012"/>
          </a:xfrm>
          <a:prstGeom prst="rect">
            <a:avLst/>
          </a:prstGeom>
        </p:spPr>
        <p:txBody>
          <a:bodyPr anchor="t" rtlCol="false" tIns="0" lIns="0" bIns="0" rIns="0">
            <a:spAutoFit/>
          </a:bodyPr>
          <a:lstStyle/>
          <a:p>
            <a:pPr algn="l">
              <a:lnSpc>
                <a:spcPts val="5759"/>
              </a:lnSpc>
            </a:pPr>
            <a:r>
              <a:rPr lang="en-US" sz="4800">
                <a:solidFill>
                  <a:srgbClr val="000000"/>
                </a:solidFill>
                <a:latin typeface="Arial Bold"/>
              </a:rPr>
              <a:t>The wow in your solution</a:t>
            </a:r>
          </a:p>
        </p:txBody>
      </p:sp>
      <p:sp>
        <p:nvSpPr>
          <p:cNvPr name="TextBox 21" id="21"/>
          <p:cNvSpPr txBox="true"/>
          <p:nvPr/>
        </p:nvSpPr>
        <p:spPr>
          <a:xfrm rot="0">
            <a:off x="854503" y="2069626"/>
            <a:ext cx="14521592" cy="5766274"/>
          </a:xfrm>
          <a:prstGeom prst="rect">
            <a:avLst/>
          </a:prstGeom>
        </p:spPr>
        <p:txBody>
          <a:bodyPr anchor="t" rtlCol="false" tIns="0" lIns="0" bIns="0" rIns="0">
            <a:spAutoFit/>
          </a:bodyPr>
          <a:lstStyle/>
          <a:p>
            <a:pPr algn="just" marL="899805" indent="-449902" lvl="1">
              <a:lnSpc>
                <a:spcPts val="5001"/>
              </a:lnSpc>
              <a:buFont typeface="Arial"/>
              <a:buChar char="•"/>
            </a:pPr>
            <a:r>
              <a:rPr lang="en-US" sz="4167">
                <a:solidFill>
                  <a:srgbClr val="92D050"/>
                </a:solidFill>
                <a:latin typeface="Arial"/>
              </a:rPr>
              <a:t>the WOW factor of our solution lies in its ability to revolutionize heart failure care through proactive risk management, precision medicine, real-time decision support, scalability, continuous improvement, patient empowerment, and collaborative innovation. By harnessing the power of technology and data-driven insights, we are transforming the landscape of cardiovascular health and setting new standards for patient-centered care.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3529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6B0E3">
                <a:alpha val="65490"/>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6B0E3">
                <a:alpha val="49412"/>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69412"/>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26292">
                <a:alpha val="80000"/>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6B0E3">
                <a:alpha val="6549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69412"/>
              </a:srgbClr>
            </a:solidFill>
          </p:spPr>
        </p:sp>
      </p:grpSp>
      <p:sp>
        <p:nvSpPr>
          <p:cNvPr name="TextBox 20" id="20"/>
          <p:cNvSpPr txBox="true"/>
          <p:nvPr/>
        </p:nvSpPr>
        <p:spPr>
          <a:xfrm rot="0">
            <a:off x="657210" y="249535"/>
            <a:ext cx="4189125" cy="982871"/>
          </a:xfrm>
          <a:prstGeom prst="rect">
            <a:avLst/>
          </a:prstGeom>
        </p:spPr>
        <p:txBody>
          <a:bodyPr anchor="t" rtlCol="false" tIns="0" lIns="0" bIns="0" rIns="0">
            <a:spAutoFit/>
          </a:bodyPr>
          <a:lstStyle/>
          <a:p>
            <a:pPr algn="l">
              <a:lnSpc>
                <a:spcPts val="6480"/>
              </a:lnSpc>
            </a:pPr>
            <a:r>
              <a:rPr lang="en-US" sz="5400">
                <a:solidFill>
                  <a:srgbClr val="000000"/>
                </a:solidFill>
                <a:latin typeface="Arial Bold"/>
              </a:rPr>
              <a:t>Modelling</a:t>
            </a:r>
          </a:p>
        </p:txBody>
      </p:sp>
      <p:sp>
        <p:nvSpPr>
          <p:cNvPr name="TextBox 21" id="21"/>
          <p:cNvSpPr txBox="true"/>
          <p:nvPr/>
        </p:nvSpPr>
        <p:spPr>
          <a:xfrm rot="0">
            <a:off x="1159303" y="2374426"/>
            <a:ext cx="14521592" cy="2610414"/>
          </a:xfrm>
          <a:prstGeom prst="rect">
            <a:avLst/>
          </a:prstGeom>
        </p:spPr>
        <p:txBody>
          <a:bodyPr anchor="t" rtlCol="false" tIns="0" lIns="0" bIns="0" rIns="0">
            <a:spAutoFit/>
          </a:bodyPr>
          <a:lstStyle/>
          <a:p>
            <a:pPr algn="just" marL="899805" indent="-449902" lvl="1">
              <a:lnSpc>
                <a:spcPts val="5001"/>
              </a:lnSpc>
              <a:buFont typeface="Arial"/>
              <a:buChar char="•"/>
            </a:pPr>
            <a:r>
              <a:rPr lang="en-US" sz="4167">
                <a:solidFill>
                  <a:srgbClr val="92D050"/>
                </a:solidFill>
                <a:latin typeface="Arial"/>
              </a:rPr>
              <a:t> this modeling approach, we can develop a robust and accurate predictive model for heart failure, enabling proactive risk assessment, personalized patient care, and improved clinical outcomes.</a:t>
            </a:r>
          </a:p>
        </p:txBody>
      </p:sp>
      <p:sp>
        <p:nvSpPr>
          <p:cNvPr name="TextBox 22" id="22"/>
          <p:cNvSpPr txBox="true"/>
          <p:nvPr/>
        </p:nvSpPr>
        <p:spPr>
          <a:xfrm rot="0">
            <a:off x="1159303" y="5542986"/>
            <a:ext cx="14521592" cy="2610414"/>
          </a:xfrm>
          <a:prstGeom prst="rect">
            <a:avLst/>
          </a:prstGeom>
        </p:spPr>
        <p:txBody>
          <a:bodyPr anchor="t" rtlCol="false" tIns="0" lIns="0" bIns="0" rIns="0">
            <a:spAutoFit/>
          </a:bodyPr>
          <a:lstStyle/>
          <a:p>
            <a:pPr algn="just" marL="899805" indent="-449902" lvl="1">
              <a:lnSpc>
                <a:spcPts val="5001"/>
              </a:lnSpc>
              <a:buFont typeface="Arial"/>
              <a:buChar char="•"/>
            </a:pPr>
            <a:r>
              <a:rPr lang="en-US" sz="4167">
                <a:solidFill>
                  <a:srgbClr val="92D050"/>
                </a:solidFill>
                <a:latin typeface="Arial"/>
              </a:rPr>
              <a:t>Once the final model is trained and validated, deploy it into a production environment for real-world use. Implement the model as a software application, API, or integrated module within existing healthcare systems.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DAGBeEs11QE</dc:identifier>
  <dcterms:modified xsi:type="dcterms:W3CDTF">2011-08-01T06:04:30Z</dcterms:modified>
  <cp:revision>1</cp:revision>
  <dc:title>Car_price_prediction.pptm.pptx</dc:title>
</cp:coreProperties>
</file>