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6"/>
  </p:notesMasterIdLst>
  <p:handoutMasterIdLst>
    <p:handoutMasterId r:id="rId17"/>
  </p:handoutMasterIdLst>
  <p:sldIdLst>
    <p:sldId id="275" r:id="rId2"/>
    <p:sldId id="276" r:id="rId3"/>
    <p:sldId id="257" r:id="rId4"/>
    <p:sldId id="265" r:id="rId5"/>
    <p:sldId id="277" r:id="rId6"/>
    <p:sldId id="266" r:id="rId7"/>
    <p:sldId id="278" r:id="rId8"/>
    <p:sldId id="280" r:id="rId9"/>
    <p:sldId id="279" r:id="rId10"/>
    <p:sldId id="282" r:id="rId11"/>
    <p:sldId id="283" r:id="rId12"/>
    <p:sldId id="284" r:id="rId13"/>
    <p:sldId id="267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598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8: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6/9/2024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1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6/9/2024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9: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164920"/>
            <a:ext cx="8674100" cy="493107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6482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6/9/2024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C5DD3B49-F775-49FC-ACAD-45B074D1C9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80488" y="2365248"/>
            <a:ext cx="4383024" cy="2127504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880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49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54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6/9/2024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963168"/>
            <a:ext cx="8674100" cy="513283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985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6/9/2024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1353402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>
            <a:extLst>
              <a:ext uri="{FF2B5EF4-FFF2-40B4-BE49-F238E27FC236}">
                <a16:creationId xmlns:a16="http://schemas.microsoft.com/office/drawing/2014/main" id="{689FBFE6-E7AD-40DE-88B8-794C73F956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1295" y="224917"/>
            <a:ext cx="5397627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5: ……………………………………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1C2ED7A5-CBB5-4B5C-BD2A-3596087A71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24251" y="1011238"/>
            <a:ext cx="5384672" cy="552926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21F2271-B488-4DC9-A50E-592D82F2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6/9/2024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06E966D-F219-41DE-82BF-3F3121B7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F61A491-C108-489A-B2EA-9FC27DAD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38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6: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6/9/2024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540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6/9/2024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7: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227550"/>
            <a:ext cx="8674100" cy="486844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4231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5" r:id="rId5"/>
    <p:sldLayoutId id="2147483683" r:id="rId6"/>
    <p:sldLayoutId id="2147483676" r:id="rId7"/>
    <p:sldLayoutId id="2147483679" r:id="rId8"/>
    <p:sldLayoutId id="2147483680" r:id="rId9"/>
    <p:sldLayoutId id="2147483681" r:id="rId10"/>
    <p:sldLayoutId id="2147483682" r:id="rId11"/>
    <p:sldLayoutId id="2147483678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Fjot6pCteK0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2086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940C71-B9C8-76E3-5878-02F767369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D78AD6-643A-9940-BD72-E3104ACB2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Our solution</a:t>
            </a:r>
            <a:br>
              <a:rPr lang="en-US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8A6B1-60F0-5C3F-42F5-4B85B6DF23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2000" dirty="0"/>
              <a:t>We applied properties of Object Oriented in building our Trees. Firstly, we used </a:t>
            </a:r>
            <a:r>
              <a:rPr lang="en-GB" sz="2000" dirty="0">
                <a:solidFill>
                  <a:srgbClr val="FF0000"/>
                </a:solidFill>
              </a:rPr>
              <a:t>Inheritance</a:t>
            </a:r>
            <a:r>
              <a:rPr lang="en-GB" sz="2000" dirty="0"/>
              <a:t> property to make Generic Tree the parent of the other three trees.</a:t>
            </a:r>
          </a:p>
          <a:p>
            <a:pPr marL="342900" lvl="0" algn="just">
              <a:spcBef>
                <a:spcPts val="0"/>
              </a:spcBef>
              <a:buSzPts val="2400"/>
            </a:pPr>
            <a:r>
              <a:rPr lang="en-GB" sz="2000" dirty="0"/>
              <a:t>To build a tree, we created a Node class, followed </a:t>
            </a:r>
            <a:r>
              <a:rPr lang="en-GB" sz="2000" dirty="0">
                <a:solidFill>
                  <a:srgbClr val="0070C0"/>
                </a:solidFill>
              </a:rPr>
              <a:t>Aggregation</a:t>
            </a:r>
            <a:r>
              <a:rPr lang="en-GB" sz="2000" dirty="0"/>
              <a:t> properties. A tree is built from nodes. Here, we designed a root node for each tree. One node can have multiple children so the attribute contains an </a:t>
            </a:r>
            <a:r>
              <a:rPr lang="en-GB" sz="2000" dirty="0" err="1"/>
              <a:t>ArrayList</a:t>
            </a:r>
            <a:r>
              <a:rPr lang="en-GB" sz="2000" dirty="0"/>
              <a:t> of Node.</a:t>
            </a:r>
          </a:p>
          <a:p>
            <a:pPr marL="342900" lvl="0" indent="-381000" algn="just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 sz="2000" dirty="0"/>
              <a:t>We also used </a:t>
            </a:r>
            <a:r>
              <a:rPr lang="en-GB" sz="2000" dirty="0">
                <a:solidFill>
                  <a:schemeClr val="accent4"/>
                </a:solidFill>
              </a:rPr>
              <a:t>Override</a:t>
            </a:r>
            <a:r>
              <a:rPr lang="en-GB" sz="2000" dirty="0"/>
              <a:t> technique to reuse some methods from Generic Tree when we applied for Binary, Balanced and Balanced Binary Tree. </a:t>
            </a:r>
          </a:p>
          <a:p>
            <a:pPr algn="just"/>
            <a:endParaRPr lang="en-US" sz="2000" dirty="0"/>
          </a:p>
        </p:txBody>
      </p:sp>
      <p:sp>
        <p:nvSpPr>
          <p:cNvPr id="5" name="AutoShape 2" descr="Java Inheritance: Unleashing the Power of Object-Oriented Hierarchy | by  Jeet Rocks | Stackademic">
            <a:extLst>
              <a:ext uri="{FF2B5EF4-FFF2-40B4-BE49-F238E27FC236}">
                <a16:creationId xmlns:a16="http://schemas.microsoft.com/office/drawing/2014/main" id="{A73D2BCB-4197-D4E3-42DD-E1FB71BC88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88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940C71-B9C8-76E3-5878-02F767369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D78AD6-643A-9940-BD72-E3104ACB2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Our solution</a:t>
            </a:r>
            <a:br>
              <a:rPr lang="en-US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8A6B1-60F0-5C3F-42F5-4B85B6DF23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963168"/>
            <a:ext cx="8674100" cy="2997130"/>
          </a:xfrm>
        </p:spPr>
        <p:txBody>
          <a:bodyPr/>
          <a:lstStyle/>
          <a:p>
            <a:pPr marL="342900" indent="-381000">
              <a:spcBef>
                <a:spcPts val="480"/>
              </a:spcBef>
              <a:buSzPts val="2400"/>
            </a:pPr>
            <a:r>
              <a:rPr lang="en-US" sz="2000" dirty="0" err="1"/>
              <a:t>ScreenMenuController</a:t>
            </a:r>
            <a:r>
              <a:rPr lang="en-US" sz="2000" dirty="0"/>
              <a:t> controls </a:t>
            </a:r>
            <a:r>
              <a:rPr lang="en-US" sz="2000" dirty="0" err="1"/>
              <a:t>MainMenuScreen</a:t>
            </a:r>
            <a:r>
              <a:rPr lang="en-US" sz="2000" dirty="0"/>
              <a:t> class and </a:t>
            </a:r>
            <a:r>
              <a:rPr lang="en-US" sz="2000" dirty="0" err="1"/>
              <a:t>ScreenController</a:t>
            </a:r>
            <a:r>
              <a:rPr lang="en-US" sz="2000" dirty="0"/>
              <a:t> controls </a:t>
            </a:r>
            <a:r>
              <a:rPr lang="en-US" sz="2000" dirty="0" err="1"/>
              <a:t>GraphicTree</a:t>
            </a:r>
            <a:r>
              <a:rPr lang="en-US" sz="2000" dirty="0"/>
              <a:t>.</a:t>
            </a:r>
          </a:p>
          <a:p>
            <a:pPr marL="342900" indent="-381000">
              <a:spcBef>
                <a:spcPts val="480"/>
              </a:spcBef>
              <a:buSzPts val="2400"/>
            </a:pPr>
            <a:r>
              <a:rPr lang="en-US" sz="2000" dirty="0"/>
              <a:t>Those two controller classes use </a:t>
            </a:r>
            <a:r>
              <a:rPr lang="en-US" sz="2000" dirty="0" err="1"/>
              <a:t>GraphicTree</a:t>
            </a:r>
            <a:r>
              <a:rPr lang="en-US" sz="2000" dirty="0"/>
              <a:t> class, so </a:t>
            </a:r>
            <a:r>
              <a:rPr lang="en-US" sz="2000" dirty="0">
                <a:solidFill>
                  <a:srgbClr val="FF0000"/>
                </a:solidFill>
              </a:rPr>
              <a:t>Association</a:t>
            </a:r>
            <a:r>
              <a:rPr lang="en-US" sz="2000" dirty="0"/>
              <a:t> is used here.</a:t>
            </a:r>
          </a:p>
          <a:p>
            <a:pPr marL="342900" indent="-381000">
              <a:spcBef>
                <a:spcPts val="480"/>
              </a:spcBef>
              <a:buSzPts val="2400"/>
            </a:pPr>
            <a:r>
              <a:rPr lang="en-US" sz="2000" dirty="0"/>
              <a:t>We also designed a class named Graphic Tree to determine which elements need to visualize a tree, and also some methods to help us illustrate operations on each tree data structures. We also applied </a:t>
            </a:r>
            <a:r>
              <a:rPr lang="en-US" sz="2000" dirty="0">
                <a:solidFill>
                  <a:srgbClr val="00B0F0"/>
                </a:solidFill>
              </a:rPr>
              <a:t>Polymorphism</a:t>
            </a:r>
            <a:r>
              <a:rPr lang="en-US" sz="2000" dirty="0"/>
              <a:t> in Graphic Tree by upcasting the other four trees to the main tree. Then almost all the operations were used in the main tree.</a:t>
            </a:r>
          </a:p>
        </p:txBody>
      </p:sp>
      <p:sp>
        <p:nvSpPr>
          <p:cNvPr id="5" name="AutoShape 2" descr="Java Inheritance: Unleashing the Power of Object-Oriented Hierarchy | by  Jeet Rocks | Stackademic">
            <a:extLst>
              <a:ext uri="{FF2B5EF4-FFF2-40B4-BE49-F238E27FC236}">
                <a16:creationId xmlns:a16="http://schemas.microsoft.com/office/drawing/2014/main" id="{A73D2BCB-4197-D4E3-42DD-E1FB71BC88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01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BE598D-8377-2711-F986-D72FAEC7A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4CCB30-199B-4752-6BB2-65848013C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Demo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CD270-B319-12EA-8DA0-E5B5DA5743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Link to video demo: </a:t>
            </a:r>
          </a:p>
          <a:p>
            <a:pPr lvl="1"/>
            <a:r>
              <a:rPr lang="en-US" dirty="0">
                <a:hlinkClick r:id="rId2"/>
              </a:rPr>
              <a:t>https://youtu.be/Fjot6pCteK0</a:t>
            </a:r>
            <a:endParaRPr lang="en-US" dirty="0"/>
          </a:p>
          <a:p>
            <a:r>
              <a:rPr lang="en-US" dirty="0"/>
              <a:t>Link GitHub:</a:t>
            </a:r>
          </a:p>
          <a:p>
            <a:pPr lvl="1"/>
            <a:r>
              <a:rPr lang="en-US" dirty="0"/>
              <a:t>https://github.com/AppuruP41/OOP_LT_20232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752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7ECF-1792-4255-AF79-1338056A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5.Teamwork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365B-2C63-46A3-AD64-BA52831BE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b="0" dirty="0"/>
              <a:t>Tran Quang Hung: UI , UML design</a:t>
            </a:r>
          </a:p>
          <a:p>
            <a:r>
              <a:rPr lang="en-US" sz="2400" b="0" dirty="0"/>
              <a:t>Nguyen Huu Hoang: Algorithm</a:t>
            </a:r>
          </a:p>
          <a:p>
            <a:r>
              <a:rPr lang="en-US" sz="2400" b="0" dirty="0"/>
              <a:t>Nguyen Dinh Son: Algorithm</a:t>
            </a:r>
          </a:p>
          <a:p>
            <a:r>
              <a:rPr lang="en-US" sz="2400" b="0" dirty="0"/>
              <a:t>Pham Phuong Huy: Algorithm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7697B-E2F6-452F-B4AF-9444ACC6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012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A3716-1A4C-0838-86B6-64CAAF77D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03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012" y="398419"/>
            <a:ext cx="2037225" cy="611594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413012" y="2106325"/>
            <a:ext cx="7507584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 dirty="0"/>
              <a:t>Visualization of operations on tree </a:t>
            </a:r>
            <a:r>
              <a:rPr lang="en-US" sz="4800" dirty="0" err="1"/>
              <a:t>datastructures</a:t>
            </a:r>
            <a:r>
              <a:rPr lang="en-US" sz="4800" dirty="0"/>
              <a:t> </a:t>
            </a: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413012" y="3694779"/>
            <a:ext cx="7342482" cy="19429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2800" b="0" dirty="0"/>
              <a:t>Mini project – Group 5</a:t>
            </a:r>
          </a:p>
          <a:p>
            <a:endParaRPr lang="en-US" sz="1800" b="0" dirty="0"/>
          </a:p>
          <a:p>
            <a:r>
              <a:rPr lang="en-US" sz="1600" b="0" i="1" dirty="0"/>
              <a:t>Tran Quang Hung – 20226045</a:t>
            </a:r>
          </a:p>
          <a:p>
            <a:r>
              <a:rPr lang="en-US" sz="1600" b="0" i="1" dirty="0"/>
              <a:t>Nguyen Huu Hoang – 20225972</a:t>
            </a:r>
          </a:p>
          <a:p>
            <a:r>
              <a:rPr lang="en-US" sz="1600" b="0" i="1" dirty="0"/>
              <a:t>Nguyen Dinh Son - 20225997</a:t>
            </a:r>
          </a:p>
          <a:p>
            <a:r>
              <a:rPr lang="en-US" sz="1600" b="0" i="1" dirty="0"/>
              <a:t>Pham Phuong Huy - 20225977</a:t>
            </a:r>
          </a:p>
          <a:p>
            <a:endParaRPr lang="en-US" sz="2800" b="0" dirty="0"/>
          </a:p>
          <a:p>
            <a:endParaRPr lang="en-US" sz="2800" b="0" dirty="0"/>
          </a:p>
          <a:p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Aims of 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4823" y="1118720"/>
            <a:ext cx="8674100" cy="2822659"/>
          </a:xfrm>
        </p:spPr>
        <p:txBody>
          <a:bodyPr/>
          <a:lstStyle/>
          <a:p>
            <a:r>
              <a:rPr lang="en-GB" dirty="0"/>
              <a:t>We l design a program to display and explain some basic operations four types of tree : Generic, Binary, Balance, Balance Binary</a:t>
            </a:r>
            <a:r>
              <a:rPr lang="en-US" dirty="0"/>
              <a:t>.</a:t>
            </a:r>
          </a:p>
          <a:p>
            <a:r>
              <a:rPr lang="en-US" dirty="0"/>
              <a:t>Try to create GUI and function as same as reference from visualgo.net.</a:t>
            </a:r>
          </a:p>
          <a:p>
            <a:r>
              <a:rPr lang="en-US" dirty="0"/>
              <a:t>Try to integrate AI into our project.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653013-7823-F65C-07F6-9D4B242D9DF0}"/>
              </a:ext>
            </a:extLst>
          </p:cNvPr>
          <p:cNvSpPr txBox="1"/>
          <p:nvPr/>
        </p:nvSpPr>
        <p:spPr>
          <a:xfrm>
            <a:off x="6482781" y="6135939"/>
            <a:ext cx="645256" cy="342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AutoShape 8" descr="All About Tree Data Structure. What is Data Structure? | by Madhu Shree  Aravindan | Code Like A Girl">
            <a:extLst>
              <a:ext uri="{FF2B5EF4-FFF2-40B4-BE49-F238E27FC236}">
                <a16:creationId xmlns:a16="http://schemas.microsoft.com/office/drawing/2014/main" id="{DF27B673-6119-3F26-A4DB-5CE71B93B9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0" descr="All About Tree Data Structure. What is Data Structure? | by Madhu Shree  Aravindan | Code Like A Girl">
            <a:extLst>
              <a:ext uri="{FF2B5EF4-FFF2-40B4-BE49-F238E27FC236}">
                <a16:creationId xmlns:a16="http://schemas.microsoft.com/office/drawing/2014/main" id="{0E0B4D2A-62F0-B9EC-B020-2F51D5CA7B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UML Class Diagrams</a:t>
            </a:r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3F172593-D895-575C-2F18-696E41FC3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809" y="1097099"/>
            <a:ext cx="6136381" cy="500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090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UML Class Diagrams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11219-8684-45FC-A126-E067924AC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5644260"/>
            <a:ext cx="8674100" cy="45173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General Class Diagrams</a:t>
            </a:r>
          </a:p>
        </p:txBody>
      </p:sp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934722B8-B917-351A-D72B-AA9BD210E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6479"/>
            <a:ext cx="9144000" cy="445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358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UML Class Diagrams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11219-8684-45FC-A126-E067924AC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5644260"/>
            <a:ext cx="8674100" cy="45173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Tree Class Diagrams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1E1AB0-7000-9FB0-7A70-AC2BB7B44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781" y="911425"/>
            <a:ext cx="6326437" cy="473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92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UML Class Diagrams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11219-8684-45FC-A126-E067924AC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5644260"/>
            <a:ext cx="8674100" cy="45173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Shape Class Diagrams</a:t>
            </a: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FA4834C-3139-2A2B-1652-1E2550DE3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98" y="1147832"/>
            <a:ext cx="5685071" cy="425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620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05EEA8-2549-68E8-194B-B90AD852C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40C084-13B6-90F5-E348-EC70FF082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UML Class Diagram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2A023-8C9C-62FA-FBEE-23F379EFCE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5652038"/>
            <a:ext cx="8674100" cy="45174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GUI Class Diagram</a:t>
            </a: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106B490-F4DE-3A90-447A-BE2141C8C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382" y="998700"/>
            <a:ext cx="6335236" cy="456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758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633</TotalTime>
  <Words>386</Words>
  <Application>Microsoft Office PowerPoint</Application>
  <PresentationFormat>On-screen Show (4:3)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Lato</vt:lpstr>
      <vt:lpstr>Office Theme</vt:lpstr>
      <vt:lpstr>PowerPoint Presentation</vt:lpstr>
      <vt:lpstr>PowerPoint Presentation</vt:lpstr>
      <vt:lpstr>PowerPoint Presentation</vt:lpstr>
      <vt:lpstr>1. Aims of project</vt:lpstr>
      <vt:lpstr>2. UML Class Diagrams</vt:lpstr>
      <vt:lpstr>2 UML Class Diagrams</vt:lpstr>
      <vt:lpstr>2 UML Class Diagrams</vt:lpstr>
      <vt:lpstr>2 UML Class Diagrams</vt:lpstr>
      <vt:lpstr>2 UML Class Diagram</vt:lpstr>
      <vt:lpstr>3. Our solution </vt:lpstr>
      <vt:lpstr>3. Our solution </vt:lpstr>
      <vt:lpstr>4. Demo</vt:lpstr>
      <vt:lpstr>5.Teamwork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Tran Quang Hung 20226045</cp:lastModifiedBy>
  <cp:revision>14</cp:revision>
  <dcterms:created xsi:type="dcterms:W3CDTF">2021-05-28T04:32:29Z</dcterms:created>
  <dcterms:modified xsi:type="dcterms:W3CDTF">2024-06-09T13:59:32Z</dcterms:modified>
</cp:coreProperties>
</file>