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0"/>
  </p:notesMasterIdLst>
  <p:sldIdLst>
    <p:sldId id="256" r:id="rId2"/>
    <p:sldId id="257" r:id="rId3"/>
    <p:sldId id="258" r:id="rId4"/>
    <p:sldId id="260" r:id="rId5"/>
    <p:sldId id="261" r:id="rId6"/>
    <p:sldId id="272" r:id="rId7"/>
    <p:sldId id="263" r:id="rId8"/>
    <p:sldId id="264" r:id="rId9"/>
    <p:sldId id="275" r:id="rId10"/>
    <p:sldId id="273" r:id="rId11"/>
    <p:sldId id="274" r:id="rId12"/>
    <p:sldId id="266" r:id="rId13"/>
    <p:sldId id="262" r:id="rId14"/>
    <p:sldId id="259" r:id="rId15"/>
    <p:sldId id="268" r:id="rId16"/>
    <p:sldId id="269" r:id="rId17"/>
    <p:sldId id="271"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2143"/>
  </p:normalViewPr>
  <p:slideViewPr>
    <p:cSldViewPr snapToGrid="0" snapToObjects="1">
      <p:cViewPr varScale="1">
        <p:scale>
          <a:sx n="90" d="100"/>
          <a:sy n="90" d="100"/>
        </p:scale>
        <p:origin x="14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D797C36B-E5DB-409A-9711-0F13F9498980}"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085BEDC-CE59-49F8-9A0B-8C06B80B0311}">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Overview of Data</a:t>
          </a:r>
        </a:p>
      </dgm:t>
    </dgm:pt>
    <dgm:pt modelId="{BD7820ED-E02E-4879-AF5C-243AEB39BEC5}" type="parTrans" cxnId="{69D749EC-8DEC-4F6A-B6B1-270A64FC17C2}">
      <dgm:prSet/>
      <dgm:spPr/>
      <dgm:t>
        <a:bodyPr/>
        <a:lstStyle/>
        <a:p>
          <a:endParaRPr lang="en-US"/>
        </a:p>
      </dgm:t>
    </dgm:pt>
    <dgm:pt modelId="{99867C6A-DEAE-4DE4-9FE4-ACFD771BAFD8}" type="sibTrans" cxnId="{69D749EC-8DEC-4F6A-B6B1-270A64FC17C2}">
      <dgm:prSet/>
      <dgm:spPr/>
      <dgm:t>
        <a:bodyPr/>
        <a:lstStyle/>
        <a:p>
          <a:pPr>
            <a:lnSpc>
              <a:spcPct val="100000"/>
            </a:lnSpc>
          </a:pPr>
          <a:endParaRPr lang="en-US"/>
        </a:p>
      </dgm:t>
    </dgm:pt>
    <dgm:pt modelId="{2857B40A-1B9A-415A-9B32-CC84113535D7}">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Feature Selection</a:t>
          </a:r>
        </a:p>
      </dgm:t>
    </dgm:pt>
    <dgm:pt modelId="{71208243-3474-4A52-A335-8802CD658859}" type="parTrans" cxnId="{ED26AED5-B23B-4DB2-A0B0-8F445DCD5467}">
      <dgm:prSet/>
      <dgm:spPr/>
      <dgm:t>
        <a:bodyPr/>
        <a:lstStyle/>
        <a:p>
          <a:endParaRPr lang="en-US"/>
        </a:p>
      </dgm:t>
    </dgm:pt>
    <dgm:pt modelId="{CBC6ABA0-9BC3-4FA9-A5BC-6699AFF512D2}" type="sibTrans" cxnId="{ED26AED5-B23B-4DB2-A0B0-8F445DCD5467}">
      <dgm:prSet/>
      <dgm:spPr/>
      <dgm:t>
        <a:bodyPr/>
        <a:lstStyle/>
        <a:p>
          <a:pPr>
            <a:lnSpc>
              <a:spcPct val="100000"/>
            </a:lnSpc>
          </a:pPr>
          <a:endParaRPr lang="en-US"/>
        </a:p>
      </dgm:t>
    </dgm:pt>
    <dgm:pt modelId="{7ABE3BDE-1487-4CDA-BA88-0A673DACC2AA}">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EDA</a:t>
          </a:r>
        </a:p>
      </dgm:t>
    </dgm:pt>
    <dgm:pt modelId="{7E7C74B1-F8EC-44DD-B972-880789CC29A8}" type="parTrans" cxnId="{03FA9023-FDF2-443E-81A3-EA0A460047C2}">
      <dgm:prSet/>
      <dgm:spPr/>
      <dgm:t>
        <a:bodyPr/>
        <a:lstStyle/>
        <a:p>
          <a:endParaRPr lang="en-US"/>
        </a:p>
      </dgm:t>
    </dgm:pt>
    <dgm:pt modelId="{25F4C24F-3D72-4195-B5E9-AF6BF2721862}" type="sibTrans" cxnId="{03FA9023-FDF2-443E-81A3-EA0A460047C2}">
      <dgm:prSet/>
      <dgm:spPr/>
      <dgm:t>
        <a:bodyPr/>
        <a:lstStyle/>
        <a:p>
          <a:pPr>
            <a:lnSpc>
              <a:spcPct val="100000"/>
            </a:lnSpc>
          </a:pPr>
          <a:endParaRPr lang="en-US"/>
        </a:p>
      </dgm:t>
    </dgm:pt>
    <dgm:pt modelId="{C8097703-38C3-4A87-8C69-C9AF9D694696}">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Modeling</a:t>
          </a:r>
        </a:p>
      </dgm:t>
    </dgm:pt>
    <dgm:pt modelId="{6581DD05-D25A-4301-B61A-726C66F759F2}" type="parTrans" cxnId="{239F8810-8705-4E5D-B4A8-86F7CD5886D3}">
      <dgm:prSet/>
      <dgm:spPr/>
      <dgm:t>
        <a:bodyPr/>
        <a:lstStyle/>
        <a:p>
          <a:endParaRPr lang="en-US"/>
        </a:p>
      </dgm:t>
    </dgm:pt>
    <dgm:pt modelId="{44A3AD0C-2902-420B-90AD-F42FBCFA5BB7}" type="sibTrans" cxnId="{239F8810-8705-4E5D-B4A8-86F7CD5886D3}">
      <dgm:prSet/>
      <dgm:spPr/>
      <dgm:t>
        <a:bodyPr/>
        <a:lstStyle/>
        <a:p>
          <a:pPr>
            <a:lnSpc>
              <a:spcPct val="100000"/>
            </a:lnSpc>
          </a:pPr>
          <a:endParaRPr lang="en-US"/>
        </a:p>
      </dgm:t>
    </dgm:pt>
    <dgm:pt modelId="{8F5D1366-68F9-4B9F-AD36-893DDC652079}">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Features in Details</a:t>
          </a:r>
        </a:p>
      </dgm:t>
    </dgm:pt>
    <dgm:pt modelId="{181A0EB1-F81A-4D2B-9FF7-099961B4E2EB}" type="parTrans" cxnId="{B1803A44-07DB-4C34-B8F3-CFBE32BCB936}">
      <dgm:prSet/>
      <dgm:spPr/>
      <dgm:t>
        <a:bodyPr/>
        <a:lstStyle/>
        <a:p>
          <a:endParaRPr lang="en-US"/>
        </a:p>
      </dgm:t>
    </dgm:pt>
    <dgm:pt modelId="{CEC04438-47A7-4342-B1EF-2502F5920B52}" type="sibTrans" cxnId="{B1803A44-07DB-4C34-B8F3-CFBE32BCB936}">
      <dgm:prSet/>
      <dgm:spPr/>
      <dgm:t>
        <a:bodyPr/>
        <a:lstStyle/>
        <a:p>
          <a:endParaRPr lang="en-US"/>
        </a:p>
      </dgm:t>
    </dgm:pt>
    <dgm:pt modelId="{87BBD279-9E49-42F7-8705-6888E117927A}">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Conclusion and Future Work</a:t>
          </a:r>
        </a:p>
      </dgm:t>
    </dgm:pt>
    <dgm:pt modelId="{7063BFE4-C379-4B95-A09C-2BA37CF79C9E}" type="parTrans" cxnId="{EB39D95E-2FEC-4DBB-9465-265CEFADDFAD}">
      <dgm:prSet/>
      <dgm:spPr/>
      <dgm:t>
        <a:bodyPr/>
        <a:lstStyle/>
        <a:p>
          <a:endParaRPr lang="en-US"/>
        </a:p>
      </dgm:t>
    </dgm:pt>
    <dgm:pt modelId="{D7DE14EC-F1F5-462D-A0D4-AC835DAD8513}" type="sibTrans" cxnId="{EB39D95E-2FEC-4DBB-9465-265CEFADDFAD}">
      <dgm:prSet/>
      <dgm:spPr/>
      <dgm:t>
        <a:bodyPr/>
        <a:lstStyle/>
        <a:p>
          <a:pPr>
            <a:lnSpc>
              <a:spcPct val="100000"/>
            </a:lnSpc>
          </a:pPr>
          <a:endParaRPr lang="en-US"/>
        </a:p>
      </dgm:t>
    </dgm:pt>
    <dgm:pt modelId="{248DF688-8231-4CC0-A7EA-E5B60EE9B86D}" type="pres">
      <dgm:prSet presAssocID="{D797C36B-E5DB-409A-9711-0F13F9498980}" presName="root" presStyleCnt="0">
        <dgm:presLayoutVars>
          <dgm:dir/>
          <dgm:resizeHandles val="exact"/>
        </dgm:presLayoutVars>
      </dgm:prSet>
      <dgm:spPr/>
    </dgm:pt>
    <dgm:pt modelId="{0E49A203-B5D6-4F2E-B9A3-E5CB4A2CE6CE}" type="pres">
      <dgm:prSet presAssocID="{D797C36B-E5DB-409A-9711-0F13F9498980}" presName="container" presStyleCnt="0">
        <dgm:presLayoutVars>
          <dgm:dir/>
          <dgm:resizeHandles val="exact"/>
        </dgm:presLayoutVars>
      </dgm:prSet>
      <dgm:spPr/>
    </dgm:pt>
    <dgm:pt modelId="{7A6035C3-3ADC-40A7-97FC-AE8C45958244}" type="pres">
      <dgm:prSet presAssocID="{D085BEDC-CE59-49F8-9A0B-8C06B80B0311}" presName="compNode" presStyleCnt="0"/>
      <dgm:spPr/>
    </dgm:pt>
    <dgm:pt modelId="{1E0568ED-BF91-4831-8B9A-50FB6E58DE93}" type="pres">
      <dgm:prSet presAssocID="{D085BEDC-CE59-49F8-9A0B-8C06B80B0311}" presName="iconBgRect" presStyleLbl="bgShp" presStyleIdx="0" presStyleCnt="6"/>
      <dgm:spPr/>
    </dgm:pt>
    <dgm:pt modelId="{752A258C-2E42-40CD-941A-5EB367935F97}" type="pres">
      <dgm:prSet presAssocID="{D085BEDC-CE59-49F8-9A0B-8C06B80B031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1164D554-8DF1-4B43-8FF1-6A2C7AAC7405}" type="pres">
      <dgm:prSet presAssocID="{D085BEDC-CE59-49F8-9A0B-8C06B80B0311}" presName="spaceRect" presStyleCnt="0"/>
      <dgm:spPr/>
    </dgm:pt>
    <dgm:pt modelId="{623797D1-84EB-4833-97DF-94EA8AE9A753}" type="pres">
      <dgm:prSet presAssocID="{D085BEDC-CE59-49F8-9A0B-8C06B80B0311}" presName="textRect" presStyleLbl="revTx" presStyleIdx="0" presStyleCnt="6">
        <dgm:presLayoutVars>
          <dgm:chMax val="1"/>
          <dgm:chPref val="1"/>
        </dgm:presLayoutVars>
      </dgm:prSet>
      <dgm:spPr/>
    </dgm:pt>
    <dgm:pt modelId="{790BB8DC-4543-4800-A4FE-1CCE73F0E6FA}" type="pres">
      <dgm:prSet presAssocID="{99867C6A-DEAE-4DE4-9FE4-ACFD771BAFD8}" presName="sibTrans" presStyleLbl="sibTrans2D1" presStyleIdx="0" presStyleCnt="0"/>
      <dgm:spPr/>
    </dgm:pt>
    <dgm:pt modelId="{F333DE47-5543-410D-B242-330FA656F304}" type="pres">
      <dgm:prSet presAssocID="{2857B40A-1B9A-415A-9B32-CC84113535D7}" presName="compNode" presStyleCnt="0"/>
      <dgm:spPr/>
    </dgm:pt>
    <dgm:pt modelId="{A4E236D2-7CA4-443A-8B72-37D7BAA2BB7A}" type="pres">
      <dgm:prSet presAssocID="{2857B40A-1B9A-415A-9B32-CC84113535D7}" presName="iconBgRect" presStyleLbl="bgShp" presStyleIdx="1" presStyleCnt="6"/>
      <dgm:spPr/>
    </dgm:pt>
    <dgm:pt modelId="{3D3D76E7-8062-4460-ABEB-7E839BE5610F}" type="pres">
      <dgm:prSet presAssocID="{2857B40A-1B9A-415A-9B32-CC84113535D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5B169950-44B1-4500-B80A-580BEC0E0C31}" type="pres">
      <dgm:prSet presAssocID="{2857B40A-1B9A-415A-9B32-CC84113535D7}" presName="spaceRect" presStyleCnt="0"/>
      <dgm:spPr/>
    </dgm:pt>
    <dgm:pt modelId="{58DED7A5-FDA3-4BFE-ADA1-47537B1AFD26}" type="pres">
      <dgm:prSet presAssocID="{2857B40A-1B9A-415A-9B32-CC84113535D7}" presName="textRect" presStyleLbl="revTx" presStyleIdx="1" presStyleCnt="6">
        <dgm:presLayoutVars>
          <dgm:chMax val="1"/>
          <dgm:chPref val="1"/>
        </dgm:presLayoutVars>
      </dgm:prSet>
      <dgm:spPr/>
    </dgm:pt>
    <dgm:pt modelId="{E9147840-3A11-4B0D-99BB-A81F91ABCE7B}" type="pres">
      <dgm:prSet presAssocID="{CBC6ABA0-9BC3-4FA9-A5BC-6699AFF512D2}" presName="sibTrans" presStyleLbl="sibTrans2D1" presStyleIdx="0" presStyleCnt="0"/>
      <dgm:spPr/>
    </dgm:pt>
    <dgm:pt modelId="{C062E608-4592-4D78-B40A-865EDF957368}" type="pres">
      <dgm:prSet presAssocID="{7ABE3BDE-1487-4CDA-BA88-0A673DACC2AA}" presName="compNode" presStyleCnt="0"/>
      <dgm:spPr/>
    </dgm:pt>
    <dgm:pt modelId="{91C33645-7106-4435-9562-2AA4C228A418}" type="pres">
      <dgm:prSet presAssocID="{7ABE3BDE-1487-4CDA-BA88-0A673DACC2AA}" presName="iconBgRect" presStyleLbl="bgShp" presStyleIdx="2" presStyleCnt="6"/>
      <dgm:spPr/>
    </dgm:pt>
    <dgm:pt modelId="{9F082D5C-7DFD-4D65-8F4D-68DFF3CC0F95}" type="pres">
      <dgm:prSet presAssocID="{7ABE3BDE-1487-4CDA-BA88-0A673DACC2A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8A586B40-9E37-43D8-BB6F-ABA7B318F393}" type="pres">
      <dgm:prSet presAssocID="{7ABE3BDE-1487-4CDA-BA88-0A673DACC2AA}" presName="spaceRect" presStyleCnt="0"/>
      <dgm:spPr/>
    </dgm:pt>
    <dgm:pt modelId="{BD86C64C-F6A3-49FD-906E-EDEB72D579BD}" type="pres">
      <dgm:prSet presAssocID="{7ABE3BDE-1487-4CDA-BA88-0A673DACC2AA}" presName="textRect" presStyleLbl="revTx" presStyleIdx="2" presStyleCnt="6">
        <dgm:presLayoutVars>
          <dgm:chMax val="1"/>
          <dgm:chPref val="1"/>
        </dgm:presLayoutVars>
      </dgm:prSet>
      <dgm:spPr/>
    </dgm:pt>
    <dgm:pt modelId="{17916014-0962-40AD-B1CA-BE864B0B9D79}" type="pres">
      <dgm:prSet presAssocID="{25F4C24F-3D72-4195-B5E9-AF6BF2721862}" presName="sibTrans" presStyleLbl="sibTrans2D1" presStyleIdx="0" presStyleCnt="0"/>
      <dgm:spPr/>
    </dgm:pt>
    <dgm:pt modelId="{60AFEFAB-6109-470D-B157-6B78FE272247}" type="pres">
      <dgm:prSet presAssocID="{C8097703-38C3-4A87-8C69-C9AF9D694696}" presName="compNode" presStyleCnt="0"/>
      <dgm:spPr/>
    </dgm:pt>
    <dgm:pt modelId="{4C80E1BB-039F-4CB7-BC24-A84FCDE772C9}" type="pres">
      <dgm:prSet presAssocID="{C8097703-38C3-4A87-8C69-C9AF9D694696}" presName="iconBgRect" presStyleLbl="bgShp" presStyleIdx="3" presStyleCnt="6"/>
      <dgm:spPr/>
    </dgm:pt>
    <dgm:pt modelId="{5633494F-4B2C-4CE9-91F9-5F4485FBDB8B}" type="pres">
      <dgm:prSet presAssocID="{C8097703-38C3-4A87-8C69-C9AF9D69469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68D4BAFA-5F8B-4D95-807A-E0FCC38981AE}" type="pres">
      <dgm:prSet presAssocID="{C8097703-38C3-4A87-8C69-C9AF9D694696}" presName="spaceRect" presStyleCnt="0"/>
      <dgm:spPr/>
    </dgm:pt>
    <dgm:pt modelId="{17A24FA4-FD45-428C-ABB8-FDF3148AC923}" type="pres">
      <dgm:prSet presAssocID="{C8097703-38C3-4A87-8C69-C9AF9D694696}" presName="textRect" presStyleLbl="revTx" presStyleIdx="3" presStyleCnt="6">
        <dgm:presLayoutVars>
          <dgm:chMax val="1"/>
          <dgm:chPref val="1"/>
        </dgm:presLayoutVars>
      </dgm:prSet>
      <dgm:spPr/>
    </dgm:pt>
    <dgm:pt modelId="{02874CE7-8382-48F2-BA5D-48D25E320BF0}" type="pres">
      <dgm:prSet presAssocID="{44A3AD0C-2902-420B-90AD-F42FBCFA5BB7}" presName="sibTrans" presStyleLbl="sibTrans2D1" presStyleIdx="0" presStyleCnt="0"/>
      <dgm:spPr/>
    </dgm:pt>
    <dgm:pt modelId="{EA24125A-F973-4ED7-935B-D7359A782E09}" type="pres">
      <dgm:prSet presAssocID="{87BBD279-9E49-42F7-8705-6888E117927A}" presName="compNode" presStyleCnt="0"/>
      <dgm:spPr/>
    </dgm:pt>
    <dgm:pt modelId="{01790A11-8F83-433C-8CFF-93FEDC096D08}" type="pres">
      <dgm:prSet presAssocID="{87BBD279-9E49-42F7-8705-6888E117927A}" presName="iconBgRect" presStyleLbl="bgShp" presStyleIdx="4" presStyleCnt="6"/>
      <dgm:spPr/>
    </dgm:pt>
    <dgm:pt modelId="{F71D67F6-7889-4BB6-9452-18F36CA497DD}" type="pres">
      <dgm:prSet presAssocID="{87BBD279-9E49-42F7-8705-6888E117927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andshake"/>
        </a:ext>
      </dgm:extLst>
    </dgm:pt>
    <dgm:pt modelId="{68AB07F4-E098-48F5-A6FB-841D1CB7BA9C}" type="pres">
      <dgm:prSet presAssocID="{87BBD279-9E49-42F7-8705-6888E117927A}" presName="spaceRect" presStyleCnt="0"/>
      <dgm:spPr/>
    </dgm:pt>
    <dgm:pt modelId="{413AE8E8-F23D-4543-ACAB-E191FB5E225E}" type="pres">
      <dgm:prSet presAssocID="{87BBD279-9E49-42F7-8705-6888E117927A}" presName="textRect" presStyleLbl="revTx" presStyleIdx="4" presStyleCnt="6">
        <dgm:presLayoutVars>
          <dgm:chMax val="1"/>
          <dgm:chPref val="1"/>
        </dgm:presLayoutVars>
      </dgm:prSet>
      <dgm:spPr/>
    </dgm:pt>
    <dgm:pt modelId="{8CCAD92B-8CE3-214F-B331-B140A47EB52F}" type="pres">
      <dgm:prSet presAssocID="{D7DE14EC-F1F5-462D-A0D4-AC835DAD8513}" presName="sibTrans" presStyleLbl="sibTrans2D1" presStyleIdx="0" presStyleCnt="0"/>
      <dgm:spPr/>
    </dgm:pt>
    <dgm:pt modelId="{F3B2AB0C-5983-496F-8CAB-767BA2AC37F6}" type="pres">
      <dgm:prSet presAssocID="{8F5D1366-68F9-4B9F-AD36-893DDC652079}" presName="compNode" presStyleCnt="0"/>
      <dgm:spPr/>
    </dgm:pt>
    <dgm:pt modelId="{820DF5BC-CE18-455D-B0BD-F3EF47EE92E9}" type="pres">
      <dgm:prSet presAssocID="{8F5D1366-68F9-4B9F-AD36-893DDC652079}" presName="iconBgRect" presStyleLbl="bgShp" presStyleIdx="5" presStyleCnt="6"/>
      <dgm:spPr/>
    </dgm:pt>
    <dgm:pt modelId="{70C3F273-482B-4BC7-87DE-3C2DA7D3EBFA}" type="pres">
      <dgm:prSet presAssocID="{8F5D1366-68F9-4B9F-AD36-893DDC65207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lose"/>
        </a:ext>
      </dgm:extLst>
    </dgm:pt>
    <dgm:pt modelId="{1EDDF0B1-2C75-4F66-9C3E-0FE785B42714}" type="pres">
      <dgm:prSet presAssocID="{8F5D1366-68F9-4B9F-AD36-893DDC652079}" presName="spaceRect" presStyleCnt="0"/>
      <dgm:spPr/>
    </dgm:pt>
    <dgm:pt modelId="{7189CF32-EDA8-4F19-96BC-89B1196594E8}" type="pres">
      <dgm:prSet presAssocID="{8F5D1366-68F9-4B9F-AD36-893DDC652079}" presName="textRect" presStyleLbl="revTx" presStyleIdx="5" presStyleCnt="6">
        <dgm:presLayoutVars>
          <dgm:chMax val="1"/>
          <dgm:chPref val="1"/>
        </dgm:presLayoutVars>
      </dgm:prSet>
      <dgm:spPr/>
    </dgm:pt>
  </dgm:ptLst>
  <dgm:cxnLst>
    <dgm:cxn modelId="{239F8810-8705-4E5D-B4A8-86F7CD5886D3}" srcId="{D797C36B-E5DB-409A-9711-0F13F9498980}" destId="{C8097703-38C3-4A87-8C69-C9AF9D694696}" srcOrd="3" destOrd="0" parTransId="{6581DD05-D25A-4301-B61A-726C66F759F2}" sibTransId="{44A3AD0C-2902-420B-90AD-F42FBCFA5BB7}"/>
    <dgm:cxn modelId="{03FA9023-FDF2-443E-81A3-EA0A460047C2}" srcId="{D797C36B-E5DB-409A-9711-0F13F9498980}" destId="{7ABE3BDE-1487-4CDA-BA88-0A673DACC2AA}" srcOrd="2" destOrd="0" parTransId="{7E7C74B1-F8EC-44DD-B972-880789CC29A8}" sibTransId="{25F4C24F-3D72-4195-B5E9-AF6BF2721862}"/>
    <dgm:cxn modelId="{20A55927-60EA-E242-BE5D-944155E6DE8F}" type="presOf" srcId="{D797C36B-E5DB-409A-9711-0F13F9498980}" destId="{248DF688-8231-4CC0-A7EA-E5B60EE9B86D}" srcOrd="0" destOrd="0" presId="urn:microsoft.com/office/officeart/2018/2/layout/IconCircleList"/>
    <dgm:cxn modelId="{0783B929-28AA-3447-9EE0-904179754D0E}" type="presOf" srcId="{99867C6A-DEAE-4DE4-9FE4-ACFD771BAFD8}" destId="{790BB8DC-4543-4800-A4FE-1CCE73F0E6FA}" srcOrd="0" destOrd="0" presId="urn:microsoft.com/office/officeart/2018/2/layout/IconCircleList"/>
    <dgm:cxn modelId="{B1803A44-07DB-4C34-B8F3-CFBE32BCB936}" srcId="{D797C36B-E5DB-409A-9711-0F13F9498980}" destId="{8F5D1366-68F9-4B9F-AD36-893DDC652079}" srcOrd="5" destOrd="0" parTransId="{181A0EB1-F81A-4D2B-9FF7-099961B4E2EB}" sibTransId="{CEC04438-47A7-4342-B1EF-2502F5920B52}"/>
    <dgm:cxn modelId="{BF47A159-D29C-F546-8BA7-920B0C13E918}" type="presOf" srcId="{8F5D1366-68F9-4B9F-AD36-893DDC652079}" destId="{7189CF32-EDA8-4F19-96BC-89B1196594E8}" srcOrd="0" destOrd="0" presId="urn:microsoft.com/office/officeart/2018/2/layout/IconCircleList"/>
    <dgm:cxn modelId="{CC8A6D5E-4B45-6B4E-A31C-D3043C520A13}" type="presOf" srcId="{2857B40A-1B9A-415A-9B32-CC84113535D7}" destId="{58DED7A5-FDA3-4BFE-ADA1-47537B1AFD26}" srcOrd="0" destOrd="0" presId="urn:microsoft.com/office/officeart/2018/2/layout/IconCircleList"/>
    <dgm:cxn modelId="{EB39D95E-2FEC-4DBB-9465-265CEFADDFAD}" srcId="{D797C36B-E5DB-409A-9711-0F13F9498980}" destId="{87BBD279-9E49-42F7-8705-6888E117927A}" srcOrd="4" destOrd="0" parTransId="{7063BFE4-C379-4B95-A09C-2BA37CF79C9E}" sibTransId="{D7DE14EC-F1F5-462D-A0D4-AC835DAD8513}"/>
    <dgm:cxn modelId="{6B655F5F-B396-5745-94B0-684D7D1048CA}" type="presOf" srcId="{44A3AD0C-2902-420B-90AD-F42FBCFA5BB7}" destId="{02874CE7-8382-48F2-BA5D-48D25E320BF0}" srcOrd="0" destOrd="0" presId="urn:microsoft.com/office/officeart/2018/2/layout/IconCircleList"/>
    <dgm:cxn modelId="{87054264-B43D-014B-8A89-514D82483EBF}" type="presOf" srcId="{D7DE14EC-F1F5-462D-A0D4-AC835DAD8513}" destId="{8CCAD92B-8CE3-214F-B331-B140A47EB52F}" srcOrd="0" destOrd="0" presId="urn:microsoft.com/office/officeart/2018/2/layout/IconCircleList"/>
    <dgm:cxn modelId="{68032E99-2595-4A45-82AA-5B8CAE82E341}" type="presOf" srcId="{D085BEDC-CE59-49F8-9A0B-8C06B80B0311}" destId="{623797D1-84EB-4833-97DF-94EA8AE9A753}" srcOrd="0" destOrd="0" presId="urn:microsoft.com/office/officeart/2018/2/layout/IconCircleList"/>
    <dgm:cxn modelId="{6E983C9C-D696-8C47-8796-B86128B55ACE}" type="presOf" srcId="{25F4C24F-3D72-4195-B5E9-AF6BF2721862}" destId="{17916014-0962-40AD-B1CA-BE864B0B9D79}" srcOrd="0" destOrd="0" presId="urn:microsoft.com/office/officeart/2018/2/layout/IconCircleList"/>
    <dgm:cxn modelId="{ABD5409C-C7DB-824A-98D4-F2776202C092}" type="presOf" srcId="{C8097703-38C3-4A87-8C69-C9AF9D694696}" destId="{17A24FA4-FD45-428C-ABB8-FDF3148AC923}" srcOrd="0" destOrd="0" presId="urn:microsoft.com/office/officeart/2018/2/layout/IconCircleList"/>
    <dgm:cxn modelId="{76334DCA-EC42-C449-B56D-21CF0B53E85D}" type="presOf" srcId="{CBC6ABA0-9BC3-4FA9-A5BC-6699AFF512D2}" destId="{E9147840-3A11-4B0D-99BB-A81F91ABCE7B}" srcOrd="0" destOrd="0" presId="urn:microsoft.com/office/officeart/2018/2/layout/IconCircleList"/>
    <dgm:cxn modelId="{ED26AED5-B23B-4DB2-A0B0-8F445DCD5467}" srcId="{D797C36B-E5DB-409A-9711-0F13F9498980}" destId="{2857B40A-1B9A-415A-9B32-CC84113535D7}" srcOrd="1" destOrd="0" parTransId="{71208243-3474-4A52-A335-8802CD658859}" sibTransId="{CBC6ABA0-9BC3-4FA9-A5BC-6699AFF512D2}"/>
    <dgm:cxn modelId="{D3BA10EC-BD1F-2B4D-BC6F-209DC7260FA9}" type="presOf" srcId="{7ABE3BDE-1487-4CDA-BA88-0A673DACC2AA}" destId="{BD86C64C-F6A3-49FD-906E-EDEB72D579BD}" srcOrd="0" destOrd="0" presId="urn:microsoft.com/office/officeart/2018/2/layout/IconCircleList"/>
    <dgm:cxn modelId="{69D749EC-8DEC-4F6A-B6B1-270A64FC17C2}" srcId="{D797C36B-E5DB-409A-9711-0F13F9498980}" destId="{D085BEDC-CE59-49F8-9A0B-8C06B80B0311}" srcOrd="0" destOrd="0" parTransId="{BD7820ED-E02E-4879-AF5C-243AEB39BEC5}" sibTransId="{99867C6A-DEAE-4DE4-9FE4-ACFD771BAFD8}"/>
    <dgm:cxn modelId="{D606A2FA-A3E3-5240-842D-CA57FE82B047}" type="presOf" srcId="{87BBD279-9E49-42F7-8705-6888E117927A}" destId="{413AE8E8-F23D-4543-ACAB-E191FB5E225E}" srcOrd="0" destOrd="0" presId="urn:microsoft.com/office/officeart/2018/2/layout/IconCircleList"/>
    <dgm:cxn modelId="{675833E7-836B-2E4D-8F64-66E1CD9DF4F8}" type="presParOf" srcId="{248DF688-8231-4CC0-A7EA-E5B60EE9B86D}" destId="{0E49A203-B5D6-4F2E-B9A3-E5CB4A2CE6CE}" srcOrd="0" destOrd="0" presId="urn:microsoft.com/office/officeart/2018/2/layout/IconCircleList"/>
    <dgm:cxn modelId="{4D4FB2E9-D844-A745-907F-EAF2B0E0E60E}" type="presParOf" srcId="{0E49A203-B5D6-4F2E-B9A3-E5CB4A2CE6CE}" destId="{7A6035C3-3ADC-40A7-97FC-AE8C45958244}" srcOrd="0" destOrd="0" presId="urn:microsoft.com/office/officeart/2018/2/layout/IconCircleList"/>
    <dgm:cxn modelId="{F13826A1-A369-F54A-957F-453FFDF46C88}" type="presParOf" srcId="{7A6035C3-3ADC-40A7-97FC-AE8C45958244}" destId="{1E0568ED-BF91-4831-8B9A-50FB6E58DE93}" srcOrd="0" destOrd="0" presId="urn:microsoft.com/office/officeart/2018/2/layout/IconCircleList"/>
    <dgm:cxn modelId="{B8A188E9-DA00-904F-9F1E-F8E52ACA2901}" type="presParOf" srcId="{7A6035C3-3ADC-40A7-97FC-AE8C45958244}" destId="{752A258C-2E42-40CD-941A-5EB367935F97}" srcOrd="1" destOrd="0" presId="urn:microsoft.com/office/officeart/2018/2/layout/IconCircleList"/>
    <dgm:cxn modelId="{32F80433-A3D5-CC47-BE5D-FC84A26B0D71}" type="presParOf" srcId="{7A6035C3-3ADC-40A7-97FC-AE8C45958244}" destId="{1164D554-8DF1-4B43-8FF1-6A2C7AAC7405}" srcOrd="2" destOrd="0" presId="urn:microsoft.com/office/officeart/2018/2/layout/IconCircleList"/>
    <dgm:cxn modelId="{D3D33690-DF19-F64A-804B-44F069AF538C}" type="presParOf" srcId="{7A6035C3-3ADC-40A7-97FC-AE8C45958244}" destId="{623797D1-84EB-4833-97DF-94EA8AE9A753}" srcOrd="3" destOrd="0" presId="urn:microsoft.com/office/officeart/2018/2/layout/IconCircleList"/>
    <dgm:cxn modelId="{3171A059-67E8-7F48-BA16-76B554C9DA1C}" type="presParOf" srcId="{0E49A203-B5D6-4F2E-B9A3-E5CB4A2CE6CE}" destId="{790BB8DC-4543-4800-A4FE-1CCE73F0E6FA}" srcOrd="1" destOrd="0" presId="urn:microsoft.com/office/officeart/2018/2/layout/IconCircleList"/>
    <dgm:cxn modelId="{A6967E54-C61D-7142-8F83-5F379EA2DBB1}" type="presParOf" srcId="{0E49A203-B5D6-4F2E-B9A3-E5CB4A2CE6CE}" destId="{F333DE47-5543-410D-B242-330FA656F304}" srcOrd="2" destOrd="0" presId="urn:microsoft.com/office/officeart/2018/2/layout/IconCircleList"/>
    <dgm:cxn modelId="{47B63E84-532F-614E-AE70-4940F0D25AA9}" type="presParOf" srcId="{F333DE47-5543-410D-B242-330FA656F304}" destId="{A4E236D2-7CA4-443A-8B72-37D7BAA2BB7A}" srcOrd="0" destOrd="0" presId="urn:microsoft.com/office/officeart/2018/2/layout/IconCircleList"/>
    <dgm:cxn modelId="{F013DE89-A908-7845-9A0E-044B99397B9D}" type="presParOf" srcId="{F333DE47-5543-410D-B242-330FA656F304}" destId="{3D3D76E7-8062-4460-ABEB-7E839BE5610F}" srcOrd="1" destOrd="0" presId="urn:microsoft.com/office/officeart/2018/2/layout/IconCircleList"/>
    <dgm:cxn modelId="{099FA4B7-FB2F-BB40-811A-7C146C42A78C}" type="presParOf" srcId="{F333DE47-5543-410D-B242-330FA656F304}" destId="{5B169950-44B1-4500-B80A-580BEC0E0C31}" srcOrd="2" destOrd="0" presId="urn:microsoft.com/office/officeart/2018/2/layout/IconCircleList"/>
    <dgm:cxn modelId="{174FEA71-92D8-8145-9ECD-C293FCD1067C}" type="presParOf" srcId="{F333DE47-5543-410D-B242-330FA656F304}" destId="{58DED7A5-FDA3-4BFE-ADA1-47537B1AFD26}" srcOrd="3" destOrd="0" presId="urn:microsoft.com/office/officeart/2018/2/layout/IconCircleList"/>
    <dgm:cxn modelId="{D089B93F-D6EE-4A41-8CDA-459F4E0C7C55}" type="presParOf" srcId="{0E49A203-B5D6-4F2E-B9A3-E5CB4A2CE6CE}" destId="{E9147840-3A11-4B0D-99BB-A81F91ABCE7B}" srcOrd="3" destOrd="0" presId="urn:microsoft.com/office/officeart/2018/2/layout/IconCircleList"/>
    <dgm:cxn modelId="{D2176410-80AC-F54D-B444-F29F8ABF611C}" type="presParOf" srcId="{0E49A203-B5D6-4F2E-B9A3-E5CB4A2CE6CE}" destId="{C062E608-4592-4D78-B40A-865EDF957368}" srcOrd="4" destOrd="0" presId="urn:microsoft.com/office/officeart/2018/2/layout/IconCircleList"/>
    <dgm:cxn modelId="{A63970AA-5FDC-1140-B240-D623D594C9B1}" type="presParOf" srcId="{C062E608-4592-4D78-B40A-865EDF957368}" destId="{91C33645-7106-4435-9562-2AA4C228A418}" srcOrd="0" destOrd="0" presId="urn:microsoft.com/office/officeart/2018/2/layout/IconCircleList"/>
    <dgm:cxn modelId="{AE2C2ECC-9077-E749-A1C0-C0696F2DDAEF}" type="presParOf" srcId="{C062E608-4592-4D78-B40A-865EDF957368}" destId="{9F082D5C-7DFD-4D65-8F4D-68DFF3CC0F95}" srcOrd="1" destOrd="0" presId="urn:microsoft.com/office/officeart/2018/2/layout/IconCircleList"/>
    <dgm:cxn modelId="{552F167E-00AE-6D4D-91D9-0A60FF25A47E}" type="presParOf" srcId="{C062E608-4592-4D78-B40A-865EDF957368}" destId="{8A586B40-9E37-43D8-BB6F-ABA7B318F393}" srcOrd="2" destOrd="0" presId="urn:microsoft.com/office/officeart/2018/2/layout/IconCircleList"/>
    <dgm:cxn modelId="{9A85F54F-14F9-F94E-BF06-D10B1A4178B6}" type="presParOf" srcId="{C062E608-4592-4D78-B40A-865EDF957368}" destId="{BD86C64C-F6A3-49FD-906E-EDEB72D579BD}" srcOrd="3" destOrd="0" presId="urn:microsoft.com/office/officeart/2018/2/layout/IconCircleList"/>
    <dgm:cxn modelId="{2504C9C6-4F2C-B445-A927-EB7220646530}" type="presParOf" srcId="{0E49A203-B5D6-4F2E-B9A3-E5CB4A2CE6CE}" destId="{17916014-0962-40AD-B1CA-BE864B0B9D79}" srcOrd="5" destOrd="0" presId="urn:microsoft.com/office/officeart/2018/2/layout/IconCircleList"/>
    <dgm:cxn modelId="{CFFAFB7C-AE1B-EF4F-B32C-69237348A52D}" type="presParOf" srcId="{0E49A203-B5D6-4F2E-B9A3-E5CB4A2CE6CE}" destId="{60AFEFAB-6109-470D-B157-6B78FE272247}" srcOrd="6" destOrd="0" presId="urn:microsoft.com/office/officeart/2018/2/layout/IconCircleList"/>
    <dgm:cxn modelId="{74B204FD-8DC2-8F4B-B33C-22516E39C91D}" type="presParOf" srcId="{60AFEFAB-6109-470D-B157-6B78FE272247}" destId="{4C80E1BB-039F-4CB7-BC24-A84FCDE772C9}" srcOrd="0" destOrd="0" presId="urn:microsoft.com/office/officeart/2018/2/layout/IconCircleList"/>
    <dgm:cxn modelId="{C2D9F583-1B03-1E47-BB06-9EF993CA6B8D}" type="presParOf" srcId="{60AFEFAB-6109-470D-B157-6B78FE272247}" destId="{5633494F-4B2C-4CE9-91F9-5F4485FBDB8B}" srcOrd="1" destOrd="0" presId="urn:microsoft.com/office/officeart/2018/2/layout/IconCircleList"/>
    <dgm:cxn modelId="{B89AE786-8312-B443-9746-6E590BC64E6F}" type="presParOf" srcId="{60AFEFAB-6109-470D-B157-6B78FE272247}" destId="{68D4BAFA-5F8B-4D95-807A-E0FCC38981AE}" srcOrd="2" destOrd="0" presId="urn:microsoft.com/office/officeart/2018/2/layout/IconCircleList"/>
    <dgm:cxn modelId="{BC474A23-0469-1344-B11C-FAF86F0E858D}" type="presParOf" srcId="{60AFEFAB-6109-470D-B157-6B78FE272247}" destId="{17A24FA4-FD45-428C-ABB8-FDF3148AC923}" srcOrd="3" destOrd="0" presId="urn:microsoft.com/office/officeart/2018/2/layout/IconCircleList"/>
    <dgm:cxn modelId="{E2E9CD5A-490A-8342-840D-81386C748738}" type="presParOf" srcId="{0E49A203-B5D6-4F2E-B9A3-E5CB4A2CE6CE}" destId="{02874CE7-8382-48F2-BA5D-48D25E320BF0}" srcOrd="7" destOrd="0" presId="urn:microsoft.com/office/officeart/2018/2/layout/IconCircleList"/>
    <dgm:cxn modelId="{C69E3768-5526-224C-BF0E-F47969685943}" type="presParOf" srcId="{0E49A203-B5D6-4F2E-B9A3-E5CB4A2CE6CE}" destId="{EA24125A-F973-4ED7-935B-D7359A782E09}" srcOrd="8" destOrd="0" presId="urn:microsoft.com/office/officeart/2018/2/layout/IconCircleList"/>
    <dgm:cxn modelId="{3D312301-1E11-0D4A-AF11-9B9461332DFD}" type="presParOf" srcId="{EA24125A-F973-4ED7-935B-D7359A782E09}" destId="{01790A11-8F83-433C-8CFF-93FEDC096D08}" srcOrd="0" destOrd="0" presId="urn:microsoft.com/office/officeart/2018/2/layout/IconCircleList"/>
    <dgm:cxn modelId="{0B53E6F1-0BE1-3649-A362-9BDFC9504E6A}" type="presParOf" srcId="{EA24125A-F973-4ED7-935B-D7359A782E09}" destId="{F71D67F6-7889-4BB6-9452-18F36CA497DD}" srcOrd="1" destOrd="0" presId="urn:microsoft.com/office/officeart/2018/2/layout/IconCircleList"/>
    <dgm:cxn modelId="{5DF7C2C0-42B4-714E-A4B8-A7E7430C8F84}" type="presParOf" srcId="{EA24125A-F973-4ED7-935B-D7359A782E09}" destId="{68AB07F4-E098-48F5-A6FB-841D1CB7BA9C}" srcOrd="2" destOrd="0" presId="urn:microsoft.com/office/officeart/2018/2/layout/IconCircleList"/>
    <dgm:cxn modelId="{DC6FF72F-7073-1649-B187-377D1A329796}" type="presParOf" srcId="{EA24125A-F973-4ED7-935B-D7359A782E09}" destId="{413AE8E8-F23D-4543-ACAB-E191FB5E225E}" srcOrd="3" destOrd="0" presId="urn:microsoft.com/office/officeart/2018/2/layout/IconCircleList"/>
    <dgm:cxn modelId="{91FE4318-39AC-554E-BAC9-0DEFD2802378}" type="presParOf" srcId="{0E49A203-B5D6-4F2E-B9A3-E5CB4A2CE6CE}" destId="{8CCAD92B-8CE3-214F-B331-B140A47EB52F}" srcOrd="9" destOrd="0" presId="urn:microsoft.com/office/officeart/2018/2/layout/IconCircleList"/>
    <dgm:cxn modelId="{3A296637-25F2-FA4F-B396-91BAB82D6D9C}" type="presParOf" srcId="{0E49A203-B5D6-4F2E-B9A3-E5CB4A2CE6CE}" destId="{F3B2AB0C-5983-496F-8CAB-767BA2AC37F6}" srcOrd="10" destOrd="0" presId="urn:microsoft.com/office/officeart/2018/2/layout/IconCircleList"/>
    <dgm:cxn modelId="{BB6A67D0-21C8-C448-921A-D6FD208B0091}" type="presParOf" srcId="{F3B2AB0C-5983-496F-8CAB-767BA2AC37F6}" destId="{820DF5BC-CE18-455D-B0BD-F3EF47EE92E9}" srcOrd="0" destOrd="0" presId="urn:microsoft.com/office/officeart/2018/2/layout/IconCircleList"/>
    <dgm:cxn modelId="{8C303FB6-0A6C-BF40-B25C-4DB2EB926F1D}" type="presParOf" srcId="{F3B2AB0C-5983-496F-8CAB-767BA2AC37F6}" destId="{70C3F273-482B-4BC7-87DE-3C2DA7D3EBFA}" srcOrd="1" destOrd="0" presId="urn:microsoft.com/office/officeart/2018/2/layout/IconCircleList"/>
    <dgm:cxn modelId="{82D131BA-3380-DC45-BD3D-DE2B7C55A4BE}" type="presParOf" srcId="{F3B2AB0C-5983-496F-8CAB-767BA2AC37F6}" destId="{1EDDF0B1-2C75-4F66-9C3E-0FE785B42714}" srcOrd="2" destOrd="0" presId="urn:microsoft.com/office/officeart/2018/2/layout/IconCircleList"/>
    <dgm:cxn modelId="{453C79C5-931E-9141-86F4-D76D85C3F1B2}" type="presParOf" srcId="{F3B2AB0C-5983-496F-8CAB-767BA2AC37F6}" destId="{7189CF32-EDA8-4F19-96BC-89B1196594E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568ED-BF91-4831-8B9A-50FB6E58DE93}">
      <dsp:nvSpPr>
        <dsp:cNvPr id="0" name=""/>
        <dsp:cNvSpPr/>
      </dsp:nvSpPr>
      <dsp:spPr>
        <a:xfrm>
          <a:off x="109363" y="692144"/>
          <a:ext cx="833364" cy="83336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2A258C-2E42-40CD-941A-5EB367935F97}">
      <dsp:nvSpPr>
        <dsp:cNvPr id="0" name=""/>
        <dsp:cNvSpPr/>
      </dsp:nvSpPr>
      <dsp:spPr>
        <a:xfrm>
          <a:off x="284370" y="867150"/>
          <a:ext cx="483351" cy="483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3797D1-84EB-4833-97DF-94EA8AE9A753}">
      <dsp:nvSpPr>
        <dsp:cNvPr id="0" name=""/>
        <dsp:cNvSpPr/>
      </dsp:nvSpPr>
      <dsp:spPr>
        <a:xfrm>
          <a:off x="1121306"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Overview of Data</a:t>
          </a:r>
        </a:p>
      </dsp:txBody>
      <dsp:txXfrm>
        <a:off x="1121306" y="692144"/>
        <a:ext cx="1964358" cy="833364"/>
      </dsp:txXfrm>
    </dsp:sp>
    <dsp:sp modelId="{A4E236D2-7CA4-443A-8B72-37D7BAA2BB7A}">
      <dsp:nvSpPr>
        <dsp:cNvPr id="0" name=""/>
        <dsp:cNvSpPr/>
      </dsp:nvSpPr>
      <dsp:spPr>
        <a:xfrm>
          <a:off x="3427939" y="692144"/>
          <a:ext cx="833364" cy="83336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3D76E7-8062-4460-ABEB-7E839BE5610F}">
      <dsp:nvSpPr>
        <dsp:cNvPr id="0" name=""/>
        <dsp:cNvSpPr/>
      </dsp:nvSpPr>
      <dsp:spPr>
        <a:xfrm>
          <a:off x="3602945" y="867150"/>
          <a:ext cx="483351" cy="483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DED7A5-FDA3-4BFE-ADA1-47537B1AFD26}">
      <dsp:nvSpPr>
        <dsp:cNvPr id="0" name=""/>
        <dsp:cNvSpPr/>
      </dsp:nvSpPr>
      <dsp:spPr>
        <a:xfrm>
          <a:off x="4439881"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Feature Selection</a:t>
          </a:r>
        </a:p>
      </dsp:txBody>
      <dsp:txXfrm>
        <a:off x="4439881" y="692144"/>
        <a:ext cx="1964358" cy="833364"/>
      </dsp:txXfrm>
    </dsp:sp>
    <dsp:sp modelId="{91C33645-7106-4435-9562-2AA4C228A418}">
      <dsp:nvSpPr>
        <dsp:cNvPr id="0" name=""/>
        <dsp:cNvSpPr/>
      </dsp:nvSpPr>
      <dsp:spPr>
        <a:xfrm>
          <a:off x="109363" y="2526030"/>
          <a:ext cx="833364" cy="83336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82D5C-7DFD-4D65-8F4D-68DFF3CC0F95}">
      <dsp:nvSpPr>
        <dsp:cNvPr id="0" name=""/>
        <dsp:cNvSpPr/>
      </dsp:nvSpPr>
      <dsp:spPr>
        <a:xfrm>
          <a:off x="284370" y="2701037"/>
          <a:ext cx="483351" cy="483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86C64C-F6A3-49FD-906E-EDEB72D579BD}">
      <dsp:nvSpPr>
        <dsp:cNvPr id="0" name=""/>
        <dsp:cNvSpPr/>
      </dsp:nvSpPr>
      <dsp:spPr>
        <a:xfrm>
          <a:off x="1121306"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EDA</a:t>
          </a:r>
        </a:p>
      </dsp:txBody>
      <dsp:txXfrm>
        <a:off x="1121306" y="2526030"/>
        <a:ext cx="1964358" cy="833364"/>
      </dsp:txXfrm>
    </dsp:sp>
    <dsp:sp modelId="{4C80E1BB-039F-4CB7-BC24-A84FCDE772C9}">
      <dsp:nvSpPr>
        <dsp:cNvPr id="0" name=""/>
        <dsp:cNvSpPr/>
      </dsp:nvSpPr>
      <dsp:spPr>
        <a:xfrm>
          <a:off x="3427939" y="2526030"/>
          <a:ext cx="833364" cy="83336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33494F-4B2C-4CE9-91F9-5F4485FBDB8B}">
      <dsp:nvSpPr>
        <dsp:cNvPr id="0" name=""/>
        <dsp:cNvSpPr/>
      </dsp:nvSpPr>
      <dsp:spPr>
        <a:xfrm>
          <a:off x="3602945" y="2701037"/>
          <a:ext cx="483351" cy="4833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24FA4-FD45-428C-ABB8-FDF3148AC923}">
      <dsp:nvSpPr>
        <dsp:cNvPr id="0" name=""/>
        <dsp:cNvSpPr/>
      </dsp:nvSpPr>
      <dsp:spPr>
        <a:xfrm>
          <a:off x="4439881"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Modeling</a:t>
          </a:r>
        </a:p>
      </dsp:txBody>
      <dsp:txXfrm>
        <a:off x="4439881" y="2526030"/>
        <a:ext cx="1964358" cy="833364"/>
      </dsp:txXfrm>
    </dsp:sp>
    <dsp:sp modelId="{01790A11-8F83-433C-8CFF-93FEDC096D08}">
      <dsp:nvSpPr>
        <dsp:cNvPr id="0" name=""/>
        <dsp:cNvSpPr/>
      </dsp:nvSpPr>
      <dsp:spPr>
        <a:xfrm>
          <a:off x="109363" y="4359917"/>
          <a:ext cx="833364" cy="83336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1D67F6-7889-4BB6-9452-18F36CA497DD}">
      <dsp:nvSpPr>
        <dsp:cNvPr id="0" name=""/>
        <dsp:cNvSpPr/>
      </dsp:nvSpPr>
      <dsp:spPr>
        <a:xfrm>
          <a:off x="284370" y="4534924"/>
          <a:ext cx="483351" cy="4833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3AE8E8-F23D-4543-ACAB-E191FB5E225E}">
      <dsp:nvSpPr>
        <dsp:cNvPr id="0" name=""/>
        <dsp:cNvSpPr/>
      </dsp:nvSpPr>
      <dsp:spPr>
        <a:xfrm>
          <a:off x="1121306"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Conclusion and Future Work</a:t>
          </a:r>
        </a:p>
      </dsp:txBody>
      <dsp:txXfrm>
        <a:off x="1121306" y="4359917"/>
        <a:ext cx="1964358" cy="833364"/>
      </dsp:txXfrm>
    </dsp:sp>
    <dsp:sp modelId="{820DF5BC-CE18-455D-B0BD-F3EF47EE92E9}">
      <dsp:nvSpPr>
        <dsp:cNvPr id="0" name=""/>
        <dsp:cNvSpPr/>
      </dsp:nvSpPr>
      <dsp:spPr>
        <a:xfrm>
          <a:off x="3427939" y="4359917"/>
          <a:ext cx="833364" cy="83336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3F273-482B-4BC7-87DE-3C2DA7D3EBFA}">
      <dsp:nvSpPr>
        <dsp:cNvPr id="0" name=""/>
        <dsp:cNvSpPr/>
      </dsp:nvSpPr>
      <dsp:spPr>
        <a:xfrm>
          <a:off x="3602945" y="4534924"/>
          <a:ext cx="483351" cy="4833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89CF32-EDA8-4F19-96BC-89B1196594E8}">
      <dsp:nvSpPr>
        <dsp:cNvPr id="0" name=""/>
        <dsp:cNvSpPr/>
      </dsp:nvSpPr>
      <dsp:spPr>
        <a:xfrm>
          <a:off x="4439881"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Features in Details</a:t>
          </a:r>
        </a:p>
      </dsp:txBody>
      <dsp:txXfrm>
        <a:off x="4439881" y="4359917"/>
        <a:ext cx="1964358" cy="83336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D301A-27EA-7648-A77C-71B5391DA375}" type="datetimeFigureOut">
              <a:rPr lang="en-US" smtClean="0"/>
              <a:t>3/2/20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072B76-9485-CD4C-862A-9B3C37E71504}" type="slidenum">
              <a:rPr lang="en-US" smtClean="0"/>
              <a:t>‹#›</a:t>
            </a:fld>
            <a:endParaRPr lang="en-US"/>
          </a:p>
        </p:txBody>
      </p:sp>
    </p:spTree>
    <p:extLst>
      <p:ext uri="{BB962C8B-B14F-4D97-AF65-F5344CB8AC3E}">
        <p14:creationId xmlns:p14="http://schemas.microsoft.com/office/powerpoint/2010/main" val="281385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Good Morning everyone, my name is Chinmay. I am here to present my project, “Are you noisy enough?”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Decades of research has been done in the field of signal processing. This performance saturation has been stirred by the recent advances in Machine Learning and AI, where data-driven methods are being explored. This is a two-step project, first audio files classification, second denoising the noisy audio files. Today, we will be talking about part one and the progress in the second part to conclude.</a:t>
            </a:r>
            <a:endParaRPr lang="en-US" dirty="0"/>
          </a:p>
        </p:txBody>
      </p:sp>
      <p:sp>
        <p:nvSpPr>
          <p:cNvPr id="4" name="Slide Number Placeholder 3"/>
          <p:cNvSpPr>
            <a:spLocks noGrp="1"/>
          </p:cNvSpPr>
          <p:nvPr>
            <p:ph type="sldNum" sz="quarter" idx="5"/>
          </p:nvPr>
        </p:nvSpPr>
        <p:spPr/>
        <p:txBody>
          <a:bodyPr/>
          <a:lstStyle/>
          <a:p>
            <a:fld id="{1F072B76-9485-CD4C-862A-9B3C37E71504}" type="slidenum">
              <a:rPr lang="en-US" smtClean="0"/>
              <a:t>1</a:t>
            </a:fld>
            <a:endParaRPr lang="en-US"/>
          </a:p>
        </p:txBody>
      </p:sp>
    </p:spTree>
    <p:extLst>
      <p:ext uri="{BB962C8B-B14F-4D97-AF65-F5344CB8AC3E}">
        <p14:creationId xmlns:p14="http://schemas.microsoft.com/office/powerpoint/2010/main" val="796310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is to talk about the overview of the data, the features that were selected, the EDA looking at what the sound files look like.</a:t>
            </a:r>
          </a:p>
          <a:p>
            <a:endParaRPr lang="en-US" dirty="0"/>
          </a:p>
          <a:p>
            <a:r>
              <a:rPr lang="en-US" dirty="0"/>
              <a:t>From there we will dive into the models that have been used for classification. Along with concluding, we will talk about the future work which will then include how these classified audio files will be used.</a:t>
            </a:r>
          </a:p>
        </p:txBody>
      </p:sp>
      <p:sp>
        <p:nvSpPr>
          <p:cNvPr id="4" name="Slide Number Placeholder 3"/>
          <p:cNvSpPr>
            <a:spLocks noGrp="1"/>
          </p:cNvSpPr>
          <p:nvPr>
            <p:ph type="sldNum" sz="quarter" idx="5"/>
          </p:nvPr>
        </p:nvSpPr>
        <p:spPr/>
        <p:txBody>
          <a:bodyPr/>
          <a:lstStyle/>
          <a:p>
            <a:fld id="{1F072B76-9485-CD4C-862A-9B3C37E71504}" type="slidenum">
              <a:rPr lang="en-US" smtClean="0"/>
              <a:t>2</a:t>
            </a:fld>
            <a:endParaRPr lang="en-US"/>
          </a:p>
        </p:txBody>
      </p:sp>
    </p:spTree>
    <p:extLst>
      <p:ext uri="{BB962C8B-B14F-4D97-AF65-F5344CB8AC3E}">
        <p14:creationId xmlns:p14="http://schemas.microsoft.com/office/powerpoint/2010/main" val="237469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datasets were downloaded from University of Edinburgh, UK. The datasets have 56-speakers and 28-speakers, and every speaker has 400 audio files each. </a:t>
            </a:r>
          </a:p>
          <a:p>
            <a:endParaRPr lang="en-US" dirty="0"/>
          </a:p>
          <a:p>
            <a:r>
              <a:rPr lang="en-US" dirty="0"/>
              <a:t>These files have been made available to train speech enhancement models, for which they will in-turn be used.</a:t>
            </a:r>
          </a:p>
        </p:txBody>
      </p:sp>
      <p:sp>
        <p:nvSpPr>
          <p:cNvPr id="4" name="Slide Number Placeholder 3"/>
          <p:cNvSpPr>
            <a:spLocks noGrp="1"/>
          </p:cNvSpPr>
          <p:nvPr>
            <p:ph type="sldNum" sz="quarter" idx="5"/>
          </p:nvPr>
        </p:nvSpPr>
        <p:spPr/>
        <p:txBody>
          <a:bodyPr/>
          <a:lstStyle/>
          <a:p>
            <a:fld id="{1F072B76-9485-CD4C-862A-9B3C37E71504}" type="slidenum">
              <a:rPr lang="en-US" smtClean="0"/>
              <a:t>3</a:t>
            </a:fld>
            <a:endParaRPr lang="en-US"/>
          </a:p>
        </p:txBody>
      </p:sp>
    </p:spTree>
    <p:extLst>
      <p:ext uri="{BB962C8B-B14F-4D97-AF65-F5344CB8AC3E}">
        <p14:creationId xmlns:p14="http://schemas.microsoft.com/office/powerpoint/2010/main" val="61695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072B76-9485-CD4C-862A-9B3C37E71504}" type="slidenum">
              <a:rPr lang="en-US" smtClean="0"/>
              <a:t>4</a:t>
            </a:fld>
            <a:endParaRPr lang="en-US"/>
          </a:p>
        </p:txBody>
      </p:sp>
    </p:spTree>
    <p:extLst>
      <p:ext uri="{BB962C8B-B14F-4D97-AF65-F5344CB8AC3E}">
        <p14:creationId xmlns:p14="http://schemas.microsoft.com/office/powerpoint/2010/main" val="368516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072B76-9485-CD4C-862A-9B3C37E71504}" type="slidenum">
              <a:rPr lang="en-US" smtClean="0"/>
              <a:t>10</a:t>
            </a:fld>
            <a:endParaRPr lang="en-US"/>
          </a:p>
        </p:txBody>
      </p:sp>
    </p:spTree>
    <p:extLst>
      <p:ext uri="{BB962C8B-B14F-4D97-AF65-F5344CB8AC3E}">
        <p14:creationId xmlns:p14="http://schemas.microsoft.com/office/powerpoint/2010/main" val="828707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46102-5D3E-9043-B462-D50100E7AB86}" type="datetimeFigureOut">
              <a:rPr lang="en-US" smtClean="0"/>
              <a:t>3/2/20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BAB73-6DD6-634F-9B19-9B921DCFBC26}" type="slidenum">
              <a:rPr lang="en-US" smtClean="0"/>
              <a:t>‹#›</a:t>
            </a:fld>
            <a:endParaRPr lang="en-US"/>
          </a:p>
        </p:txBody>
      </p:sp>
    </p:spTree>
    <p:extLst>
      <p:ext uri="{BB962C8B-B14F-4D97-AF65-F5344CB8AC3E}">
        <p14:creationId xmlns:p14="http://schemas.microsoft.com/office/powerpoint/2010/main" val="293479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46102-5D3E-9043-B462-D50100E7AB86}" type="datetimeFigureOut">
              <a:rPr lang="en-US" smtClean="0"/>
              <a:t>3/2/20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BAB73-6DD6-634F-9B19-9B921DCFBC26}" type="slidenum">
              <a:rPr lang="en-US" smtClean="0"/>
              <a:t>‹#›</a:t>
            </a:fld>
            <a:endParaRPr lang="en-US"/>
          </a:p>
        </p:txBody>
      </p:sp>
    </p:spTree>
    <p:extLst>
      <p:ext uri="{BB962C8B-B14F-4D97-AF65-F5344CB8AC3E}">
        <p14:creationId xmlns:p14="http://schemas.microsoft.com/office/powerpoint/2010/main" val="19103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46102-5D3E-9043-B462-D50100E7AB86}" type="datetimeFigureOut">
              <a:rPr lang="en-US" smtClean="0"/>
              <a:t>3/2/20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BAB73-6DD6-634F-9B19-9B921DCFBC26}" type="slidenum">
              <a:rPr lang="en-US" smtClean="0"/>
              <a:t>‹#›</a:t>
            </a:fld>
            <a:endParaRPr lang="en-US"/>
          </a:p>
        </p:txBody>
      </p:sp>
    </p:spTree>
    <p:extLst>
      <p:ext uri="{BB962C8B-B14F-4D97-AF65-F5344CB8AC3E}">
        <p14:creationId xmlns:p14="http://schemas.microsoft.com/office/powerpoint/2010/main" val="1795496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46102-5D3E-9043-B462-D50100E7AB86}" type="datetimeFigureOut">
              <a:rPr lang="en-US" smtClean="0"/>
              <a:t>3/2/20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BAB73-6DD6-634F-9B19-9B921DCFBC26}" type="slidenum">
              <a:rPr lang="en-US" smtClean="0"/>
              <a:t>‹#›</a:t>
            </a:fld>
            <a:endParaRPr lang="en-US"/>
          </a:p>
        </p:txBody>
      </p:sp>
    </p:spTree>
    <p:extLst>
      <p:ext uri="{BB962C8B-B14F-4D97-AF65-F5344CB8AC3E}">
        <p14:creationId xmlns:p14="http://schemas.microsoft.com/office/powerpoint/2010/main" val="103121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46102-5D3E-9043-B462-D50100E7AB86}" type="datetimeFigureOut">
              <a:rPr lang="en-US" smtClean="0"/>
              <a:t>3/2/20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BAB73-6DD6-634F-9B19-9B921DCFBC26}" type="slidenum">
              <a:rPr lang="en-US" smtClean="0"/>
              <a:t>‹#›</a:t>
            </a:fld>
            <a:endParaRPr lang="en-US"/>
          </a:p>
        </p:txBody>
      </p:sp>
    </p:spTree>
    <p:extLst>
      <p:ext uri="{BB962C8B-B14F-4D97-AF65-F5344CB8AC3E}">
        <p14:creationId xmlns:p14="http://schemas.microsoft.com/office/powerpoint/2010/main" val="37990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46102-5D3E-9043-B462-D50100E7AB86}" type="datetimeFigureOut">
              <a:rPr lang="en-US" smtClean="0"/>
              <a:t>3/2/20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BAB73-6DD6-634F-9B19-9B921DCFBC26}" type="slidenum">
              <a:rPr lang="en-US" smtClean="0"/>
              <a:t>‹#›</a:t>
            </a:fld>
            <a:endParaRPr lang="en-US"/>
          </a:p>
        </p:txBody>
      </p:sp>
    </p:spTree>
    <p:extLst>
      <p:ext uri="{BB962C8B-B14F-4D97-AF65-F5344CB8AC3E}">
        <p14:creationId xmlns:p14="http://schemas.microsoft.com/office/powerpoint/2010/main" val="54165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46102-5D3E-9043-B462-D50100E7AB86}" type="datetimeFigureOut">
              <a:rPr lang="en-US" smtClean="0"/>
              <a:t>3/2/20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BAB73-6DD6-634F-9B19-9B921DCFBC26}" type="slidenum">
              <a:rPr lang="en-US" smtClean="0"/>
              <a:t>‹#›</a:t>
            </a:fld>
            <a:endParaRPr lang="en-US"/>
          </a:p>
        </p:txBody>
      </p:sp>
    </p:spTree>
    <p:extLst>
      <p:ext uri="{BB962C8B-B14F-4D97-AF65-F5344CB8AC3E}">
        <p14:creationId xmlns:p14="http://schemas.microsoft.com/office/powerpoint/2010/main" val="264680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46102-5D3E-9043-B462-D50100E7AB86}" type="datetimeFigureOut">
              <a:rPr lang="en-US" smtClean="0"/>
              <a:t>3/2/20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BAB73-6DD6-634F-9B19-9B921DCFBC26}" type="slidenum">
              <a:rPr lang="en-US" smtClean="0"/>
              <a:t>‹#›</a:t>
            </a:fld>
            <a:endParaRPr lang="en-US"/>
          </a:p>
        </p:txBody>
      </p:sp>
    </p:spTree>
    <p:extLst>
      <p:ext uri="{BB962C8B-B14F-4D97-AF65-F5344CB8AC3E}">
        <p14:creationId xmlns:p14="http://schemas.microsoft.com/office/powerpoint/2010/main" val="351120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46102-5D3E-9043-B462-D50100E7AB86}" type="datetimeFigureOut">
              <a:rPr lang="en-US" smtClean="0"/>
              <a:t>3/2/20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BAB73-6DD6-634F-9B19-9B921DCFBC26}" type="slidenum">
              <a:rPr lang="en-US" smtClean="0"/>
              <a:t>‹#›</a:t>
            </a:fld>
            <a:endParaRPr lang="en-US"/>
          </a:p>
        </p:txBody>
      </p:sp>
    </p:spTree>
    <p:extLst>
      <p:ext uri="{BB962C8B-B14F-4D97-AF65-F5344CB8AC3E}">
        <p14:creationId xmlns:p14="http://schemas.microsoft.com/office/powerpoint/2010/main" val="1999978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46102-5D3E-9043-B462-D50100E7AB86}" type="datetimeFigureOut">
              <a:rPr lang="en-US" smtClean="0"/>
              <a:t>3/2/20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BAB73-6DD6-634F-9B19-9B921DCFBC26}" type="slidenum">
              <a:rPr lang="en-US" smtClean="0"/>
              <a:t>‹#›</a:t>
            </a:fld>
            <a:endParaRPr lang="en-US"/>
          </a:p>
        </p:txBody>
      </p:sp>
    </p:spTree>
    <p:extLst>
      <p:ext uri="{BB962C8B-B14F-4D97-AF65-F5344CB8AC3E}">
        <p14:creationId xmlns:p14="http://schemas.microsoft.com/office/powerpoint/2010/main" val="308520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46102-5D3E-9043-B462-D50100E7AB86}" type="datetimeFigureOut">
              <a:rPr lang="en-US" smtClean="0"/>
              <a:t>3/2/20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BAB73-6DD6-634F-9B19-9B921DCFBC26}" type="slidenum">
              <a:rPr lang="en-US" smtClean="0"/>
              <a:t>‹#›</a:t>
            </a:fld>
            <a:endParaRPr lang="en-US"/>
          </a:p>
        </p:txBody>
      </p:sp>
    </p:spTree>
    <p:extLst>
      <p:ext uri="{BB962C8B-B14F-4D97-AF65-F5344CB8AC3E}">
        <p14:creationId xmlns:p14="http://schemas.microsoft.com/office/powerpoint/2010/main" val="8828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46102-5D3E-9043-B462-D50100E7AB86}" type="datetimeFigureOut">
              <a:rPr lang="en-US" smtClean="0"/>
              <a:t>3/2/20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BAB73-6DD6-634F-9B19-9B921DCFBC26}" type="slidenum">
              <a:rPr lang="en-US" smtClean="0"/>
              <a:t>‹#›</a:t>
            </a:fld>
            <a:endParaRPr lang="en-US"/>
          </a:p>
        </p:txBody>
      </p:sp>
    </p:spTree>
    <p:extLst>
      <p:ext uri="{BB962C8B-B14F-4D97-AF65-F5344CB8AC3E}">
        <p14:creationId xmlns:p14="http://schemas.microsoft.com/office/powerpoint/2010/main" val="242688251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oup of people posing for the camera&#10;&#10;Description automatically generated">
            <a:extLst>
              <a:ext uri="{FF2B5EF4-FFF2-40B4-BE49-F238E27FC236}">
                <a16:creationId xmlns:a16="http://schemas.microsoft.com/office/drawing/2014/main" id="{A4D1FCB5-59F2-574E-9836-105F4553B7BB}"/>
              </a:ext>
            </a:extLst>
          </p:cNvPr>
          <p:cNvPicPr>
            <a:picLocks noChangeAspect="1"/>
          </p:cNvPicPr>
          <p:nvPr/>
        </p:nvPicPr>
        <p:blipFill rotWithShape="1">
          <a:blip r:embed="rId3"/>
          <a:srcRect t="27750" b="9489"/>
          <a:stretch/>
        </p:blipFill>
        <p:spPr>
          <a:xfrm>
            <a:off x="20" y="10"/>
            <a:ext cx="12191980" cy="4571990"/>
          </a:xfrm>
          <a:prstGeom prst="rect">
            <a:avLst/>
          </a:prstGeom>
        </p:spPr>
      </p:pic>
      <p:sp>
        <p:nvSpPr>
          <p:cNvPr id="2" name="Title 1">
            <a:extLst>
              <a:ext uri="{FF2B5EF4-FFF2-40B4-BE49-F238E27FC236}">
                <a16:creationId xmlns:a16="http://schemas.microsoft.com/office/drawing/2014/main" id="{E3E6329B-88BC-3246-9A10-3A2E458CA10D}"/>
              </a:ext>
            </a:extLst>
          </p:cNvPr>
          <p:cNvSpPr>
            <a:spLocks noGrp="1"/>
          </p:cNvSpPr>
          <p:nvPr>
            <p:ph type="ctrTitle"/>
          </p:nvPr>
        </p:nvSpPr>
        <p:spPr>
          <a:xfrm>
            <a:off x="433136" y="5091762"/>
            <a:ext cx="7834193" cy="1264588"/>
          </a:xfrm>
        </p:spPr>
        <p:txBody>
          <a:bodyPr anchor="ctr">
            <a:normAutofit/>
          </a:bodyPr>
          <a:lstStyle/>
          <a:p>
            <a:pPr algn="r"/>
            <a:r>
              <a:rPr lang="en-US" b="1" dirty="0">
                <a:latin typeface="Times New Roman" panose="02020603050405020304" pitchFamily="18" charset="0"/>
                <a:cs typeface="Times New Roman" panose="02020603050405020304" pitchFamily="18" charset="0"/>
              </a:rPr>
              <a:t>Are you noisy enough?</a:t>
            </a:r>
          </a:p>
        </p:txBody>
      </p:sp>
      <p:sp>
        <p:nvSpPr>
          <p:cNvPr id="3" name="Subtitle 2">
            <a:extLst>
              <a:ext uri="{FF2B5EF4-FFF2-40B4-BE49-F238E27FC236}">
                <a16:creationId xmlns:a16="http://schemas.microsoft.com/office/drawing/2014/main" id="{BFC5A46B-B0EB-734B-A5D6-1F22F23961CF}"/>
              </a:ext>
            </a:extLst>
          </p:cNvPr>
          <p:cNvSpPr>
            <a:spLocks noGrp="1"/>
          </p:cNvSpPr>
          <p:nvPr>
            <p:ph type="subTitle" idx="1"/>
          </p:nvPr>
        </p:nvSpPr>
        <p:spPr>
          <a:xfrm>
            <a:off x="8499107" y="5091763"/>
            <a:ext cx="2974207" cy="1264587"/>
          </a:xfrm>
        </p:spPr>
        <p:txBody>
          <a:bodyPr anchor="ctr">
            <a:normAutofit/>
          </a:bodyPr>
          <a:lstStyle/>
          <a:p>
            <a:pPr algn="l"/>
            <a:r>
              <a:rPr lang="en-US" sz="2000" b="1" dirty="0">
                <a:latin typeface="Times New Roman" panose="02020603050405020304" pitchFamily="18" charset="0"/>
                <a:cs typeface="Times New Roman" panose="02020603050405020304" pitchFamily="18" charset="0"/>
              </a:rPr>
              <a:t>By Chinmay </a:t>
            </a:r>
            <a:r>
              <a:rPr lang="en-US" sz="2000" b="1" dirty="0" err="1">
                <a:latin typeface="Times New Roman" panose="02020603050405020304" pitchFamily="18" charset="0"/>
                <a:cs typeface="Times New Roman" panose="02020603050405020304" pitchFamily="18" charset="0"/>
              </a:rPr>
              <a:t>Purav</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435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4355-9F71-C74C-8DED-9AF14EB23D9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dirty="0">
                <a:solidFill>
                  <a:srgbClr val="FFFFFF"/>
                </a:solidFill>
                <a:latin typeface="Times New Roman" panose="02020603050405020304" pitchFamily="18" charset="0"/>
                <a:cs typeface="Times New Roman" panose="02020603050405020304" pitchFamily="18" charset="0"/>
              </a:rPr>
              <a:t>Modeling: Neural Network</a:t>
            </a:r>
          </a:p>
        </p:txBody>
      </p:sp>
      <p:sp>
        <p:nvSpPr>
          <p:cNvPr id="4" name="TextBox 3">
            <a:extLst>
              <a:ext uri="{FF2B5EF4-FFF2-40B4-BE49-F238E27FC236}">
                <a16:creationId xmlns:a16="http://schemas.microsoft.com/office/drawing/2014/main" id="{337ACF40-E57F-BE45-9D00-2A5DD16A408E}"/>
              </a:ext>
            </a:extLst>
          </p:cNvPr>
          <p:cNvSpPr txBox="1"/>
          <p:nvPr/>
        </p:nvSpPr>
        <p:spPr>
          <a:xfrm>
            <a:off x="3304032" y="1755648"/>
            <a:ext cx="5455917"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Train: 56-speaker dataset</a:t>
            </a:r>
          </a:p>
          <a:p>
            <a:pPr algn="ctr"/>
            <a:r>
              <a:rPr lang="en-US" dirty="0">
                <a:latin typeface="Times New Roman" panose="02020603050405020304" pitchFamily="18" charset="0"/>
                <a:cs typeface="Times New Roman" panose="02020603050405020304" pitchFamily="18" charset="0"/>
              </a:rPr>
              <a:t>Test: 28-speaker dataset</a:t>
            </a:r>
          </a:p>
        </p:txBody>
      </p:sp>
      <p:pic>
        <p:nvPicPr>
          <p:cNvPr id="11" name="Content Placeholder 10" descr="A screenshot of a cell phone&#10;&#10;Description automatically generated">
            <a:extLst>
              <a:ext uri="{FF2B5EF4-FFF2-40B4-BE49-F238E27FC236}">
                <a16:creationId xmlns:a16="http://schemas.microsoft.com/office/drawing/2014/main" id="{922DA7B8-49BA-D541-AE27-26147AEED61A}"/>
              </a:ext>
            </a:extLst>
          </p:cNvPr>
          <p:cNvPicPr>
            <a:picLocks noGrp="1" noChangeAspect="1"/>
          </p:cNvPicPr>
          <p:nvPr>
            <p:ph idx="1"/>
          </p:nvPr>
        </p:nvPicPr>
        <p:blipFill>
          <a:blip r:embed="rId3"/>
          <a:stretch>
            <a:fillRect/>
          </a:stretch>
        </p:blipFill>
        <p:spPr>
          <a:xfrm>
            <a:off x="381827" y="2807922"/>
            <a:ext cx="5365101" cy="3219061"/>
          </a:xfrm>
        </p:spPr>
      </p:pic>
      <p:pic>
        <p:nvPicPr>
          <p:cNvPr id="13" name="Picture 12" descr="A screenshot of a social media post&#10;&#10;Description automatically generated">
            <a:extLst>
              <a:ext uri="{FF2B5EF4-FFF2-40B4-BE49-F238E27FC236}">
                <a16:creationId xmlns:a16="http://schemas.microsoft.com/office/drawing/2014/main" id="{1E70E21A-0A2B-3949-91DD-905E1ABAF7B1}"/>
              </a:ext>
            </a:extLst>
          </p:cNvPr>
          <p:cNvPicPr>
            <a:picLocks noChangeAspect="1"/>
          </p:cNvPicPr>
          <p:nvPr/>
        </p:nvPicPr>
        <p:blipFill>
          <a:blip r:embed="rId4"/>
          <a:stretch>
            <a:fillRect/>
          </a:stretch>
        </p:blipFill>
        <p:spPr>
          <a:xfrm>
            <a:off x="6445073" y="2793634"/>
            <a:ext cx="5365101" cy="3219061"/>
          </a:xfrm>
          <a:prstGeom prst="rect">
            <a:avLst/>
          </a:prstGeom>
        </p:spPr>
      </p:pic>
    </p:spTree>
    <p:extLst>
      <p:ext uri="{BB962C8B-B14F-4D97-AF65-F5344CB8AC3E}">
        <p14:creationId xmlns:p14="http://schemas.microsoft.com/office/powerpoint/2010/main" val="182894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4355-9F71-C74C-8DED-9AF14EB23D9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dirty="0">
                <a:solidFill>
                  <a:srgbClr val="FFFFFF"/>
                </a:solidFill>
                <a:latin typeface="Times New Roman" panose="02020603050405020304" pitchFamily="18" charset="0"/>
                <a:cs typeface="Times New Roman" panose="02020603050405020304" pitchFamily="18" charset="0"/>
              </a:rPr>
              <a:t>Modeling: Neural Network</a:t>
            </a:r>
          </a:p>
        </p:txBody>
      </p:sp>
      <p:sp>
        <p:nvSpPr>
          <p:cNvPr id="4" name="TextBox 3">
            <a:extLst>
              <a:ext uri="{FF2B5EF4-FFF2-40B4-BE49-F238E27FC236}">
                <a16:creationId xmlns:a16="http://schemas.microsoft.com/office/drawing/2014/main" id="{337ACF40-E57F-BE45-9D00-2A5DD16A408E}"/>
              </a:ext>
            </a:extLst>
          </p:cNvPr>
          <p:cNvSpPr txBox="1"/>
          <p:nvPr/>
        </p:nvSpPr>
        <p:spPr>
          <a:xfrm>
            <a:off x="3304032" y="1755648"/>
            <a:ext cx="5455917"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Train: 28-speaker dataset</a:t>
            </a:r>
          </a:p>
          <a:p>
            <a:pPr algn="ctr"/>
            <a:r>
              <a:rPr lang="en-US" dirty="0">
                <a:latin typeface="Times New Roman" panose="02020603050405020304" pitchFamily="18" charset="0"/>
                <a:cs typeface="Times New Roman" panose="02020603050405020304" pitchFamily="18" charset="0"/>
              </a:rPr>
              <a:t>Test: 56-speaker dataset</a:t>
            </a:r>
          </a:p>
        </p:txBody>
      </p:sp>
      <p:pic>
        <p:nvPicPr>
          <p:cNvPr id="5" name="Picture 4" descr="A screenshot of a cell phone&#10;&#10;Description automatically generated">
            <a:extLst>
              <a:ext uri="{FF2B5EF4-FFF2-40B4-BE49-F238E27FC236}">
                <a16:creationId xmlns:a16="http://schemas.microsoft.com/office/drawing/2014/main" id="{1BC6B7ED-5373-2145-987B-3B3326D9AAFC}"/>
              </a:ext>
            </a:extLst>
          </p:cNvPr>
          <p:cNvPicPr>
            <a:picLocks noChangeAspect="1"/>
          </p:cNvPicPr>
          <p:nvPr/>
        </p:nvPicPr>
        <p:blipFill>
          <a:blip r:embed="rId2"/>
          <a:stretch>
            <a:fillRect/>
          </a:stretch>
        </p:blipFill>
        <p:spPr>
          <a:xfrm>
            <a:off x="6445072" y="2793634"/>
            <a:ext cx="5365101" cy="3219061"/>
          </a:xfrm>
          <a:prstGeom prst="rect">
            <a:avLst/>
          </a:prstGeom>
        </p:spPr>
      </p:pic>
      <p:pic>
        <p:nvPicPr>
          <p:cNvPr id="9" name="Content Placeholder 8" descr="A screenshot of a cell phone&#10;&#10;Description automatically generated">
            <a:extLst>
              <a:ext uri="{FF2B5EF4-FFF2-40B4-BE49-F238E27FC236}">
                <a16:creationId xmlns:a16="http://schemas.microsoft.com/office/drawing/2014/main" id="{311CCC97-5DC6-A240-A28A-4E98B05D0A20}"/>
              </a:ext>
            </a:extLst>
          </p:cNvPr>
          <p:cNvPicPr>
            <a:picLocks noGrp="1" noChangeAspect="1"/>
          </p:cNvPicPr>
          <p:nvPr>
            <p:ph idx="1"/>
          </p:nvPr>
        </p:nvPicPr>
        <p:blipFill>
          <a:blip r:embed="rId3"/>
          <a:stretch>
            <a:fillRect/>
          </a:stretch>
        </p:blipFill>
        <p:spPr>
          <a:xfrm>
            <a:off x="381827" y="2793634"/>
            <a:ext cx="5365102" cy="3219061"/>
          </a:xfrm>
        </p:spPr>
      </p:pic>
    </p:spTree>
    <p:extLst>
      <p:ext uri="{BB962C8B-B14F-4D97-AF65-F5344CB8AC3E}">
        <p14:creationId xmlns:p14="http://schemas.microsoft.com/office/powerpoint/2010/main" val="4279533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F4A7-68D5-9F46-A195-09C367CF1F45}"/>
              </a:ext>
            </a:extLst>
          </p:cNvPr>
          <p:cNvSpPr>
            <a:spLocks noGrp="1"/>
          </p:cNvSpPr>
          <p:nvPr>
            <p:ph type="title"/>
          </p:nvPr>
        </p:nvSpPr>
        <p:spPr>
          <a:xfrm>
            <a:off x="838200" y="585216"/>
            <a:ext cx="10515600" cy="1325563"/>
          </a:xfrm>
        </p:spPr>
        <p:txBody>
          <a:bodyPr vert="horz" lIns="91440" tIns="45720" rIns="91440" bIns="45720" rtlCol="0">
            <a:normAutofit/>
          </a:bodyPr>
          <a:lstStyle/>
          <a:p>
            <a:pPr algn="ctr"/>
            <a:r>
              <a:rPr lang="en-US" sz="5400" b="1" dirty="0">
                <a:solidFill>
                  <a:srgbClr val="FFFFFF"/>
                </a:solidFill>
                <a:latin typeface="Times New Roman" panose="02020603050405020304" pitchFamily="18" charset="0"/>
                <a:cs typeface="Times New Roman" panose="02020603050405020304" pitchFamily="18" charset="0"/>
              </a:rPr>
              <a:t>Modeling: Feature Importance</a:t>
            </a:r>
            <a:endParaRPr lang="en-US" sz="5400" dirty="0">
              <a:solidFill>
                <a:srgbClr val="FFFFFF"/>
              </a:solidFill>
              <a:latin typeface="Times New Roman" panose="02020603050405020304" pitchFamily="18" charset="0"/>
              <a:cs typeface="Times New Roman" panose="02020603050405020304" pitchFamily="18" charset="0"/>
            </a:endParaRPr>
          </a:p>
        </p:txBody>
      </p:sp>
      <p:sp>
        <p:nvSpPr>
          <p:cNvPr id="43" name="Content Placeholder 44">
            <a:extLst>
              <a:ext uri="{FF2B5EF4-FFF2-40B4-BE49-F238E27FC236}">
                <a16:creationId xmlns:a16="http://schemas.microsoft.com/office/drawing/2014/main" id="{0D52C6D9-FAF7-477E-B40D-D98FD87ADEB3}"/>
              </a:ext>
            </a:extLst>
          </p:cNvPr>
          <p:cNvSpPr>
            <a:spLocks noGrp="1"/>
          </p:cNvSpPr>
          <p:nvPr>
            <p:ph idx="1"/>
          </p:nvPr>
        </p:nvSpPr>
        <p:spPr>
          <a:xfrm>
            <a:off x="7546848" y="2516777"/>
            <a:ext cx="3803904" cy="3660185"/>
          </a:xfrm>
        </p:spPr>
        <p:txBody>
          <a:bodyPr anchor="ctr">
            <a:normAutofit/>
          </a:bodyPr>
          <a:lstStyle/>
          <a:p>
            <a:pPr>
              <a:buFont typeface="Wingdings" pitchFamily="2" charset="2"/>
              <a:buChar char="Ø"/>
            </a:pPr>
            <a:r>
              <a:rPr lang="en-US" sz="2400" dirty="0">
                <a:latin typeface="Times New Roman" panose="02020603050405020304" pitchFamily="18" charset="0"/>
                <a:cs typeface="Times New Roman" panose="02020603050405020304" pitchFamily="18" charset="0"/>
              </a:rPr>
              <a:t>Feature importance were found using Random Forest Classifier</a:t>
            </a:r>
          </a:p>
          <a:p>
            <a:pPr>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400" dirty="0">
                <a:latin typeface="Times New Roman" panose="02020603050405020304" pitchFamily="18" charset="0"/>
                <a:cs typeface="Times New Roman" panose="02020603050405020304" pitchFamily="18" charset="0"/>
              </a:rPr>
              <a:t>Feature importance was iterated 7 times to find the top 7 features that repeated most in those iterations</a:t>
            </a:r>
          </a:p>
        </p:txBody>
      </p:sp>
      <p:pic>
        <p:nvPicPr>
          <p:cNvPr id="7" name="Content Placeholder 6" descr="A screenshot of a social media post&#10;&#10;Description automatically generated">
            <a:extLst>
              <a:ext uri="{FF2B5EF4-FFF2-40B4-BE49-F238E27FC236}">
                <a16:creationId xmlns:a16="http://schemas.microsoft.com/office/drawing/2014/main" id="{C0D26CF2-669C-014F-A096-8081029D0210}"/>
              </a:ext>
            </a:extLst>
          </p:cNvPr>
          <p:cNvPicPr>
            <a:picLocks noChangeAspect="1"/>
          </p:cNvPicPr>
          <p:nvPr/>
        </p:nvPicPr>
        <p:blipFill rotWithShape="1">
          <a:blip r:embed="rId2"/>
          <a:srcRect r="5437" b="-2"/>
          <a:stretch/>
        </p:blipFill>
        <p:spPr>
          <a:xfrm>
            <a:off x="841248" y="2516777"/>
            <a:ext cx="6236208" cy="3660185"/>
          </a:xfrm>
          <a:prstGeom prst="rect">
            <a:avLst/>
          </a:prstGeom>
        </p:spPr>
      </p:pic>
    </p:spTree>
    <p:extLst>
      <p:ext uri="{BB962C8B-B14F-4D97-AF65-F5344CB8AC3E}">
        <p14:creationId xmlns:p14="http://schemas.microsoft.com/office/powerpoint/2010/main" val="60972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7F1A4-0495-634E-9673-021EC339E6F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 and Future Work</a:t>
            </a:r>
          </a:p>
        </p:txBody>
      </p:sp>
      <p:sp>
        <p:nvSpPr>
          <p:cNvPr id="5" name="Content Placeholder 4">
            <a:extLst>
              <a:ext uri="{FF2B5EF4-FFF2-40B4-BE49-F238E27FC236}">
                <a16:creationId xmlns:a16="http://schemas.microsoft.com/office/drawing/2014/main" id="{EE08FC0E-819B-AF43-9DD9-17CFD8601055}"/>
              </a:ext>
            </a:extLst>
          </p:cNvPr>
          <p:cNvSpPr>
            <a:spLocks noGrp="1"/>
          </p:cNvSpPr>
          <p:nvPr>
            <p:ph idx="1"/>
          </p:nvPr>
        </p:nvSpPr>
        <p:spPr/>
        <p:txBody>
          <a:bodyPr>
            <a:normAutofit/>
          </a:bodyPr>
          <a:lstStyle/>
          <a:p>
            <a:pPr>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400" dirty="0">
                <a:latin typeface="Times New Roman" panose="02020603050405020304" pitchFamily="18" charset="0"/>
                <a:cs typeface="Times New Roman" panose="02020603050405020304" pitchFamily="18" charset="0"/>
              </a:rPr>
              <a:t> Even though there is strong correlation between mfcc1 and the classification, it is not strong enough to call it a leakage.</a:t>
            </a:r>
          </a:p>
          <a:p>
            <a:pPr>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400" dirty="0">
                <a:latin typeface="Times New Roman" panose="02020603050405020304" pitchFamily="18" charset="0"/>
                <a:cs typeface="Times New Roman" panose="02020603050405020304" pitchFamily="18" charset="0"/>
              </a:rPr>
              <a:t> A flask webpage with a Convolutional Encoder-Decoder Network in the backend on AWS is being developed. The 54-speaker Dataset is being used for training the network.</a:t>
            </a:r>
          </a:p>
          <a:p>
            <a:pPr>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400" dirty="0">
                <a:latin typeface="Times New Roman" panose="02020603050405020304" pitchFamily="18" charset="0"/>
                <a:cs typeface="Times New Roman" panose="02020603050405020304" pitchFamily="18" charset="0"/>
              </a:rPr>
              <a:t> Even though MFCCs were used for classification, STFTs are found to be better for noise reduction.</a:t>
            </a:r>
          </a:p>
        </p:txBody>
      </p:sp>
    </p:spTree>
    <p:extLst>
      <p:ext uri="{BB962C8B-B14F-4D97-AF65-F5344CB8AC3E}">
        <p14:creationId xmlns:p14="http://schemas.microsoft.com/office/powerpoint/2010/main" val="66021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1ECF-CB20-A646-AC9F-FB4F4879D04E}"/>
              </a:ext>
            </a:extLst>
          </p:cNvPr>
          <p:cNvSpPr>
            <a:spLocks noGrp="1"/>
          </p:cNvSpPr>
          <p:nvPr>
            <p:ph type="title"/>
          </p:nvPr>
        </p:nvSpPr>
        <p:spPr>
          <a:xfrm>
            <a:off x="643468" y="623392"/>
            <a:ext cx="3363974" cy="1607060"/>
          </a:xfrm>
          <a:noFill/>
          <a:ln w="19050">
            <a:solidFill>
              <a:schemeClr val="tx1"/>
            </a:solidFill>
          </a:ln>
        </p:spPr>
        <p:txBody>
          <a:bodyPr wrap="square" anchor="ctr">
            <a:normAutofit fontScale="90000"/>
          </a:bodyPr>
          <a:lstStyle/>
          <a:p>
            <a:pPr algn="ctr"/>
            <a:r>
              <a:rPr lang="en-US" b="1" dirty="0">
                <a:latin typeface="Times New Roman" panose="02020603050405020304" pitchFamily="18" charset="0"/>
                <a:cs typeface="Times New Roman" panose="02020603050405020304" pitchFamily="18" charset="0"/>
              </a:rPr>
              <a:t>Zero Crossing Rate</a:t>
            </a:r>
          </a:p>
        </p:txBody>
      </p:sp>
      <p:sp>
        <p:nvSpPr>
          <p:cNvPr id="4" name="Content Placeholder 3">
            <a:extLst>
              <a:ext uri="{FF2B5EF4-FFF2-40B4-BE49-F238E27FC236}">
                <a16:creationId xmlns:a16="http://schemas.microsoft.com/office/drawing/2014/main" id="{90013C52-BF28-D94F-B28B-CC91BF1E10E6}"/>
              </a:ext>
            </a:extLst>
          </p:cNvPr>
          <p:cNvSpPr>
            <a:spLocks noGrp="1"/>
          </p:cNvSpPr>
          <p:nvPr>
            <p:ph idx="1"/>
          </p:nvPr>
        </p:nvSpPr>
        <p:spPr>
          <a:xfrm>
            <a:off x="643468" y="2638043"/>
            <a:ext cx="3363974" cy="3415623"/>
          </a:xfrm>
        </p:spPr>
        <p:txBody>
          <a:bodyPr>
            <a:normAutofit/>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ZRC is the rate at which a signal changes the sign</a:t>
            </a:r>
          </a:p>
          <a:p>
            <a:pPr>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000" dirty="0">
                <a:latin typeface="Times New Roman" panose="02020603050405020304" pitchFamily="18" charset="0"/>
                <a:cs typeface="Times New Roman" panose="02020603050405020304" pitchFamily="18" charset="0"/>
              </a:rPr>
              <a:t>In essence, ZRC measures the dominant frequency of the signal</a:t>
            </a:r>
          </a:p>
        </p:txBody>
      </p:sp>
      <p:pic>
        <p:nvPicPr>
          <p:cNvPr id="7" name="Picture 6" descr="A close up of a map&#10;&#10;Description automatically generated">
            <a:extLst>
              <a:ext uri="{FF2B5EF4-FFF2-40B4-BE49-F238E27FC236}">
                <a16:creationId xmlns:a16="http://schemas.microsoft.com/office/drawing/2014/main" id="{A00C1E1E-F5CB-1D4B-88F4-480876ED7F0C}"/>
              </a:ext>
            </a:extLst>
          </p:cNvPr>
          <p:cNvPicPr>
            <a:picLocks noChangeAspect="1"/>
          </p:cNvPicPr>
          <p:nvPr/>
        </p:nvPicPr>
        <p:blipFill>
          <a:blip r:embed="rId2"/>
          <a:stretch>
            <a:fillRect/>
          </a:stretch>
        </p:blipFill>
        <p:spPr>
          <a:xfrm>
            <a:off x="5297763" y="1194350"/>
            <a:ext cx="6250769" cy="4469299"/>
          </a:xfrm>
          <a:prstGeom prst="rect">
            <a:avLst/>
          </a:prstGeom>
        </p:spPr>
      </p:pic>
    </p:spTree>
    <p:extLst>
      <p:ext uri="{BB962C8B-B14F-4D97-AF65-F5344CB8AC3E}">
        <p14:creationId xmlns:p14="http://schemas.microsoft.com/office/powerpoint/2010/main" val="784621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1ECF-CB20-A646-AC9F-FB4F4879D04E}"/>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b="1" dirty="0">
                <a:latin typeface="Times New Roman" panose="02020603050405020304" pitchFamily="18" charset="0"/>
                <a:cs typeface="Times New Roman" panose="02020603050405020304" pitchFamily="18" charset="0"/>
              </a:rPr>
              <a:t>Spectral Centroid</a:t>
            </a:r>
          </a:p>
        </p:txBody>
      </p:sp>
      <p:sp>
        <p:nvSpPr>
          <p:cNvPr id="4" name="Content Placeholder 3">
            <a:extLst>
              <a:ext uri="{FF2B5EF4-FFF2-40B4-BE49-F238E27FC236}">
                <a16:creationId xmlns:a16="http://schemas.microsoft.com/office/drawing/2014/main" id="{90013C52-BF28-D94F-B28B-CC91BF1E10E6}"/>
              </a:ext>
            </a:extLst>
          </p:cNvPr>
          <p:cNvSpPr>
            <a:spLocks noGrp="1"/>
          </p:cNvSpPr>
          <p:nvPr>
            <p:ph idx="1"/>
          </p:nvPr>
        </p:nvSpPr>
        <p:spPr>
          <a:xfrm>
            <a:off x="643468" y="2638043"/>
            <a:ext cx="3363974" cy="3415623"/>
          </a:xfrm>
        </p:spPr>
        <p:txBody>
          <a:bodyPr>
            <a:normAutofit/>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Spectral Centroid indicates the balancing point of the spectral power distribution.</a:t>
            </a:r>
          </a:p>
          <a:p>
            <a:pPr>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000" dirty="0">
                <a:latin typeface="Times New Roman" panose="02020603050405020304" pitchFamily="18" charset="0"/>
                <a:cs typeface="Times New Roman" panose="02020603050405020304" pitchFamily="18" charset="0"/>
              </a:rPr>
              <a:t>In essence, Spectral Centroid measures the perceived sound quality.</a:t>
            </a:r>
          </a:p>
        </p:txBody>
      </p:sp>
      <p:pic>
        <p:nvPicPr>
          <p:cNvPr id="5" name="Picture 4" descr="A close up of a map&#10;&#10;Description automatically generated">
            <a:extLst>
              <a:ext uri="{FF2B5EF4-FFF2-40B4-BE49-F238E27FC236}">
                <a16:creationId xmlns:a16="http://schemas.microsoft.com/office/drawing/2014/main" id="{3FE865A9-D0CB-2C4B-9A50-7A698F8742E9}"/>
              </a:ext>
            </a:extLst>
          </p:cNvPr>
          <p:cNvPicPr>
            <a:picLocks noChangeAspect="1"/>
          </p:cNvPicPr>
          <p:nvPr/>
        </p:nvPicPr>
        <p:blipFill>
          <a:blip r:embed="rId2"/>
          <a:stretch>
            <a:fillRect/>
          </a:stretch>
        </p:blipFill>
        <p:spPr>
          <a:xfrm>
            <a:off x="5291514" y="1194350"/>
            <a:ext cx="6257018" cy="4469299"/>
          </a:xfrm>
          <a:prstGeom prst="rect">
            <a:avLst/>
          </a:prstGeom>
        </p:spPr>
      </p:pic>
    </p:spTree>
    <p:extLst>
      <p:ext uri="{BB962C8B-B14F-4D97-AF65-F5344CB8AC3E}">
        <p14:creationId xmlns:p14="http://schemas.microsoft.com/office/powerpoint/2010/main" val="3062417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1ECF-CB20-A646-AC9F-FB4F4879D04E}"/>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b="1" dirty="0">
                <a:latin typeface="Times New Roman" panose="02020603050405020304" pitchFamily="18" charset="0"/>
                <a:cs typeface="Times New Roman" panose="02020603050405020304" pitchFamily="18" charset="0"/>
              </a:rPr>
              <a:t>Spectral </a:t>
            </a:r>
            <a:r>
              <a:rPr lang="en-US" b="1" dirty="0" err="1">
                <a:latin typeface="Times New Roman" panose="02020603050405020304" pitchFamily="18" charset="0"/>
                <a:cs typeface="Times New Roman" panose="02020603050405020304" pitchFamily="18" charset="0"/>
              </a:rPr>
              <a:t>Rolloff</a:t>
            </a:r>
            <a:endParaRPr lang="en-US"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0013C52-BF28-D94F-B28B-CC91BF1E10E6}"/>
              </a:ext>
            </a:extLst>
          </p:cNvPr>
          <p:cNvSpPr>
            <a:spLocks noGrp="1"/>
          </p:cNvSpPr>
          <p:nvPr>
            <p:ph idx="1"/>
          </p:nvPr>
        </p:nvSpPr>
        <p:spPr>
          <a:xfrm>
            <a:off x="643468" y="2638043"/>
            <a:ext cx="3363974" cy="3415623"/>
          </a:xfrm>
        </p:spPr>
        <p:txBody>
          <a:bodyPr>
            <a:noAutofit/>
          </a:bodyPr>
          <a:lstStyle/>
          <a:p>
            <a:pPr>
              <a:buFont typeface="Wingdings" pitchFamily="2" charset="2"/>
              <a:buChar char="Ø"/>
            </a:pPr>
            <a:r>
              <a:rPr lang="en-US" sz="1800" dirty="0">
                <a:latin typeface="Times New Roman" panose="02020603050405020304" pitchFamily="18" charset="0"/>
                <a:cs typeface="Times New Roman" panose="02020603050405020304" pitchFamily="18" charset="0"/>
              </a:rPr>
              <a:t>Spectral </a:t>
            </a:r>
            <a:r>
              <a:rPr lang="en-US" sz="1800" dirty="0" err="1">
                <a:latin typeface="Times New Roman" panose="02020603050405020304" pitchFamily="18" charset="0"/>
                <a:cs typeface="Times New Roman" panose="02020603050405020304" pitchFamily="18" charset="0"/>
              </a:rPr>
              <a:t>Rolloff</a:t>
            </a:r>
            <a:r>
              <a:rPr lang="en-US" sz="1800" dirty="0">
                <a:latin typeface="Times New Roman" panose="02020603050405020304" pitchFamily="18" charset="0"/>
                <a:cs typeface="Times New Roman" panose="02020603050405020304" pitchFamily="18" charset="0"/>
              </a:rPr>
              <a:t> is the frequency below which a specified percentage of the total spectral energy lies.</a:t>
            </a:r>
          </a:p>
          <a:p>
            <a:pPr>
              <a:buFont typeface="Wingdings"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rolloff</a:t>
            </a:r>
            <a:r>
              <a:rPr lang="en-US" sz="1800" dirty="0">
                <a:latin typeface="Times New Roman" panose="02020603050405020304" pitchFamily="18" charset="0"/>
                <a:cs typeface="Times New Roman" panose="02020603050405020304" pitchFamily="18" charset="0"/>
              </a:rPr>
              <a:t> frequency can be used to distinguish between harmonic (below </a:t>
            </a:r>
            <a:r>
              <a:rPr lang="en-US" sz="1800" dirty="0" err="1">
                <a:latin typeface="Times New Roman" panose="02020603050405020304" pitchFamily="18" charset="0"/>
                <a:cs typeface="Times New Roman" panose="02020603050405020304" pitchFamily="18" charset="0"/>
              </a:rPr>
              <a:t>rolloff</a:t>
            </a:r>
            <a:r>
              <a:rPr lang="en-US" sz="1800" dirty="0">
                <a:latin typeface="Times New Roman" panose="02020603050405020304" pitchFamily="18" charset="0"/>
                <a:cs typeface="Times New Roman" panose="02020603050405020304" pitchFamily="18" charset="0"/>
              </a:rPr>
              <a:t>) and noisy sounds (above </a:t>
            </a:r>
            <a:r>
              <a:rPr lang="en-US" sz="1800" dirty="0" err="1">
                <a:latin typeface="Times New Roman" panose="02020603050405020304" pitchFamily="18" charset="0"/>
                <a:cs typeface="Times New Roman" panose="02020603050405020304" pitchFamily="18" charset="0"/>
              </a:rPr>
              <a:t>rolloff</a:t>
            </a:r>
            <a:r>
              <a:rPr lang="en-US" sz="1800" dirty="0">
                <a:latin typeface="Times New Roman" panose="02020603050405020304" pitchFamily="18" charset="0"/>
                <a:cs typeface="Times New Roman" panose="02020603050405020304" pitchFamily="18" charset="0"/>
              </a:rPr>
              <a:t>)</a:t>
            </a:r>
          </a:p>
          <a:p>
            <a:pPr>
              <a:buFont typeface="Wingdings"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800" dirty="0">
                <a:latin typeface="Times New Roman" panose="02020603050405020304" pitchFamily="18" charset="0"/>
                <a:cs typeface="Times New Roman" panose="02020603050405020304" pitchFamily="18" charset="0"/>
              </a:rPr>
              <a:t>In this project, the </a:t>
            </a:r>
            <a:r>
              <a:rPr lang="en-US" sz="1800" dirty="0" err="1">
                <a:latin typeface="Times New Roman" panose="02020603050405020304" pitchFamily="18" charset="0"/>
                <a:cs typeface="Times New Roman" panose="02020603050405020304" pitchFamily="18" charset="0"/>
              </a:rPr>
              <a:t>rolloff</a:t>
            </a:r>
            <a:r>
              <a:rPr lang="en-US" sz="1800" dirty="0">
                <a:latin typeface="Times New Roman" panose="02020603050405020304" pitchFamily="18" charset="0"/>
                <a:cs typeface="Times New Roman" panose="02020603050405020304" pitchFamily="18" charset="0"/>
              </a:rPr>
              <a:t> frequency was found at 85% of the total energy spectrum</a:t>
            </a:r>
          </a:p>
        </p:txBody>
      </p:sp>
      <p:pic>
        <p:nvPicPr>
          <p:cNvPr id="6" name="Picture 5" descr="A close up of text on a white background&#10;&#10;Description automatically generated">
            <a:extLst>
              <a:ext uri="{FF2B5EF4-FFF2-40B4-BE49-F238E27FC236}">
                <a16:creationId xmlns:a16="http://schemas.microsoft.com/office/drawing/2014/main" id="{C5F033C7-62F8-404C-A2DE-7518D6331BC9}"/>
              </a:ext>
            </a:extLst>
          </p:cNvPr>
          <p:cNvPicPr>
            <a:picLocks noChangeAspect="1"/>
          </p:cNvPicPr>
          <p:nvPr/>
        </p:nvPicPr>
        <p:blipFill>
          <a:blip r:embed="rId2"/>
          <a:stretch>
            <a:fillRect/>
          </a:stretch>
        </p:blipFill>
        <p:spPr>
          <a:xfrm>
            <a:off x="5291514" y="1194350"/>
            <a:ext cx="6257018" cy="4469299"/>
          </a:xfrm>
          <a:prstGeom prst="rect">
            <a:avLst/>
          </a:prstGeom>
        </p:spPr>
      </p:pic>
    </p:spTree>
    <p:extLst>
      <p:ext uri="{BB962C8B-B14F-4D97-AF65-F5344CB8AC3E}">
        <p14:creationId xmlns:p14="http://schemas.microsoft.com/office/powerpoint/2010/main" val="2542804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1ECF-CB20-A646-AC9F-FB4F4879D04E}"/>
              </a:ext>
            </a:extLst>
          </p:cNvPr>
          <p:cNvSpPr>
            <a:spLocks noGrp="1"/>
          </p:cNvSpPr>
          <p:nvPr>
            <p:ph type="title"/>
          </p:nvPr>
        </p:nvSpPr>
        <p:spPr>
          <a:xfrm>
            <a:off x="643468" y="623392"/>
            <a:ext cx="3363974" cy="1607060"/>
          </a:xfrm>
          <a:noFill/>
          <a:ln w="19050">
            <a:solidFill>
              <a:schemeClr val="tx1"/>
            </a:solidFill>
          </a:ln>
        </p:spPr>
        <p:txBody>
          <a:bodyPr wrap="square" anchor="ctr">
            <a:normAutofit fontScale="90000"/>
          </a:bodyPr>
          <a:lstStyle/>
          <a:p>
            <a:pPr algn="ctr"/>
            <a:r>
              <a:rPr lang="en-US" b="1" dirty="0">
                <a:latin typeface="Times New Roman" panose="02020603050405020304" pitchFamily="18" charset="0"/>
                <a:cs typeface="Times New Roman" panose="02020603050405020304" pitchFamily="18" charset="0"/>
              </a:rPr>
              <a:t>Mel-frequency </a:t>
            </a:r>
            <a:r>
              <a:rPr lang="en-US" b="1" dirty="0" err="1">
                <a:latin typeface="Times New Roman" panose="02020603050405020304" pitchFamily="18" charset="0"/>
                <a:cs typeface="Times New Roman" panose="02020603050405020304" pitchFamily="18" charset="0"/>
              </a:rPr>
              <a:t>Cepstrum</a:t>
            </a:r>
            <a:endParaRPr lang="en-US"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0013C52-BF28-D94F-B28B-CC91BF1E10E6}"/>
              </a:ext>
            </a:extLst>
          </p:cNvPr>
          <p:cNvSpPr>
            <a:spLocks noGrp="1"/>
          </p:cNvSpPr>
          <p:nvPr>
            <p:ph idx="1"/>
          </p:nvPr>
        </p:nvSpPr>
        <p:spPr>
          <a:xfrm>
            <a:off x="643468" y="2638043"/>
            <a:ext cx="3363974" cy="3415623"/>
          </a:xfrm>
        </p:spPr>
        <p:txBody>
          <a:bodyPr>
            <a:normAutofit fontScale="92500" lnSpcReduction="20000"/>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Mel-frequency cepstral coefficients (MFCCs) are are coefficients that make up the MFC. A MFC is the short term power spectrum of sound. MFCCs are commonly used in speech recognition.</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As MFCCs are sensitive to noise, it is common to normalize them to reduce the influence of noise.</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In essence, MFCCs describe the overall shape of the spectral envelope.</a:t>
            </a:r>
          </a:p>
        </p:txBody>
      </p:sp>
      <p:pic>
        <p:nvPicPr>
          <p:cNvPr id="5" name="Picture 4" descr="A screenshot of a cell phone&#10;&#10;Description automatically generated">
            <a:extLst>
              <a:ext uri="{FF2B5EF4-FFF2-40B4-BE49-F238E27FC236}">
                <a16:creationId xmlns:a16="http://schemas.microsoft.com/office/drawing/2014/main" id="{86BD2855-D853-864E-A117-C12FF98300EF}"/>
              </a:ext>
            </a:extLst>
          </p:cNvPr>
          <p:cNvPicPr>
            <a:picLocks noChangeAspect="1"/>
          </p:cNvPicPr>
          <p:nvPr/>
        </p:nvPicPr>
        <p:blipFill>
          <a:blip r:embed="rId2"/>
          <a:stretch>
            <a:fillRect/>
          </a:stretch>
        </p:blipFill>
        <p:spPr>
          <a:xfrm>
            <a:off x="5291513" y="1194350"/>
            <a:ext cx="6257019" cy="4469299"/>
          </a:xfrm>
          <a:prstGeom prst="rect">
            <a:avLst/>
          </a:prstGeom>
        </p:spPr>
      </p:pic>
    </p:spTree>
    <p:extLst>
      <p:ext uri="{BB962C8B-B14F-4D97-AF65-F5344CB8AC3E}">
        <p14:creationId xmlns:p14="http://schemas.microsoft.com/office/powerpoint/2010/main" val="130281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1ECF-CB20-A646-AC9F-FB4F4879D04E}"/>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b="1" dirty="0">
                <a:latin typeface="Times New Roman" panose="02020603050405020304" pitchFamily="18" charset="0"/>
                <a:cs typeface="Times New Roman" panose="02020603050405020304" pitchFamily="18" charset="0"/>
              </a:rPr>
              <a:t>Chroma Frequencies</a:t>
            </a:r>
          </a:p>
        </p:txBody>
      </p:sp>
      <p:sp>
        <p:nvSpPr>
          <p:cNvPr id="4" name="Content Placeholder 3">
            <a:extLst>
              <a:ext uri="{FF2B5EF4-FFF2-40B4-BE49-F238E27FC236}">
                <a16:creationId xmlns:a16="http://schemas.microsoft.com/office/drawing/2014/main" id="{90013C52-BF28-D94F-B28B-CC91BF1E10E6}"/>
              </a:ext>
            </a:extLst>
          </p:cNvPr>
          <p:cNvSpPr>
            <a:spLocks noGrp="1"/>
          </p:cNvSpPr>
          <p:nvPr>
            <p:ph idx="1"/>
          </p:nvPr>
        </p:nvSpPr>
        <p:spPr>
          <a:xfrm>
            <a:off x="643468" y="2638043"/>
            <a:ext cx="3363974" cy="3415623"/>
          </a:xfrm>
        </p:spPr>
        <p:txBody>
          <a:bodyPr>
            <a:normAutofit/>
          </a:bodyPr>
          <a:lstStyle/>
          <a:p>
            <a:endParaRPr lang="en-US" sz="20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000" dirty="0">
                <a:latin typeface="Times New Roman" panose="02020603050405020304" pitchFamily="18" charset="0"/>
                <a:cs typeface="Times New Roman" panose="02020603050405020304" pitchFamily="18" charset="0"/>
              </a:rPr>
              <a:t>Chroma features is projecting the entire spectrum into the 12 distinct semitones of the musical octave.</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descr="A screenshot of a cell phone&#10;&#10;Description automatically generated">
            <a:extLst>
              <a:ext uri="{FF2B5EF4-FFF2-40B4-BE49-F238E27FC236}">
                <a16:creationId xmlns:a16="http://schemas.microsoft.com/office/drawing/2014/main" id="{C7469CA6-04BF-2A48-B5EE-39F94215C9B4}"/>
              </a:ext>
            </a:extLst>
          </p:cNvPr>
          <p:cNvPicPr>
            <a:picLocks noChangeAspect="1"/>
          </p:cNvPicPr>
          <p:nvPr/>
        </p:nvPicPr>
        <p:blipFill>
          <a:blip r:embed="rId2"/>
          <a:stretch>
            <a:fillRect/>
          </a:stretch>
        </p:blipFill>
        <p:spPr>
          <a:xfrm>
            <a:off x="5291514" y="1031896"/>
            <a:ext cx="6257018" cy="4469299"/>
          </a:xfrm>
          <a:prstGeom prst="rect">
            <a:avLst/>
          </a:prstGeom>
        </p:spPr>
      </p:pic>
    </p:spTree>
    <p:extLst>
      <p:ext uri="{BB962C8B-B14F-4D97-AF65-F5344CB8AC3E}">
        <p14:creationId xmlns:p14="http://schemas.microsoft.com/office/powerpoint/2010/main" val="37726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AFFB-F347-8440-997B-CEFC73630256}"/>
              </a:ext>
            </a:extLst>
          </p:cNvPr>
          <p:cNvSpPr>
            <a:spLocks noGrp="1"/>
          </p:cNvSpPr>
          <p:nvPr>
            <p:ph type="title"/>
          </p:nvPr>
        </p:nvSpPr>
        <p:spPr>
          <a:xfrm>
            <a:off x="863029" y="1012004"/>
            <a:ext cx="3416158" cy="4795408"/>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Agenda</a:t>
            </a:r>
          </a:p>
        </p:txBody>
      </p:sp>
      <p:graphicFrame>
        <p:nvGraphicFramePr>
          <p:cNvPr id="5" name="Content Placeholder 2">
            <a:extLst>
              <a:ext uri="{FF2B5EF4-FFF2-40B4-BE49-F238E27FC236}">
                <a16:creationId xmlns:a16="http://schemas.microsoft.com/office/drawing/2014/main" id="{F3708888-53C9-45EE-BF35-93061B8044D2}"/>
              </a:ext>
            </a:extLst>
          </p:cNvPr>
          <p:cNvGraphicFramePr>
            <a:graphicFrameLocks noGrp="1"/>
          </p:cNvGraphicFramePr>
          <p:nvPr>
            <p:ph idx="1"/>
            <p:extLst>
              <p:ext uri="{D42A27DB-BD31-4B8C-83A1-F6EECF244321}">
                <p14:modId xmlns:p14="http://schemas.microsoft.com/office/powerpoint/2010/main" val="272540655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767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6A01-4CCB-DC4D-AF4D-B7768099EDA4}"/>
              </a:ext>
            </a:extLst>
          </p:cNvPr>
          <p:cNvSpPr>
            <a:spLocks noGrp="1"/>
          </p:cNvSpPr>
          <p:nvPr>
            <p:ph type="title"/>
          </p:nvPr>
        </p:nvSpPr>
        <p:spPr>
          <a:xfrm>
            <a:off x="648929" y="629266"/>
            <a:ext cx="5127031" cy="1676603"/>
          </a:xfrm>
        </p:spPr>
        <p:txBody>
          <a:bodyPr>
            <a:normAutofit/>
          </a:bodyPr>
          <a:lstStyle/>
          <a:p>
            <a:r>
              <a:rPr lang="en-US" b="1" dirty="0">
                <a:latin typeface="Times New Roman" panose="02020603050405020304" pitchFamily="18" charset="0"/>
                <a:cs typeface="Times New Roman" panose="02020603050405020304" pitchFamily="18" charset="0"/>
              </a:rPr>
              <a:t>Overview of Data</a:t>
            </a:r>
          </a:p>
        </p:txBody>
      </p:sp>
      <p:sp>
        <p:nvSpPr>
          <p:cNvPr id="16" name="Content Placeholder 8">
            <a:extLst>
              <a:ext uri="{FF2B5EF4-FFF2-40B4-BE49-F238E27FC236}">
                <a16:creationId xmlns:a16="http://schemas.microsoft.com/office/drawing/2014/main" id="{96C1B889-37A2-4B1A-B300-92F331F4EB92}"/>
              </a:ext>
            </a:extLst>
          </p:cNvPr>
          <p:cNvSpPr>
            <a:spLocks noGrp="1"/>
          </p:cNvSpPr>
          <p:nvPr>
            <p:ph idx="1"/>
          </p:nvPr>
        </p:nvSpPr>
        <p:spPr>
          <a:xfrm>
            <a:off x="648930" y="2438400"/>
            <a:ext cx="5127029" cy="3785419"/>
          </a:xfrm>
        </p:spPr>
        <p:txBody>
          <a:bodyPr>
            <a:normAutofit lnSpcReduction="10000"/>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Published by The University of Edinburgh, UK</a:t>
            </a:r>
          </a:p>
          <a:p>
            <a:pPr>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000" dirty="0">
                <a:latin typeface="Times New Roman" panose="02020603050405020304" pitchFamily="18" charset="0"/>
                <a:cs typeface="Times New Roman" panose="02020603050405020304" pitchFamily="18" charset="0"/>
              </a:rPr>
              <a:t>54-speaker and 28-speaker datasets and 400 audio files for each speaker.</a:t>
            </a:r>
          </a:p>
          <a:p>
            <a:pPr>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000" dirty="0">
                <a:latin typeface="Times New Roman" panose="02020603050405020304" pitchFamily="18" charset="0"/>
                <a:cs typeface="Times New Roman" panose="02020603050405020304" pitchFamily="18" charset="0"/>
              </a:rPr>
              <a:t>The clean and noisy audio files correspond to each other as they have same speech with and without background noise.</a:t>
            </a:r>
          </a:p>
          <a:p>
            <a:pPr>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000" dirty="0">
                <a:latin typeface="Times New Roman" panose="02020603050405020304" pitchFamily="18" charset="0"/>
                <a:cs typeface="Times New Roman" panose="02020603050405020304" pitchFamily="18" charset="0"/>
              </a:rPr>
              <a:t>Total of 26 features were extracted from each of these files.</a:t>
            </a:r>
          </a:p>
        </p:txBody>
      </p:sp>
      <p:pic>
        <p:nvPicPr>
          <p:cNvPr id="5" name="Content Placeholder 4" descr="A close up of a map&#10;&#10;Description automatically generated">
            <a:extLst>
              <a:ext uri="{FF2B5EF4-FFF2-40B4-BE49-F238E27FC236}">
                <a16:creationId xmlns:a16="http://schemas.microsoft.com/office/drawing/2014/main" id="{0A34514C-E6E9-6E42-8075-BEC7BC67C1A8}"/>
              </a:ext>
            </a:extLst>
          </p:cNvPr>
          <p:cNvPicPr>
            <a:picLocks noChangeAspect="1"/>
          </p:cNvPicPr>
          <p:nvPr/>
        </p:nvPicPr>
        <p:blipFill rotWithShape="1">
          <a:blip r:embed="rId3"/>
          <a:srcRect l="2082" r="3" b="3"/>
          <a:stretch/>
        </p:blipFill>
        <p:spPr>
          <a:xfrm>
            <a:off x="6090613" y="640082"/>
            <a:ext cx="5461724" cy="5577837"/>
          </a:xfrm>
          <a:prstGeom prst="rect">
            <a:avLst/>
          </a:prstGeom>
          <a:effectLst/>
        </p:spPr>
      </p:pic>
    </p:spTree>
    <p:extLst>
      <p:ext uri="{BB962C8B-B14F-4D97-AF65-F5344CB8AC3E}">
        <p14:creationId xmlns:p14="http://schemas.microsoft.com/office/powerpoint/2010/main" val="219485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9B06CF-D8A6-084A-946A-8F9CF9B0AABA}"/>
              </a:ext>
            </a:extLst>
          </p:cNvPr>
          <p:cNvSpPr>
            <a:spLocks noGrp="1"/>
          </p:cNvSpPr>
          <p:nvPr>
            <p:ph type="title"/>
          </p:nvPr>
        </p:nvSpPr>
        <p:spPr>
          <a:xfrm>
            <a:off x="838200" y="963877"/>
            <a:ext cx="3494362" cy="4930246"/>
          </a:xfrm>
        </p:spPr>
        <p:txBody>
          <a:bodyPr vert="horz" lIns="91440" tIns="45720" rIns="91440" bIns="45720" rtlCol="0">
            <a:normAutofit/>
          </a:bodyPr>
          <a:lstStyle/>
          <a:p>
            <a:r>
              <a:rPr lang="en-US" b="1" kern="1200" dirty="0">
                <a:latin typeface="Times New Roman" panose="02020603050405020304" pitchFamily="18" charset="0"/>
                <a:cs typeface="Times New Roman" panose="02020603050405020304" pitchFamily="18" charset="0"/>
              </a:rPr>
              <a:t>Feature Selection</a:t>
            </a:r>
          </a:p>
        </p:txBody>
      </p:sp>
      <p:sp>
        <p:nvSpPr>
          <p:cNvPr id="5" name="Content Placeholder 4">
            <a:extLst>
              <a:ext uri="{FF2B5EF4-FFF2-40B4-BE49-F238E27FC236}">
                <a16:creationId xmlns:a16="http://schemas.microsoft.com/office/drawing/2014/main" id="{76918CB6-D9DF-8D4B-87C7-4F60786DC8E6}"/>
              </a:ext>
            </a:extLst>
          </p:cNvPr>
          <p:cNvSpPr>
            <a:spLocks noGrp="1"/>
          </p:cNvSpPr>
          <p:nvPr>
            <p:ph idx="1"/>
          </p:nvPr>
        </p:nvSpPr>
        <p:spPr>
          <a:xfrm>
            <a:off x="4976031" y="963877"/>
            <a:ext cx="6377769" cy="4930246"/>
          </a:xfrm>
        </p:spPr>
        <p:txBody>
          <a:bodyPr anchor="ctr">
            <a:normAutofit/>
          </a:bodyPr>
          <a:lstStyle/>
          <a:p>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Zero Crossing Rate</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Spectral Centroid</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Spectral </a:t>
            </a:r>
            <a:r>
              <a:rPr lang="en-US" sz="2400" dirty="0" err="1">
                <a:latin typeface="Times New Roman" panose="02020603050405020304" pitchFamily="18" charset="0"/>
                <a:cs typeface="Times New Roman" panose="02020603050405020304" pitchFamily="18" charset="0"/>
              </a:rPr>
              <a:t>Rolloff</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Chroma Frequencies</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Mel-frequency cepstral coefficients</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9D7D-3EDD-A54C-BECC-51F9D337BB45}"/>
              </a:ext>
            </a:extLst>
          </p:cNvPr>
          <p:cNvSpPr>
            <a:spLocks noGrp="1"/>
          </p:cNvSpPr>
          <p:nvPr>
            <p:ph type="title"/>
          </p:nvPr>
        </p:nvSpPr>
        <p:spPr>
          <a:xfrm>
            <a:off x="648929" y="629266"/>
            <a:ext cx="3667039" cy="1676603"/>
          </a:xfrm>
        </p:spPr>
        <p:txBody>
          <a:bodyPr>
            <a:normAutofit/>
          </a:bodyPr>
          <a:lstStyle/>
          <a:p>
            <a:r>
              <a:rPr lang="en-US" b="1" dirty="0">
                <a:latin typeface="Times New Roman" panose="02020603050405020304" pitchFamily="18" charset="0"/>
                <a:cs typeface="Times New Roman" panose="02020603050405020304" pitchFamily="18" charset="0"/>
              </a:rPr>
              <a:t>Exploratory Data Analysis</a:t>
            </a:r>
          </a:p>
        </p:txBody>
      </p:sp>
      <p:sp>
        <p:nvSpPr>
          <p:cNvPr id="9" name="Content Placeholder 8">
            <a:extLst>
              <a:ext uri="{FF2B5EF4-FFF2-40B4-BE49-F238E27FC236}">
                <a16:creationId xmlns:a16="http://schemas.microsoft.com/office/drawing/2014/main" id="{6529FBFE-F0DE-48B3-9A8B-40C8E819CA2A}"/>
              </a:ext>
            </a:extLst>
          </p:cNvPr>
          <p:cNvSpPr>
            <a:spLocks noGrp="1"/>
          </p:cNvSpPr>
          <p:nvPr>
            <p:ph idx="1"/>
          </p:nvPr>
        </p:nvSpPr>
        <p:spPr>
          <a:xfrm>
            <a:off x="648930" y="2438400"/>
            <a:ext cx="3667037" cy="3785419"/>
          </a:xfrm>
        </p:spPr>
        <p:txBody>
          <a:bodyPr>
            <a:normAutofit/>
          </a:bodyPr>
          <a:lstStyle/>
          <a:p>
            <a:pPr>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000" dirty="0">
                <a:latin typeface="Times New Roman" panose="02020603050405020304" pitchFamily="18" charset="0"/>
                <a:cs typeface="Times New Roman" panose="02020603050405020304" pitchFamily="18" charset="0"/>
              </a:rPr>
              <a:t> All the three components of the spectral features that were considered showed few differences in clean and noisy audio</a:t>
            </a:r>
          </a:p>
          <a:p>
            <a:pPr>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000" dirty="0">
                <a:latin typeface="Times New Roman" panose="02020603050405020304" pitchFamily="18" charset="0"/>
                <a:cs typeface="Times New Roman" panose="02020603050405020304" pitchFamily="18" charset="0"/>
              </a:rPr>
              <a:t> But the difference observed visually wasn’t significant enough</a:t>
            </a:r>
          </a:p>
        </p:txBody>
      </p:sp>
      <p:pic>
        <p:nvPicPr>
          <p:cNvPr id="5" name="Content Placeholder 4" descr="A close up of a map&#10;&#10;Description automatically generated">
            <a:extLst>
              <a:ext uri="{FF2B5EF4-FFF2-40B4-BE49-F238E27FC236}">
                <a16:creationId xmlns:a16="http://schemas.microsoft.com/office/drawing/2014/main" id="{B868A27A-5C80-5C43-8ED5-6F0316EF727F}"/>
              </a:ext>
            </a:extLst>
          </p:cNvPr>
          <p:cNvPicPr>
            <a:picLocks noChangeAspect="1"/>
          </p:cNvPicPr>
          <p:nvPr/>
        </p:nvPicPr>
        <p:blipFill rotWithShape="1">
          <a:blip r:embed="rId2"/>
          <a:srcRect r="804" b="1"/>
          <a:stretch/>
        </p:blipFill>
        <p:spPr>
          <a:xfrm>
            <a:off x="4636008" y="640082"/>
            <a:ext cx="6916329" cy="5577837"/>
          </a:xfrm>
          <a:prstGeom prst="rect">
            <a:avLst/>
          </a:prstGeom>
          <a:effectLst/>
        </p:spPr>
      </p:pic>
    </p:spTree>
    <p:extLst>
      <p:ext uri="{BB962C8B-B14F-4D97-AF65-F5344CB8AC3E}">
        <p14:creationId xmlns:p14="http://schemas.microsoft.com/office/powerpoint/2010/main" val="4277920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9D7D-3EDD-A54C-BECC-51F9D337BB45}"/>
              </a:ext>
            </a:extLst>
          </p:cNvPr>
          <p:cNvSpPr>
            <a:spLocks noGrp="1"/>
          </p:cNvSpPr>
          <p:nvPr>
            <p:ph type="title"/>
          </p:nvPr>
        </p:nvSpPr>
        <p:spPr>
          <a:xfrm>
            <a:off x="371475" y="640080"/>
            <a:ext cx="3264789" cy="2322576"/>
          </a:xfrm>
        </p:spPr>
        <p:txBody>
          <a:bodyPr anchor="b">
            <a:normAutofit fontScale="90000"/>
          </a:bodyPr>
          <a:lstStyle/>
          <a:p>
            <a:r>
              <a:rPr lang="en-US" b="1" dirty="0">
                <a:latin typeface="Times New Roman" panose="02020603050405020304" pitchFamily="18" charset="0"/>
                <a:cs typeface="Times New Roman" panose="02020603050405020304" pitchFamily="18" charset="0"/>
              </a:rPr>
              <a:t>Exploratory Data Analysis</a:t>
            </a:r>
            <a:br>
              <a:rPr lang="en-US" sz="3700" b="1" dirty="0">
                <a:latin typeface="Times New Roman" panose="02020603050405020304" pitchFamily="18" charset="0"/>
                <a:cs typeface="Times New Roman" panose="02020603050405020304" pitchFamily="18" charset="0"/>
              </a:rPr>
            </a:br>
            <a:br>
              <a:rPr lang="en-US" sz="3700" b="1" dirty="0">
                <a:latin typeface="Times New Roman" panose="02020603050405020304" pitchFamily="18" charset="0"/>
                <a:cs typeface="Times New Roman" panose="02020603050405020304" pitchFamily="18" charset="0"/>
              </a:rPr>
            </a:br>
            <a:endParaRPr lang="en-US" sz="3700"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6529FBFE-F0DE-48B3-9A8B-40C8E819CA2A}"/>
              </a:ext>
            </a:extLst>
          </p:cNvPr>
          <p:cNvSpPr>
            <a:spLocks noGrp="1"/>
          </p:cNvSpPr>
          <p:nvPr>
            <p:ph idx="1"/>
          </p:nvPr>
        </p:nvSpPr>
        <p:spPr>
          <a:xfrm>
            <a:off x="344043" y="2621280"/>
            <a:ext cx="3264789" cy="3596640"/>
          </a:xfrm>
        </p:spPr>
        <p:txBody>
          <a:bodyPr>
            <a:normAutofit/>
          </a:bodyPr>
          <a:lstStyle/>
          <a:p>
            <a:pPr>
              <a:buFont typeface="Wingdings"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800" dirty="0">
                <a:latin typeface="Times New Roman" panose="02020603050405020304" pitchFamily="18" charset="0"/>
                <a:cs typeface="Times New Roman" panose="02020603050405020304" pitchFamily="18" charset="0"/>
              </a:rPr>
              <a:t> MFCC1 is the first coefficient of the Mel-frequency </a:t>
            </a:r>
            <a:r>
              <a:rPr lang="en-US" sz="1800" dirty="0" err="1">
                <a:latin typeface="Times New Roman" panose="02020603050405020304" pitchFamily="18" charset="0"/>
                <a:cs typeface="Times New Roman" panose="02020603050405020304" pitchFamily="18" charset="0"/>
              </a:rPr>
              <a:t>Cepstrum</a:t>
            </a:r>
            <a:r>
              <a:rPr lang="en-US" sz="1800" dirty="0">
                <a:latin typeface="Times New Roman" panose="02020603050405020304" pitchFamily="18" charset="0"/>
                <a:cs typeface="Times New Roman" panose="02020603050405020304" pitchFamily="18" charset="0"/>
              </a:rPr>
              <a:t>.</a:t>
            </a:r>
          </a:p>
          <a:p>
            <a:pPr>
              <a:buFont typeface="Wingdings" pitchFamily="2" charset="2"/>
              <a:buChar char="Ø"/>
            </a:pPr>
            <a:r>
              <a:rPr lang="en-US" sz="1800" dirty="0">
                <a:latin typeface="Times New Roman" panose="02020603050405020304" pitchFamily="18" charset="0"/>
                <a:cs typeface="Times New Roman" panose="02020603050405020304" pitchFamily="18" charset="0"/>
              </a:rPr>
              <a:t> It can be observed visually the differences of MFCC1 in clean and noisy audio </a:t>
            </a:r>
          </a:p>
          <a:p>
            <a:pPr>
              <a:buFont typeface="Wingdings" pitchFamily="2" charset="2"/>
              <a:buChar char="Ø"/>
            </a:pPr>
            <a:r>
              <a:rPr lang="en-US" sz="1800" dirty="0">
                <a:latin typeface="Times New Roman" panose="02020603050405020304" pitchFamily="18" charset="0"/>
                <a:cs typeface="Times New Roman" panose="02020603050405020304" pitchFamily="18" charset="0"/>
              </a:rPr>
              <a:t>Hence, suggesting that MFCC1 would be a good predictor of the classification</a:t>
            </a:r>
          </a:p>
        </p:txBody>
      </p:sp>
      <p:pic>
        <p:nvPicPr>
          <p:cNvPr id="4" name="Picture 3" descr="A picture containing map&#10;&#10;Description automatically generated">
            <a:extLst>
              <a:ext uri="{FF2B5EF4-FFF2-40B4-BE49-F238E27FC236}">
                <a16:creationId xmlns:a16="http://schemas.microsoft.com/office/drawing/2014/main" id="{2C8E81CD-12C5-7140-A7D6-1BF8BA154E3B}"/>
              </a:ext>
            </a:extLst>
          </p:cNvPr>
          <p:cNvPicPr>
            <a:picLocks noChangeAspect="1"/>
          </p:cNvPicPr>
          <p:nvPr/>
        </p:nvPicPr>
        <p:blipFill>
          <a:blip r:embed="rId2"/>
          <a:stretch>
            <a:fillRect/>
          </a:stretch>
        </p:blipFill>
        <p:spPr>
          <a:xfrm>
            <a:off x="4320540" y="1280160"/>
            <a:ext cx="7162800" cy="4297680"/>
          </a:xfrm>
          <a:prstGeom prst="rect">
            <a:avLst/>
          </a:prstGeom>
        </p:spPr>
      </p:pic>
    </p:spTree>
    <p:extLst>
      <p:ext uri="{BB962C8B-B14F-4D97-AF65-F5344CB8AC3E}">
        <p14:creationId xmlns:p14="http://schemas.microsoft.com/office/powerpoint/2010/main" val="87349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FF3E-9098-874F-8F06-601E719DC7B6}"/>
              </a:ext>
            </a:extLst>
          </p:cNvPr>
          <p:cNvSpPr>
            <a:spLocks noGrp="1"/>
          </p:cNvSpPr>
          <p:nvPr>
            <p:ph type="title"/>
          </p:nvPr>
        </p:nvSpPr>
        <p:spPr>
          <a:solidFill>
            <a:schemeClr val="bg1"/>
          </a:solidFill>
          <a:ln w="38100">
            <a:noFill/>
          </a:ln>
        </p:spPr>
        <p:style>
          <a:lnRef idx="3">
            <a:schemeClr val="lt1"/>
          </a:lnRef>
          <a:fillRef idx="1">
            <a:schemeClr val="dk1"/>
          </a:fillRef>
          <a:effectRef idx="1">
            <a:schemeClr val="dk1"/>
          </a:effectRef>
          <a:fontRef idx="minor">
            <a:schemeClr val="lt1"/>
          </a:fontRef>
        </p:style>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Pipeline</a:t>
            </a:r>
          </a:p>
        </p:txBody>
      </p:sp>
      <p:pic>
        <p:nvPicPr>
          <p:cNvPr id="4" name="Picture 3" descr="A screenshot of a cell phone&#10;&#10;Description automatically generated">
            <a:extLst>
              <a:ext uri="{FF2B5EF4-FFF2-40B4-BE49-F238E27FC236}">
                <a16:creationId xmlns:a16="http://schemas.microsoft.com/office/drawing/2014/main" id="{56CF16EA-EA2D-7644-8E55-A08C77EBAE95}"/>
              </a:ext>
            </a:extLst>
          </p:cNvPr>
          <p:cNvPicPr>
            <a:picLocks noChangeAspect="1"/>
          </p:cNvPicPr>
          <p:nvPr/>
        </p:nvPicPr>
        <p:blipFill>
          <a:blip r:embed="rId2"/>
          <a:stretch>
            <a:fillRect/>
          </a:stretch>
        </p:blipFill>
        <p:spPr>
          <a:xfrm>
            <a:off x="1016000" y="1766093"/>
            <a:ext cx="10160000" cy="4470400"/>
          </a:xfrm>
          <a:prstGeom prst="rect">
            <a:avLst/>
          </a:prstGeom>
        </p:spPr>
      </p:pic>
    </p:spTree>
    <p:extLst>
      <p:ext uri="{BB962C8B-B14F-4D97-AF65-F5344CB8AC3E}">
        <p14:creationId xmlns:p14="http://schemas.microsoft.com/office/powerpoint/2010/main" val="13976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4355-9F71-C74C-8DED-9AF14EB23D91}"/>
              </a:ext>
            </a:extLst>
          </p:cNvPr>
          <p:cNvSpPr>
            <a:spLocks noGrp="1"/>
          </p:cNvSpPr>
          <p:nvPr>
            <p:ph type="title"/>
          </p:nvPr>
        </p:nvSpPr>
        <p:spPr>
          <a:xfrm>
            <a:off x="546351" y="433545"/>
            <a:ext cx="11139854" cy="930447"/>
          </a:xfrm>
        </p:spPr>
        <p:txBody>
          <a:bodyPr vert="horz" lIns="91440" tIns="45720" rIns="91440" bIns="45720" rtlCol="0" anchor="b">
            <a:normAutofit fontScale="90000"/>
          </a:bodyPr>
          <a:lstStyle/>
          <a:p>
            <a:pPr algn="ctr"/>
            <a:r>
              <a:rPr lang="en-US" sz="5400" b="1" dirty="0">
                <a:solidFill>
                  <a:srgbClr val="FFFFFF"/>
                </a:solidFill>
                <a:latin typeface="Times New Roman" panose="02020603050405020304" pitchFamily="18" charset="0"/>
                <a:cs typeface="Times New Roman" panose="02020603050405020304" pitchFamily="18" charset="0"/>
              </a:rPr>
              <a:t>Modeling: Logistic and Random Forest</a:t>
            </a:r>
          </a:p>
        </p:txBody>
      </p:sp>
      <p:sp>
        <p:nvSpPr>
          <p:cNvPr id="4" name="TextBox 3">
            <a:extLst>
              <a:ext uri="{FF2B5EF4-FFF2-40B4-BE49-F238E27FC236}">
                <a16:creationId xmlns:a16="http://schemas.microsoft.com/office/drawing/2014/main" id="{337ACF40-E57F-BE45-9D00-2A5DD16A408E}"/>
              </a:ext>
            </a:extLst>
          </p:cNvPr>
          <p:cNvSpPr txBox="1"/>
          <p:nvPr/>
        </p:nvSpPr>
        <p:spPr>
          <a:xfrm>
            <a:off x="3304032" y="1755648"/>
            <a:ext cx="5455917"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Train: 56-speaker dataset</a:t>
            </a:r>
          </a:p>
          <a:p>
            <a:pPr algn="ctr"/>
            <a:r>
              <a:rPr lang="en-US" dirty="0">
                <a:latin typeface="Times New Roman" panose="02020603050405020304" pitchFamily="18" charset="0"/>
                <a:cs typeface="Times New Roman" panose="02020603050405020304" pitchFamily="18" charset="0"/>
              </a:rPr>
              <a:t>Test: 28-speaker dataset</a:t>
            </a:r>
          </a:p>
        </p:txBody>
      </p:sp>
      <p:pic>
        <p:nvPicPr>
          <p:cNvPr id="8" name="Picture 7" descr="A screenshot of a cell phone&#10;&#10;Description automatically generated">
            <a:extLst>
              <a:ext uri="{FF2B5EF4-FFF2-40B4-BE49-F238E27FC236}">
                <a16:creationId xmlns:a16="http://schemas.microsoft.com/office/drawing/2014/main" id="{F0642059-1F9E-6C4A-810F-E648700C2BEC}"/>
              </a:ext>
            </a:extLst>
          </p:cNvPr>
          <p:cNvPicPr>
            <a:picLocks noChangeAspect="1"/>
          </p:cNvPicPr>
          <p:nvPr/>
        </p:nvPicPr>
        <p:blipFill>
          <a:blip r:embed="rId2"/>
          <a:stretch>
            <a:fillRect/>
          </a:stretch>
        </p:blipFill>
        <p:spPr>
          <a:xfrm>
            <a:off x="6320268" y="2999135"/>
            <a:ext cx="5135404" cy="2853002"/>
          </a:xfrm>
          <a:prstGeom prst="rect">
            <a:avLst/>
          </a:prstGeom>
        </p:spPr>
      </p:pic>
      <p:pic>
        <p:nvPicPr>
          <p:cNvPr id="12" name="Content Placeholder 11" descr="A screenshot of a social media post&#10;&#10;Description automatically generated">
            <a:extLst>
              <a:ext uri="{FF2B5EF4-FFF2-40B4-BE49-F238E27FC236}">
                <a16:creationId xmlns:a16="http://schemas.microsoft.com/office/drawing/2014/main" id="{2D99646D-AD77-2B41-B26C-31C23EB56244}"/>
              </a:ext>
            </a:extLst>
          </p:cNvPr>
          <p:cNvPicPr>
            <a:picLocks noGrp="1" noChangeAspect="1"/>
          </p:cNvPicPr>
          <p:nvPr>
            <p:ph idx="1"/>
          </p:nvPr>
        </p:nvPicPr>
        <p:blipFill>
          <a:blip r:embed="rId3"/>
          <a:stretch>
            <a:fillRect/>
          </a:stretch>
        </p:blipFill>
        <p:spPr>
          <a:xfrm>
            <a:off x="736330" y="2999135"/>
            <a:ext cx="5135404" cy="2853002"/>
          </a:xfrm>
        </p:spPr>
      </p:pic>
    </p:spTree>
    <p:extLst>
      <p:ext uri="{BB962C8B-B14F-4D97-AF65-F5344CB8AC3E}">
        <p14:creationId xmlns:p14="http://schemas.microsoft.com/office/powerpoint/2010/main" val="367141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4355-9F71-C74C-8DED-9AF14EB23D91}"/>
              </a:ext>
            </a:extLst>
          </p:cNvPr>
          <p:cNvSpPr>
            <a:spLocks noGrp="1"/>
          </p:cNvSpPr>
          <p:nvPr>
            <p:ph type="title"/>
          </p:nvPr>
        </p:nvSpPr>
        <p:spPr>
          <a:xfrm>
            <a:off x="546351" y="433545"/>
            <a:ext cx="11139854" cy="930447"/>
          </a:xfrm>
        </p:spPr>
        <p:txBody>
          <a:bodyPr vert="horz" lIns="91440" tIns="45720" rIns="91440" bIns="45720" rtlCol="0" anchor="b">
            <a:normAutofit fontScale="90000"/>
          </a:bodyPr>
          <a:lstStyle/>
          <a:p>
            <a:pPr algn="ctr"/>
            <a:r>
              <a:rPr lang="en-US" sz="5400" b="1" dirty="0">
                <a:solidFill>
                  <a:srgbClr val="FFFFFF"/>
                </a:solidFill>
                <a:latin typeface="Times New Roman" panose="02020603050405020304" pitchFamily="18" charset="0"/>
                <a:cs typeface="Times New Roman" panose="02020603050405020304" pitchFamily="18" charset="0"/>
              </a:rPr>
              <a:t>Modeling: Logistic and Random Forest</a:t>
            </a:r>
          </a:p>
        </p:txBody>
      </p:sp>
      <p:sp>
        <p:nvSpPr>
          <p:cNvPr id="4" name="TextBox 3">
            <a:extLst>
              <a:ext uri="{FF2B5EF4-FFF2-40B4-BE49-F238E27FC236}">
                <a16:creationId xmlns:a16="http://schemas.microsoft.com/office/drawing/2014/main" id="{337ACF40-E57F-BE45-9D00-2A5DD16A408E}"/>
              </a:ext>
            </a:extLst>
          </p:cNvPr>
          <p:cNvSpPr txBox="1"/>
          <p:nvPr/>
        </p:nvSpPr>
        <p:spPr>
          <a:xfrm>
            <a:off x="3304032" y="1755648"/>
            <a:ext cx="5455917"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Train: 28-speaker dataset</a:t>
            </a:r>
          </a:p>
          <a:p>
            <a:pPr algn="ctr"/>
            <a:r>
              <a:rPr lang="en-US" dirty="0">
                <a:latin typeface="Times New Roman" panose="02020603050405020304" pitchFamily="18" charset="0"/>
                <a:cs typeface="Times New Roman" panose="02020603050405020304" pitchFamily="18" charset="0"/>
              </a:rPr>
              <a:t>Test: 56-speaker dataset</a:t>
            </a:r>
          </a:p>
        </p:txBody>
      </p:sp>
      <p:pic>
        <p:nvPicPr>
          <p:cNvPr id="5" name="Picture 4" descr="A screenshot of a cell phone&#10;&#10;Description automatically generated">
            <a:extLst>
              <a:ext uri="{FF2B5EF4-FFF2-40B4-BE49-F238E27FC236}">
                <a16:creationId xmlns:a16="http://schemas.microsoft.com/office/drawing/2014/main" id="{0180DD29-46A7-B44C-BE52-16322694C200}"/>
              </a:ext>
            </a:extLst>
          </p:cNvPr>
          <p:cNvPicPr>
            <a:picLocks noChangeAspect="1"/>
          </p:cNvPicPr>
          <p:nvPr/>
        </p:nvPicPr>
        <p:blipFill>
          <a:blip r:embed="rId2"/>
          <a:stretch>
            <a:fillRect/>
          </a:stretch>
        </p:blipFill>
        <p:spPr>
          <a:xfrm>
            <a:off x="6320268" y="2999136"/>
            <a:ext cx="5135402" cy="2853001"/>
          </a:xfrm>
          <a:prstGeom prst="rect">
            <a:avLst/>
          </a:prstGeom>
        </p:spPr>
      </p:pic>
      <p:pic>
        <p:nvPicPr>
          <p:cNvPr id="10" name="Content Placeholder 9" descr="A screenshot of a social media post&#10;&#10;Description automatically generated">
            <a:extLst>
              <a:ext uri="{FF2B5EF4-FFF2-40B4-BE49-F238E27FC236}">
                <a16:creationId xmlns:a16="http://schemas.microsoft.com/office/drawing/2014/main" id="{C95C747A-2052-5840-B493-1F553377DD48}"/>
              </a:ext>
            </a:extLst>
          </p:cNvPr>
          <p:cNvPicPr>
            <a:picLocks noGrp="1" noChangeAspect="1"/>
          </p:cNvPicPr>
          <p:nvPr>
            <p:ph idx="1"/>
          </p:nvPr>
        </p:nvPicPr>
        <p:blipFill>
          <a:blip r:embed="rId3"/>
          <a:stretch>
            <a:fillRect/>
          </a:stretch>
        </p:blipFill>
        <p:spPr>
          <a:xfrm>
            <a:off x="736330" y="3029521"/>
            <a:ext cx="5135402" cy="2853001"/>
          </a:xfrm>
        </p:spPr>
      </p:pic>
    </p:spTree>
    <p:extLst>
      <p:ext uri="{BB962C8B-B14F-4D97-AF65-F5344CB8AC3E}">
        <p14:creationId xmlns:p14="http://schemas.microsoft.com/office/powerpoint/2010/main" val="35445991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739</Words>
  <Application>Microsoft Macintosh PowerPoint</Application>
  <PresentationFormat>Widescreen</PresentationFormat>
  <Paragraphs>97</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Are you noisy enough?</vt:lpstr>
      <vt:lpstr>Agenda</vt:lpstr>
      <vt:lpstr>Overview of Data</vt:lpstr>
      <vt:lpstr>Feature Selection</vt:lpstr>
      <vt:lpstr>Exploratory Data Analysis</vt:lpstr>
      <vt:lpstr>Exploratory Data Analysis  </vt:lpstr>
      <vt:lpstr>Pipeline</vt:lpstr>
      <vt:lpstr>Modeling: Logistic and Random Forest</vt:lpstr>
      <vt:lpstr>Modeling: Logistic and Random Forest</vt:lpstr>
      <vt:lpstr>Modeling: Neural Network</vt:lpstr>
      <vt:lpstr>Modeling: Neural Network</vt:lpstr>
      <vt:lpstr>Modeling: Feature Importance</vt:lpstr>
      <vt:lpstr>Conclusion and Future Work</vt:lpstr>
      <vt:lpstr>Zero Crossing Rate</vt:lpstr>
      <vt:lpstr>Spectral Centroid</vt:lpstr>
      <vt:lpstr>Spectral Rolloff</vt:lpstr>
      <vt:lpstr>Mel-frequency Cepstrum</vt:lpstr>
      <vt:lpstr>Chroma Frequencies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you noisy enough?</dc:title>
  <dc:creator>Chinmay Vijay Purav</dc:creator>
  <cp:lastModifiedBy>Chinmay Vijay Purav</cp:lastModifiedBy>
  <cp:revision>18</cp:revision>
  <dcterms:created xsi:type="dcterms:W3CDTF">2020-02-07T20:19:04Z</dcterms:created>
  <dcterms:modified xsi:type="dcterms:W3CDTF">2020-03-03T04:35:11Z</dcterms:modified>
</cp:coreProperties>
</file>