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63" r:id="rId2"/>
    <p:sldId id="266" r:id="rId3"/>
    <p:sldId id="267" r:id="rId4"/>
    <p:sldId id="268" r:id="rId5"/>
    <p:sldId id="269" r:id="rId6"/>
    <p:sldId id="270" r:id="rId7"/>
    <p:sldId id="271"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2F16-66A1-4C4B-9A53-4D92D78A69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C62B8898-F627-458E-A466-1AA24BDFC5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6D7C4025-6C64-4C0B-9C1F-3728DDB39AEB}"/>
              </a:ext>
            </a:extLst>
          </p:cNvPr>
          <p:cNvSpPr>
            <a:spLocks noGrp="1"/>
          </p:cNvSpPr>
          <p:nvPr>
            <p:ph type="dt" sz="half" idx="10"/>
          </p:nvPr>
        </p:nvSpPr>
        <p:spPr/>
        <p:txBody>
          <a:bodyPr/>
          <a:lstStyle/>
          <a:p>
            <a:fld id="{87B279DE-7EE4-4395-BE1F-18C5628DA108}" type="datetimeFigureOut">
              <a:rPr lang="de-DE" smtClean="0"/>
              <a:t>01.12.2020</a:t>
            </a:fld>
            <a:endParaRPr lang="de-DE"/>
          </a:p>
        </p:txBody>
      </p:sp>
      <p:sp>
        <p:nvSpPr>
          <p:cNvPr id="5" name="Footer Placeholder 4">
            <a:extLst>
              <a:ext uri="{FF2B5EF4-FFF2-40B4-BE49-F238E27FC236}">
                <a16:creationId xmlns:a16="http://schemas.microsoft.com/office/drawing/2014/main" id="{B8363DD1-9D3D-4CD6-9E0F-B8C81A01601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D83ED87-DE0A-4051-B867-C7D31D5ED53D}"/>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3661496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867B6-3AD6-4B73-97E0-81F5D60BA190}"/>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011578DC-18B8-4BC8-A624-87C921FF26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F569493A-B88E-4CC6-BDB5-18D8574BC34B}"/>
              </a:ext>
            </a:extLst>
          </p:cNvPr>
          <p:cNvSpPr>
            <a:spLocks noGrp="1"/>
          </p:cNvSpPr>
          <p:nvPr>
            <p:ph type="dt" sz="half" idx="10"/>
          </p:nvPr>
        </p:nvSpPr>
        <p:spPr/>
        <p:txBody>
          <a:bodyPr/>
          <a:lstStyle/>
          <a:p>
            <a:fld id="{87B279DE-7EE4-4395-BE1F-18C5628DA108}" type="datetimeFigureOut">
              <a:rPr lang="de-DE" smtClean="0"/>
              <a:t>01.12.2020</a:t>
            </a:fld>
            <a:endParaRPr lang="de-DE"/>
          </a:p>
        </p:txBody>
      </p:sp>
      <p:sp>
        <p:nvSpPr>
          <p:cNvPr id="5" name="Footer Placeholder 4">
            <a:extLst>
              <a:ext uri="{FF2B5EF4-FFF2-40B4-BE49-F238E27FC236}">
                <a16:creationId xmlns:a16="http://schemas.microsoft.com/office/drawing/2014/main" id="{E7EBA715-4452-484A-B2DD-A5B53563D513}"/>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FD94A53E-F052-4A30-A652-171EC833E446}"/>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1386080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824531-C281-48BA-862D-1D71E117D2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B1CE90D3-1991-4B4C-A1CB-7BD7B7DBB1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532D1E9F-5C23-47BC-A24E-A467A58926D2}"/>
              </a:ext>
            </a:extLst>
          </p:cNvPr>
          <p:cNvSpPr>
            <a:spLocks noGrp="1"/>
          </p:cNvSpPr>
          <p:nvPr>
            <p:ph type="dt" sz="half" idx="10"/>
          </p:nvPr>
        </p:nvSpPr>
        <p:spPr/>
        <p:txBody>
          <a:bodyPr/>
          <a:lstStyle/>
          <a:p>
            <a:fld id="{87B279DE-7EE4-4395-BE1F-18C5628DA108}" type="datetimeFigureOut">
              <a:rPr lang="de-DE" smtClean="0"/>
              <a:t>01.12.2020</a:t>
            </a:fld>
            <a:endParaRPr lang="de-DE"/>
          </a:p>
        </p:txBody>
      </p:sp>
      <p:sp>
        <p:nvSpPr>
          <p:cNvPr id="5" name="Footer Placeholder 4">
            <a:extLst>
              <a:ext uri="{FF2B5EF4-FFF2-40B4-BE49-F238E27FC236}">
                <a16:creationId xmlns:a16="http://schemas.microsoft.com/office/drawing/2014/main" id="{DA00D2A9-5913-41E5-8CD8-74562A802D6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90F11B5-358D-46D7-8903-90D090ED38D1}"/>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133802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CE49-141E-47A0-B549-99E7F982D41F}"/>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2A52EE69-201C-4AA5-9D2A-82EF59977A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2DA80261-4528-4B19-895D-10085EE78814}"/>
              </a:ext>
            </a:extLst>
          </p:cNvPr>
          <p:cNvSpPr>
            <a:spLocks noGrp="1"/>
          </p:cNvSpPr>
          <p:nvPr>
            <p:ph type="dt" sz="half" idx="10"/>
          </p:nvPr>
        </p:nvSpPr>
        <p:spPr/>
        <p:txBody>
          <a:bodyPr/>
          <a:lstStyle/>
          <a:p>
            <a:fld id="{87B279DE-7EE4-4395-BE1F-18C5628DA108}" type="datetimeFigureOut">
              <a:rPr lang="de-DE" smtClean="0"/>
              <a:t>01.12.2020</a:t>
            </a:fld>
            <a:endParaRPr lang="de-DE"/>
          </a:p>
        </p:txBody>
      </p:sp>
      <p:sp>
        <p:nvSpPr>
          <p:cNvPr id="5" name="Footer Placeholder 4">
            <a:extLst>
              <a:ext uri="{FF2B5EF4-FFF2-40B4-BE49-F238E27FC236}">
                <a16:creationId xmlns:a16="http://schemas.microsoft.com/office/drawing/2014/main" id="{81775639-8412-4F58-81EC-29953D35A6F5}"/>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BC863BB1-6EFC-411F-906D-DBEF37890DD4}"/>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230325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45D3-F86C-49BD-B42D-1F176858D4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DA593428-34B0-4DEC-AC8A-A9069D91BE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5DC623-A3BB-41A2-8FD4-1B931E8E739D}"/>
              </a:ext>
            </a:extLst>
          </p:cNvPr>
          <p:cNvSpPr>
            <a:spLocks noGrp="1"/>
          </p:cNvSpPr>
          <p:nvPr>
            <p:ph type="dt" sz="half" idx="10"/>
          </p:nvPr>
        </p:nvSpPr>
        <p:spPr/>
        <p:txBody>
          <a:bodyPr/>
          <a:lstStyle/>
          <a:p>
            <a:fld id="{87B279DE-7EE4-4395-BE1F-18C5628DA108}" type="datetimeFigureOut">
              <a:rPr lang="de-DE" smtClean="0"/>
              <a:t>01.12.2020</a:t>
            </a:fld>
            <a:endParaRPr lang="de-DE"/>
          </a:p>
        </p:txBody>
      </p:sp>
      <p:sp>
        <p:nvSpPr>
          <p:cNvPr id="5" name="Footer Placeholder 4">
            <a:extLst>
              <a:ext uri="{FF2B5EF4-FFF2-40B4-BE49-F238E27FC236}">
                <a16:creationId xmlns:a16="http://schemas.microsoft.com/office/drawing/2014/main" id="{36E23244-5BC3-4E32-88FE-5FAD9F7AA62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73D5441B-82A8-4904-BB09-146920DCAF02}"/>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233701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9025-C6CF-4AF8-8652-4FA8E8127DE1}"/>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D427FF01-86C6-49F9-AA4C-5D8CCFC372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A1E4674C-9E90-4DA7-BB22-4E3EAF6307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7DBD08DA-2DF6-4FE5-9E04-94080C0BF11E}"/>
              </a:ext>
            </a:extLst>
          </p:cNvPr>
          <p:cNvSpPr>
            <a:spLocks noGrp="1"/>
          </p:cNvSpPr>
          <p:nvPr>
            <p:ph type="dt" sz="half" idx="10"/>
          </p:nvPr>
        </p:nvSpPr>
        <p:spPr/>
        <p:txBody>
          <a:bodyPr/>
          <a:lstStyle/>
          <a:p>
            <a:fld id="{87B279DE-7EE4-4395-BE1F-18C5628DA108}" type="datetimeFigureOut">
              <a:rPr lang="de-DE" smtClean="0"/>
              <a:t>01.12.2020</a:t>
            </a:fld>
            <a:endParaRPr lang="de-DE"/>
          </a:p>
        </p:txBody>
      </p:sp>
      <p:sp>
        <p:nvSpPr>
          <p:cNvPr id="6" name="Footer Placeholder 5">
            <a:extLst>
              <a:ext uri="{FF2B5EF4-FFF2-40B4-BE49-F238E27FC236}">
                <a16:creationId xmlns:a16="http://schemas.microsoft.com/office/drawing/2014/main" id="{0B540C71-C7CA-487F-975A-B71B00CF9B61}"/>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2C3E46AC-D696-44B8-B8D3-684F30C53055}"/>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263901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856D-B563-4825-A2C0-96F6085100FE}"/>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4BE06DDB-70B1-4870-98A3-68254A10B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A027CC-5F64-41EB-81CB-C160798DE8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C62F496C-2EBE-4F72-95B7-558D806D46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B16F86-3822-4E9E-A274-64E08B6C05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BAF8869B-75D6-4DBD-84BE-4213A13561FF}"/>
              </a:ext>
            </a:extLst>
          </p:cNvPr>
          <p:cNvSpPr>
            <a:spLocks noGrp="1"/>
          </p:cNvSpPr>
          <p:nvPr>
            <p:ph type="dt" sz="half" idx="10"/>
          </p:nvPr>
        </p:nvSpPr>
        <p:spPr/>
        <p:txBody>
          <a:bodyPr/>
          <a:lstStyle/>
          <a:p>
            <a:fld id="{87B279DE-7EE4-4395-BE1F-18C5628DA108}" type="datetimeFigureOut">
              <a:rPr lang="de-DE" smtClean="0"/>
              <a:t>01.12.2020</a:t>
            </a:fld>
            <a:endParaRPr lang="de-DE"/>
          </a:p>
        </p:txBody>
      </p:sp>
      <p:sp>
        <p:nvSpPr>
          <p:cNvPr id="8" name="Footer Placeholder 7">
            <a:extLst>
              <a:ext uri="{FF2B5EF4-FFF2-40B4-BE49-F238E27FC236}">
                <a16:creationId xmlns:a16="http://schemas.microsoft.com/office/drawing/2014/main" id="{7A39C39A-A0B5-4149-B719-4AAC98504719}"/>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0646162E-C2A6-4D23-B61D-261CDEC7B393}"/>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153635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5158-6324-4087-B5AE-680D60C6D22F}"/>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F3580F7C-A484-4CD3-8742-C83FD648DBC9}"/>
              </a:ext>
            </a:extLst>
          </p:cNvPr>
          <p:cNvSpPr>
            <a:spLocks noGrp="1"/>
          </p:cNvSpPr>
          <p:nvPr>
            <p:ph type="dt" sz="half" idx="10"/>
          </p:nvPr>
        </p:nvSpPr>
        <p:spPr/>
        <p:txBody>
          <a:bodyPr/>
          <a:lstStyle/>
          <a:p>
            <a:fld id="{87B279DE-7EE4-4395-BE1F-18C5628DA108}" type="datetimeFigureOut">
              <a:rPr lang="de-DE" smtClean="0"/>
              <a:t>01.12.2020</a:t>
            </a:fld>
            <a:endParaRPr lang="de-DE"/>
          </a:p>
        </p:txBody>
      </p:sp>
      <p:sp>
        <p:nvSpPr>
          <p:cNvPr id="4" name="Footer Placeholder 3">
            <a:extLst>
              <a:ext uri="{FF2B5EF4-FFF2-40B4-BE49-F238E27FC236}">
                <a16:creationId xmlns:a16="http://schemas.microsoft.com/office/drawing/2014/main" id="{F1764E3A-3591-4E73-9DDA-7BF73FF34C79}"/>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FA15DA12-7554-4407-B53B-727AC902ED38}"/>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7721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1C1310-5400-4159-BA7E-6A18A9FBFCA9}"/>
              </a:ext>
            </a:extLst>
          </p:cNvPr>
          <p:cNvSpPr>
            <a:spLocks noGrp="1"/>
          </p:cNvSpPr>
          <p:nvPr>
            <p:ph type="dt" sz="half" idx="10"/>
          </p:nvPr>
        </p:nvSpPr>
        <p:spPr/>
        <p:txBody>
          <a:bodyPr/>
          <a:lstStyle/>
          <a:p>
            <a:fld id="{87B279DE-7EE4-4395-BE1F-18C5628DA108}" type="datetimeFigureOut">
              <a:rPr lang="de-DE" smtClean="0"/>
              <a:t>01.12.2020</a:t>
            </a:fld>
            <a:endParaRPr lang="de-DE"/>
          </a:p>
        </p:txBody>
      </p:sp>
      <p:sp>
        <p:nvSpPr>
          <p:cNvPr id="3" name="Footer Placeholder 2">
            <a:extLst>
              <a:ext uri="{FF2B5EF4-FFF2-40B4-BE49-F238E27FC236}">
                <a16:creationId xmlns:a16="http://schemas.microsoft.com/office/drawing/2014/main" id="{2AAFB55E-CABC-453D-BEAB-9139E6EDC1D3}"/>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B4317E93-40FF-4756-AFC8-5A161A1D7CDD}"/>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95672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5207-5FCA-4A79-A550-D3C405F59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2DC60623-97C6-4074-81A7-47493D4178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3820A3BC-8310-4817-B076-501287596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9F8AE8-441A-4CE3-AA8D-AA0E9B5E5D6E}"/>
              </a:ext>
            </a:extLst>
          </p:cNvPr>
          <p:cNvSpPr>
            <a:spLocks noGrp="1"/>
          </p:cNvSpPr>
          <p:nvPr>
            <p:ph type="dt" sz="half" idx="10"/>
          </p:nvPr>
        </p:nvSpPr>
        <p:spPr/>
        <p:txBody>
          <a:bodyPr/>
          <a:lstStyle/>
          <a:p>
            <a:fld id="{87B279DE-7EE4-4395-BE1F-18C5628DA108}" type="datetimeFigureOut">
              <a:rPr lang="de-DE" smtClean="0"/>
              <a:t>01.12.2020</a:t>
            </a:fld>
            <a:endParaRPr lang="de-DE"/>
          </a:p>
        </p:txBody>
      </p:sp>
      <p:sp>
        <p:nvSpPr>
          <p:cNvPr id="6" name="Footer Placeholder 5">
            <a:extLst>
              <a:ext uri="{FF2B5EF4-FFF2-40B4-BE49-F238E27FC236}">
                <a16:creationId xmlns:a16="http://schemas.microsoft.com/office/drawing/2014/main" id="{67B62218-7E49-4CB6-BF5F-8F46A9C36556}"/>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2362AF1C-5FCE-4716-9420-FBDC22CFC76A}"/>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295190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9712-0BCF-426C-A5CB-99668A7ED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ABF7D0A3-50BD-4156-9AE0-2F4900819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01790948-0D8D-4861-A87E-9BE40900F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7E6437-8569-4CEA-9E6C-019DF689D5FE}"/>
              </a:ext>
            </a:extLst>
          </p:cNvPr>
          <p:cNvSpPr>
            <a:spLocks noGrp="1"/>
          </p:cNvSpPr>
          <p:nvPr>
            <p:ph type="dt" sz="half" idx="10"/>
          </p:nvPr>
        </p:nvSpPr>
        <p:spPr/>
        <p:txBody>
          <a:bodyPr/>
          <a:lstStyle/>
          <a:p>
            <a:fld id="{87B279DE-7EE4-4395-BE1F-18C5628DA108}" type="datetimeFigureOut">
              <a:rPr lang="de-DE" smtClean="0"/>
              <a:t>01.12.2020</a:t>
            </a:fld>
            <a:endParaRPr lang="de-DE"/>
          </a:p>
        </p:txBody>
      </p:sp>
      <p:sp>
        <p:nvSpPr>
          <p:cNvPr id="6" name="Footer Placeholder 5">
            <a:extLst>
              <a:ext uri="{FF2B5EF4-FFF2-40B4-BE49-F238E27FC236}">
                <a16:creationId xmlns:a16="http://schemas.microsoft.com/office/drawing/2014/main" id="{F1610D9F-13D9-41FB-A0D1-8B314AE24E39}"/>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3AA0396B-9A3E-44F4-8055-29E8B7DC7F2B}"/>
              </a:ext>
            </a:extLst>
          </p:cNvPr>
          <p:cNvSpPr>
            <a:spLocks noGrp="1"/>
          </p:cNvSpPr>
          <p:nvPr>
            <p:ph type="sldNum" sz="quarter" idx="12"/>
          </p:nvPr>
        </p:nvSpPr>
        <p:spPr/>
        <p:txBody>
          <a:bodyPr/>
          <a:lstStyle/>
          <a:p>
            <a:fld id="{2A83D082-3B01-4B38-BB2D-E4AD179F9B50}" type="slidenum">
              <a:rPr lang="de-DE" smtClean="0"/>
              <a:t>‹#›</a:t>
            </a:fld>
            <a:endParaRPr lang="de-DE"/>
          </a:p>
        </p:txBody>
      </p:sp>
    </p:spTree>
    <p:extLst>
      <p:ext uri="{BB962C8B-B14F-4D97-AF65-F5344CB8AC3E}">
        <p14:creationId xmlns:p14="http://schemas.microsoft.com/office/powerpoint/2010/main" val="3257365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CBA93-1C6C-48CC-9953-C13AFDA8C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96787768-D424-4680-8000-D535341807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E51E68FD-A238-4448-8231-243E20F3D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279DE-7EE4-4395-BE1F-18C5628DA108}" type="datetimeFigureOut">
              <a:rPr lang="de-DE" smtClean="0"/>
              <a:t>01.12.2020</a:t>
            </a:fld>
            <a:endParaRPr lang="de-DE"/>
          </a:p>
        </p:txBody>
      </p:sp>
      <p:sp>
        <p:nvSpPr>
          <p:cNvPr id="5" name="Footer Placeholder 4">
            <a:extLst>
              <a:ext uri="{FF2B5EF4-FFF2-40B4-BE49-F238E27FC236}">
                <a16:creationId xmlns:a16="http://schemas.microsoft.com/office/drawing/2014/main" id="{BFE52C33-D82C-4B86-B32B-E6136AB412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63EF451D-DC26-4969-9417-2F00E8E452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3D082-3B01-4B38-BB2D-E4AD179F9B50}" type="slidenum">
              <a:rPr lang="de-DE" smtClean="0"/>
              <a:t>‹#›</a:t>
            </a:fld>
            <a:endParaRPr lang="de-DE"/>
          </a:p>
        </p:txBody>
      </p:sp>
    </p:spTree>
    <p:extLst>
      <p:ext uri="{BB962C8B-B14F-4D97-AF65-F5344CB8AC3E}">
        <p14:creationId xmlns:p14="http://schemas.microsoft.com/office/powerpoint/2010/main" val="288308818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Research%20Test%20solutions%202020.pptx"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feld 16"/>
          <p:cNvSpPr txBox="1"/>
          <p:nvPr/>
        </p:nvSpPr>
        <p:spPr>
          <a:xfrm>
            <a:off x="1781298" y="264259"/>
            <a:ext cx="8182097" cy="4585871"/>
          </a:xfrm>
          <a:prstGeom prst="rect">
            <a:avLst/>
          </a:prstGeom>
          <a:noFill/>
        </p:spPr>
        <p:txBody>
          <a:bodyPr wrap="square" rtlCol="0">
            <a:spAutoFit/>
          </a:bodyPr>
          <a:lstStyle/>
          <a:p>
            <a:pPr algn="ctr"/>
            <a:r>
              <a:rPr lang="de-DE" sz="3600" b="1" dirty="0">
                <a:solidFill>
                  <a:schemeClr val="tx2"/>
                </a:solidFill>
                <a:latin typeface="Times New Roman" panose="02020603050405020304" pitchFamily="18" charset="0"/>
                <a:cs typeface="Times New Roman" panose="02020603050405020304" pitchFamily="18" charset="0"/>
              </a:rPr>
              <a:t>Research Test </a:t>
            </a:r>
            <a:r>
              <a:rPr lang="de-DE" sz="3600" b="1" dirty="0" err="1">
                <a:solidFill>
                  <a:schemeClr val="tx2"/>
                </a:solidFill>
                <a:latin typeface="Times New Roman" panose="02020603050405020304" pitchFamily="18" charset="0"/>
                <a:cs typeface="Times New Roman" panose="02020603050405020304" pitchFamily="18" charset="0"/>
              </a:rPr>
              <a:t>solutions</a:t>
            </a:r>
            <a:r>
              <a:rPr lang="de-DE" sz="3600" b="1" dirty="0">
                <a:solidFill>
                  <a:schemeClr val="tx2"/>
                </a:solidFill>
                <a:latin typeface="Times New Roman" panose="02020603050405020304" pitchFamily="18" charset="0"/>
                <a:cs typeface="Times New Roman" panose="02020603050405020304" pitchFamily="18" charset="0"/>
              </a:rPr>
              <a:t> 2020</a:t>
            </a:r>
          </a:p>
          <a:p>
            <a:pPr algn="ctr"/>
            <a:endParaRPr lang="de-DE" sz="3600" b="1" dirty="0">
              <a:latin typeface="Times New Roman" panose="02020603050405020304" pitchFamily="18" charset="0"/>
              <a:cs typeface="Times New Roman" panose="02020603050405020304" pitchFamily="18" charset="0"/>
            </a:endParaRPr>
          </a:p>
          <a:p>
            <a:pPr algn="ctr"/>
            <a:endParaRPr lang="de-DE" sz="3600" b="1" dirty="0">
              <a:latin typeface="Times New Roman" panose="02020603050405020304" pitchFamily="18" charset="0"/>
              <a:cs typeface="Times New Roman" panose="02020603050405020304" pitchFamily="18" charset="0"/>
            </a:endParaRPr>
          </a:p>
          <a:p>
            <a:pPr algn="ctr"/>
            <a:r>
              <a:rPr lang="de-DE" sz="2800" b="1" dirty="0">
                <a:latin typeface="Times New Roman" panose="02020603050405020304" pitchFamily="18" charset="0"/>
                <a:cs typeface="Times New Roman" panose="02020603050405020304" pitchFamily="18" charset="0"/>
              </a:rPr>
              <a:t>Dr. Aprameyo Pal</a:t>
            </a:r>
            <a:endParaRPr lang="de-DE" sz="2800" dirty="0">
              <a:latin typeface="Times New Roman" panose="02020603050405020304" pitchFamily="18" charset="0"/>
              <a:cs typeface="Times New Roman" panose="02020603050405020304" pitchFamily="18" charset="0"/>
            </a:endParaRPr>
          </a:p>
          <a:p>
            <a:pPr algn="ctr"/>
            <a:endParaRPr lang="de-DE" sz="2800" dirty="0">
              <a:latin typeface="Times New Roman" panose="02020603050405020304" pitchFamily="18" charset="0"/>
              <a:cs typeface="Times New Roman" panose="02020603050405020304" pitchFamily="18" charset="0"/>
            </a:endParaRPr>
          </a:p>
          <a:p>
            <a:pPr algn="ctr"/>
            <a:r>
              <a:rPr lang="de-DE" sz="2800" dirty="0" err="1">
                <a:latin typeface="Times New Roman" panose="02020603050405020304" pitchFamily="18" charset="0"/>
                <a:cs typeface="Times New Roman" panose="02020603050405020304" pitchFamily="18" charset="0"/>
              </a:rPr>
              <a:t>Neurocat</a:t>
            </a:r>
            <a:r>
              <a:rPr lang="de-DE" sz="2800" dirty="0">
                <a:latin typeface="Times New Roman" panose="02020603050405020304" pitchFamily="18" charset="0"/>
                <a:cs typeface="Times New Roman" panose="02020603050405020304" pitchFamily="18" charset="0"/>
              </a:rPr>
              <a:t> GmbH</a:t>
            </a:r>
          </a:p>
          <a:p>
            <a:pPr algn="ctr"/>
            <a:r>
              <a:rPr lang="de-DE" sz="2800" dirty="0">
                <a:latin typeface="Times New Roman" panose="02020603050405020304" pitchFamily="18" charset="0"/>
                <a:cs typeface="Times New Roman" panose="02020603050405020304" pitchFamily="18" charset="0"/>
              </a:rPr>
              <a:t>17th </a:t>
            </a:r>
            <a:r>
              <a:rPr lang="de-DE" sz="2800" dirty="0" err="1">
                <a:latin typeface="Times New Roman" panose="02020603050405020304" pitchFamily="18" charset="0"/>
                <a:cs typeface="Times New Roman" panose="02020603050405020304" pitchFamily="18" charset="0"/>
              </a:rPr>
              <a:t>July</a:t>
            </a:r>
            <a:r>
              <a:rPr lang="de-DE" sz="2800" dirty="0">
                <a:latin typeface="Times New Roman" panose="02020603050405020304" pitchFamily="18" charset="0"/>
                <a:cs typeface="Times New Roman" panose="02020603050405020304" pitchFamily="18" charset="0"/>
              </a:rPr>
              <a:t>, 2020</a:t>
            </a:r>
          </a:p>
          <a:p>
            <a:pPr algn="ctr"/>
            <a:endParaRPr lang="de-DE" sz="3600" b="1" dirty="0">
              <a:latin typeface="Times New Roman" panose="02020603050405020304" pitchFamily="18" charset="0"/>
              <a:cs typeface="Times New Roman" panose="02020603050405020304" pitchFamily="18" charset="0"/>
            </a:endParaRPr>
          </a:p>
          <a:p>
            <a:pPr algn="ctr"/>
            <a:r>
              <a:rPr lang="de-DE" sz="3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1301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3D7176-6F62-4C2C-8E1A-E224492AF5E4}"/>
              </a:ext>
            </a:extLst>
          </p:cNvPr>
          <p:cNvSpPr txBox="1"/>
          <p:nvPr/>
        </p:nvSpPr>
        <p:spPr>
          <a:xfrm>
            <a:off x="467360" y="40122"/>
            <a:ext cx="10088880" cy="646331"/>
          </a:xfrm>
          <a:prstGeom prst="rect">
            <a:avLst/>
          </a:prstGeom>
          <a:noFill/>
        </p:spPr>
        <p:txBody>
          <a:bodyPr wrap="square" rtlCol="0">
            <a:spAutoFit/>
          </a:bodyPr>
          <a:lstStyle/>
          <a:p>
            <a:r>
              <a:rPr lang="en-US" sz="1600" b="1" dirty="0">
                <a:solidFill>
                  <a:schemeClr val="accent2">
                    <a:lumMod val="75000"/>
                  </a:schemeClr>
                </a:solidFill>
                <a:latin typeface="Times New Roman" panose="02020603050405020304" pitchFamily="18" charset="0"/>
                <a:ea typeface="Calibri"/>
                <a:cs typeface="Times New Roman" panose="02020603050405020304" pitchFamily="18" charset="0"/>
              </a:rPr>
              <a:t>Adversarial</a:t>
            </a:r>
            <a:r>
              <a:rPr lang="en-US" b="1" dirty="0">
                <a:solidFill>
                  <a:schemeClr val="accent2">
                    <a:lumMod val="75000"/>
                  </a:schemeClr>
                </a:solidFill>
                <a:latin typeface="Times New Roman" panose="02020603050405020304" pitchFamily="18" charset="0"/>
                <a:ea typeface="Calibri"/>
                <a:cs typeface="Times New Roman" panose="02020603050405020304" pitchFamily="18" charset="0"/>
              </a:rPr>
              <a:t> Training for Improved Robustness:</a:t>
            </a:r>
          </a:p>
          <a:p>
            <a:endParaRPr lang="de-DE" dirty="0"/>
          </a:p>
        </p:txBody>
      </p:sp>
      <p:sp>
        <p:nvSpPr>
          <p:cNvPr id="3" name="TextBox 2">
            <a:extLst>
              <a:ext uri="{FF2B5EF4-FFF2-40B4-BE49-F238E27FC236}">
                <a16:creationId xmlns:a16="http://schemas.microsoft.com/office/drawing/2014/main" id="{ADD20BCA-CF90-4FBE-AAA0-C44580408D0D}"/>
              </a:ext>
            </a:extLst>
          </p:cNvPr>
          <p:cNvSpPr txBox="1"/>
          <p:nvPr/>
        </p:nvSpPr>
        <p:spPr>
          <a:xfrm>
            <a:off x="482598" y="486543"/>
            <a:ext cx="11236962" cy="830997"/>
          </a:xfrm>
          <a:prstGeom prst="rect">
            <a:avLst/>
          </a:prstGeom>
          <a:noFill/>
        </p:spPr>
        <p:txBody>
          <a:bodyPr wrap="square" rtlCol="0">
            <a:spAutoFit/>
          </a:bodyPr>
          <a:lstStyle/>
          <a:p>
            <a:pPr marL="285750" indent="-285750">
              <a:buFont typeface="Wingdings" panose="05000000000000000000" pitchFamily="2" charset="2"/>
              <a:buChar char="§"/>
            </a:pPr>
            <a:r>
              <a:rPr lang="en-US" sz="1600" dirty="0">
                <a:solidFill>
                  <a:prstClr val="black"/>
                </a:solidFill>
                <a:latin typeface="Times New Roman" panose="02020603050405020304" pitchFamily="18" charset="0"/>
                <a:ea typeface="Calibri"/>
                <a:cs typeface="Times New Roman" panose="02020603050405020304" pitchFamily="18" charset="0"/>
              </a:rPr>
              <a:t>Recent research has made the surprising finding that state-of-the-art deep learning models sometimes can be easily fooled to confidently make incorrect predictions by adversarial examples that are crafted by adding intentionally small perturbations to normal examples.</a:t>
            </a:r>
            <a:endParaRPr lang="de-DE" dirty="0"/>
          </a:p>
        </p:txBody>
      </p:sp>
      <p:sp>
        <p:nvSpPr>
          <p:cNvPr id="5" name="TextBox 4">
            <a:extLst>
              <a:ext uri="{FF2B5EF4-FFF2-40B4-BE49-F238E27FC236}">
                <a16:creationId xmlns:a16="http://schemas.microsoft.com/office/drawing/2014/main" id="{4B2CA64E-0F0A-4CFF-891E-5B50064DD481}"/>
              </a:ext>
            </a:extLst>
          </p:cNvPr>
          <p:cNvSpPr txBox="1"/>
          <p:nvPr/>
        </p:nvSpPr>
        <p:spPr>
          <a:xfrm>
            <a:off x="802640" y="1275549"/>
            <a:ext cx="10576560" cy="369332"/>
          </a:xfrm>
          <a:prstGeom prst="rect">
            <a:avLst/>
          </a:prstGeom>
          <a:noFill/>
        </p:spPr>
        <p:txBody>
          <a:bodyPr wrap="square" rtlCol="0">
            <a:spAutoFit/>
          </a:bodyPr>
          <a:lstStyle/>
          <a:p>
            <a:r>
              <a:rPr lang="en-US" i="1" dirty="0">
                <a:solidFill>
                  <a:srgbClr val="FF0000"/>
                </a:solidFill>
              </a:rPr>
              <a:t>                         How can we train deep neural networks that are robust to adversarial inputs? </a:t>
            </a:r>
            <a:endParaRPr lang="de-DE" dirty="0"/>
          </a:p>
        </p:txBody>
      </p:sp>
      <p:sp>
        <p:nvSpPr>
          <p:cNvPr id="7" name="TextBox 6">
            <a:extLst>
              <a:ext uri="{FF2B5EF4-FFF2-40B4-BE49-F238E27FC236}">
                <a16:creationId xmlns:a16="http://schemas.microsoft.com/office/drawing/2014/main" id="{846100C3-DB9F-4E90-962A-5B47BFA65B90}"/>
              </a:ext>
            </a:extLst>
          </p:cNvPr>
          <p:cNvSpPr txBox="1"/>
          <p:nvPr/>
        </p:nvSpPr>
        <p:spPr>
          <a:xfrm>
            <a:off x="482598" y="1736866"/>
            <a:ext cx="11028682" cy="935641"/>
          </a:xfrm>
          <a:prstGeom prst="rect">
            <a:avLst/>
          </a:prstGeom>
          <a:noFill/>
        </p:spPr>
        <p:txBody>
          <a:bodyPr wrap="square" rtlCol="0">
            <a:spAutoFit/>
          </a:bodyPr>
          <a:lstStyle/>
          <a:p>
            <a:pPr marL="285750" lvl="0" indent="-285750">
              <a:lnSpc>
                <a:spcPct val="115000"/>
              </a:lnSpc>
              <a:buFont typeface="Wingdings" pitchFamily="2" charset="2"/>
              <a:buChar char="§"/>
            </a:pPr>
            <a:r>
              <a:rPr lang="en-US" sz="1600" dirty="0">
                <a:solidFill>
                  <a:prstClr val="black"/>
                </a:solidFill>
                <a:latin typeface="Times New Roman" panose="02020603050405020304" pitchFamily="18" charset="0"/>
                <a:ea typeface="Calibri"/>
                <a:cs typeface="Times New Roman" panose="02020603050405020304" pitchFamily="18" charset="0"/>
              </a:rPr>
              <a:t>Adversarial training has been shown to be an effective approach to overcome this problem. </a:t>
            </a:r>
          </a:p>
          <a:p>
            <a:pPr marL="285750" lvl="0" indent="-285750">
              <a:lnSpc>
                <a:spcPct val="115000"/>
              </a:lnSpc>
              <a:buFont typeface="Wingdings" pitchFamily="2" charset="2"/>
              <a:buChar char="§"/>
            </a:pPr>
            <a:endParaRPr lang="en-US" sz="1600" dirty="0">
              <a:solidFill>
                <a:srgbClr val="0070C0"/>
              </a:solidFill>
              <a:latin typeface="Times New Roman" panose="02020603050405020304" pitchFamily="18" charset="0"/>
              <a:ea typeface="Calibri"/>
              <a:cs typeface="Times New Roman" panose="02020603050405020304" pitchFamily="18" charset="0"/>
            </a:endParaRPr>
          </a:p>
          <a:p>
            <a:endParaRPr lang="de-DE" dirty="0"/>
          </a:p>
        </p:txBody>
      </p:sp>
      <p:sp>
        <p:nvSpPr>
          <p:cNvPr id="8" name="TextBox 7">
            <a:extLst>
              <a:ext uri="{FF2B5EF4-FFF2-40B4-BE49-F238E27FC236}">
                <a16:creationId xmlns:a16="http://schemas.microsoft.com/office/drawing/2014/main" id="{88542252-3745-4EEA-B978-BC20CCC084D0}"/>
              </a:ext>
            </a:extLst>
          </p:cNvPr>
          <p:cNvSpPr txBox="1"/>
          <p:nvPr/>
        </p:nvSpPr>
        <p:spPr>
          <a:xfrm>
            <a:off x="467360" y="3033854"/>
            <a:ext cx="10815318" cy="1218795"/>
          </a:xfrm>
          <a:prstGeom prst="rect">
            <a:avLst/>
          </a:prstGeom>
          <a:noFill/>
        </p:spPr>
        <p:txBody>
          <a:bodyPr wrap="square" rtlCol="0">
            <a:spAutoFit/>
          </a:bodyPr>
          <a:lstStyle/>
          <a:p>
            <a:pPr marL="285750" lvl="0" indent="-285750">
              <a:lnSpc>
                <a:spcPct val="115000"/>
              </a:lnSpc>
              <a:buFont typeface="Wingdings" pitchFamily="2" charset="2"/>
              <a:buChar char="§"/>
            </a:pPr>
            <a:r>
              <a:rPr lang="en-US" sz="1600" dirty="0">
                <a:solidFill>
                  <a:prstClr val="black"/>
                </a:solidFill>
                <a:latin typeface="Times New Roman" panose="02020603050405020304" pitchFamily="18" charset="0"/>
                <a:ea typeface="Calibri"/>
                <a:cs typeface="Times New Roman" panose="02020603050405020304" pitchFamily="18" charset="0"/>
              </a:rPr>
              <a:t>The paper Cheng et al. proposes a novel </a:t>
            </a:r>
            <a:r>
              <a:rPr lang="en-US" sz="1600" b="1" dirty="0">
                <a:solidFill>
                  <a:srgbClr val="5B9BD5"/>
                </a:solidFill>
                <a:latin typeface="Times New Roman" panose="02020603050405020304" pitchFamily="18" charset="0"/>
                <a:ea typeface="Calibri"/>
                <a:cs typeface="Times New Roman" panose="02020603050405020304" pitchFamily="18" charset="0"/>
              </a:rPr>
              <a:t>Customized Adversarial Training (CAT) </a:t>
            </a:r>
            <a:r>
              <a:rPr lang="en-US" sz="1600" dirty="0">
                <a:solidFill>
                  <a:prstClr val="black"/>
                </a:solidFill>
                <a:latin typeface="Times New Roman" panose="02020603050405020304" pitchFamily="18" charset="0"/>
                <a:ea typeface="Calibri"/>
                <a:cs typeface="Times New Roman" panose="02020603050405020304" pitchFamily="18" charset="0"/>
              </a:rPr>
              <a:t>framework that dynamically finds a non-uniform and effective perturbation level and the corresponding customized target label for each example which can substantially improve the performance of adversarial training.</a:t>
            </a:r>
          </a:p>
          <a:p>
            <a:endParaRPr lang="de-DE" dirty="0"/>
          </a:p>
        </p:txBody>
      </p:sp>
      <p:sp>
        <p:nvSpPr>
          <p:cNvPr id="9" name="TextBox 8">
            <a:extLst>
              <a:ext uri="{FF2B5EF4-FFF2-40B4-BE49-F238E27FC236}">
                <a16:creationId xmlns:a16="http://schemas.microsoft.com/office/drawing/2014/main" id="{8E6A2311-7FE3-4DC2-9DE2-9FE1F3BFF819}"/>
              </a:ext>
            </a:extLst>
          </p:cNvPr>
          <p:cNvSpPr txBox="1"/>
          <p:nvPr/>
        </p:nvSpPr>
        <p:spPr>
          <a:xfrm>
            <a:off x="480061" y="2101495"/>
            <a:ext cx="10830560" cy="1218795"/>
          </a:xfrm>
          <a:prstGeom prst="rect">
            <a:avLst/>
          </a:prstGeom>
          <a:noFill/>
        </p:spPr>
        <p:txBody>
          <a:bodyPr wrap="square" rtlCol="0">
            <a:spAutoFit/>
          </a:bodyPr>
          <a:lstStyle/>
          <a:p>
            <a:pPr marL="285750" lvl="0" indent="-285750">
              <a:lnSpc>
                <a:spcPct val="115000"/>
              </a:lnSpc>
              <a:buFont typeface="Wingdings" pitchFamily="2" charset="2"/>
              <a:buChar char="§"/>
            </a:pPr>
            <a:r>
              <a:rPr lang="en-US" sz="1600" dirty="0">
                <a:solidFill>
                  <a:prstClr val="black"/>
                </a:solidFill>
                <a:latin typeface="Times New Roman" panose="02020603050405020304" pitchFamily="18" charset="0"/>
                <a:ea typeface="Calibri"/>
                <a:cs typeface="Times New Roman" panose="02020603050405020304" pitchFamily="18" charset="0"/>
              </a:rPr>
              <a:t>Goodfellow et al use fast gradient sign method (</a:t>
            </a:r>
            <a:r>
              <a:rPr lang="en-US" sz="1600" b="1" dirty="0">
                <a:solidFill>
                  <a:prstClr val="black"/>
                </a:solidFill>
                <a:latin typeface="Times New Roman" panose="02020603050405020304" pitchFamily="18" charset="0"/>
                <a:ea typeface="Calibri"/>
                <a:cs typeface="Times New Roman" panose="02020603050405020304" pitchFamily="18" charset="0"/>
              </a:rPr>
              <a:t>FGSM</a:t>
            </a:r>
            <a:r>
              <a:rPr lang="en-US" sz="1600" dirty="0">
                <a:solidFill>
                  <a:prstClr val="black"/>
                </a:solidFill>
                <a:latin typeface="Times New Roman" panose="02020603050405020304" pitchFamily="18" charset="0"/>
                <a:ea typeface="Calibri"/>
                <a:cs typeface="Times New Roman" panose="02020603050405020304" pitchFamily="18" charset="0"/>
              </a:rPr>
              <a:t>), </a:t>
            </a:r>
            <a:r>
              <a:rPr lang="en-US" sz="1600" dirty="0" err="1">
                <a:solidFill>
                  <a:prstClr val="black"/>
                </a:solidFill>
                <a:latin typeface="Times New Roman" panose="02020603050405020304" pitchFamily="18" charset="0"/>
                <a:ea typeface="Calibri"/>
                <a:cs typeface="Times New Roman" panose="02020603050405020304" pitchFamily="18" charset="0"/>
              </a:rPr>
              <a:t>Madry</a:t>
            </a:r>
            <a:r>
              <a:rPr lang="en-US" sz="1600" dirty="0">
                <a:solidFill>
                  <a:prstClr val="black"/>
                </a:solidFill>
                <a:latin typeface="Times New Roman" panose="02020603050405020304" pitchFamily="18" charset="0"/>
                <a:ea typeface="Calibri"/>
                <a:cs typeface="Times New Roman" panose="02020603050405020304" pitchFamily="18" charset="0"/>
              </a:rPr>
              <a:t> et al. use </a:t>
            </a:r>
            <a:r>
              <a:rPr lang="de-DE" sz="1600" dirty="0" err="1">
                <a:latin typeface="Times New Roman" panose="02020603050405020304" pitchFamily="18" charset="0"/>
                <a:cs typeface="Times New Roman" panose="02020603050405020304" pitchFamily="18" charset="0"/>
              </a:rPr>
              <a:t>Projected</a:t>
            </a:r>
            <a:r>
              <a:rPr lang="de-DE" sz="1600" dirty="0">
                <a:latin typeface="Times New Roman" panose="02020603050405020304" pitchFamily="18" charset="0"/>
                <a:cs typeface="Times New Roman" panose="02020603050405020304" pitchFamily="18" charset="0"/>
              </a:rPr>
              <a:t> </a:t>
            </a:r>
            <a:r>
              <a:rPr lang="de-DE" sz="1600" dirty="0" err="1">
                <a:latin typeface="Times New Roman" panose="02020603050405020304" pitchFamily="18" charset="0"/>
                <a:cs typeface="Times New Roman" panose="02020603050405020304" pitchFamily="18" charset="0"/>
              </a:rPr>
              <a:t>gradient</a:t>
            </a:r>
            <a:r>
              <a:rPr lang="de-DE" sz="1600" dirty="0">
                <a:latin typeface="Times New Roman" panose="02020603050405020304" pitchFamily="18" charset="0"/>
                <a:cs typeface="Times New Roman" panose="02020603050405020304" pitchFamily="18" charset="0"/>
              </a:rPr>
              <a:t> </a:t>
            </a:r>
            <a:r>
              <a:rPr lang="de-DE" sz="1600" dirty="0" err="1">
                <a:latin typeface="Times New Roman" panose="02020603050405020304" pitchFamily="18" charset="0"/>
                <a:cs typeface="Times New Roman" panose="02020603050405020304" pitchFamily="18" charset="0"/>
              </a:rPr>
              <a:t>descent</a:t>
            </a:r>
            <a:r>
              <a:rPr lang="de-DE" sz="1600" dirty="0">
                <a:latin typeface="Times New Roman" panose="02020603050405020304" pitchFamily="18" charset="0"/>
                <a:cs typeface="Times New Roman" panose="02020603050405020304" pitchFamily="18" charset="0"/>
              </a:rPr>
              <a:t> </a:t>
            </a:r>
            <a:r>
              <a:rPr lang="en-US" sz="1600" dirty="0">
                <a:solidFill>
                  <a:prstClr val="black"/>
                </a:solidFill>
                <a:latin typeface="Times New Roman" panose="02020603050405020304" pitchFamily="18" charset="0"/>
                <a:ea typeface="Calibri"/>
                <a:cs typeface="Times New Roman" panose="02020603050405020304" pitchFamily="18" charset="0"/>
              </a:rPr>
              <a:t>(</a:t>
            </a:r>
            <a:r>
              <a:rPr lang="en-US" sz="1600" b="1" dirty="0">
                <a:solidFill>
                  <a:prstClr val="black"/>
                </a:solidFill>
                <a:latin typeface="Times New Roman" panose="02020603050405020304" pitchFamily="18" charset="0"/>
                <a:ea typeface="Calibri"/>
                <a:cs typeface="Times New Roman" panose="02020603050405020304" pitchFamily="18" charset="0"/>
              </a:rPr>
              <a:t>PGD</a:t>
            </a:r>
            <a:r>
              <a:rPr lang="en-US" sz="1600" dirty="0">
                <a:solidFill>
                  <a:prstClr val="black"/>
                </a:solidFill>
                <a:latin typeface="Times New Roman" panose="02020603050405020304" pitchFamily="18" charset="0"/>
                <a:ea typeface="Calibri"/>
                <a:cs typeface="Times New Roman" panose="02020603050405020304" pitchFamily="18" charset="0"/>
              </a:rPr>
              <a:t>) attack,</a:t>
            </a:r>
            <a:r>
              <a:rPr lang="en-US" sz="1600" dirty="0"/>
              <a:t>  </a:t>
            </a:r>
            <a:r>
              <a:rPr lang="fr-FR" sz="1600" dirty="0">
                <a:solidFill>
                  <a:prstClr val="black"/>
                </a:solidFill>
                <a:latin typeface="Times New Roman" panose="02020603050405020304" pitchFamily="18" charset="0"/>
                <a:ea typeface="Calibri"/>
                <a:cs typeface="Times New Roman" panose="02020603050405020304" pitchFamily="18" charset="0"/>
              </a:rPr>
              <a:t>Zhang et al. propose </a:t>
            </a:r>
            <a:r>
              <a:rPr lang="fr-FR" sz="1600" b="1" dirty="0">
                <a:solidFill>
                  <a:prstClr val="black"/>
                </a:solidFill>
                <a:latin typeface="Times New Roman" panose="02020603050405020304" pitchFamily="18" charset="0"/>
                <a:ea typeface="Calibri"/>
                <a:cs typeface="Times New Roman" panose="02020603050405020304" pitchFamily="18" charset="0"/>
              </a:rPr>
              <a:t>TRADES</a:t>
            </a:r>
            <a:r>
              <a:rPr lang="fr-FR" sz="1600" dirty="0">
                <a:solidFill>
                  <a:prstClr val="black"/>
                </a:solidFill>
                <a:latin typeface="Times New Roman" panose="02020603050405020304" pitchFamily="18" charset="0"/>
                <a:ea typeface="Calibri"/>
                <a:cs typeface="Times New Roman" panose="02020603050405020304" pitchFamily="18" charset="0"/>
              </a:rPr>
              <a:t>, and </a:t>
            </a:r>
            <a:r>
              <a:rPr lang="en-US" sz="1600" dirty="0">
                <a:solidFill>
                  <a:prstClr val="black"/>
                </a:solidFill>
                <a:latin typeface="Times New Roman" panose="02020603050405020304" pitchFamily="18" charset="0"/>
                <a:ea typeface="Calibri"/>
                <a:cs typeface="Times New Roman" panose="02020603050405020304" pitchFamily="18" charset="0"/>
              </a:rPr>
              <a:t>Wang et al. propose a new defense algorithm called Misclassification Aware </a:t>
            </a:r>
            <a:r>
              <a:rPr lang="en-US" sz="1600" dirty="0" err="1">
                <a:solidFill>
                  <a:prstClr val="black"/>
                </a:solidFill>
                <a:latin typeface="Times New Roman" panose="02020603050405020304" pitchFamily="18" charset="0"/>
                <a:ea typeface="Calibri"/>
                <a:cs typeface="Times New Roman" panose="02020603050405020304" pitchFamily="18" charset="0"/>
              </a:rPr>
              <a:t>adveRsarial</a:t>
            </a:r>
            <a:r>
              <a:rPr lang="en-US" sz="1600" dirty="0">
                <a:solidFill>
                  <a:prstClr val="black"/>
                </a:solidFill>
                <a:latin typeface="Times New Roman" panose="02020603050405020304" pitchFamily="18" charset="0"/>
                <a:ea typeface="Calibri"/>
                <a:cs typeface="Times New Roman" panose="02020603050405020304" pitchFamily="18" charset="0"/>
              </a:rPr>
              <a:t> Training (</a:t>
            </a:r>
            <a:r>
              <a:rPr lang="en-US" sz="1600" b="1" dirty="0">
                <a:solidFill>
                  <a:prstClr val="black"/>
                </a:solidFill>
                <a:latin typeface="Times New Roman" panose="02020603050405020304" pitchFamily="18" charset="0"/>
                <a:ea typeface="Calibri"/>
                <a:cs typeface="Times New Roman" panose="02020603050405020304" pitchFamily="18" charset="0"/>
              </a:rPr>
              <a:t>MART</a:t>
            </a:r>
            <a:r>
              <a:rPr lang="en-US" sz="1600" dirty="0">
                <a:solidFill>
                  <a:prstClr val="black"/>
                </a:solidFill>
                <a:latin typeface="Times New Roman" panose="02020603050405020304" pitchFamily="18" charset="0"/>
                <a:ea typeface="Calibri"/>
                <a:cs typeface="Times New Roman" panose="02020603050405020304" pitchFamily="18" charset="0"/>
              </a:rPr>
              <a:t>).</a:t>
            </a:r>
          </a:p>
          <a:p>
            <a:r>
              <a:rPr lang="de-DE" dirty="0"/>
              <a:t> </a:t>
            </a:r>
          </a:p>
        </p:txBody>
      </p:sp>
      <p:sp>
        <p:nvSpPr>
          <p:cNvPr id="10" name="TextBox 9">
            <a:extLst>
              <a:ext uri="{FF2B5EF4-FFF2-40B4-BE49-F238E27FC236}">
                <a16:creationId xmlns:a16="http://schemas.microsoft.com/office/drawing/2014/main" id="{578EE45D-078D-4E0E-8400-0D473DFB5EFF}"/>
              </a:ext>
            </a:extLst>
          </p:cNvPr>
          <p:cNvSpPr txBox="1"/>
          <p:nvPr/>
        </p:nvSpPr>
        <p:spPr>
          <a:xfrm flipH="1">
            <a:off x="634999" y="4029998"/>
            <a:ext cx="10505442" cy="338554"/>
          </a:xfrm>
          <a:prstGeom prst="rect">
            <a:avLst/>
          </a:prstGeom>
          <a:noFill/>
        </p:spPr>
        <p:txBody>
          <a:bodyPr wrap="square" rtlCol="0">
            <a:spAutoFit/>
          </a:bodyPr>
          <a:lstStyle/>
          <a:p>
            <a:pPr lvl="0"/>
            <a:r>
              <a:rPr lang="en-US" sz="1600" b="1" dirty="0">
                <a:solidFill>
                  <a:srgbClr val="ED7D31">
                    <a:lumMod val="75000"/>
                  </a:srgbClr>
                </a:solidFill>
                <a:latin typeface="Times New Roman" panose="02020603050405020304" pitchFamily="18" charset="0"/>
                <a:ea typeface="Calibri"/>
                <a:cs typeface="Times New Roman" panose="02020603050405020304" pitchFamily="18" charset="0"/>
              </a:rPr>
              <a:t>Strengths of </a:t>
            </a:r>
            <a:r>
              <a:rPr lang="en-US" sz="1600" b="1" dirty="0">
                <a:solidFill>
                  <a:schemeClr val="accent1"/>
                </a:solidFill>
                <a:latin typeface="Times New Roman" panose="02020603050405020304" pitchFamily="18" charset="0"/>
                <a:ea typeface="Calibri"/>
                <a:cs typeface="Times New Roman" panose="02020603050405020304" pitchFamily="18" charset="0"/>
              </a:rPr>
              <a:t>CAT</a:t>
            </a:r>
            <a:r>
              <a:rPr lang="en-US" sz="1600" b="1" dirty="0">
                <a:solidFill>
                  <a:srgbClr val="ED7D31">
                    <a:lumMod val="75000"/>
                  </a:srgbClr>
                </a:solidFill>
                <a:latin typeface="Times New Roman" panose="02020603050405020304" pitchFamily="18" charset="0"/>
                <a:ea typeface="Calibri"/>
                <a:cs typeface="Times New Roman" panose="02020603050405020304" pitchFamily="18" charset="0"/>
              </a:rPr>
              <a:t>:</a:t>
            </a:r>
          </a:p>
        </p:txBody>
      </p:sp>
      <p:sp>
        <p:nvSpPr>
          <p:cNvPr id="11" name="TextBox 10">
            <a:extLst>
              <a:ext uri="{FF2B5EF4-FFF2-40B4-BE49-F238E27FC236}">
                <a16:creationId xmlns:a16="http://schemas.microsoft.com/office/drawing/2014/main" id="{B48523F1-8477-40A2-AC07-261909552E9A}"/>
              </a:ext>
            </a:extLst>
          </p:cNvPr>
          <p:cNvSpPr txBox="1"/>
          <p:nvPr/>
        </p:nvSpPr>
        <p:spPr>
          <a:xfrm>
            <a:off x="464819" y="4402315"/>
            <a:ext cx="10845802" cy="935641"/>
          </a:xfrm>
          <a:prstGeom prst="rect">
            <a:avLst/>
          </a:prstGeom>
          <a:noFill/>
        </p:spPr>
        <p:txBody>
          <a:bodyPr wrap="square" rtlCol="0">
            <a:spAutoFit/>
          </a:bodyPr>
          <a:lstStyle/>
          <a:p>
            <a:pPr marL="285750" lvl="0" indent="-285750">
              <a:lnSpc>
                <a:spcPct val="115000"/>
              </a:lnSpc>
              <a:buFont typeface="Wingdings" pitchFamily="2" charset="2"/>
              <a:buChar char="§"/>
            </a:pPr>
            <a:r>
              <a:rPr lang="en-US" sz="1600" dirty="0">
                <a:solidFill>
                  <a:prstClr val="black"/>
                </a:solidFill>
                <a:latin typeface="Times New Roman" panose="02020603050405020304" pitchFamily="18" charset="0"/>
                <a:ea typeface="Calibri"/>
                <a:cs typeface="Times New Roman" panose="02020603050405020304" pitchFamily="18" charset="0"/>
              </a:rPr>
              <a:t>This has a novel idea to adaptively customizing the perturbation level and the corresponding label for each training sample in adversarial training.</a:t>
            </a:r>
          </a:p>
          <a:p>
            <a:endParaRPr lang="de-DE" dirty="0"/>
          </a:p>
        </p:txBody>
      </p:sp>
      <p:sp>
        <p:nvSpPr>
          <p:cNvPr id="12" name="TextBox 11">
            <a:extLst>
              <a:ext uri="{FF2B5EF4-FFF2-40B4-BE49-F238E27FC236}">
                <a16:creationId xmlns:a16="http://schemas.microsoft.com/office/drawing/2014/main" id="{1B2C4B04-9AF7-4E82-B375-A91E61691079}"/>
              </a:ext>
            </a:extLst>
          </p:cNvPr>
          <p:cNvSpPr txBox="1"/>
          <p:nvPr/>
        </p:nvSpPr>
        <p:spPr>
          <a:xfrm>
            <a:off x="447040" y="5058293"/>
            <a:ext cx="11061699" cy="1218795"/>
          </a:xfrm>
          <a:prstGeom prst="rect">
            <a:avLst/>
          </a:prstGeom>
          <a:noFill/>
        </p:spPr>
        <p:txBody>
          <a:bodyPr wrap="square" rtlCol="0">
            <a:spAutoFit/>
          </a:bodyPr>
          <a:lstStyle/>
          <a:p>
            <a:pPr marL="285750" lvl="0" indent="-285750">
              <a:lnSpc>
                <a:spcPct val="115000"/>
              </a:lnSpc>
              <a:buFont typeface="Wingdings" pitchFamily="2" charset="2"/>
              <a:buChar char="§"/>
            </a:pPr>
            <a:r>
              <a:rPr lang="en-US" sz="1600" dirty="0">
                <a:solidFill>
                  <a:prstClr val="black"/>
                </a:solidFill>
                <a:latin typeface="Times New Roman" panose="02020603050405020304" pitchFamily="18" charset="0"/>
                <a:ea typeface="Calibri"/>
                <a:cs typeface="Times New Roman" panose="02020603050405020304" pitchFamily="18" charset="0"/>
              </a:rPr>
              <a:t>(</a:t>
            </a:r>
            <a:r>
              <a:rPr lang="en-US" sz="1600" b="1" dirty="0">
                <a:solidFill>
                  <a:prstClr val="black"/>
                </a:solidFill>
                <a:latin typeface="Times New Roman" panose="02020603050405020304" pitchFamily="18" charset="0"/>
                <a:ea typeface="Calibri"/>
                <a:cs typeface="Times New Roman" panose="02020603050405020304" pitchFamily="18" charset="0"/>
              </a:rPr>
              <a:t>CAT</a:t>
            </a:r>
            <a:r>
              <a:rPr lang="en-US" sz="1600" dirty="0">
                <a:solidFill>
                  <a:prstClr val="black"/>
                </a:solidFill>
                <a:latin typeface="Times New Roman" panose="02020603050405020304" pitchFamily="18" charset="0"/>
                <a:ea typeface="Calibri"/>
                <a:cs typeface="Times New Roman" panose="02020603050405020304" pitchFamily="18" charset="0"/>
              </a:rPr>
              <a:t>) shows that the method achieves state-of-art robust accuracy while maintaining a high clean accuracy compared to (</a:t>
            </a:r>
            <a:r>
              <a:rPr lang="en-US" sz="1600" b="1" dirty="0">
                <a:solidFill>
                  <a:prstClr val="black"/>
                </a:solidFill>
                <a:latin typeface="Times New Roman" panose="02020603050405020304" pitchFamily="18" charset="0"/>
                <a:ea typeface="Calibri"/>
                <a:cs typeface="Times New Roman" panose="02020603050405020304" pitchFamily="18" charset="0"/>
              </a:rPr>
              <a:t>MART</a:t>
            </a:r>
            <a:r>
              <a:rPr lang="en-US" sz="1600" dirty="0">
                <a:solidFill>
                  <a:prstClr val="black"/>
                </a:solidFill>
                <a:latin typeface="Times New Roman" panose="02020603050405020304" pitchFamily="18" charset="0"/>
                <a:ea typeface="Calibri"/>
                <a:cs typeface="Times New Roman" panose="02020603050405020304" pitchFamily="18" charset="0"/>
              </a:rPr>
              <a:t>) in Wang et al, (</a:t>
            </a:r>
            <a:r>
              <a:rPr lang="en-US" sz="1600" b="1" dirty="0">
                <a:solidFill>
                  <a:prstClr val="black"/>
                </a:solidFill>
                <a:latin typeface="Times New Roman" panose="02020603050405020304" pitchFamily="18" charset="0"/>
                <a:ea typeface="Calibri"/>
                <a:cs typeface="Times New Roman" panose="02020603050405020304" pitchFamily="18" charset="0"/>
              </a:rPr>
              <a:t>TRADES</a:t>
            </a:r>
            <a:r>
              <a:rPr lang="en-US" sz="1600" dirty="0">
                <a:solidFill>
                  <a:prstClr val="black"/>
                </a:solidFill>
                <a:latin typeface="Times New Roman" panose="02020603050405020304" pitchFamily="18" charset="0"/>
                <a:ea typeface="Calibri"/>
                <a:cs typeface="Times New Roman" panose="02020603050405020304" pitchFamily="18" charset="0"/>
              </a:rPr>
              <a:t>) in Zhang et al and Adversarial training in </a:t>
            </a:r>
            <a:r>
              <a:rPr lang="en-US" sz="1600" dirty="0" err="1">
                <a:solidFill>
                  <a:prstClr val="black"/>
                </a:solidFill>
                <a:latin typeface="Times New Roman" panose="02020603050405020304" pitchFamily="18" charset="0"/>
                <a:ea typeface="Calibri"/>
                <a:cs typeface="Times New Roman" panose="02020603050405020304" pitchFamily="18" charset="0"/>
              </a:rPr>
              <a:t>Madry</a:t>
            </a:r>
            <a:r>
              <a:rPr lang="en-US" sz="1600" dirty="0">
                <a:solidFill>
                  <a:prstClr val="black"/>
                </a:solidFill>
                <a:latin typeface="Times New Roman" panose="02020603050405020304" pitchFamily="18" charset="0"/>
                <a:ea typeface="Calibri"/>
                <a:cs typeface="Times New Roman" panose="02020603050405020304" pitchFamily="18" charset="0"/>
              </a:rPr>
              <a:t> et al. (</a:t>
            </a:r>
            <a:r>
              <a:rPr lang="en-US" sz="1600" dirty="0">
                <a:solidFill>
                  <a:prstClr val="black"/>
                </a:solidFill>
                <a:latin typeface="Times New Roman" panose="02020603050405020304" pitchFamily="18" charset="0"/>
                <a:ea typeface="Calibri"/>
                <a:cs typeface="Times New Roman" panose="02020603050405020304" pitchFamily="18" charset="0"/>
                <a:hlinkClick r:id="rId2" action="ppaction://hlinksldjump"/>
              </a:rPr>
              <a:t>Table 3</a:t>
            </a:r>
            <a:r>
              <a:rPr lang="en-US" sz="1600" dirty="0">
                <a:solidFill>
                  <a:prstClr val="black"/>
                </a:solidFill>
                <a:latin typeface="Times New Roman" panose="02020603050405020304" pitchFamily="18" charset="0"/>
                <a:ea typeface="Calibri"/>
                <a:cs typeface="Times New Roman" panose="02020603050405020304" pitchFamily="18" charset="0"/>
              </a:rPr>
              <a:t>) </a:t>
            </a:r>
          </a:p>
          <a:p>
            <a:pPr marL="285750" lvl="0" indent="-285750">
              <a:lnSpc>
                <a:spcPct val="115000"/>
              </a:lnSpc>
              <a:buFont typeface="Wingdings" pitchFamily="2" charset="2"/>
              <a:buChar char="§"/>
            </a:pPr>
            <a:endParaRPr lang="en-US" sz="1600" dirty="0">
              <a:solidFill>
                <a:prstClr val="black"/>
              </a:solidFill>
              <a:latin typeface="Times New Roman" panose="02020603050405020304" pitchFamily="18" charset="0"/>
              <a:ea typeface="Calibri"/>
              <a:cs typeface="Times New Roman" panose="02020603050405020304" pitchFamily="18" charset="0"/>
            </a:endParaRPr>
          </a:p>
          <a:p>
            <a:endParaRPr lang="de-DE" dirty="0"/>
          </a:p>
        </p:txBody>
      </p:sp>
      <p:sp>
        <p:nvSpPr>
          <p:cNvPr id="13" name="TextBox 12">
            <a:extLst>
              <a:ext uri="{FF2B5EF4-FFF2-40B4-BE49-F238E27FC236}">
                <a16:creationId xmlns:a16="http://schemas.microsoft.com/office/drawing/2014/main" id="{4F54522B-593F-43A5-95BE-E40F73A33BA2}"/>
              </a:ext>
            </a:extLst>
          </p:cNvPr>
          <p:cNvSpPr txBox="1"/>
          <p:nvPr/>
        </p:nvSpPr>
        <p:spPr>
          <a:xfrm>
            <a:off x="447040" y="5751204"/>
            <a:ext cx="10469878" cy="1181862"/>
          </a:xfrm>
          <a:prstGeom prst="rect">
            <a:avLst/>
          </a:prstGeom>
          <a:noFill/>
        </p:spPr>
        <p:txBody>
          <a:bodyPr wrap="square" rtlCol="0">
            <a:spAutoFit/>
          </a:bodyPr>
          <a:lstStyle/>
          <a:p>
            <a:pPr marL="285750" lvl="0" indent="-285750">
              <a:lnSpc>
                <a:spcPct val="115000"/>
              </a:lnSpc>
              <a:buFont typeface="Wingdings" pitchFamily="2" charset="2"/>
              <a:buChar char="§"/>
            </a:pPr>
            <a:r>
              <a:rPr lang="en-US" sz="1600" dirty="0">
                <a:solidFill>
                  <a:prstClr val="black"/>
                </a:solidFill>
                <a:latin typeface="Times New Roman" panose="02020603050405020304" pitchFamily="18" charset="0"/>
                <a:ea typeface="Calibri"/>
                <a:cs typeface="Times New Roman" panose="02020603050405020304" pitchFamily="18" charset="0"/>
              </a:rPr>
              <a:t>Following the criterion of evaluating transfer attacks as suggested by </a:t>
            </a:r>
            <a:r>
              <a:rPr lang="en-US" sz="1600" dirty="0" err="1">
                <a:solidFill>
                  <a:prstClr val="black"/>
                </a:solidFill>
                <a:latin typeface="Times New Roman" panose="02020603050405020304" pitchFamily="18" charset="0"/>
                <a:ea typeface="Calibri"/>
                <a:cs typeface="Times New Roman" panose="02020603050405020304" pitchFamily="18" charset="0"/>
              </a:rPr>
              <a:t>Athalye</a:t>
            </a:r>
            <a:r>
              <a:rPr lang="en-US" sz="1600" dirty="0">
                <a:solidFill>
                  <a:prstClr val="black"/>
                </a:solidFill>
                <a:latin typeface="Times New Roman" panose="02020603050405020304" pitchFamily="18" charset="0"/>
                <a:ea typeface="Calibri"/>
                <a:cs typeface="Times New Roman" panose="02020603050405020304" pitchFamily="18" charset="0"/>
              </a:rPr>
              <a:t> et al., (</a:t>
            </a:r>
            <a:r>
              <a:rPr lang="en-US" sz="1600" dirty="0">
                <a:solidFill>
                  <a:prstClr val="black"/>
                </a:solidFill>
                <a:latin typeface="Times New Roman" panose="02020603050405020304" pitchFamily="18" charset="0"/>
                <a:ea typeface="Calibri"/>
                <a:cs typeface="Times New Roman" panose="02020603050405020304" pitchFamily="18" charset="0"/>
                <a:hlinkClick r:id="rId3" action="ppaction://hlinksldjump"/>
              </a:rPr>
              <a:t>Table 4</a:t>
            </a:r>
            <a:r>
              <a:rPr lang="en-US" sz="1600" dirty="0">
                <a:solidFill>
                  <a:prstClr val="black"/>
                </a:solidFill>
                <a:latin typeface="Times New Roman" panose="02020603050405020304" pitchFamily="18" charset="0"/>
                <a:ea typeface="Calibri"/>
                <a:cs typeface="Times New Roman" panose="02020603050405020304" pitchFamily="18" charset="0"/>
              </a:rPr>
              <a:t>) shows that (</a:t>
            </a:r>
            <a:r>
              <a:rPr lang="en-US" sz="1600" b="1" dirty="0">
                <a:solidFill>
                  <a:prstClr val="black"/>
                </a:solidFill>
                <a:latin typeface="Times New Roman" panose="02020603050405020304" pitchFamily="18" charset="0"/>
                <a:ea typeface="Calibri"/>
                <a:cs typeface="Times New Roman" panose="02020603050405020304" pitchFamily="18" charset="0"/>
              </a:rPr>
              <a:t>CAT</a:t>
            </a:r>
            <a:r>
              <a:rPr lang="en-US" sz="1600" dirty="0">
                <a:solidFill>
                  <a:prstClr val="black"/>
                </a:solidFill>
                <a:latin typeface="Times New Roman" panose="02020603050405020304" pitchFamily="18" charset="0"/>
                <a:ea typeface="Calibri"/>
                <a:cs typeface="Times New Roman" panose="02020603050405020304" pitchFamily="18" charset="0"/>
              </a:rPr>
              <a:t>) achieves the best accuracy compared with adversarial training and </a:t>
            </a:r>
            <a:r>
              <a:rPr lang="en-US" sz="1600" b="1" dirty="0">
                <a:solidFill>
                  <a:prstClr val="black"/>
                </a:solidFill>
                <a:latin typeface="Times New Roman" panose="02020603050405020304" pitchFamily="18" charset="0"/>
                <a:ea typeface="Calibri"/>
                <a:cs typeface="Times New Roman" panose="02020603050405020304" pitchFamily="18" charset="0"/>
              </a:rPr>
              <a:t>TRADES</a:t>
            </a:r>
            <a:r>
              <a:rPr lang="en-US" sz="1600" dirty="0">
                <a:solidFill>
                  <a:prstClr val="black"/>
                </a:solidFill>
                <a:latin typeface="Times New Roman" panose="02020603050405020304" pitchFamily="18" charset="0"/>
                <a:ea typeface="Calibri"/>
                <a:cs typeface="Times New Roman" panose="02020603050405020304" pitchFamily="18" charset="0"/>
              </a:rPr>
              <a:t>.</a:t>
            </a:r>
          </a:p>
          <a:p>
            <a:pPr lvl="0"/>
            <a:endParaRPr lang="en-US" sz="1600" b="1" dirty="0">
              <a:solidFill>
                <a:srgbClr val="ED7D31">
                  <a:lumMod val="75000"/>
                </a:srgbClr>
              </a:solidFill>
              <a:latin typeface="Times New Roman" panose="02020603050405020304" pitchFamily="18" charset="0"/>
              <a:ea typeface="Calibri"/>
              <a:cs typeface="Times New Roman" panose="02020603050405020304" pitchFamily="18" charset="0"/>
            </a:endParaRPr>
          </a:p>
          <a:p>
            <a:endParaRPr lang="de-DE" dirty="0"/>
          </a:p>
        </p:txBody>
      </p:sp>
    </p:spTree>
    <p:extLst>
      <p:ext uri="{BB962C8B-B14F-4D97-AF65-F5344CB8AC3E}">
        <p14:creationId xmlns:p14="http://schemas.microsoft.com/office/powerpoint/2010/main" val="244733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1000"/>
                                        <p:tgtEl>
                                          <p:spTgt spid="12"/>
                                        </p:tgtEl>
                                      </p:cBhvr>
                                    </p:animEffect>
                                    <p:anim calcmode="lin" valueType="num">
                                      <p:cBhvr>
                                        <p:cTn id="64" dur="1000" fill="hold"/>
                                        <p:tgtEl>
                                          <p:spTgt spid="12"/>
                                        </p:tgtEl>
                                        <p:attrNameLst>
                                          <p:attrName>ppt_x</p:attrName>
                                        </p:attrNameLst>
                                      </p:cBhvr>
                                      <p:tavLst>
                                        <p:tav tm="0">
                                          <p:val>
                                            <p:strVal val="#ppt_x"/>
                                          </p:val>
                                        </p:tav>
                                        <p:tav tm="100000">
                                          <p:val>
                                            <p:strVal val="#ppt_x"/>
                                          </p:val>
                                        </p:tav>
                                      </p:tavLst>
                                    </p:anim>
                                    <p:anim calcmode="lin" valueType="num">
                                      <p:cBhvr>
                                        <p:cTn id="6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1000"/>
                                        <p:tgtEl>
                                          <p:spTgt spid="13"/>
                                        </p:tgtEl>
                                      </p:cBhvr>
                                    </p:animEffect>
                                    <p:anim calcmode="lin" valueType="num">
                                      <p:cBhvr>
                                        <p:cTn id="71" dur="1000" fill="hold"/>
                                        <p:tgtEl>
                                          <p:spTgt spid="13"/>
                                        </p:tgtEl>
                                        <p:attrNameLst>
                                          <p:attrName>ppt_x</p:attrName>
                                        </p:attrNameLst>
                                      </p:cBhvr>
                                      <p:tavLst>
                                        <p:tav tm="0">
                                          <p:val>
                                            <p:strVal val="#ppt_x"/>
                                          </p:val>
                                        </p:tav>
                                        <p:tav tm="100000">
                                          <p:val>
                                            <p:strVal val="#ppt_x"/>
                                          </p:val>
                                        </p:tav>
                                      </p:tavLst>
                                    </p:anim>
                                    <p:anim calcmode="lin" valueType="num">
                                      <p:cBhvr>
                                        <p:cTn id="7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FF1C40-3E2D-4349-9045-927415D62DA5}"/>
              </a:ext>
            </a:extLst>
          </p:cNvPr>
          <p:cNvSpPr txBox="1"/>
          <p:nvPr/>
        </p:nvSpPr>
        <p:spPr>
          <a:xfrm>
            <a:off x="426720" y="268069"/>
            <a:ext cx="9926320" cy="646331"/>
          </a:xfrm>
          <a:prstGeom prst="rect">
            <a:avLst/>
          </a:prstGeom>
          <a:noFill/>
        </p:spPr>
        <p:txBody>
          <a:bodyPr wrap="square" rtlCol="0">
            <a:spAutoFit/>
          </a:bodyPr>
          <a:lstStyle/>
          <a:p>
            <a:r>
              <a:rPr lang="en-US" b="1" dirty="0">
                <a:solidFill>
                  <a:srgbClr val="ED7D31">
                    <a:lumMod val="75000"/>
                  </a:srgbClr>
                </a:solidFill>
                <a:latin typeface="Times New Roman" panose="02020603050405020304" pitchFamily="18" charset="0"/>
                <a:ea typeface="Calibri"/>
                <a:cs typeface="Times New Roman" panose="02020603050405020304" pitchFamily="18" charset="0"/>
              </a:rPr>
              <a:t>Weakness of </a:t>
            </a:r>
            <a:r>
              <a:rPr lang="en-US" b="1" dirty="0">
                <a:solidFill>
                  <a:schemeClr val="accent1"/>
                </a:solidFill>
                <a:latin typeface="Times New Roman" panose="02020603050405020304" pitchFamily="18" charset="0"/>
                <a:ea typeface="Calibri"/>
                <a:cs typeface="Times New Roman" panose="02020603050405020304" pitchFamily="18" charset="0"/>
              </a:rPr>
              <a:t>CAT </a:t>
            </a:r>
            <a:r>
              <a:rPr lang="en-US" b="1" dirty="0">
                <a:solidFill>
                  <a:srgbClr val="ED7D31">
                    <a:lumMod val="75000"/>
                  </a:srgbClr>
                </a:solidFill>
                <a:latin typeface="Times New Roman" panose="02020603050405020304" pitchFamily="18" charset="0"/>
                <a:ea typeface="Calibri"/>
                <a:cs typeface="Times New Roman" panose="02020603050405020304" pitchFamily="18" charset="0"/>
              </a:rPr>
              <a:t>:</a:t>
            </a:r>
          </a:p>
          <a:p>
            <a:endParaRPr lang="de-DE" dirty="0"/>
          </a:p>
        </p:txBody>
      </p:sp>
      <p:sp>
        <p:nvSpPr>
          <p:cNvPr id="3" name="TextBox 2">
            <a:extLst>
              <a:ext uri="{FF2B5EF4-FFF2-40B4-BE49-F238E27FC236}">
                <a16:creationId xmlns:a16="http://schemas.microsoft.com/office/drawing/2014/main" id="{BB36AD85-D002-4D68-B381-E3AC310BBD62}"/>
              </a:ext>
            </a:extLst>
          </p:cNvPr>
          <p:cNvSpPr txBox="1"/>
          <p:nvPr/>
        </p:nvSpPr>
        <p:spPr>
          <a:xfrm>
            <a:off x="426720" y="680952"/>
            <a:ext cx="11582400" cy="1077218"/>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Limited to enforcing invariance to analytically defined transformations like ℓ</a:t>
            </a:r>
            <a:r>
              <a:rPr lang="en-US" sz="1600" baseline="-25000" dirty="0">
                <a:latin typeface="Times New Roman" panose="02020603050405020304" pitchFamily="18" charset="0"/>
                <a:cs typeface="Times New Roman" panose="02020603050405020304" pitchFamily="18" charset="0"/>
              </a:rPr>
              <a:t>p</a:t>
            </a:r>
            <a:r>
              <a:rPr lang="en-US" sz="1600" dirty="0">
                <a:latin typeface="Times New Roman" panose="02020603050405020304" pitchFamily="18" charset="0"/>
                <a:cs typeface="Times New Roman" panose="02020603050405020304" pitchFamily="18" charset="0"/>
              </a:rPr>
              <a:t>-norm bounded perturbations. Such perturbations do not necessarily cover plausible real-world variations that preserve the semantics of the input. </a:t>
            </a:r>
            <a:r>
              <a:rPr lang="en-US" sz="1600" dirty="0" err="1">
                <a:latin typeface="Times New Roman" panose="02020603050405020304" pitchFamily="18" charset="0"/>
                <a:cs typeface="Times New Roman" panose="02020603050405020304" pitchFamily="18" charset="0"/>
              </a:rPr>
              <a:t>Gowal</a:t>
            </a:r>
            <a:r>
              <a:rPr lang="en-US" sz="1600" dirty="0">
                <a:latin typeface="Times New Roman" panose="02020603050405020304" pitchFamily="18" charset="0"/>
                <a:cs typeface="Times New Roman" panose="02020603050405020304" pitchFamily="18" charset="0"/>
              </a:rPr>
              <a:t> et al. attempts to overcome this problem via leveraging the disentangled latent representations computed by a </a:t>
            </a:r>
            <a:r>
              <a:rPr lang="en-US" sz="1600" dirty="0" err="1">
                <a:latin typeface="Times New Roman" panose="02020603050405020304" pitchFamily="18" charset="0"/>
                <a:cs typeface="Times New Roman" panose="02020603050405020304" pitchFamily="18" charset="0"/>
              </a:rPr>
              <a:t>StyleGAN</a:t>
            </a:r>
            <a:r>
              <a:rPr lang="en-US" sz="1600" dirty="0">
                <a:latin typeface="Times New Roman" panose="02020603050405020304" pitchFamily="18" charset="0"/>
                <a:cs typeface="Times New Roman" panose="02020603050405020304" pitchFamily="18" charset="0"/>
              </a:rPr>
              <a:t> model to generate perturbations of an image that are similar to real-world variations. </a:t>
            </a:r>
          </a:p>
        </p:txBody>
      </p:sp>
      <p:sp>
        <p:nvSpPr>
          <p:cNvPr id="5" name="TextBox 4">
            <a:extLst>
              <a:ext uri="{FF2B5EF4-FFF2-40B4-BE49-F238E27FC236}">
                <a16:creationId xmlns:a16="http://schemas.microsoft.com/office/drawing/2014/main" id="{B97D86FE-8794-4693-9FD1-0B353A152B62}"/>
              </a:ext>
            </a:extLst>
          </p:cNvPr>
          <p:cNvSpPr txBox="1"/>
          <p:nvPr/>
        </p:nvSpPr>
        <p:spPr>
          <a:xfrm>
            <a:off x="426720" y="1818034"/>
            <a:ext cx="11287760" cy="1768561"/>
          </a:xfrm>
          <a:prstGeom prst="rect">
            <a:avLst/>
          </a:prstGeom>
          <a:noFill/>
        </p:spPr>
        <p:txBody>
          <a:bodyPr wrap="square" rtlCol="0">
            <a:spAutoFit/>
          </a:bodyPr>
          <a:lstStyle/>
          <a:p>
            <a:pPr marL="285750" lvl="0" indent="-285750">
              <a:lnSpc>
                <a:spcPct val="115000"/>
              </a:lnSpc>
              <a:buFont typeface="Wingdings" pitchFamily="2" charset="2"/>
              <a:buChar char="§"/>
            </a:pPr>
            <a:r>
              <a:rPr lang="en-US" sz="1600" dirty="0">
                <a:solidFill>
                  <a:prstClr val="black"/>
                </a:solidFill>
                <a:latin typeface="Times New Roman" panose="02020603050405020304" pitchFamily="18" charset="0"/>
                <a:ea typeface="Calibri"/>
                <a:cs typeface="Times New Roman" panose="02020603050405020304" pitchFamily="18" charset="0"/>
              </a:rPr>
              <a:t>The Transferability of adversarial examples demands generalizable defenses that can provide cross-task protection. Adversarial training that enhances robustness by modifying the target model's parameters lacks such generalizability. Nasser et al., propose a self-supervised adversarial training mechanism in the input space. The main advantage of this approach is its generalization ability, once trained on a data-set, it can be applied to safeguard a completely different model. This makes it a more attractive solution compared to popular AT approaches that are computationally expensive (and thus less scalable to large-scale datasets like </a:t>
            </a:r>
            <a:r>
              <a:rPr lang="en-US" sz="1600" dirty="0" err="1">
                <a:solidFill>
                  <a:prstClr val="black"/>
                </a:solidFill>
                <a:latin typeface="Times New Roman" panose="02020603050405020304" pitchFamily="18" charset="0"/>
                <a:ea typeface="Calibri"/>
                <a:cs typeface="Times New Roman" panose="02020603050405020304" pitchFamily="18" charset="0"/>
              </a:rPr>
              <a:t>Imagenet</a:t>
            </a:r>
            <a:r>
              <a:rPr lang="en-US" sz="1600" dirty="0">
                <a:solidFill>
                  <a:prstClr val="black"/>
                </a:solidFill>
                <a:latin typeface="Times New Roman" panose="02020603050405020304" pitchFamily="18" charset="0"/>
                <a:ea typeface="Calibri"/>
                <a:cs typeface="Times New Roman" panose="02020603050405020304" pitchFamily="18" charset="0"/>
              </a:rPr>
              <a:t>).</a:t>
            </a:r>
          </a:p>
        </p:txBody>
      </p:sp>
      <p:sp>
        <p:nvSpPr>
          <p:cNvPr id="6" name="TextBox 5">
            <a:extLst>
              <a:ext uri="{FF2B5EF4-FFF2-40B4-BE49-F238E27FC236}">
                <a16:creationId xmlns:a16="http://schemas.microsoft.com/office/drawing/2014/main" id="{BC2F41E5-A59E-435D-A639-5E3A3E2CD73B}"/>
              </a:ext>
            </a:extLst>
          </p:cNvPr>
          <p:cNvSpPr txBox="1"/>
          <p:nvPr/>
        </p:nvSpPr>
        <p:spPr>
          <a:xfrm>
            <a:off x="426720" y="3682665"/>
            <a:ext cx="5415280" cy="646331"/>
          </a:xfrm>
          <a:prstGeom prst="rect">
            <a:avLst/>
          </a:prstGeom>
          <a:noFill/>
        </p:spPr>
        <p:txBody>
          <a:bodyPr wrap="square" rtlCol="0">
            <a:spAutoFit/>
          </a:bodyPr>
          <a:lstStyle/>
          <a:p>
            <a:r>
              <a:rPr lang="en-US" b="1" dirty="0">
                <a:solidFill>
                  <a:srgbClr val="ED7D31">
                    <a:lumMod val="75000"/>
                  </a:srgbClr>
                </a:solidFill>
                <a:latin typeface="Times New Roman" panose="02020603050405020304" pitchFamily="18" charset="0"/>
                <a:ea typeface="Calibri"/>
                <a:cs typeface="Times New Roman" panose="02020603050405020304" pitchFamily="18" charset="0"/>
              </a:rPr>
              <a:t>Relevance for </a:t>
            </a:r>
            <a:r>
              <a:rPr lang="en-US" b="1" dirty="0" err="1">
                <a:solidFill>
                  <a:srgbClr val="ED7D31">
                    <a:lumMod val="75000"/>
                  </a:srgbClr>
                </a:solidFill>
                <a:latin typeface="Times New Roman" panose="02020603050405020304" pitchFamily="18" charset="0"/>
                <a:ea typeface="Calibri"/>
                <a:cs typeface="Times New Roman" panose="02020603050405020304" pitchFamily="18" charset="0"/>
              </a:rPr>
              <a:t>Neurocat</a:t>
            </a:r>
            <a:r>
              <a:rPr lang="en-US" b="1" dirty="0">
                <a:solidFill>
                  <a:srgbClr val="ED7D31">
                    <a:lumMod val="75000"/>
                  </a:srgbClr>
                </a:solidFill>
                <a:latin typeface="Times New Roman" panose="02020603050405020304" pitchFamily="18" charset="0"/>
                <a:ea typeface="Calibri"/>
                <a:cs typeface="Times New Roman" panose="02020603050405020304" pitchFamily="18" charset="0"/>
              </a:rPr>
              <a:t>:</a:t>
            </a:r>
          </a:p>
          <a:p>
            <a:endParaRPr lang="de-DE" dirty="0"/>
          </a:p>
        </p:txBody>
      </p:sp>
      <p:sp>
        <p:nvSpPr>
          <p:cNvPr id="7" name="TextBox 6">
            <a:extLst>
              <a:ext uri="{FF2B5EF4-FFF2-40B4-BE49-F238E27FC236}">
                <a16:creationId xmlns:a16="http://schemas.microsoft.com/office/drawing/2014/main" id="{F091EDE9-AC57-4036-B356-D2EF452BFACB}"/>
              </a:ext>
            </a:extLst>
          </p:cNvPr>
          <p:cNvSpPr txBox="1"/>
          <p:nvPr/>
        </p:nvSpPr>
        <p:spPr>
          <a:xfrm>
            <a:off x="426720" y="4132050"/>
            <a:ext cx="11186160" cy="919098"/>
          </a:xfrm>
          <a:prstGeom prst="rect">
            <a:avLst/>
          </a:prstGeom>
          <a:noFill/>
        </p:spPr>
        <p:txBody>
          <a:bodyPr wrap="square" rtlCol="0">
            <a:spAutoFit/>
          </a:bodyPr>
          <a:lstStyle/>
          <a:p>
            <a:pPr marL="285750" lvl="0" indent="-285750">
              <a:lnSpc>
                <a:spcPct val="115000"/>
              </a:lnSpc>
              <a:buFont typeface="Wingdings" pitchFamily="2" charset="2"/>
              <a:buChar char="§"/>
            </a:pPr>
            <a:r>
              <a:rPr lang="en-US" sz="1600" dirty="0" err="1">
                <a:solidFill>
                  <a:prstClr val="black"/>
                </a:solidFill>
                <a:latin typeface="Times New Roman" panose="02020603050405020304" pitchFamily="18" charset="0"/>
                <a:ea typeface="Calibri"/>
                <a:cs typeface="Times New Roman" panose="02020603050405020304" pitchFamily="18" charset="0"/>
              </a:rPr>
              <a:t>Neurocat</a:t>
            </a:r>
            <a:r>
              <a:rPr lang="en-US" sz="1600" dirty="0">
                <a:solidFill>
                  <a:prstClr val="black"/>
                </a:solidFill>
                <a:latin typeface="Times New Roman" panose="02020603050405020304" pitchFamily="18" charset="0"/>
                <a:ea typeface="Calibri"/>
                <a:cs typeface="Times New Roman" panose="02020603050405020304" pitchFamily="18" charset="0"/>
              </a:rPr>
              <a:t> GmbH is one of the first Artificial Intelligence Startups in Germany that focuses on robustness analysis, comprehensibility and defenses for machine learning systems (</a:t>
            </a:r>
            <a:r>
              <a:rPr lang="en-US" sz="1600" dirty="0" err="1">
                <a:solidFill>
                  <a:prstClr val="black"/>
                </a:solidFill>
                <a:latin typeface="Times New Roman" panose="02020603050405020304" pitchFamily="18" charset="0"/>
                <a:ea typeface="Calibri"/>
                <a:cs typeface="Times New Roman" panose="02020603050405020304" pitchFamily="18" charset="0"/>
              </a:rPr>
              <a:t>Assion</a:t>
            </a:r>
            <a:r>
              <a:rPr lang="en-US" sz="1600" dirty="0">
                <a:solidFill>
                  <a:prstClr val="black"/>
                </a:solidFill>
                <a:latin typeface="Times New Roman" panose="02020603050405020304" pitchFamily="18" charset="0"/>
                <a:ea typeface="Calibri"/>
                <a:cs typeface="Times New Roman" panose="02020603050405020304" pitchFamily="18" charset="0"/>
              </a:rPr>
              <a:t> et al). The proposed method (</a:t>
            </a:r>
            <a:r>
              <a:rPr lang="en-US" sz="1600" b="1" dirty="0">
                <a:solidFill>
                  <a:prstClr val="black"/>
                </a:solidFill>
                <a:latin typeface="Times New Roman" panose="02020603050405020304" pitchFamily="18" charset="0"/>
                <a:ea typeface="Calibri"/>
                <a:cs typeface="Times New Roman" panose="02020603050405020304" pitchFamily="18" charset="0"/>
              </a:rPr>
              <a:t>CAT</a:t>
            </a:r>
            <a:r>
              <a:rPr lang="en-US" sz="1600" dirty="0">
                <a:solidFill>
                  <a:prstClr val="black"/>
                </a:solidFill>
                <a:latin typeface="Times New Roman" panose="02020603050405020304" pitchFamily="18" charset="0"/>
                <a:ea typeface="Calibri"/>
                <a:cs typeface="Times New Roman" panose="02020603050405020304" pitchFamily="18" charset="0"/>
              </a:rPr>
              <a:t>) in Cheng et al, can be included in AI quality tool </a:t>
            </a:r>
            <a:r>
              <a:rPr lang="en-US" sz="1600" dirty="0" err="1">
                <a:solidFill>
                  <a:prstClr val="black"/>
                </a:solidFill>
                <a:latin typeface="Times New Roman" panose="02020603050405020304" pitchFamily="18" charset="0"/>
                <a:ea typeface="Calibri"/>
                <a:cs typeface="Times New Roman" panose="02020603050405020304" pitchFamily="18" charset="0"/>
              </a:rPr>
              <a:t>aidkit</a:t>
            </a:r>
            <a:r>
              <a:rPr lang="en-US" sz="1600" dirty="0">
                <a:solidFill>
                  <a:prstClr val="black"/>
                </a:solidFill>
                <a:latin typeface="Times New Roman" panose="02020603050405020304" pitchFamily="18" charset="0"/>
                <a:ea typeface="Calibri"/>
                <a:cs typeface="Times New Roman" panose="02020603050405020304" pitchFamily="18" charset="0"/>
              </a:rPr>
              <a:t> of </a:t>
            </a:r>
            <a:r>
              <a:rPr lang="en-US" sz="1600" dirty="0" err="1">
                <a:solidFill>
                  <a:prstClr val="black"/>
                </a:solidFill>
                <a:latin typeface="Times New Roman" panose="02020603050405020304" pitchFamily="18" charset="0"/>
                <a:ea typeface="Calibri"/>
                <a:cs typeface="Times New Roman" panose="02020603050405020304" pitchFamily="18" charset="0"/>
              </a:rPr>
              <a:t>Neurocat</a:t>
            </a:r>
            <a:r>
              <a:rPr lang="en-US" sz="1600" dirty="0">
                <a:solidFill>
                  <a:prstClr val="black"/>
                </a:solidFill>
                <a:latin typeface="Times New Roman" panose="02020603050405020304" pitchFamily="18" charset="0"/>
                <a:ea typeface="Calibri"/>
                <a:cs typeface="Times New Roman" panose="02020603050405020304" pitchFamily="18" charset="0"/>
              </a:rPr>
              <a:t>, if not yet included. </a:t>
            </a:r>
          </a:p>
        </p:txBody>
      </p:sp>
      <p:sp>
        <p:nvSpPr>
          <p:cNvPr id="8" name="TextBox 7">
            <a:extLst>
              <a:ext uri="{FF2B5EF4-FFF2-40B4-BE49-F238E27FC236}">
                <a16:creationId xmlns:a16="http://schemas.microsoft.com/office/drawing/2014/main" id="{A9C3DA6E-6A28-4DE3-B660-4E0E4F696DF3}"/>
              </a:ext>
            </a:extLst>
          </p:cNvPr>
          <p:cNvSpPr txBox="1"/>
          <p:nvPr/>
        </p:nvSpPr>
        <p:spPr>
          <a:xfrm>
            <a:off x="426720" y="5099831"/>
            <a:ext cx="11582400" cy="1785104"/>
          </a:xfrm>
          <a:prstGeom prst="rect">
            <a:avLst/>
          </a:prstGeom>
          <a:noFill/>
        </p:spPr>
        <p:txBody>
          <a:bodyPr wrap="square" rtlCol="0">
            <a:spAutoFit/>
          </a:bodyPr>
          <a:lstStyle/>
          <a:p>
            <a:pPr marL="285750" lvl="0" indent="-285750">
              <a:lnSpc>
                <a:spcPct val="115000"/>
              </a:lnSpc>
              <a:buFont typeface="Wingdings" pitchFamily="2" charset="2"/>
              <a:buChar char="§"/>
            </a:pPr>
            <a:r>
              <a:rPr lang="en-US" sz="1600" dirty="0">
                <a:solidFill>
                  <a:prstClr val="black"/>
                </a:solidFill>
                <a:latin typeface="Times New Roman" panose="02020603050405020304" pitchFamily="18" charset="0"/>
                <a:ea typeface="Calibri"/>
                <a:cs typeface="Times New Roman" panose="02020603050405020304" pitchFamily="18" charset="0"/>
              </a:rPr>
              <a:t>The recent paper by </a:t>
            </a:r>
            <a:r>
              <a:rPr lang="en-US" sz="1600" dirty="0" err="1">
                <a:solidFill>
                  <a:prstClr val="black"/>
                </a:solidFill>
                <a:latin typeface="Times New Roman" panose="02020603050405020304" pitchFamily="18" charset="0"/>
                <a:ea typeface="Calibri"/>
                <a:cs typeface="Times New Roman" panose="02020603050405020304" pitchFamily="18" charset="0"/>
              </a:rPr>
              <a:t>Mickisch</a:t>
            </a:r>
            <a:r>
              <a:rPr lang="en-US" sz="1600" dirty="0">
                <a:solidFill>
                  <a:prstClr val="black"/>
                </a:solidFill>
                <a:latin typeface="Times New Roman" panose="02020603050405020304" pitchFamily="18" charset="0"/>
                <a:ea typeface="Calibri"/>
                <a:cs typeface="Times New Roman" panose="02020603050405020304" pitchFamily="18" charset="0"/>
              </a:rPr>
              <a:t> et al. improves the lack of understanding of the decision boundary and decision regions of deep neural networks via studying the minimum distance of data points to the decision boundary and how this margin evolves over the training of a deep neural network. The paper Cheng et al notices  some important observations regarding decision boundary and Adversarial training. It would be interesting to understand the interplay between these two papers to find out whether this advances our understanding of robustness analysis and  defenses for machine learning systems.</a:t>
            </a:r>
            <a:endParaRPr lang="en-US" sz="1600" b="1" dirty="0">
              <a:solidFill>
                <a:srgbClr val="ED7D31">
                  <a:lumMod val="75000"/>
                </a:srgbClr>
              </a:solidFill>
              <a:latin typeface="Times New Roman" panose="02020603050405020304" pitchFamily="18" charset="0"/>
              <a:cs typeface="Times New Roman" panose="02020603050405020304" pitchFamily="18" charset="0"/>
            </a:endParaRPr>
          </a:p>
          <a:p>
            <a:endParaRPr lang="de-DE" dirty="0"/>
          </a:p>
        </p:txBody>
      </p:sp>
    </p:spTree>
    <p:extLst>
      <p:ext uri="{BB962C8B-B14F-4D97-AF65-F5344CB8AC3E}">
        <p14:creationId xmlns:p14="http://schemas.microsoft.com/office/powerpoint/2010/main" val="112002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5F213A-5DFF-4F68-B46B-529B9950DB0A}"/>
              </a:ext>
            </a:extLst>
          </p:cNvPr>
          <p:cNvSpPr txBox="1"/>
          <p:nvPr/>
        </p:nvSpPr>
        <p:spPr>
          <a:xfrm>
            <a:off x="843280" y="1381760"/>
            <a:ext cx="10993120" cy="830997"/>
          </a:xfrm>
          <a:prstGeom prst="rect">
            <a:avLst/>
          </a:prstGeom>
          <a:noFill/>
        </p:spPr>
        <p:txBody>
          <a:bodyPr wrap="square" rtlCol="0">
            <a:spAutoFit/>
          </a:bodyPr>
          <a:lstStyle/>
          <a:p>
            <a:pPr marL="285750" indent="-285750">
              <a:buFont typeface="Wingdings" panose="05000000000000000000" pitchFamily="2" charset="2"/>
              <a:buChar char="§"/>
            </a:pPr>
            <a:r>
              <a:rPr lang="de-DE" sz="1600" dirty="0" err="1">
                <a:latin typeface="Times New Roman" panose="02020603050405020304" pitchFamily="18" charset="0"/>
                <a:cs typeface="Times New Roman" panose="02020603050405020304" pitchFamily="18" charset="0"/>
              </a:rPr>
              <a:t>Sitawarin</a:t>
            </a:r>
            <a:r>
              <a:rPr lang="de-DE" sz="1600" dirty="0">
                <a:latin typeface="Times New Roman" panose="02020603050405020304" pitchFamily="18" charset="0"/>
                <a:cs typeface="Times New Roman" panose="02020603050405020304" pitchFamily="18" charset="0"/>
              </a:rPr>
              <a:t> et al, </a:t>
            </a:r>
            <a:r>
              <a:rPr lang="en-US" sz="1600" dirty="0">
                <a:latin typeface="Times New Roman" panose="02020603050405020304" pitchFamily="18" charset="0"/>
                <a:cs typeface="Times New Roman" panose="02020603050405020304" pitchFamily="18" charset="0"/>
              </a:rPr>
              <a:t>propose Adversarial Training with Early Stopping (</a:t>
            </a:r>
            <a:r>
              <a:rPr lang="en-US" sz="1600" b="1" dirty="0">
                <a:latin typeface="Times New Roman" panose="02020603050405020304" pitchFamily="18" charset="0"/>
                <a:cs typeface="Times New Roman" panose="02020603050405020304" pitchFamily="18" charset="0"/>
              </a:rPr>
              <a:t>ATES</a:t>
            </a:r>
            <a:r>
              <a:rPr lang="en-US" sz="1600" dirty="0">
                <a:latin typeface="Times New Roman" panose="02020603050405020304" pitchFamily="18" charset="0"/>
                <a:cs typeface="Times New Roman" panose="02020603050405020304" pitchFamily="18" charset="0"/>
              </a:rPr>
              <a:t>) followed by principles from curriculum learning that emphasizes on starting “easy” and gradually ramping up on the “difficulty” of training. This also outperforms state-of-the-art defenses including </a:t>
            </a:r>
            <a:r>
              <a:rPr lang="en-US" sz="1600" b="1" dirty="0">
                <a:latin typeface="Times New Roman" panose="02020603050405020304" pitchFamily="18" charset="0"/>
                <a:cs typeface="Times New Roman" panose="02020603050405020304" pitchFamily="18" charset="0"/>
              </a:rPr>
              <a:t>TRADES</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CAT</a:t>
            </a:r>
            <a:r>
              <a:rPr lang="en-US" sz="1600" dirty="0">
                <a:latin typeface="Times New Roman" panose="02020603050405020304" pitchFamily="18" charset="0"/>
                <a:cs typeface="Times New Roman" panose="02020603050405020304" pitchFamily="18" charset="0"/>
              </a:rPr>
              <a:t>.</a:t>
            </a:r>
            <a:endParaRPr lang="de-DE"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0DF5891-ED39-4087-A08B-F0D63F39663F}"/>
              </a:ext>
            </a:extLst>
          </p:cNvPr>
          <p:cNvSpPr txBox="1"/>
          <p:nvPr/>
        </p:nvSpPr>
        <p:spPr>
          <a:xfrm>
            <a:off x="843280" y="2489200"/>
            <a:ext cx="10698480" cy="1323439"/>
          </a:xfrm>
          <a:prstGeom prst="rect">
            <a:avLst/>
          </a:prstGeom>
          <a:noFill/>
        </p:spPr>
        <p:txBody>
          <a:bodyPr wrap="square" rtlCol="0">
            <a:spAutoFit/>
          </a:bodyPr>
          <a:lstStyle/>
          <a:p>
            <a:pPr marL="285750" indent="-285750">
              <a:buFont typeface="Wingdings" panose="05000000000000000000" pitchFamily="2" charset="2"/>
              <a:buChar char="§"/>
            </a:pPr>
            <a:r>
              <a:rPr lang="de-DE" sz="1600" dirty="0">
                <a:latin typeface="Times New Roman" panose="02020603050405020304" pitchFamily="18" charset="0"/>
                <a:cs typeface="Times New Roman" panose="02020603050405020304" pitchFamily="18" charset="0"/>
              </a:rPr>
              <a:t>The </a:t>
            </a:r>
            <a:r>
              <a:rPr lang="de-DE" sz="1600" dirty="0" err="1">
                <a:latin typeface="Times New Roman" panose="02020603050405020304" pitchFamily="18" charset="0"/>
                <a:cs typeface="Times New Roman" panose="02020603050405020304" pitchFamily="18" charset="0"/>
              </a:rPr>
              <a:t>results</a:t>
            </a:r>
            <a:r>
              <a:rPr lang="de-DE" sz="1600" dirty="0">
                <a:latin typeface="Times New Roman" panose="02020603050405020304" pitchFamily="18" charset="0"/>
                <a:cs typeface="Times New Roman" panose="02020603050405020304" pitchFamily="18" charset="0"/>
              </a:rPr>
              <a:t> </a:t>
            </a:r>
            <a:r>
              <a:rPr lang="de-DE" sz="1600" dirty="0" err="1">
                <a:latin typeface="Times New Roman" panose="02020603050405020304" pitchFamily="18" charset="0"/>
                <a:cs typeface="Times New Roman" panose="02020603050405020304" pitchFamily="18" charset="0"/>
              </a:rPr>
              <a:t>of</a:t>
            </a:r>
            <a:r>
              <a:rPr lang="de-DE" sz="1600" dirty="0">
                <a:latin typeface="Times New Roman" panose="02020603050405020304" pitchFamily="18" charset="0"/>
                <a:cs typeface="Times New Roman" panose="02020603050405020304" pitchFamily="18" charset="0"/>
              </a:rPr>
              <a:t> </a:t>
            </a:r>
            <a:r>
              <a:rPr lang="de-DE" sz="1600" b="1" dirty="0">
                <a:latin typeface="Times New Roman" panose="02020603050405020304" pitchFamily="18" charset="0"/>
                <a:cs typeface="Times New Roman" panose="02020603050405020304" pitchFamily="18" charset="0"/>
              </a:rPr>
              <a:t>CAT</a:t>
            </a:r>
            <a:r>
              <a:rPr lang="de-DE" sz="1600" dirty="0">
                <a:latin typeface="Times New Roman" panose="02020603050405020304" pitchFamily="18" charset="0"/>
                <a:cs typeface="Times New Roman" panose="02020603050405020304" pitchFamily="18" charset="0"/>
              </a:rPr>
              <a:t> </a:t>
            </a:r>
            <a:r>
              <a:rPr lang="de-DE" sz="1600" dirty="0" err="1">
                <a:latin typeface="Times New Roman" panose="02020603050405020304" pitchFamily="18" charset="0"/>
                <a:cs typeface="Times New Roman" panose="02020603050405020304" pitchFamily="18" charset="0"/>
              </a:rPr>
              <a:t>appear</a:t>
            </a:r>
            <a:r>
              <a:rPr lang="de-DE" sz="1600" dirty="0">
                <a:latin typeface="Times New Roman" panose="02020603050405020304" pitchFamily="18" charset="0"/>
                <a:cs typeface="Times New Roman" panose="02020603050405020304" pitchFamily="18" charset="0"/>
              </a:rPr>
              <a:t> </a:t>
            </a:r>
            <a:r>
              <a:rPr lang="de-DE" sz="1600" dirty="0" err="1">
                <a:latin typeface="Times New Roman" panose="02020603050405020304" pitchFamily="18" charset="0"/>
                <a:cs typeface="Times New Roman" panose="02020603050405020304" pitchFamily="18" charset="0"/>
              </a:rPr>
              <a:t>much</a:t>
            </a:r>
            <a:r>
              <a:rPr lang="de-DE" sz="1600" dirty="0">
                <a:latin typeface="Times New Roman" panose="02020603050405020304" pitchFamily="18" charset="0"/>
                <a:cs typeface="Times New Roman" panose="02020603050405020304" pitchFamily="18" charset="0"/>
              </a:rPr>
              <a:t> </a:t>
            </a:r>
            <a:r>
              <a:rPr lang="de-DE" sz="1600" dirty="0" err="1">
                <a:latin typeface="Times New Roman" panose="02020603050405020304" pitchFamily="18" charset="0"/>
                <a:cs typeface="Times New Roman" panose="02020603050405020304" pitchFamily="18" charset="0"/>
              </a:rPr>
              <a:t>lower</a:t>
            </a:r>
            <a:r>
              <a:rPr lang="de-DE" sz="1600" dirty="0">
                <a:latin typeface="Times New Roman" panose="02020603050405020304" pitchFamily="18" charset="0"/>
                <a:cs typeface="Times New Roman" panose="02020603050405020304" pitchFamily="18" charset="0"/>
              </a:rPr>
              <a:t> in </a:t>
            </a:r>
            <a:r>
              <a:rPr lang="de-DE" sz="1600" dirty="0" err="1">
                <a:latin typeface="Times New Roman" panose="02020603050405020304" pitchFamily="18" charset="0"/>
                <a:cs typeface="Times New Roman" panose="02020603050405020304" pitchFamily="18" charset="0"/>
              </a:rPr>
              <a:t>this</a:t>
            </a:r>
            <a:r>
              <a:rPr lang="de-DE" sz="1600" dirty="0">
                <a:latin typeface="Times New Roman" panose="02020603050405020304" pitchFamily="18" charset="0"/>
                <a:cs typeface="Times New Roman" panose="02020603050405020304" pitchFamily="18" charset="0"/>
              </a:rPr>
              <a:t> </a:t>
            </a:r>
            <a:r>
              <a:rPr lang="de-DE" sz="1600" dirty="0" err="1">
                <a:latin typeface="Times New Roman" panose="02020603050405020304" pitchFamily="18" charset="0"/>
                <a:cs typeface="Times New Roman" panose="02020603050405020304" pitchFamily="18" charset="0"/>
              </a:rPr>
              <a:t>paper</a:t>
            </a:r>
            <a:r>
              <a:rPr lang="de-DE"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is because the scheme has obfuscated gradients which were detected in their experiments. </a:t>
            </a:r>
            <a:r>
              <a:rPr lang="en-US" sz="1600" b="1" dirty="0">
                <a:latin typeface="Times New Roman" panose="02020603050405020304" pitchFamily="18" charset="0"/>
                <a:cs typeface="Times New Roman" panose="02020603050405020304" pitchFamily="18" charset="0"/>
              </a:rPr>
              <a:t>CAT</a:t>
            </a:r>
            <a:r>
              <a:rPr lang="en-US" sz="1600" dirty="0">
                <a:latin typeface="Times New Roman" panose="02020603050405020304" pitchFamily="18" charset="0"/>
                <a:cs typeface="Times New Roman" panose="02020603050405020304" pitchFamily="18" charset="0"/>
              </a:rPr>
              <a:t> retained high accuracies on clean samples, noisy samples, PGD attack, and transfer attack which are all part of a recommended checklist for detecting gradient obfuscation  from </a:t>
            </a:r>
            <a:r>
              <a:rPr lang="en-US" sz="1600" dirty="0" err="1">
                <a:latin typeface="Times New Roman" panose="02020603050405020304" pitchFamily="18" charset="0"/>
                <a:cs typeface="Times New Roman" panose="02020603050405020304" pitchFamily="18" charset="0"/>
              </a:rPr>
              <a:t>Athalye</a:t>
            </a:r>
            <a:r>
              <a:rPr lang="en-US" sz="1600" dirty="0">
                <a:latin typeface="Times New Roman" panose="02020603050405020304" pitchFamily="18" charset="0"/>
                <a:cs typeface="Times New Roman" panose="02020603050405020304" pitchFamily="18" charset="0"/>
              </a:rPr>
              <a:t> et al. Only BB attack (</a:t>
            </a:r>
            <a:r>
              <a:rPr lang="de-DE" sz="1600" dirty="0">
                <a:latin typeface="Times New Roman" panose="02020603050405020304" pitchFamily="18" charset="0"/>
                <a:cs typeface="Times New Roman" panose="02020603050405020304" pitchFamily="18" charset="0"/>
              </a:rPr>
              <a:t>Brendel &amp; Bethge </a:t>
            </a:r>
            <a:r>
              <a:rPr lang="de-DE" sz="1600" dirty="0" err="1">
                <a:latin typeface="Times New Roman" panose="02020603050405020304" pitchFamily="18" charset="0"/>
                <a:cs typeface="Times New Roman" panose="02020603050405020304" pitchFamily="18" charset="0"/>
              </a:rPr>
              <a:t>attack</a:t>
            </a:r>
            <a:r>
              <a:rPr lang="de-DE" sz="1600" dirty="0">
                <a:latin typeface="Times New Roman" panose="02020603050405020304" pitchFamily="18" charset="0"/>
                <a:cs typeface="Times New Roman" panose="02020603050405020304" pitchFamily="18" charset="0"/>
              </a:rPr>
              <a:t> </a:t>
            </a:r>
            <a:r>
              <a:rPr lang="de-DE" sz="1600" dirty="0" err="1">
                <a:latin typeface="Times New Roman" panose="02020603050405020304" pitchFamily="18" charset="0"/>
                <a:cs typeface="Times New Roman" panose="02020603050405020304" pitchFamily="18" charset="0"/>
              </a:rPr>
              <a:t>from</a:t>
            </a:r>
            <a:r>
              <a:rPr lang="de-DE" sz="1600" dirty="0">
                <a:latin typeface="Times New Roman" panose="02020603050405020304" pitchFamily="18" charset="0"/>
                <a:cs typeface="Times New Roman" panose="02020603050405020304" pitchFamily="18" charset="0"/>
              </a:rPr>
              <a:t> Brendel et al.),</a:t>
            </a:r>
            <a:r>
              <a:rPr lang="en-US" sz="1600" dirty="0">
                <a:latin typeface="Times New Roman" panose="02020603050405020304" pitchFamily="18" charset="0"/>
                <a:cs typeface="Times New Roman" panose="02020603050405020304" pitchFamily="18" charset="0"/>
              </a:rPr>
              <a:t> managed to circumvent the issue and decreased the accuracy by a large margin.</a:t>
            </a:r>
            <a:endParaRPr lang="de-DE"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0B6979A-2BDE-4E87-9DDA-BAF35CFAE91F}"/>
              </a:ext>
            </a:extLst>
          </p:cNvPr>
          <p:cNvSpPr txBox="1"/>
          <p:nvPr/>
        </p:nvSpPr>
        <p:spPr>
          <a:xfrm>
            <a:off x="853440" y="416560"/>
            <a:ext cx="10698480" cy="369332"/>
          </a:xfrm>
          <a:prstGeom prst="rect">
            <a:avLst/>
          </a:prstGeom>
          <a:noFill/>
        </p:spPr>
        <p:txBody>
          <a:bodyPr wrap="square" rtlCol="0">
            <a:spAutoFit/>
          </a:bodyPr>
          <a:lstStyle/>
          <a:p>
            <a:r>
              <a:rPr lang="en-US" b="1" dirty="0">
                <a:solidFill>
                  <a:srgbClr val="ED7D31">
                    <a:lumMod val="75000"/>
                  </a:srgbClr>
                </a:solidFill>
                <a:latin typeface="Times New Roman" panose="02020603050405020304" pitchFamily="18" charset="0"/>
                <a:ea typeface="Calibri"/>
                <a:cs typeface="Times New Roman" panose="02020603050405020304" pitchFamily="18" charset="0"/>
              </a:rPr>
              <a:t>    Recent developments:</a:t>
            </a:r>
          </a:p>
        </p:txBody>
      </p:sp>
      <p:sp>
        <p:nvSpPr>
          <p:cNvPr id="6" name="TextBox 5">
            <a:extLst>
              <a:ext uri="{FF2B5EF4-FFF2-40B4-BE49-F238E27FC236}">
                <a16:creationId xmlns:a16="http://schemas.microsoft.com/office/drawing/2014/main" id="{64B6C9D3-3FED-4285-8709-F3AB3B71FF2B}"/>
              </a:ext>
            </a:extLst>
          </p:cNvPr>
          <p:cNvSpPr txBox="1"/>
          <p:nvPr/>
        </p:nvSpPr>
        <p:spPr>
          <a:xfrm>
            <a:off x="2428240" y="4511040"/>
            <a:ext cx="6929120" cy="646331"/>
          </a:xfrm>
          <a:prstGeom prst="rect">
            <a:avLst/>
          </a:prstGeom>
          <a:noFill/>
        </p:spPr>
        <p:txBody>
          <a:bodyPr wrap="square" rtlCol="0">
            <a:spAutoFit/>
          </a:bodyPr>
          <a:lstStyle/>
          <a:p>
            <a:pPr algn="ctr"/>
            <a:r>
              <a:rPr lang="de-DE" sz="3600" b="1" dirty="0" err="1">
                <a:solidFill>
                  <a:schemeClr val="accent1"/>
                </a:solidFill>
                <a:latin typeface="Times New Roman" panose="02020603050405020304" pitchFamily="18" charset="0"/>
                <a:cs typeface="Times New Roman" panose="02020603050405020304" pitchFamily="18" charset="0"/>
              </a:rPr>
              <a:t>Thank</a:t>
            </a:r>
            <a:r>
              <a:rPr lang="de-DE" sz="3600" b="1" dirty="0">
                <a:solidFill>
                  <a:schemeClr val="accent1"/>
                </a:solidFill>
                <a:latin typeface="Times New Roman" panose="02020603050405020304" pitchFamily="18" charset="0"/>
                <a:cs typeface="Times New Roman" panose="02020603050405020304" pitchFamily="18" charset="0"/>
              </a:rPr>
              <a:t> </a:t>
            </a:r>
            <a:r>
              <a:rPr lang="de-DE" sz="3600" b="1" dirty="0" err="1">
                <a:solidFill>
                  <a:schemeClr val="accent1"/>
                </a:solidFill>
                <a:latin typeface="Times New Roman" panose="02020603050405020304" pitchFamily="18" charset="0"/>
                <a:cs typeface="Times New Roman" panose="02020603050405020304" pitchFamily="18" charset="0"/>
              </a:rPr>
              <a:t>you</a:t>
            </a:r>
            <a:r>
              <a:rPr lang="de-DE" sz="3600" b="1" dirty="0">
                <a:solidFill>
                  <a:schemeClr val="accent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210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ction="ppaction://hlinkpres?slideindex=1&amp;slidetitle="/>
            <a:extLst>
              <a:ext uri="{FF2B5EF4-FFF2-40B4-BE49-F238E27FC236}">
                <a16:creationId xmlns:a16="http://schemas.microsoft.com/office/drawing/2014/main" id="{4D8599C1-C00E-47EF-A9E8-34DCC88F88F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7360" y="723582"/>
            <a:ext cx="8127999" cy="2893378"/>
          </a:xfrm>
          <a:prstGeom prst="rect">
            <a:avLst/>
          </a:prstGeom>
          <a:noFill/>
          <a:ln>
            <a:noFill/>
          </a:ln>
        </p:spPr>
      </p:pic>
      <p:sp>
        <p:nvSpPr>
          <p:cNvPr id="4" name="TextBox 3">
            <a:extLst>
              <a:ext uri="{FF2B5EF4-FFF2-40B4-BE49-F238E27FC236}">
                <a16:creationId xmlns:a16="http://schemas.microsoft.com/office/drawing/2014/main" id="{70794DF7-1736-4375-AB27-FCE130452ED5}"/>
              </a:ext>
            </a:extLst>
          </p:cNvPr>
          <p:cNvSpPr txBox="1"/>
          <p:nvPr/>
        </p:nvSpPr>
        <p:spPr>
          <a:xfrm>
            <a:off x="3105150" y="4114800"/>
            <a:ext cx="45719" cy="369332"/>
          </a:xfrm>
          <a:prstGeom prst="rect">
            <a:avLst/>
          </a:prstGeom>
          <a:noFill/>
        </p:spPr>
        <p:txBody>
          <a:bodyPr wrap="square" rtlCol="0">
            <a:spAutoFit/>
          </a:bodyPr>
          <a:lstStyle/>
          <a:p>
            <a:endParaRPr lang="de-DE" dirty="0"/>
          </a:p>
        </p:txBody>
      </p:sp>
      <p:sp>
        <p:nvSpPr>
          <p:cNvPr id="5" name="TextBox 4">
            <a:extLst>
              <a:ext uri="{FF2B5EF4-FFF2-40B4-BE49-F238E27FC236}">
                <a16:creationId xmlns:a16="http://schemas.microsoft.com/office/drawing/2014/main" id="{61980E88-ADCD-485E-A5B7-95C012B9BF67}"/>
              </a:ext>
            </a:extLst>
          </p:cNvPr>
          <p:cNvSpPr txBox="1"/>
          <p:nvPr/>
        </p:nvSpPr>
        <p:spPr>
          <a:xfrm>
            <a:off x="1737360" y="289996"/>
            <a:ext cx="1733550" cy="369332"/>
          </a:xfrm>
          <a:prstGeom prst="rect">
            <a:avLst/>
          </a:prstGeom>
          <a:noFill/>
        </p:spPr>
        <p:txBody>
          <a:bodyPr wrap="square" rtlCol="0">
            <a:spAutoFit/>
          </a:bodyPr>
          <a:lstStyle/>
          <a:p>
            <a:r>
              <a:rPr lang="de-DE" b="1" dirty="0">
                <a:hlinkClick r:id="" action="ppaction://hlinkshowjump?jump=lastslideviewed"/>
              </a:rPr>
              <a:t>Table 3</a:t>
            </a:r>
            <a:endParaRPr lang="de-DE" b="1" dirty="0"/>
          </a:p>
        </p:txBody>
      </p:sp>
    </p:spTree>
    <p:extLst>
      <p:ext uri="{BB962C8B-B14F-4D97-AF65-F5344CB8AC3E}">
        <p14:creationId xmlns:p14="http://schemas.microsoft.com/office/powerpoint/2010/main" val="2150255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17C34D-C9A8-40D3-822D-E67375DBEA5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67254" y="985520"/>
            <a:ext cx="5574666" cy="2113280"/>
          </a:xfrm>
          <a:prstGeom prst="rect">
            <a:avLst/>
          </a:prstGeom>
          <a:noFill/>
          <a:ln>
            <a:noFill/>
          </a:ln>
        </p:spPr>
      </p:pic>
      <p:sp>
        <p:nvSpPr>
          <p:cNvPr id="3" name="TextBox 2">
            <a:extLst>
              <a:ext uri="{FF2B5EF4-FFF2-40B4-BE49-F238E27FC236}">
                <a16:creationId xmlns:a16="http://schemas.microsoft.com/office/drawing/2014/main" id="{562D29EE-1096-4366-8215-37006D316E85}"/>
              </a:ext>
            </a:extLst>
          </p:cNvPr>
          <p:cNvSpPr txBox="1"/>
          <p:nvPr/>
        </p:nvSpPr>
        <p:spPr>
          <a:xfrm>
            <a:off x="2167254" y="616188"/>
            <a:ext cx="1518285" cy="369332"/>
          </a:xfrm>
          <a:prstGeom prst="rect">
            <a:avLst/>
          </a:prstGeom>
          <a:noFill/>
        </p:spPr>
        <p:txBody>
          <a:bodyPr wrap="square" rtlCol="0">
            <a:spAutoFit/>
          </a:bodyPr>
          <a:lstStyle/>
          <a:p>
            <a:r>
              <a:rPr lang="de-DE" b="1" dirty="0">
                <a:hlinkClick r:id="" action="ppaction://hlinkshowjump?jump=lastslideviewed"/>
              </a:rPr>
              <a:t>Table 4</a:t>
            </a:r>
            <a:endParaRPr lang="de-DE" b="1" dirty="0"/>
          </a:p>
        </p:txBody>
      </p:sp>
    </p:spTree>
    <p:extLst>
      <p:ext uri="{BB962C8B-B14F-4D97-AF65-F5344CB8AC3E}">
        <p14:creationId xmlns:p14="http://schemas.microsoft.com/office/powerpoint/2010/main" val="178921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ubble chart&#10;&#10;Description automatically generated">
            <a:extLst>
              <a:ext uri="{FF2B5EF4-FFF2-40B4-BE49-F238E27FC236}">
                <a16:creationId xmlns:a16="http://schemas.microsoft.com/office/drawing/2014/main" id="{E15B614E-9CC1-4036-96BD-6714AD134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90500"/>
            <a:ext cx="6858000" cy="4114800"/>
          </a:xfrm>
          <a:prstGeom prst="rect">
            <a:avLst/>
          </a:prstGeom>
        </p:spPr>
      </p:pic>
    </p:spTree>
    <p:extLst>
      <p:ext uri="{BB962C8B-B14F-4D97-AF65-F5344CB8AC3E}">
        <p14:creationId xmlns:p14="http://schemas.microsoft.com/office/powerpoint/2010/main" val="1961779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758</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defprof</dc:creator>
  <cp:lastModifiedBy>aprameyo pal</cp:lastModifiedBy>
  <cp:revision>439</cp:revision>
  <dcterms:created xsi:type="dcterms:W3CDTF">2019-02-11T13:51:03Z</dcterms:created>
  <dcterms:modified xsi:type="dcterms:W3CDTF">2020-12-01T20:59:05Z</dcterms:modified>
</cp:coreProperties>
</file>