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0" r:id="rId3"/>
    <p:sldId id="261" r:id="rId4"/>
    <p:sldId id="273" r:id="rId5"/>
    <p:sldId id="262" r:id="rId6"/>
    <p:sldId id="274" r:id="rId7"/>
    <p:sldId id="263" r:id="rId8"/>
    <p:sldId id="264" r:id="rId9"/>
    <p:sldId id="265" r:id="rId10"/>
    <p:sldId id="275" r:id="rId11"/>
    <p:sldId id="266" r:id="rId12"/>
    <p:sldId id="267" r:id="rId13"/>
    <p:sldId id="276" r:id="rId14"/>
    <p:sldId id="277" r:id="rId15"/>
    <p:sldId id="268" r:id="rId16"/>
    <p:sldId id="269" r:id="rId17"/>
    <p:sldId id="271" r:id="rId18"/>
    <p:sldId id="278" r:id="rId19"/>
    <p:sldId id="279" r:id="rId20"/>
    <p:sldId id="280"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97"/>
  </p:normalViewPr>
  <p:slideViewPr>
    <p:cSldViewPr snapToGrid="0" snapToObjects="1">
      <p:cViewPr>
        <p:scale>
          <a:sx n="92" d="100"/>
          <a:sy n="92" d="100"/>
        </p:scale>
        <p:origin x="96"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12/11/20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12/11/20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12/11/20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12/11/20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image" Target="../media/image27.emf"/><Relationship Id="rId1" Type="http://schemas.openxmlformats.org/officeDocument/2006/relationships/slideLayout" Target="../slideLayouts/slideLayout7.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1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7.xml"/><Relationship Id="rId4" Type="http://schemas.openxmlformats.org/officeDocument/2006/relationships/image" Target="../media/image35.emf"/></Relationships>
</file>

<file path=ppt/slides/_rels/slide1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7.xml"/><Relationship Id="rId4" Type="http://schemas.openxmlformats.org/officeDocument/2006/relationships/image" Target="../media/image38.emf"/></Relationships>
</file>

<file path=ppt/slides/_rels/slide1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7.xml"/><Relationship Id="rId4" Type="http://schemas.openxmlformats.org/officeDocument/2006/relationships/image" Target="../media/image41.emf"/></Relationships>
</file>

<file path=ppt/slides/_rels/slide1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7.xml"/><Relationship Id="rId4" Type="http://schemas.openxmlformats.org/officeDocument/2006/relationships/image" Target="../media/image44.emf"/></Relationships>
</file>

<file path=ppt/slides/_rels/slide1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16.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51.emf"/><Relationship Id="rId7" Type="http://schemas.openxmlformats.org/officeDocument/2006/relationships/image" Target="../media/image55.emf"/><Relationship Id="rId2" Type="http://schemas.openxmlformats.org/officeDocument/2006/relationships/image" Target="../media/image50.emf"/><Relationship Id="rId1" Type="http://schemas.openxmlformats.org/officeDocument/2006/relationships/slideLayout" Target="../slideLayouts/slideLayout7.xml"/><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 Id="rId9" Type="http://schemas.openxmlformats.org/officeDocument/2006/relationships/image" Target="../media/image57.emf"/></Relationships>
</file>

<file path=ppt/slides/_rels/slide17.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7.xml"/><Relationship Id="rId5" Type="http://schemas.openxmlformats.org/officeDocument/2006/relationships/image" Target="../media/image61.emf"/><Relationship Id="rId4" Type="http://schemas.openxmlformats.org/officeDocument/2006/relationships/image" Target="../media/image60.emf"/></Relationships>
</file>

<file path=ppt/slides/_rels/slide18.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7.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emf"/></Relationships>
</file>

<file path=ppt/slides/_rels/slide19.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image" Target="../media/image68.emf"/><Relationship Id="rId7" Type="http://schemas.openxmlformats.org/officeDocument/2006/relationships/image" Target="../media/image72.emf"/><Relationship Id="rId2" Type="http://schemas.openxmlformats.org/officeDocument/2006/relationships/image" Target="../media/image67.emf"/><Relationship Id="rId1" Type="http://schemas.openxmlformats.org/officeDocument/2006/relationships/slideLayout" Target="../slideLayouts/slideLayout7.xml"/><Relationship Id="rId6" Type="http://schemas.openxmlformats.org/officeDocument/2006/relationships/image" Target="../media/image71.emf"/><Relationship Id="rId5" Type="http://schemas.openxmlformats.org/officeDocument/2006/relationships/image" Target="../media/image70.emf"/><Relationship Id="rId4" Type="http://schemas.openxmlformats.org/officeDocument/2006/relationships/image" Target="../media/image69.emf"/><Relationship Id="rId9" Type="http://schemas.openxmlformats.org/officeDocument/2006/relationships/image" Target="../media/image74.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slideLayout" Target="../slideLayouts/slideLayout7.xml"/><Relationship Id="rId5" Type="http://schemas.openxmlformats.org/officeDocument/2006/relationships/image" Target="../media/image78.emf"/><Relationship Id="rId4" Type="http://schemas.openxmlformats.org/officeDocument/2006/relationships/image" Target="../media/image7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7.xml"/><Relationship Id="rId4"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AA1D-3C49-6E45-9753-814228481BEB}"/>
              </a:ext>
            </a:extLst>
          </p:cNvPr>
          <p:cNvSpPr>
            <a:spLocks noGrp="1"/>
          </p:cNvSpPr>
          <p:nvPr>
            <p:ph type="ctrTitle"/>
          </p:nvPr>
        </p:nvSpPr>
        <p:spPr/>
        <p:txBody>
          <a:bodyPr/>
          <a:lstStyle/>
          <a:p>
            <a:r>
              <a:rPr lang="en-FR" dirty="0"/>
              <a:t>Valium MIR and NIR spectra analysis </a:t>
            </a:r>
          </a:p>
        </p:txBody>
      </p:sp>
      <p:sp>
        <p:nvSpPr>
          <p:cNvPr id="3" name="Subtitle 2">
            <a:extLst>
              <a:ext uri="{FF2B5EF4-FFF2-40B4-BE49-F238E27FC236}">
                <a16:creationId xmlns:a16="http://schemas.microsoft.com/office/drawing/2014/main" id="{C93A2BEF-E5CF-A04A-B2AD-CCD01AE6F287}"/>
              </a:ext>
            </a:extLst>
          </p:cNvPr>
          <p:cNvSpPr>
            <a:spLocks noGrp="1"/>
          </p:cNvSpPr>
          <p:nvPr>
            <p:ph type="subTitle" idx="1"/>
          </p:nvPr>
        </p:nvSpPr>
        <p:spPr/>
        <p:txBody>
          <a:bodyPr>
            <a:normAutofit lnSpcReduction="10000"/>
          </a:bodyPr>
          <a:lstStyle/>
          <a:p>
            <a:r>
              <a:rPr lang="en-FR" dirty="0"/>
              <a:t>Assignment carried out using Chemflow software.</a:t>
            </a:r>
          </a:p>
          <a:p>
            <a:pPr marL="342900" indent="-342900">
              <a:buFontTx/>
              <a:buChar char="-"/>
            </a:pPr>
            <a:r>
              <a:rPr lang="en-FR" dirty="0"/>
              <a:t>M.P. Appanna </a:t>
            </a:r>
          </a:p>
          <a:p>
            <a:pPr marL="342900" indent="-342900">
              <a:buFontTx/>
              <a:buChar char="-"/>
            </a:pPr>
            <a:r>
              <a:rPr lang="en-FR" dirty="0"/>
              <a:t>(Msc food and agrcultural data management)</a:t>
            </a:r>
          </a:p>
          <a:p>
            <a:endParaRPr lang="en-FR" dirty="0"/>
          </a:p>
        </p:txBody>
      </p:sp>
    </p:spTree>
    <p:extLst>
      <p:ext uri="{BB962C8B-B14F-4D97-AF65-F5344CB8AC3E}">
        <p14:creationId xmlns:p14="http://schemas.microsoft.com/office/powerpoint/2010/main" val="2726943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814388" y="628650"/>
            <a:ext cx="10908051" cy="923330"/>
          </a:xfrm>
          <a:prstGeom prst="rect">
            <a:avLst/>
          </a:prstGeom>
          <a:noFill/>
        </p:spPr>
        <p:txBody>
          <a:bodyPr wrap="square" rtlCol="0">
            <a:spAutoFit/>
          </a:bodyPr>
          <a:lstStyle/>
          <a:p>
            <a:r>
              <a:rPr lang="en-FR" dirty="0"/>
              <a:t>ICA on NIR:</a:t>
            </a:r>
          </a:p>
          <a:p>
            <a:r>
              <a:rPr lang="en-FR" dirty="0"/>
              <a:t>From t</a:t>
            </a:r>
            <a:r>
              <a:rPr lang="en-GB" dirty="0"/>
              <a:t>he</a:t>
            </a:r>
            <a:r>
              <a:rPr lang="en-FR" dirty="0"/>
              <a:t> DW plot we can infer that 3 I</a:t>
            </a:r>
            <a:r>
              <a:rPr lang="en-GB" dirty="0"/>
              <a:t>Cs may</a:t>
            </a:r>
            <a:r>
              <a:rPr lang="en-FR" dirty="0"/>
              <a:t> represent the signal. In the lowest correlations plot we can see that the correlation drops after the IC3.  The individidual I</a:t>
            </a:r>
            <a:r>
              <a:rPr lang="en-GB" dirty="0"/>
              <a:t>C</a:t>
            </a:r>
            <a:r>
              <a:rPr lang="en-FR" dirty="0"/>
              <a:t>s are compared to the data points for their significance.</a:t>
            </a:r>
          </a:p>
        </p:txBody>
      </p:sp>
      <p:pic>
        <p:nvPicPr>
          <p:cNvPr id="3" name="Picture 2">
            <a:extLst>
              <a:ext uri="{FF2B5EF4-FFF2-40B4-BE49-F238E27FC236}">
                <a16:creationId xmlns:a16="http://schemas.microsoft.com/office/drawing/2014/main" id="{B99A0D60-EB82-8345-BFF0-F4E309740765}"/>
              </a:ext>
            </a:extLst>
          </p:cNvPr>
          <p:cNvPicPr>
            <a:picLocks noChangeAspect="1"/>
          </p:cNvPicPr>
          <p:nvPr/>
        </p:nvPicPr>
        <p:blipFill>
          <a:blip r:embed="rId2"/>
          <a:stretch>
            <a:fillRect/>
          </a:stretch>
        </p:blipFill>
        <p:spPr>
          <a:xfrm>
            <a:off x="1173986" y="1660583"/>
            <a:ext cx="2757055" cy="2757055"/>
          </a:xfrm>
          <a:prstGeom prst="rect">
            <a:avLst/>
          </a:prstGeom>
        </p:spPr>
      </p:pic>
      <p:pic>
        <p:nvPicPr>
          <p:cNvPr id="6" name="Picture 5">
            <a:extLst>
              <a:ext uri="{FF2B5EF4-FFF2-40B4-BE49-F238E27FC236}">
                <a16:creationId xmlns:a16="http://schemas.microsoft.com/office/drawing/2014/main" id="{8A412E80-6EE8-364B-9151-41F38EFEB524}"/>
              </a:ext>
            </a:extLst>
          </p:cNvPr>
          <p:cNvPicPr>
            <a:picLocks noChangeAspect="1"/>
          </p:cNvPicPr>
          <p:nvPr/>
        </p:nvPicPr>
        <p:blipFill>
          <a:blip r:embed="rId3"/>
          <a:stretch>
            <a:fillRect/>
          </a:stretch>
        </p:blipFill>
        <p:spPr>
          <a:xfrm>
            <a:off x="1173986" y="4192730"/>
            <a:ext cx="2757055" cy="2757055"/>
          </a:xfrm>
          <a:prstGeom prst="rect">
            <a:avLst/>
          </a:prstGeom>
        </p:spPr>
      </p:pic>
      <p:pic>
        <p:nvPicPr>
          <p:cNvPr id="9" name="Picture 8">
            <a:extLst>
              <a:ext uri="{FF2B5EF4-FFF2-40B4-BE49-F238E27FC236}">
                <a16:creationId xmlns:a16="http://schemas.microsoft.com/office/drawing/2014/main" id="{5B00A1FD-81BF-9F4C-A95A-861B8FF58CFE}"/>
              </a:ext>
            </a:extLst>
          </p:cNvPr>
          <p:cNvPicPr>
            <a:picLocks noChangeAspect="1"/>
          </p:cNvPicPr>
          <p:nvPr/>
        </p:nvPicPr>
        <p:blipFill>
          <a:blip r:embed="rId4"/>
          <a:stretch>
            <a:fillRect/>
          </a:stretch>
        </p:blipFill>
        <p:spPr>
          <a:xfrm>
            <a:off x="4517704" y="1646728"/>
            <a:ext cx="2757055" cy="2757055"/>
          </a:xfrm>
          <a:prstGeom prst="rect">
            <a:avLst/>
          </a:prstGeom>
        </p:spPr>
      </p:pic>
      <p:pic>
        <p:nvPicPr>
          <p:cNvPr id="13" name="Picture 12">
            <a:extLst>
              <a:ext uri="{FF2B5EF4-FFF2-40B4-BE49-F238E27FC236}">
                <a16:creationId xmlns:a16="http://schemas.microsoft.com/office/drawing/2014/main" id="{E8E37BAB-5425-1E4C-87E0-5F35C42A06B3}"/>
              </a:ext>
            </a:extLst>
          </p:cNvPr>
          <p:cNvPicPr>
            <a:picLocks noChangeAspect="1"/>
          </p:cNvPicPr>
          <p:nvPr/>
        </p:nvPicPr>
        <p:blipFill>
          <a:blip r:embed="rId5"/>
          <a:stretch>
            <a:fillRect/>
          </a:stretch>
        </p:blipFill>
        <p:spPr>
          <a:xfrm>
            <a:off x="4517705" y="4184075"/>
            <a:ext cx="2757055" cy="2757055"/>
          </a:xfrm>
          <a:prstGeom prst="rect">
            <a:avLst/>
          </a:prstGeom>
        </p:spPr>
      </p:pic>
      <p:pic>
        <p:nvPicPr>
          <p:cNvPr id="15" name="Picture 14">
            <a:extLst>
              <a:ext uri="{FF2B5EF4-FFF2-40B4-BE49-F238E27FC236}">
                <a16:creationId xmlns:a16="http://schemas.microsoft.com/office/drawing/2014/main" id="{C7A8217C-16FD-4649-89F6-4E84D726A583}"/>
              </a:ext>
            </a:extLst>
          </p:cNvPr>
          <p:cNvPicPr>
            <a:picLocks noChangeAspect="1"/>
          </p:cNvPicPr>
          <p:nvPr/>
        </p:nvPicPr>
        <p:blipFill>
          <a:blip r:embed="rId6"/>
          <a:stretch>
            <a:fillRect/>
          </a:stretch>
        </p:blipFill>
        <p:spPr>
          <a:xfrm>
            <a:off x="7862133" y="1619017"/>
            <a:ext cx="2757056" cy="2757056"/>
          </a:xfrm>
          <a:prstGeom prst="rect">
            <a:avLst/>
          </a:prstGeom>
        </p:spPr>
      </p:pic>
      <p:pic>
        <p:nvPicPr>
          <p:cNvPr id="17" name="Picture 16">
            <a:extLst>
              <a:ext uri="{FF2B5EF4-FFF2-40B4-BE49-F238E27FC236}">
                <a16:creationId xmlns:a16="http://schemas.microsoft.com/office/drawing/2014/main" id="{58FA4E74-66F2-A64A-8E9C-0237EDA86810}"/>
              </a:ext>
            </a:extLst>
          </p:cNvPr>
          <p:cNvPicPr>
            <a:picLocks noChangeAspect="1"/>
          </p:cNvPicPr>
          <p:nvPr/>
        </p:nvPicPr>
        <p:blipFill>
          <a:blip r:embed="rId7"/>
          <a:stretch>
            <a:fillRect/>
          </a:stretch>
        </p:blipFill>
        <p:spPr>
          <a:xfrm>
            <a:off x="7862134" y="4190006"/>
            <a:ext cx="2757055" cy="2757055"/>
          </a:xfrm>
          <a:prstGeom prst="rect">
            <a:avLst/>
          </a:prstGeom>
        </p:spPr>
      </p:pic>
    </p:spTree>
    <p:extLst>
      <p:ext uri="{BB962C8B-B14F-4D97-AF65-F5344CB8AC3E}">
        <p14:creationId xmlns:p14="http://schemas.microsoft.com/office/powerpoint/2010/main" val="358129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786679" y="503959"/>
            <a:ext cx="10908051" cy="1477328"/>
          </a:xfrm>
          <a:prstGeom prst="rect">
            <a:avLst/>
          </a:prstGeom>
          <a:noFill/>
        </p:spPr>
        <p:txBody>
          <a:bodyPr wrap="square" rtlCol="0">
            <a:spAutoFit/>
          </a:bodyPr>
          <a:lstStyle/>
          <a:p>
            <a:r>
              <a:rPr lang="en-FR" dirty="0"/>
              <a:t>NIPALS-PLS for MIR:</a:t>
            </a:r>
          </a:p>
          <a:p>
            <a:r>
              <a:rPr lang="en-FR" dirty="0"/>
              <a:t>For this regression we will create an extract from the groups column containing just the ‘conc’ column. It has been set for 6 blocks of cross-validation and 20 LVs. The RMSECV value shows that the standard deviation of the RMS error increases after LV17. The RMSEC which gives us an idea of the goodness of fit shows a drop at LV6 after the intitial drop at LV1. Finally the RX shows us the how much of the variance is explained the LVs.</a:t>
            </a:r>
          </a:p>
        </p:txBody>
      </p:sp>
      <p:pic>
        <p:nvPicPr>
          <p:cNvPr id="13" name="Picture 12">
            <a:extLst>
              <a:ext uri="{FF2B5EF4-FFF2-40B4-BE49-F238E27FC236}">
                <a16:creationId xmlns:a16="http://schemas.microsoft.com/office/drawing/2014/main" id="{23C0831C-8C04-5949-8AFB-8D6621642EC8}"/>
              </a:ext>
            </a:extLst>
          </p:cNvPr>
          <p:cNvPicPr>
            <a:picLocks noChangeAspect="1"/>
          </p:cNvPicPr>
          <p:nvPr/>
        </p:nvPicPr>
        <p:blipFill>
          <a:blip r:embed="rId2"/>
          <a:stretch>
            <a:fillRect/>
          </a:stretch>
        </p:blipFill>
        <p:spPr>
          <a:xfrm>
            <a:off x="7929875" y="2590800"/>
            <a:ext cx="3725140" cy="3725140"/>
          </a:xfrm>
          <a:prstGeom prst="rect">
            <a:avLst/>
          </a:prstGeom>
        </p:spPr>
      </p:pic>
      <p:pic>
        <p:nvPicPr>
          <p:cNvPr id="15" name="Picture 14">
            <a:extLst>
              <a:ext uri="{FF2B5EF4-FFF2-40B4-BE49-F238E27FC236}">
                <a16:creationId xmlns:a16="http://schemas.microsoft.com/office/drawing/2014/main" id="{939C703B-47AA-A046-B397-5366A789427C}"/>
              </a:ext>
            </a:extLst>
          </p:cNvPr>
          <p:cNvPicPr>
            <a:picLocks noChangeAspect="1"/>
          </p:cNvPicPr>
          <p:nvPr/>
        </p:nvPicPr>
        <p:blipFill>
          <a:blip r:embed="rId3"/>
          <a:stretch>
            <a:fillRect/>
          </a:stretch>
        </p:blipFill>
        <p:spPr>
          <a:xfrm>
            <a:off x="361949" y="2628900"/>
            <a:ext cx="3725141" cy="3725141"/>
          </a:xfrm>
          <a:prstGeom prst="rect">
            <a:avLst/>
          </a:prstGeom>
        </p:spPr>
      </p:pic>
      <p:pic>
        <p:nvPicPr>
          <p:cNvPr id="17" name="Picture 16">
            <a:extLst>
              <a:ext uri="{FF2B5EF4-FFF2-40B4-BE49-F238E27FC236}">
                <a16:creationId xmlns:a16="http://schemas.microsoft.com/office/drawing/2014/main" id="{61C0A767-6196-F54E-AA92-FAECB49AFCAF}"/>
              </a:ext>
            </a:extLst>
          </p:cNvPr>
          <p:cNvPicPr>
            <a:picLocks noChangeAspect="1"/>
          </p:cNvPicPr>
          <p:nvPr/>
        </p:nvPicPr>
        <p:blipFill>
          <a:blip r:embed="rId4"/>
          <a:stretch>
            <a:fillRect/>
          </a:stretch>
        </p:blipFill>
        <p:spPr>
          <a:xfrm>
            <a:off x="4087090" y="2590800"/>
            <a:ext cx="3725140" cy="3725140"/>
          </a:xfrm>
          <a:prstGeom prst="rect">
            <a:avLst/>
          </a:prstGeom>
        </p:spPr>
      </p:pic>
    </p:spTree>
    <p:extLst>
      <p:ext uri="{BB962C8B-B14F-4D97-AF65-F5344CB8AC3E}">
        <p14:creationId xmlns:p14="http://schemas.microsoft.com/office/powerpoint/2010/main" val="334459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786679" y="503959"/>
            <a:ext cx="10908051" cy="1200329"/>
          </a:xfrm>
          <a:prstGeom prst="rect">
            <a:avLst/>
          </a:prstGeom>
          <a:noFill/>
        </p:spPr>
        <p:txBody>
          <a:bodyPr wrap="square" rtlCol="0">
            <a:spAutoFit/>
          </a:bodyPr>
          <a:lstStyle/>
          <a:p>
            <a:r>
              <a:rPr lang="en-FR" dirty="0"/>
              <a:t>NIPALS-PLS for MIR:</a:t>
            </a:r>
          </a:p>
          <a:p>
            <a:r>
              <a:rPr lang="en-FR" dirty="0"/>
              <a:t>In the DW plot we can see that the first 4 LVs seem to be positively auto-correlated. The plot of B coefficients for 1-4 incdicate the presence of signal.  On plotting the predictions, 4 LVs give the best numbers for low RMSE and high R2.  </a:t>
            </a:r>
          </a:p>
        </p:txBody>
      </p:sp>
      <p:pic>
        <p:nvPicPr>
          <p:cNvPr id="3" name="Picture 2">
            <a:extLst>
              <a:ext uri="{FF2B5EF4-FFF2-40B4-BE49-F238E27FC236}">
                <a16:creationId xmlns:a16="http://schemas.microsoft.com/office/drawing/2014/main" id="{952C3E9D-8E2F-6841-AEE6-9D9C55B0963C}"/>
              </a:ext>
            </a:extLst>
          </p:cNvPr>
          <p:cNvPicPr>
            <a:picLocks noChangeAspect="1"/>
          </p:cNvPicPr>
          <p:nvPr/>
        </p:nvPicPr>
        <p:blipFill>
          <a:blip r:embed="rId2"/>
          <a:stretch>
            <a:fillRect/>
          </a:stretch>
        </p:blipFill>
        <p:spPr>
          <a:xfrm>
            <a:off x="429491" y="2389952"/>
            <a:ext cx="3560618" cy="3560618"/>
          </a:xfrm>
          <a:prstGeom prst="rect">
            <a:avLst/>
          </a:prstGeom>
        </p:spPr>
      </p:pic>
      <p:pic>
        <p:nvPicPr>
          <p:cNvPr id="5" name="Picture 4">
            <a:extLst>
              <a:ext uri="{FF2B5EF4-FFF2-40B4-BE49-F238E27FC236}">
                <a16:creationId xmlns:a16="http://schemas.microsoft.com/office/drawing/2014/main" id="{2E15C877-504A-E04C-A029-10C55F868705}"/>
              </a:ext>
            </a:extLst>
          </p:cNvPr>
          <p:cNvPicPr>
            <a:picLocks noChangeAspect="1"/>
          </p:cNvPicPr>
          <p:nvPr/>
        </p:nvPicPr>
        <p:blipFill>
          <a:blip r:embed="rId3"/>
          <a:stretch>
            <a:fillRect/>
          </a:stretch>
        </p:blipFill>
        <p:spPr>
          <a:xfrm>
            <a:off x="4113069" y="2389953"/>
            <a:ext cx="3560617" cy="3560617"/>
          </a:xfrm>
          <a:prstGeom prst="rect">
            <a:avLst/>
          </a:prstGeom>
        </p:spPr>
      </p:pic>
      <p:pic>
        <p:nvPicPr>
          <p:cNvPr id="7" name="Picture 6">
            <a:extLst>
              <a:ext uri="{FF2B5EF4-FFF2-40B4-BE49-F238E27FC236}">
                <a16:creationId xmlns:a16="http://schemas.microsoft.com/office/drawing/2014/main" id="{523982AA-B0CE-784A-8616-67241909C839}"/>
              </a:ext>
            </a:extLst>
          </p:cNvPr>
          <p:cNvPicPr>
            <a:picLocks noChangeAspect="1"/>
          </p:cNvPicPr>
          <p:nvPr/>
        </p:nvPicPr>
        <p:blipFill>
          <a:blip r:embed="rId4"/>
          <a:stretch>
            <a:fillRect/>
          </a:stretch>
        </p:blipFill>
        <p:spPr>
          <a:xfrm>
            <a:off x="7796647" y="2389952"/>
            <a:ext cx="3560618" cy="3560618"/>
          </a:xfrm>
          <a:prstGeom prst="rect">
            <a:avLst/>
          </a:prstGeom>
        </p:spPr>
      </p:pic>
    </p:spTree>
    <p:extLst>
      <p:ext uri="{BB962C8B-B14F-4D97-AF65-F5344CB8AC3E}">
        <p14:creationId xmlns:p14="http://schemas.microsoft.com/office/powerpoint/2010/main" val="3187737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786679" y="503959"/>
            <a:ext cx="10908051" cy="1477328"/>
          </a:xfrm>
          <a:prstGeom prst="rect">
            <a:avLst/>
          </a:prstGeom>
          <a:noFill/>
        </p:spPr>
        <p:txBody>
          <a:bodyPr wrap="square" rtlCol="0">
            <a:spAutoFit/>
          </a:bodyPr>
          <a:lstStyle/>
          <a:p>
            <a:r>
              <a:rPr lang="en-FR" dirty="0"/>
              <a:t>NIPALS-PLS for NIR:</a:t>
            </a:r>
          </a:p>
          <a:p>
            <a:r>
              <a:rPr lang="en-FR" dirty="0"/>
              <a:t>For this regression we will create an extract from the groups column containing just the ‘side’ column. It has been set for 6 blocks of cross-validation and 20 LVs. The RMSECV value shows that the standard deviation of the RMS error increases after LV18. The RMSEC which gives us an idea of the goodness of fit shows a drop from LV3 to LV7. Finally the RX shows us how much of the variance is explained the LVs. </a:t>
            </a:r>
          </a:p>
        </p:txBody>
      </p:sp>
      <p:pic>
        <p:nvPicPr>
          <p:cNvPr id="3" name="Picture 2">
            <a:extLst>
              <a:ext uri="{FF2B5EF4-FFF2-40B4-BE49-F238E27FC236}">
                <a16:creationId xmlns:a16="http://schemas.microsoft.com/office/drawing/2014/main" id="{0910F9ED-B2E1-8843-AAED-9ADB7444B399}"/>
              </a:ext>
            </a:extLst>
          </p:cNvPr>
          <p:cNvPicPr>
            <a:picLocks noChangeAspect="1"/>
          </p:cNvPicPr>
          <p:nvPr/>
        </p:nvPicPr>
        <p:blipFill>
          <a:blip r:embed="rId2"/>
          <a:stretch>
            <a:fillRect/>
          </a:stretch>
        </p:blipFill>
        <p:spPr>
          <a:xfrm>
            <a:off x="444526" y="2590800"/>
            <a:ext cx="3477490" cy="3477490"/>
          </a:xfrm>
          <a:prstGeom prst="rect">
            <a:avLst/>
          </a:prstGeom>
        </p:spPr>
      </p:pic>
      <p:pic>
        <p:nvPicPr>
          <p:cNvPr id="5" name="Picture 4">
            <a:extLst>
              <a:ext uri="{FF2B5EF4-FFF2-40B4-BE49-F238E27FC236}">
                <a16:creationId xmlns:a16="http://schemas.microsoft.com/office/drawing/2014/main" id="{D4EB8FF1-04CB-DD41-B774-22413F4C0BE5}"/>
              </a:ext>
            </a:extLst>
          </p:cNvPr>
          <p:cNvPicPr>
            <a:picLocks noChangeAspect="1"/>
          </p:cNvPicPr>
          <p:nvPr/>
        </p:nvPicPr>
        <p:blipFill>
          <a:blip r:embed="rId3"/>
          <a:stretch>
            <a:fillRect/>
          </a:stretch>
        </p:blipFill>
        <p:spPr>
          <a:xfrm>
            <a:off x="4084370" y="2590799"/>
            <a:ext cx="3477491" cy="3477491"/>
          </a:xfrm>
          <a:prstGeom prst="rect">
            <a:avLst/>
          </a:prstGeom>
        </p:spPr>
      </p:pic>
      <p:pic>
        <p:nvPicPr>
          <p:cNvPr id="7" name="Picture 6">
            <a:extLst>
              <a:ext uri="{FF2B5EF4-FFF2-40B4-BE49-F238E27FC236}">
                <a16:creationId xmlns:a16="http://schemas.microsoft.com/office/drawing/2014/main" id="{5030771A-4BBD-7F4F-AD7D-017C1D2AC7CA}"/>
              </a:ext>
            </a:extLst>
          </p:cNvPr>
          <p:cNvPicPr>
            <a:picLocks noChangeAspect="1"/>
          </p:cNvPicPr>
          <p:nvPr/>
        </p:nvPicPr>
        <p:blipFill>
          <a:blip r:embed="rId4"/>
          <a:stretch>
            <a:fillRect/>
          </a:stretch>
        </p:blipFill>
        <p:spPr>
          <a:xfrm>
            <a:off x="7686556" y="2590799"/>
            <a:ext cx="3477490" cy="3477490"/>
          </a:xfrm>
          <a:prstGeom prst="rect">
            <a:avLst/>
          </a:prstGeom>
        </p:spPr>
      </p:pic>
    </p:spTree>
    <p:extLst>
      <p:ext uri="{BB962C8B-B14F-4D97-AF65-F5344CB8AC3E}">
        <p14:creationId xmlns:p14="http://schemas.microsoft.com/office/powerpoint/2010/main" val="2698620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786679" y="503959"/>
            <a:ext cx="10908051" cy="1200329"/>
          </a:xfrm>
          <a:prstGeom prst="rect">
            <a:avLst/>
          </a:prstGeom>
          <a:noFill/>
        </p:spPr>
        <p:txBody>
          <a:bodyPr wrap="square" rtlCol="0">
            <a:spAutoFit/>
          </a:bodyPr>
          <a:lstStyle/>
          <a:p>
            <a:r>
              <a:rPr lang="en-FR" dirty="0"/>
              <a:t>NIPALS-PLS for NIR:</a:t>
            </a:r>
          </a:p>
          <a:p>
            <a:r>
              <a:rPr lang="en-FR" dirty="0"/>
              <a:t>In the DW plot we can see that the first 4 LVs seem to be positively auto-correlated. The plot of B coefficients for 1-3 incdicates the presence of signal.  On plotting the predictions, 1 LV gives the best numbers for low RMSE and high R2.  So this method of regression is not working too well. PCR was also attempted but it did not work. </a:t>
            </a:r>
          </a:p>
        </p:txBody>
      </p:sp>
      <p:pic>
        <p:nvPicPr>
          <p:cNvPr id="4" name="Picture 3">
            <a:extLst>
              <a:ext uri="{FF2B5EF4-FFF2-40B4-BE49-F238E27FC236}">
                <a16:creationId xmlns:a16="http://schemas.microsoft.com/office/drawing/2014/main" id="{2999DB37-A695-5C41-AD70-FFF445341B78}"/>
              </a:ext>
            </a:extLst>
          </p:cNvPr>
          <p:cNvPicPr>
            <a:picLocks noChangeAspect="1"/>
          </p:cNvPicPr>
          <p:nvPr/>
        </p:nvPicPr>
        <p:blipFill>
          <a:blip r:embed="rId2"/>
          <a:stretch>
            <a:fillRect/>
          </a:stretch>
        </p:blipFill>
        <p:spPr>
          <a:xfrm>
            <a:off x="355259" y="2405278"/>
            <a:ext cx="3716915" cy="3716915"/>
          </a:xfrm>
          <a:prstGeom prst="rect">
            <a:avLst/>
          </a:prstGeom>
        </p:spPr>
      </p:pic>
      <p:pic>
        <p:nvPicPr>
          <p:cNvPr id="8" name="Picture 7">
            <a:extLst>
              <a:ext uri="{FF2B5EF4-FFF2-40B4-BE49-F238E27FC236}">
                <a16:creationId xmlns:a16="http://schemas.microsoft.com/office/drawing/2014/main" id="{DA489B75-713A-9A4D-A586-5A70FA2B1C5F}"/>
              </a:ext>
            </a:extLst>
          </p:cNvPr>
          <p:cNvPicPr>
            <a:picLocks noChangeAspect="1"/>
          </p:cNvPicPr>
          <p:nvPr/>
        </p:nvPicPr>
        <p:blipFill>
          <a:blip r:embed="rId3"/>
          <a:stretch>
            <a:fillRect/>
          </a:stretch>
        </p:blipFill>
        <p:spPr>
          <a:xfrm>
            <a:off x="3974306" y="2405277"/>
            <a:ext cx="3716915" cy="3716915"/>
          </a:xfrm>
          <a:prstGeom prst="rect">
            <a:avLst/>
          </a:prstGeom>
        </p:spPr>
      </p:pic>
      <p:pic>
        <p:nvPicPr>
          <p:cNvPr id="11" name="Picture 10">
            <a:extLst>
              <a:ext uri="{FF2B5EF4-FFF2-40B4-BE49-F238E27FC236}">
                <a16:creationId xmlns:a16="http://schemas.microsoft.com/office/drawing/2014/main" id="{7BFB18CD-B272-F047-BB60-4CA30FFBF5D2}"/>
              </a:ext>
            </a:extLst>
          </p:cNvPr>
          <p:cNvPicPr>
            <a:picLocks noChangeAspect="1"/>
          </p:cNvPicPr>
          <p:nvPr/>
        </p:nvPicPr>
        <p:blipFill>
          <a:blip r:embed="rId4"/>
          <a:stretch>
            <a:fillRect/>
          </a:stretch>
        </p:blipFill>
        <p:spPr>
          <a:xfrm>
            <a:off x="7634918" y="2405276"/>
            <a:ext cx="3716915" cy="3716915"/>
          </a:xfrm>
          <a:prstGeom prst="rect">
            <a:avLst/>
          </a:prstGeom>
        </p:spPr>
      </p:pic>
    </p:spTree>
    <p:extLst>
      <p:ext uri="{BB962C8B-B14F-4D97-AF65-F5344CB8AC3E}">
        <p14:creationId xmlns:p14="http://schemas.microsoft.com/office/powerpoint/2010/main" val="1444208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786679" y="503959"/>
            <a:ext cx="10908051" cy="1200329"/>
          </a:xfrm>
          <a:prstGeom prst="rect">
            <a:avLst/>
          </a:prstGeom>
          <a:noFill/>
        </p:spPr>
        <p:txBody>
          <a:bodyPr wrap="square" rtlCol="0">
            <a:spAutoFit/>
          </a:bodyPr>
          <a:lstStyle/>
          <a:p>
            <a:r>
              <a:rPr lang="en-FR" dirty="0"/>
              <a:t>CCSWA (ComDim analysis) for MIR:</a:t>
            </a:r>
          </a:p>
          <a:p>
            <a:r>
              <a:rPr lang="en-FR" dirty="0"/>
              <a:t>The 3 independ</a:t>
            </a:r>
            <a:r>
              <a:rPr lang="en-GB" dirty="0"/>
              <a:t>e</a:t>
            </a:r>
            <a:r>
              <a:rPr lang="en-FR" dirty="0"/>
              <a:t>nt blocks of t</a:t>
            </a:r>
            <a:r>
              <a:rPr lang="en-GB" dirty="0"/>
              <a:t>he</a:t>
            </a:r>
            <a:r>
              <a:rPr lang="en-FR" dirty="0"/>
              <a:t> MIR spectra were loaded. It was set to compute 4 dimensions. This method accounts for both within group and between group effects.  Notice how with each table loading, the percieved signal changes slightly for the corresponding data points. The loadings for 2nd and 3rd tables are in next page. </a:t>
            </a:r>
          </a:p>
        </p:txBody>
      </p:sp>
      <p:pic>
        <p:nvPicPr>
          <p:cNvPr id="6" name="Picture 5">
            <a:extLst>
              <a:ext uri="{FF2B5EF4-FFF2-40B4-BE49-F238E27FC236}">
                <a16:creationId xmlns:a16="http://schemas.microsoft.com/office/drawing/2014/main" id="{9F97DA9F-470F-D64C-98F4-5C39A3802410}"/>
              </a:ext>
            </a:extLst>
          </p:cNvPr>
          <p:cNvPicPr>
            <a:picLocks noChangeAspect="1"/>
          </p:cNvPicPr>
          <p:nvPr/>
        </p:nvPicPr>
        <p:blipFill>
          <a:blip r:embed="rId2"/>
          <a:stretch>
            <a:fillRect/>
          </a:stretch>
        </p:blipFill>
        <p:spPr>
          <a:xfrm>
            <a:off x="87461" y="1558624"/>
            <a:ext cx="2557906" cy="2557906"/>
          </a:xfrm>
          <a:prstGeom prst="rect">
            <a:avLst/>
          </a:prstGeom>
        </p:spPr>
      </p:pic>
      <p:pic>
        <p:nvPicPr>
          <p:cNvPr id="8" name="Picture 7">
            <a:extLst>
              <a:ext uri="{FF2B5EF4-FFF2-40B4-BE49-F238E27FC236}">
                <a16:creationId xmlns:a16="http://schemas.microsoft.com/office/drawing/2014/main" id="{00F38DAB-E55A-2940-BEBC-4257CE4C5E15}"/>
              </a:ext>
            </a:extLst>
          </p:cNvPr>
          <p:cNvPicPr>
            <a:picLocks noChangeAspect="1"/>
          </p:cNvPicPr>
          <p:nvPr/>
        </p:nvPicPr>
        <p:blipFill>
          <a:blip r:embed="rId3"/>
          <a:stretch>
            <a:fillRect/>
          </a:stretch>
        </p:blipFill>
        <p:spPr>
          <a:xfrm>
            <a:off x="2838462" y="1558624"/>
            <a:ext cx="2557906" cy="2557906"/>
          </a:xfrm>
          <a:prstGeom prst="rect">
            <a:avLst/>
          </a:prstGeom>
        </p:spPr>
      </p:pic>
      <p:pic>
        <p:nvPicPr>
          <p:cNvPr id="9" name="Picture 8">
            <a:extLst>
              <a:ext uri="{FF2B5EF4-FFF2-40B4-BE49-F238E27FC236}">
                <a16:creationId xmlns:a16="http://schemas.microsoft.com/office/drawing/2014/main" id="{176389ED-FF56-2D49-BC98-4877093A1089}"/>
              </a:ext>
            </a:extLst>
          </p:cNvPr>
          <p:cNvPicPr>
            <a:picLocks noChangeAspect="1"/>
          </p:cNvPicPr>
          <p:nvPr/>
        </p:nvPicPr>
        <p:blipFill>
          <a:blip r:embed="rId4"/>
          <a:stretch>
            <a:fillRect/>
          </a:stretch>
        </p:blipFill>
        <p:spPr>
          <a:xfrm>
            <a:off x="0" y="4116530"/>
            <a:ext cx="2557907" cy="2557907"/>
          </a:xfrm>
          <a:prstGeom prst="rect">
            <a:avLst/>
          </a:prstGeom>
        </p:spPr>
      </p:pic>
      <p:pic>
        <p:nvPicPr>
          <p:cNvPr id="11" name="Picture 10">
            <a:extLst>
              <a:ext uri="{FF2B5EF4-FFF2-40B4-BE49-F238E27FC236}">
                <a16:creationId xmlns:a16="http://schemas.microsoft.com/office/drawing/2014/main" id="{A1D6A518-285D-D645-B8AF-AA480E10CC14}"/>
              </a:ext>
            </a:extLst>
          </p:cNvPr>
          <p:cNvPicPr>
            <a:picLocks noChangeAspect="1"/>
          </p:cNvPicPr>
          <p:nvPr/>
        </p:nvPicPr>
        <p:blipFill>
          <a:blip r:embed="rId5"/>
          <a:stretch>
            <a:fillRect/>
          </a:stretch>
        </p:blipFill>
        <p:spPr>
          <a:xfrm>
            <a:off x="2838462" y="4116530"/>
            <a:ext cx="2557907" cy="2557907"/>
          </a:xfrm>
          <a:prstGeom prst="rect">
            <a:avLst/>
          </a:prstGeom>
        </p:spPr>
      </p:pic>
      <p:pic>
        <p:nvPicPr>
          <p:cNvPr id="4" name="Picture 3">
            <a:extLst>
              <a:ext uri="{FF2B5EF4-FFF2-40B4-BE49-F238E27FC236}">
                <a16:creationId xmlns:a16="http://schemas.microsoft.com/office/drawing/2014/main" id="{85613FE8-219D-824F-B226-35877E36393E}"/>
              </a:ext>
            </a:extLst>
          </p:cNvPr>
          <p:cNvPicPr>
            <a:picLocks noChangeAspect="1"/>
          </p:cNvPicPr>
          <p:nvPr/>
        </p:nvPicPr>
        <p:blipFill>
          <a:blip r:embed="rId6"/>
          <a:stretch>
            <a:fillRect/>
          </a:stretch>
        </p:blipFill>
        <p:spPr>
          <a:xfrm>
            <a:off x="6636327" y="2528455"/>
            <a:ext cx="4329545" cy="4329545"/>
          </a:xfrm>
          <a:prstGeom prst="rect">
            <a:avLst/>
          </a:prstGeom>
        </p:spPr>
      </p:pic>
      <p:sp>
        <p:nvSpPr>
          <p:cNvPr id="12" name="TextBox 11">
            <a:extLst>
              <a:ext uri="{FF2B5EF4-FFF2-40B4-BE49-F238E27FC236}">
                <a16:creationId xmlns:a16="http://schemas.microsoft.com/office/drawing/2014/main" id="{1D16FDAC-4927-5448-9DB6-7396D38F95D1}"/>
              </a:ext>
            </a:extLst>
          </p:cNvPr>
          <p:cNvSpPr txBox="1"/>
          <p:nvPr/>
        </p:nvSpPr>
        <p:spPr>
          <a:xfrm>
            <a:off x="6830291" y="1939636"/>
            <a:ext cx="4864439" cy="369332"/>
          </a:xfrm>
          <a:prstGeom prst="rect">
            <a:avLst/>
          </a:prstGeom>
          <a:noFill/>
        </p:spPr>
        <p:txBody>
          <a:bodyPr wrap="square" rtlCol="0">
            <a:spAutoFit/>
          </a:bodyPr>
          <a:lstStyle/>
          <a:p>
            <a:r>
              <a:rPr lang="en-FR" dirty="0"/>
              <a:t>Bar plot indicating salience of each dimension.</a:t>
            </a:r>
          </a:p>
        </p:txBody>
      </p:sp>
    </p:spTree>
    <p:extLst>
      <p:ext uri="{BB962C8B-B14F-4D97-AF65-F5344CB8AC3E}">
        <p14:creationId xmlns:p14="http://schemas.microsoft.com/office/powerpoint/2010/main" val="87103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3C2ACBB-7ACF-3644-9656-E3E2434ED112}"/>
              </a:ext>
            </a:extLst>
          </p:cNvPr>
          <p:cNvPicPr>
            <a:picLocks noChangeAspect="1"/>
          </p:cNvPicPr>
          <p:nvPr/>
        </p:nvPicPr>
        <p:blipFill>
          <a:blip r:embed="rId2"/>
          <a:stretch>
            <a:fillRect/>
          </a:stretch>
        </p:blipFill>
        <p:spPr>
          <a:xfrm>
            <a:off x="221628" y="419092"/>
            <a:ext cx="3009905" cy="3009905"/>
          </a:xfrm>
          <a:prstGeom prst="rect">
            <a:avLst/>
          </a:prstGeom>
        </p:spPr>
      </p:pic>
      <p:pic>
        <p:nvPicPr>
          <p:cNvPr id="13" name="Picture 12">
            <a:extLst>
              <a:ext uri="{FF2B5EF4-FFF2-40B4-BE49-F238E27FC236}">
                <a16:creationId xmlns:a16="http://schemas.microsoft.com/office/drawing/2014/main" id="{926DC6F7-7923-7A4D-AF51-701CCDDCCCD9}"/>
              </a:ext>
            </a:extLst>
          </p:cNvPr>
          <p:cNvPicPr>
            <a:picLocks noChangeAspect="1"/>
          </p:cNvPicPr>
          <p:nvPr/>
        </p:nvPicPr>
        <p:blipFill>
          <a:blip r:embed="rId3"/>
          <a:stretch>
            <a:fillRect/>
          </a:stretch>
        </p:blipFill>
        <p:spPr>
          <a:xfrm>
            <a:off x="3086095" y="419093"/>
            <a:ext cx="3009905" cy="3009905"/>
          </a:xfrm>
          <a:prstGeom prst="rect">
            <a:avLst/>
          </a:prstGeom>
        </p:spPr>
      </p:pic>
      <p:pic>
        <p:nvPicPr>
          <p:cNvPr id="15" name="Picture 14">
            <a:extLst>
              <a:ext uri="{FF2B5EF4-FFF2-40B4-BE49-F238E27FC236}">
                <a16:creationId xmlns:a16="http://schemas.microsoft.com/office/drawing/2014/main" id="{DE4990B9-7073-6840-91A9-48BDE886593E}"/>
              </a:ext>
            </a:extLst>
          </p:cNvPr>
          <p:cNvPicPr>
            <a:picLocks noChangeAspect="1"/>
          </p:cNvPicPr>
          <p:nvPr/>
        </p:nvPicPr>
        <p:blipFill>
          <a:blip r:embed="rId4"/>
          <a:stretch>
            <a:fillRect/>
          </a:stretch>
        </p:blipFill>
        <p:spPr>
          <a:xfrm>
            <a:off x="6096000" y="419095"/>
            <a:ext cx="3009905" cy="3009905"/>
          </a:xfrm>
          <a:prstGeom prst="rect">
            <a:avLst/>
          </a:prstGeom>
        </p:spPr>
      </p:pic>
      <p:pic>
        <p:nvPicPr>
          <p:cNvPr id="17" name="Picture 16">
            <a:extLst>
              <a:ext uri="{FF2B5EF4-FFF2-40B4-BE49-F238E27FC236}">
                <a16:creationId xmlns:a16="http://schemas.microsoft.com/office/drawing/2014/main" id="{01A02789-0377-EF42-A5D3-5C1A63F2781D}"/>
              </a:ext>
            </a:extLst>
          </p:cNvPr>
          <p:cNvPicPr>
            <a:picLocks noChangeAspect="1"/>
          </p:cNvPicPr>
          <p:nvPr/>
        </p:nvPicPr>
        <p:blipFill>
          <a:blip r:embed="rId5"/>
          <a:stretch>
            <a:fillRect/>
          </a:stretch>
        </p:blipFill>
        <p:spPr>
          <a:xfrm>
            <a:off x="9019331" y="419097"/>
            <a:ext cx="3009904" cy="3009904"/>
          </a:xfrm>
          <a:prstGeom prst="rect">
            <a:avLst/>
          </a:prstGeom>
        </p:spPr>
      </p:pic>
      <p:pic>
        <p:nvPicPr>
          <p:cNvPr id="19" name="Picture 18">
            <a:extLst>
              <a:ext uri="{FF2B5EF4-FFF2-40B4-BE49-F238E27FC236}">
                <a16:creationId xmlns:a16="http://schemas.microsoft.com/office/drawing/2014/main" id="{577D40B3-3D9F-4940-ADB5-1A2604E59B6C}"/>
              </a:ext>
            </a:extLst>
          </p:cNvPr>
          <p:cNvPicPr>
            <a:picLocks noChangeAspect="1"/>
          </p:cNvPicPr>
          <p:nvPr/>
        </p:nvPicPr>
        <p:blipFill>
          <a:blip r:embed="rId6"/>
          <a:stretch>
            <a:fillRect/>
          </a:stretch>
        </p:blipFill>
        <p:spPr>
          <a:xfrm>
            <a:off x="167974" y="3381811"/>
            <a:ext cx="3063560" cy="3063560"/>
          </a:xfrm>
          <a:prstGeom prst="rect">
            <a:avLst/>
          </a:prstGeom>
        </p:spPr>
      </p:pic>
      <p:pic>
        <p:nvPicPr>
          <p:cNvPr id="21" name="Picture 20">
            <a:extLst>
              <a:ext uri="{FF2B5EF4-FFF2-40B4-BE49-F238E27FC236}">
                <a16:creationId xmlns:a16="http://schemas.microsoft.com/office/drawing/2014/main" id="{9ABF01E1-7164-6548-B273-AEB5C3A7DD3B}"/>
              </a:ext>
            </a:extLst>
          </p:cNvPr>
          <p:cNvPicPr>
            <a:picLocks noChangeAspect="1"/>
          </p:cNvPicPr>
          <p:nvPr/>
        </p:nvPicPr>
        <p:blipFill>
          <a:blip r:embed="rId7"/>
          <a:stretch>
            <a:fillRect/>
          </a:stretch>
        </p:blipFill>
        <p:spPr>
          <a:xfrm>
            <a:off x="3013368" y="3342843"/>
            <a:ext cx="3082631" cy="3082631"/>
          </a:xfrm>
          <a:prstGeom prst="rect">
            <a:avLst/>
          </a:prstGeom>
        </p:spPr>
      </p:pic>
      <p:pic>
        <p:nvPicPr>
          <p:cNvPr id="23" name="Picture 22">
            <a:extLst>
              <a:ext uri="{FF2B5EF4-FFF2-40B4-BE49-F238E27FC236}">
                <a16:creationId xmlns:a16="http://schemas.microsoft.com/office/drawing/2014/main" id="{B69CE963-7DA0-224D-BC5E-615D7E02475B}"/>
              </a:ext>
            </a:extLst>
          </p:cNvPr>
          <p:cNvPicPr>
            <a:picLocks noChangeAspect="1"/>
          </p:cNvPicPr>
          <p:nvPr/>
        </p:nvPicPr>
        <p:blipFill>
          <a:blip r:embed="rId8"/>
          <a:stretch>
            <a:fillRect/>
          </a:stretch>
        </p:blipFill>
        <p:spPr>
          <a:xfrm>
            <a:off x="6076927" y="3399968"/>
            <a:ext cx="3009904" cy="3009904"/>
          </a:xfrm>
          <a:prstGeom prst="rect">
            <a:avLst/>
          </a:prstGeom>
        </p:spPr>
      </p:pic>
      <p:pic>
        <p:nvPicPr>
          <p:cNvPr id="25" name="Picture 24">
            <a:extLst>
              <a:ext uri="{FF2B5EF4-FFF2-40B4-BE49-F238E27FC236}">
                <a16:creationId xmlns:a16="http://schemas.microsoft.com/office/drawing/2014/main" id="{3EF01A52-33C4-464A-B069-53010406F997}"/>
              </a:ext>
            </a:extLst>
          </p:cNvPr>
          <p:cNvPicPr>
            <a:picLocks noChangeAspect="1"/>
          </p:cNvPicPr>
          <p:nvPr/>
        </p:nvPicPr>
        <p:blipFill>
          <a:blip r:embed="rId9"/>
          <a:stretch>
            <a:fillRect/>
          </a:stretch>
        </p:blipFill>
        <p:spPr>
          <a:xfrm>
            <a:off x="9014121" y="3457092"/>
            <a:ext cx="3009905" cy="3009905"/>
          </a:xfrm>
          <a:prstGeom prst="rect">
            <a:avLst/>
          </a:prstGeom>
        </p:spPr>
      </p:pic>
    </p:spTree>
    <p:extLst>
      <p:ext uri="{BB962C8B-B14F-4D97-AF65-F5344CB8AC3E}">
        <p14:creationId xmlns:p14="http://schemas.microsoft.com/office/powerpoint/2010/main" val="376682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786679" y="503959"/>
            <a:ext cx="10908051" cy="1200329"/>
          </a:xfrm>
          <a:prstGeom prst="rect">
            <a:avLst/>
          </a:prstGeom>
          <a:noFill/>
        </p:spPr>
        <p:txBody>
          <a:bodyPr wrap="square" rtlCol="0">
            <a:spAutoFit/>
          </a:bodyPr>
          <a:lstStyle/>
          <a:p>
            <a:r>
              <a:rPr lang="en-FR" dirty="0"/>
              <a:t>CCSWA (ComDim analysis) for MIR:</a:t>
            </a:r>
          </a:p>
          <a:p>
            <a:r>
              <a:rPr lang="en-FR" dirty="0"/>
              <a:t>The CC1 separates t</a:t>
            </a:r>
            <a:r>
              <a:rPr lang="en-GB" dirty="0"/>
              <a:t>he</a:t>
            </a:r>
            <a:r>
              <a:rPr lang="en-FR" dirty="0"/>
              <a:t> concentrations 2 and 10. CC4 separates concentration 5. The multiple dimensions allow this method to more accurately make discernments in the data from multiple blocks. This offers more depth and a better visual analysis of the data.</a:t>
            </a:r>
          </a:p>
        </p:txBody>
      </p:sp>
      <p:pic>
        <p:nvPicPr>
          <p:cNvPr id="3" name="Picture 2">
            <a:extLst>
              <a:ext uri="{FF2B5EF4-FFF2-40B4-BE49-F238E27FC236}">
                <a16:creationId xmlns:a16="http://schemas.microsoft.com/office/drawing/2014/main" id="{E01C943D-6CC0-EB42-B791-CB0021B881D0}"/>
              </a:ext>
            </a:extLst>
          </p:cNvPr>
          <p:cNvPicPr>
            <a:picLocks noChangeAspect="1"/>
          </p:cNvPicPr>
          <p:nvPr/>
        </p:nvPicPr>
        <p:blipFill>
          <a:blip r:embed="rId2"/>
          <a:stretch>
            <a:fillRect/>
          </a:stretch>
        </p:blipFill>
        <p:spPr>
          <a:xfrm>
            <a:off x="36133" y="2847106"/>
            <a:ext cx="3200400" cy="3200400"/>
          </a:xfrm>
          <a:prstGeom prst="rect">
            <a:avLst/>
          </a:prstGeom>
        </p:spPr>
      </p:pic>
      <p:pic>
        <p:nvPicPr>
          <p:cNvPr id="7" name="Picture 6">
            <a:extLst>
              <a:ext uri="{FF2B5EF4-FFF2-40B4-BE49-F238E27FC236}">
                <a16:creationId xmlns:a16="http://schemas.microsoft.com/office/drawing/2014/main" id="{C6146810-AF74-D940-84E6-B893180BE846}"/>
              </a:ext>
            </a:extLst>
          </p:cNvPr>
          <p:cNvPicPr>
            <a:picLocks noChangeAspect="1"/>
          </p:cNvPicPr>
          <p:nvPr/>
        </p:nvPicPr>
        <p:blipFill>
          <a:blip r:embed="rId3"/>
          <a:stretch>
            <a:fillRect/>
          </a:stretch>
        </p:blipFill>
        <p:spPr>
          <a:xfrm>
            <a:off x="3052961" y="2847107"/>
            <a:ext cx="3200401" cy="3200401"/>
          </a:xfrm>
          <a:prstGeom prst="rect">
            <a:avLst/>
          </a:prstGeom>
        </p:spPr>
      </p:pic>
      <p:pic>
        <p:nvPicPr>
          <p:cNvPr id="14" name="Picture 13">
            <a:extLst>
              <a:ext uri="{FF2B5EF4-FFF2-40B4-BE49-F238E27FC236}">
                <a16:creationId xmlns:a16="http://schemas.microsoft.com/office/drawing/2014/main" id="{B9C68A7B-141F-3A4A-8938-7050FAA00553}"/>
              </a:ext>
            </a:extLst>
          </p:cNvPr>
          <p:cNvPicPr>
            <a:picLocks noChangeAspect="1"/>
          </p:cNvPicPr>
          <p:nvPr/>
        </p:nvPicPr>
        <p:blipFill>
          <a:blip r:embed="rId4"/>
          <a:stretch>
            <a:fillRect/>
          </a:stretch>
        </p:blipFill>
        <p:spPr>
          <a:xfrm>
            <a:off x="6055935" y="2847108"/>
            <a:ext cx="3200400" cy="3200400"/>
          </a:xfrm>
          <a:prstGeom prst="rect">
            <a:avLst/>
          </a:prstGeom>
        </p:spPr>
      </p:pic>
      <p:pic>
        <p:nvPicPr>
          <p:cNvPr id="16" name="Picture 15">
            <a:extLst>
              <a:ext uri="{FF2B5EF4-FFF2-40B4-BE49-F238E27FC236}">
                <a16:creationId xmlns:a16="http://schemas.microsoft.com/office/drawing/2014/main" id="{658BC09A-2419-B148-A921-4BFB492D1BB6}"/>
              </a:ext>
            </a:extLst>
          </p:cNvPr>
          <p:cNvPicPr>
            <a:picLocks noChangeAspect="1"/>
          </p:cNvPicPr>
          <p:nvPr/>
        </p:nvPicPr>
        <p:blipFill>
          <a:blip r:embed="rId5"/>
          <a:stretch>
            <a:fillRect/>
          </a:stretch>
        </p:blipFill>
        <p:spPr>
          <a:xfrm>
            <a:off x="9056938" y="2847108"/>
            <a:ext cx="3200400" cy="3200400"/>
          </a:xfrm>
          <a:prstGeom prst="rect">
            <a:avLst/>
          </a:prstGeom>
        </p:spPr>
      </p:pic>
    </p:spTree>
    <p:extLst>
      <p:ext uri="{BB962C8B-B14F-4D97-AF65-F5344CB8AC3E}">
        <p14:creationId xmlns:p14="http://schemas.microsoft.com/office/powerpoint/2010/main" val="1167475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786679" y="503959"/>
            <a:ext cx="10908051" cy="1200329"/>
          </a:xfrm>
          <a:prstGeom prst="rect">
            <a:avLst/>
          </a:prstGeom>
          <a:noFill/>
        </p:spPr>
        <p:txBody>
          <a:bodyPr wrap="square" rtlCol="0">
            <a:spAutoFit/>
          </a:bodyPr>
          <a:lstStyle/>
          <a:p>
            <a:r>
              <a:rPr lang="en-FR" dirty="0"/>
              <a:t>CCSWA (ComDim analysis) for NIR:</a:t>
            </a:r>
          </a:p>
          <a:p>
            <a:r>
              <a:rPr lang="en-FR" dirty="0"/>
              <a:t>The 3 independ</a:t>
            </a:r>
            <a:r>
              <a:rPr lang="en-GB" dirty="0"/>
              <a:t>e</a:t>
            </a:r>
            <a:r>
              <a:rPr lang="en-FR" dirty="0"/>
              <a:t>nt blocks of t</a:t>
            </a:r>
            <a:r>
              <a:rPr lang="en-GB" dirty="0"/>
              <a:t>he</a:t>
            </a:r>
            <a:r>
              <a:rPr lang="en-FR" dirty="0"/>
              <a:t> NIR spectra were loaded. It was observed that loadings for the table 1 could not be plotted. On deeper observation some Nan values were present </a:t>
            </a:r>
            <a:r>
              <a:rPr lang="en-GB" dirty="0"/>
              <a:t>in this loadings table.</a:t>
            </a:r>
            <a:r>
              <a:rPr lang="en-FR" dirty="0"/>
              <a:t> However the loadings for the 2nd and 3rd tables were possible. Check the next page for comparison.</a:t>
            </a:r>
          </a:p>
        </p:txBody>
      </p:sp>
      <p:pic>
        <p:nvPicPr>
          <p:cNvPr id="3" name="Picture 2">
            <a:extLst>
              <a:ext uri="{FF2B5EF4-FFF2-40B4-BE49-F238E27FC236}">
                <a16:creationId xmlns:a16="http://schemas.microsoft.com/office/drawing/2014/main" id="{17DDECCF-2186-6F43-B6DE-6AA87A775A5C}"/>
              </a:ext>
            </a:extLst>
          </p:cNvPr>
          <p:cNvPicPr>
            <a:picLocks noChangeAspect="1"/>
          </p:cNvPicPr>
          <p:nvPr/>
        </p:nvPicPr>
        <p:blipFill>
          <a:blip r:embed="rId2"/>
          <a:stretch>
            <a:fillRect/>
          </a:stretch>
        </p:blipFill>
        <p:spPr>
          <a:xfrm>
            <a:off x="589564" y="1539769"/>
            <a:ext cx="2660073" cy="2660073"/>
          </a:xfrm>
          <a:prstGeom prst="rect">
            <a:avLst/>
          </a:prstGeom>
        </p:spPr>
      </p:pic>
      <p:pic>
        <p:nvPicPr>
          <p:cNvPr id="7" name="Picture 6">
            <a:extLst>
              <a:ext uri="{FF2B5EF4-FFF2-40B4-BE49-F238E27FC236}">
                <a16:creationId xmlns:a16="http://schemas.microsoft.com/office/drawing/2014/main" id="{37ABCD9B-D868-354F-882C-6D81A84FDB20}"/>
              </a:ext>
            </a:extLst>
          </p:cNvPr>
          <p:cNvPicPr>
            <a:picLocks noChangeAspect="1"/>
          </p:cNvPicPr>
          <p:nvPr/>
        </p:nvPicPr>
        <p:blipFill>
          <a:blip r:embed="rId3"/>
          <a:stretch>
            <a:fillRect/>
          </a:stretch>
        </p:blipFill>
        <p:spPr>
          <a:xfrm>
            <a:off x="3471312" y="1539769"/>
            <a:ext cx="2660074" cy="2660074"/>
          </a:xfrm>
          <a:prstGeom prst="rect">
            <a:avLst/>
          </a:prstGeom>
        </p:spPr>
      </p:pic>
      <p:pic>
        <p:nvPicPr>
          <p:cNvPr id="14" name="Picture 13">
            <a:extLst>
              <a:ext uri="{FF2B5EF4-FFF2-40B4-BE49-F238E27FC236}">
                <a16:creationId xmlns:a16="http://schemas.microsoft.com/office/drawing/2014/main" id="{3EFF02C0-0B5F-3C4A-BB86-672480F99B37}"/>
              </a:ext>
            </a:extLst>
          </p:cNvPr>
          <p:cNvPicPr>
            <a:picLocks noChangeAspect="1"/>
          </p:cNvPicPr>
          <p:nvPr/>
        </p:nvPicPr>
        <p:blipFill>
          <a:blip r:embed="rId4"/>
          <a:stretch>
            <a:fillRect/>
          </a:stretch>
        </p:blipFill>
        <p:spPr>
          <a:xfrm>
            <a:off x="568193" y="4197927"/>
            <a:ext cx="2660073" cy="2660073"/>
          </a:xfrm>
          <a:prstGeom prst="rect">
            <a:avLst/>
          </a:prstGeom>
        </p:spPr>
      </p:pic>
      <p:pic>
        <p:nvPicPr>
          <p:cNvPr id="16" name="Picture 15">
            <a:extLst>
              <a:ext uri="{FF2B5EF4-FFF2-40B4-BE49-F238E27FC236}">
                <a16:creationId xmlns:a16="http://schemas.microsoft.com/office/drawing/2014/main" id="{D75D5E78-3A94-8443-A09D-77985C8A4C8D}"/>
              </a:ext>
            </a:extLst>
          </p:cNvPr>
          <p:cNvPicPr>
            <a:picLocks noChangeAspect="1"/>
          </p:cNvPicPr>
          <p:nvPr/>
        </p:nvPicPr>
        <p:blipFill>
          <a:blip r:embed="rId5"/>
          <a:stretch>
            <a:fillRect/>
          </a:stretch>
        </p:blipFill>
        <p:spPr>
          <a:xfrm>
            <a:off x="3492683" y="4197927"/>
            <a:ext cx="2660073" cy="2660073"/>
          </a:xfrm>
          <a:prstGeom prst="rect">
            <a:avLst/>
          </a:prstGeom>
        </p:spPr>
      </p:pic>
      <p:pic>
        <p:nvPicPr>
          <p:cNvPr id="18" name="Picture 17">
            <a:extLst>
              <a:ext uri="{FF2B5EF4-FFF2-40B4-BE49-F238E27FC236}">
                <a16:creationId xmlns:a16="http://schemas.microsoft.com/office/drawing/2014/main" id="{11A167C3-E9F3-734C-8B7A-4C6D6AE8B906}"/>
              </a:ext>
            </a:extLst>
          </p:cNvPr>
          <p:cNvPicPr>
            <a:picLocks noChangeAspect="1"/>
          </p:cNvPicPr>
          <p:nvPr/>
        </p:nvPicPr>
        <p:blipFill>
          <a:blip r:embed="rId6"/>
          <a:stretch>
            <a:fillRect/>
          </a:stretch>
        </p:blipFill>
        <p:spPr>
          <a:xfrm>
            <a:off x="6848730" y="1863436"/>
            <a:ext cx="4490605" cy="4490605"/>
          </a:xfrm>
          <a:prstGeom prst="rect">
            <a:avLst/>
          </a:prstGeom>
        </p:spPr>
      </p:pic>
      <p:sp>
        <p:nvSpPr>
          <p:cNvPr id="19" name="TextBox 18">
            <a:extLst>
              <a:ext uri="{FF2B5EF4-FFF2-40B4-BE49-F238E27FC236}">
                <a16:creationId xmlns:a16="http://schemas.microsoft.com/office/drawing/2014/main" id="{754029C6-F8CE-A04A-96A0-7321F33A360D}"/>
              </a:ext>
            </a:extLst>
          </p:cNvPr>
          <p:cNvSpPr txBox="1"/>
          <p:nvPr/>
        </p:nvSpPr>
        <p:spPr>
          <a:xfrm>
            <a:off x="7027406" y="1599196"/>
            <a:ext cx="4864439" cy="369332"/>
          </a:xfrm>
          <a:prstGeom prst="rect">
            <a:avLst/>
          </a:prstGeom>
          <a:noFill/>
        </p:spPr>
        <p:txBody>
          <a:bodyPr wrap="square" rtlCol="0">
            <a:spAutoFit/>
          </a:bodyPr>
          <a:lstStyle/>
          <a:p>
            <a:r>
              <a:rPr lang="en-FR" dirty="0"/>
              <a:t>Bar plot indicating salience of each dimension.</a:t>
            </a:r>
          </a:p>
        </p:txBody>
      </p:sp>
    </p:spTree>
    <p:extLst>
      <p:ext uri="{BB962C8B-B14F-4D97-AF65-F5344CB8AC3E}">
        <p14:creationId xmlns:p14="http://schemas.microsoft.com/office/powerpoint/2010/main" val="3998519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60A103-2677-F341-B098-77C6E7B691F6}"/>
              </a:ext>
            </a:extLst>
          </p:cNvPr>
          <p:cNvPicPr>
            <a:picLocks noChangeAspect="1"/>
          </p:cNvPicPr>
          <p:nvPr/>
        </p:nvPicPr>
        <p:blipFill>
          <a:blip r:embed="rId2"/>
          <a:stretch>
            <a:fillRect/>
          </a:stretch>
        </p:blipFill>
        <p:spPr>
          <a:xfrm>
            <a:off x="0" y="263235"/>
            <a:ext cx="2951018" cy="2951018"/>
          </a:xfrm>
          <a:prstGeom prst="rect">
            <a:avLst/>
          </a:prstGeom>
        </p:spPr>
      </p:pic>
      <p:pic>
        <p:nvPicPr>
          <p:cNvPr id="5" name="Picture 4">
            <a:extLst>
              <a:ext uri="{FF2B5EF4-FFF2-40B4-BE49-F238E27FC236}">
                <a16:creationId xmlns:a16="http://schemas.microsoft.com/office/drawing/2014/main" id="{B853A56A-0FBB-3E4F-91E5-30E8B3CF47B5}"/>
              </a:ext>
            </a:extLst>
          </p:cNvPr>
          <p:cNvPicPr>
            <a:picLocks noChangeAspect="1"/>
          </p:cNvPicPr>
          <p:nvPr/>
        </p:nvPicPr>
        <p:blipFill>
          <a:blip r:embed="rId3"/>
          <a:stretch>
            <a:fillRect/>
          </a:stretch>
        </p:blipFill>
        <p:spPr>
          <a:xfrm>
            <a:off x="2964873" y="318654"/>
            <a:ext cx="2951018" cy="2951018"/>
          </a:xfrm>
          <a:prstGeom prst="rect">
            <a:avLst/>
          </a:prstGeom>
        </p:spPr>
      </p:pic>
      <p:pic>
        <p:nvPicPr>
          <p:cNvPr id="7" name="Picture 6">
            <a:extLst>
              <a:ext uri="{FF2B5EF4-FFF2-40B4-BE49-F238E27FC236}">
                <a16:creationId xmlns:a16="http://schemas.microsoft.com/office/drawing/2014/main" id="{328D004B-1F7B-D745-9D3D-8FEDD9255A61}"/>
              </a:ext>
            </a:extLst>
          </p:cNvPr>
          <p:cNvPicPr>
            <a:picLocks noChangeAspect="1"/>
          </p:cNvPicPr>
          <p:nvPr/>
        </p:nvPicPr>
        <p:blipFill>
          <a:blip r:embed="rId4"/>
          <a:stretch>
            <a:fillRect/>
          </a:stretch>
        </p:blipFill>
        <p:spPr>
          <a:xfrm>
            <a:off x="5777346" y="311727"/>
            <a:ext cx="2951018" cy="2951018"/>
          </a:xfrm>
          <a:prstGeom prst="rect">
            <a:avLst/>
          </a:prstGeom>
        </p:spPr>
      </p:pic>
      <p:pic>
        <p:nvPicPr>
          <p:cNvPr id="9" name="Picture 8">
            <a:extLst>
              <a:ext uri="{FF2B5EF4-FFF2-40B4-BE49-F238E27FC236}">
                <a16:creationId xmlns:a16="http://schemas.microsoft.com/office/drawing/2014/main" id="{D31DD4EE-97AC-9B4C-BE39-AF1D5D892F23}"/>
              </a:ext>
            </a:extLst>
          </p:cNvPr>
          <p:cNvPicPr>
            <a:picLocks noChangeAspect="1"/>
          </p:cNvPicPr>
          <p:nvPr/>
        </p:nvPicPr>
        <p:blipFill>
          <a:blip r:embed="rId5"/>
          <a:stretch>
            <a:fillRect/>
          </a:stretch>
        </p:blipFill>
        <p:spPr>
          <a:xfrm>
            <a:off x="8728364" y="259772"/>
            <a:ext cx="2951018" cy="2951018"/>
          </a:xfrm>
          <a:prstGeom prst="rect">
            <a:avLst/>
          </a:prstGeom>
        </p:spPr>
      </p:pic>
      <p:pic>
        <p:nvPicPr>
          <p:cNvPr id="12" name="Picture 11">
            <a:extLst>
              <a:ext uri="{FF2B5EF4-FFF2-40B4-BE49-F238E27FC236}">
                <a16:creationId xmlns:a16="http://schemas.microsoft.com/office/drawing/2014/main" id="{1734510F-EB98-5846-9CB5-1AE7BA444CF2}"/>
              </a:ext>
            </a:extLst>
          </p:cNvPr>
          <p:cNvPicPr>
            <a:picLocks noChangeAspect="1"/>
          </p:cNvPicPr>
          <p:nvPr/>
        </p:nvPicPr>
        <p:blipFill>
          <a:blip r:embed="rId6"/>
          <a:stretch>
            <a:fillRect/>
          </a:stretch>
        </p:blipFill>
        <p:spPr>
          <a:xfrm>
            <a:off x="0" y="3338944"/>
            <a:ext cx="2951018" cy="2951018"/>
          </a:xfrm>
          <a:prstGeom prst="rect">
            <a:avLst/>
          </a:prstGeom>
        </p:spPr>
      </p:pic>
      <p:pic>
        <p:nvPicPr>
          <p:cNvPr id="16" name="Picture 15">
            <a:extLst>
              <a:ext uri="{FF2B5EF4-FFF2-40B4-BE49-F238E27FC236}">
                <a16:creationId xmlns:a16="http://schemas.microsoft.com/office/drawing/2014/main" id="{D875AD6A-CB39-374D-9E76-99BE81F7C0D2}"/>
              </a:ext>
            </a:extLst>
          </p:cNvPr>
          <p:cNvPicPr>
            <a:picLocks noChangeAspect="1"/>
          </p:cNvPicPr>
          <p:nvPr/>
        </p:nvPicPr>
        <p:blipFill>
          <a:blip r:embed="rId7"/>
          <a:stretch>
            <a:fillRect/>
          </a:stretch>
        </p:blipFill>
        <p:spPr>
          <a:xfrm>
            <a:off x="2964872" y="3338944"/>
            <a:ext cx="2951018" cy="2951018"/>
          </a:xfrm>
          <a:prstGeom prst="rect">
            <a:avLst/>
          </a:prstGeom>
        </p:spPr>
      </p:pic>
      <p:pic>
        <p:nvPicPr>
          <p:cNvPr id="20" name="Picture 19">
            <a:extLst>
              <a:ext uri="{FF2B5EF4-FFF2-40B4-BE49-F238E27FC236}">
                <a16:creationId xmlns:a16="http://schemas.microsoft.com/office/drawing/2014/main" id="{8A3AEDFB-7475-964A-839A-4BE54A60C1B3}"/>
              </a:ext>
            </a:extLst>
          </p:cNvPr>
          <p:cNvPicPr>
            <a:picLocks noChangeAspect="1"/>
          </p:cNvPicPr>
          <p:nvPr/>
        </p:nvPicPr>
        <p:blipFill>
          <a:blip r:embed="rId8"/>
          <a:stretch>
            <a:fillRect/>
          </a:stretch>
        </p:blipFill>
        <p:spPr>
          <a:xfrm>
            <a:off x="5777346" y="3338944"/>
            <a:ext cx="2951018" cy="2951018"/>
          </a:xfrm>
          <a:prstGeom prst="rect">
            <a:avLst/>
          </a:prstGeom>
        </p:spPr>
      </p:pic>
      <p:pic>
        <p:nvPicPr>
          <p:cNvPr id="24" name="Picture 23">
            <a:extLst>
              <a:ext uri="{FF2B5EF4-FFF2-40B4-BE49-F238E27FC236}">
                <a16:creationId xmlns:a16="http://schemas.microsoft.com/office/drawing/2014/main" id="{A46449CA-0CFB-D64D-81FF-B7A589449686}"/>
              </a:ext>
            </a:extLst>
          </p:cNvPr>
          <p:cNvPicPr>
            <a:picLocks noChangeAspect="1"/>
          </p:cNvPicPr>
          <p:nvPr/>
        </p:nvPicPr>
        <p:blipFill>
          <a:blip r:embed="rId9"/>
          <a:stretch>
            <a:fillRect/>
          </a:stretch>
        </p:blipFill>
        <p:spPr>
          <a:xfrm>
            <a:off x="8728364" y="3338944"/>
            <a:ext cx="2951018" cy="2951018"/>
          </a:xfrm>
          <a:prstGeom prst="rect">
            <a:avLst/>
          </a:prstGeom>
        </p:spPr>
      </p:pic>
    </p:spTree>
    <p:extLst>
      <p:ext uri="{BB962C8B-B14F-4D97-AF65-F5344CB8AC3E}">
        <p14:creationId xmlns:p14="http://schemas.microsoft.com/office/powerpoint/2010/main" val="129810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52350-B1C3-824D-ADD9-1F4C1B901502}"/>
              </a:ext>
            </a:extLst>
          </p:cNvPr>
          <p:cNvSpPr txBox="1">
            <a:spLocks/>
          </p:cNvSpPr>
          <p:nvPr/>
        </p:nvSpPr>
        <p:spPr>
          <a:xfrm>
            <a:off x="814388" y="628650"/>
            <a:ext cx="10908051" cy="646331"/>
          </a:xfrm>
          <a:prstGeom prst="rect">
            <a:avLst/>
          </a:prstGeom>
          <a:noFill/>
        </p:spPr>
        <p:txBody>
          <a:bodyPr wrap="square" rtlCol="0">
            <a:spAutoFit/>
          </a:bodyPr>
          <a:lstStyle/>
          <a:p>
            <a:r>
              <a:rPr lang="en-FR" dirty="0"/>
              <a:t>Let us start by importing t</a:t>
            </a:r>
            <a:r>
              <a:rPr lang="en-GB" dirty="0"/>
              <a:t>he</a:t>
            </a:r>
            <a:r>
              <a:rPr lang="en-FR" dirty="0"/>
              <a:t> data into Chemflow and comparing the raw spectra of t</a:t>
            </a:r>
            <a:r>
              <a:rPr lang="en-GB" dirty="0"/>
              <a:t>he</a:t>
            </a:r>
            <a:r>
              <a:rPr lang="en-FR" dirty="0"/>
              <a:t> MIR and NIR tables. We can see that the separation </a:t>
            </a:r>
            <a:r>
              <a:rPr lang="en-GB" dirty="0"/>
              <a:t>is more pronounced in the MIR spectra compared to the NIR spectra. </a:t>
            </a:r>
            <a:endParaRPr lang="en-FR" dirty="0"/>
          </a:p>
        </p:txBody>
      </p:sp>
      <p:pic>
        <p:nvPicPr>
          <p:cNvPr id="7" name="Picture 6">
            <a:extLst>
              <a:ext uri="{FF2B5EF4-FFF2-40B4-BE49-F238E27FC236}">
                <a16:creationId xmlns:a16="http://schemas.microsoft.com/office/drawing/2014/main" id="{AF688D12-B12B-014A-859F-073CC4B35033}"/>
              </a:ext>
            </a:extLst>
          </p:cNvPr>
          <p:cNvPicPr>
            <a:picLocks noChangeAspect="1"/>
          </p:cNvPicPr>
          <p:nvPr/>
        </p:nvPicPr>
        <p:blipFill>
          <a:blip r:embed="rId2"/>
          <a:stretch>
            <a:fillRect/>
          </a:stretch>
        </p:blipFill>
        <p:spPr>
          <a:xfrm>
            <a:off x="879195" y="1201243"/>
            <a:ext cx="2870478" cy="2870478"/>
          </a:xfrm>
          <a:prstGeom prst="rect">
            <a:avLst/>
          </a:prstGeom>
        </p:spPr>
      </p:pic>
      <p:pic>
        <p:nvPicPr>
          <p:cNvPr id="9" name="Picture 8">
            <a:extLst>
              <a:ext uri="{FF2B5EF4-FFF2-40B4-BE49-F238E27FC236}">
                <a16:creationId xmlns:a16="http://schemas.microsoft.com/office/drawing/2014/main" id="{0F257B45-EB75-9C42-AE5F-E2FE4E7F6236}"/>
              </a:ext>
            </a:extLst>
          </p:cNvPr>
          <p:cNvPicPr>
            <a:picLocks noChangeAspect="1"/>
          </p:cNvPicPr>
          <p:nvPr/>
        </p:nvPicPr>
        <p:blipFill>
          <a:blip r:embed="rId3"/>
          <a:stretch>
            <a:fillRect/>
          </a:stretch>
        </p:blipFill>
        <p:spPr>
          <a:xfrm>
            <a:off x="775946" y="3884273"/>
            <a:ext cx="2973727" cy="2973727"/>
          </a:xfrm>
          <a:prstGeom prst="rect">
            <a:avLst/>
          </a:prstGeom>
        </p:spPr>
      </p:pic>
      <p:pic>
        <p:nvPicPr>
          <p:cNvPr id="13" name="Picture 12">
            <a:extLst>
              <a:ext uri="{FF2B5EF4-FFF2-40B4-BE49-F238E27FC236}">
                <a16:creationId xmlns:a16="http://schemas.microsoft.com/office/drawing/2014/main" id="{B83248D1-893B-5742-BE1C-7FC8B71005BF}"/>
              </a:ext>
            </a:extLst>
          </p:cNvPr>
          <p:cNvPicPr>
            <a:picLocks noChangeAspect="1"/>
          </p:cNvPicPr>
          <p:nvPr/>
        </p:nvPicPr>
        <p:blipFill>
          <a:blip r:embed="rId4"/>
          <a:stretch>
            <a:fillRect/>
          </a:stretch>
        </p:blipFill>
        <p:spPr>
          <a:xfrm>
            <a:off x="4169451" y="1097994"/>
            <a:ext cx="2973727" cy="2973727"/>
          </a:xfrm>
          <a:prstGeom prst="rect">
            <a:avLst/>
          </a:prstGeom>
        </p:spPr>
      </p:pic>
      <p:pic>
        <p:nvPicPr>
          <p:cNvPr id="15" name="Picture 14">
            <a:extLst>
              <a:ext uri="{FF2B5EF4-FFF2-40B4-BE49-F238E27FC236}">
                <a16:creationId xmlns:a16="http://schemas.microsoft.com/office/drawing/2014/main" id="{EE9674DD-EDA7-BB42-AA5E-EB80F2CF7BD7}"/>
              </a:ext>
            </a:extLst>
          </p:cNvPr>
          <p:cNvPicPr>
            <a:picLocks noChangeAspect="1"/>
          </p:cNvPicPr>
          <p:nvPr/>
        </p:nvPicPr>
        <p:blipFill>
          <a:blip r:embed="rId5"/>
          <a:stretch>
            <a:fillRect/>
          </a:stretch>
        </p:blipFill>
        <p:spPr>
          <a:xfrm>
            <a:off x="4169452" y="3884273"/>
            <a:ext cx="2973727" cy="2973727"/>
          </a:xfrm>
          <a:prstGeom prst="rect">
            <a:avLst/>
          </a:prstGeom>
        </p:spPr>
      </p:pic>
      <p:pic>
        <p:nvPicPr>
          <p:cNvPr id="17" name="Picture 16">
            <a:extLst>
              <a:ext uri="{FF2B5EF4-FFF2-40B4-BE49-F238E27FC236}">
                <a16:creationId xmlns:a16="http://schemas.microsoft.com/office/drawing/2014/main" id="{2C86725C-7594-9C40-AD22-EB54E0B42EF9}"/>
              </a:ext>
            </a:extLst>
          </p:cNvPr>
          <p:cNvPicPr>
            <a:picLocks noChangeAspect="1"/>
          </p:cNvPicPr>
          <p:nvPr/>
        </p:nvPicPr>
        <p:blipFill>
          <a:blip r:embed="rId6"/>
          <a:stretch>
            <a:fillRect/>
          </a:stretch>
        </p:blipFill>
        <p:spPr>
          <a:xfrm>
            <a:off x="7562958" y="1097993"/>
            <a:ext cx="2973727" cy="2973727"/>
          </a:xfrm>
          <a:prstGeom prst="rect">
            <a:avLst/>
          </a:prstGeom>
        </p:spPr>
      </p:pic>
      <p:pic>
        <p:nvPicPr>
          <p:cNvPr id="19" name="Picture 18">
            <a:extLst>
              <a:ext uri="{FF2B5EF4-FFF2-40B4-BE49-F238E27FC236}">
                <a16:creationId xmlns:a16="http://schemas.microsoft.com/office/drawing/2014/main" id="{897BD20E-73E6-C348-ADC3-F05163FE3BF5}"/>
              </a:ext>
            </a:extLst>
          </p:cNvPr>
          <p:cNvPicPr>
            <a:picLocks noChangeAspect="1"/>
          </p:cNvPicPr>
          <p:nvPr/>
        </p:nvPicPr>
        <p:blipFill>
          <a:blip r:embed="rId7"/>
          <a:stretch>
            <a:fillRect/>
          </a:stretch>
        </p:blipFill>
        <p:spPr>
          <a:xfrm>
            <a:off x="7562958" y="3884273"/>
            <a:ext cx="2973727" cy="2973727"/>
          </a:xfrm>
          <a:prstGeom prst="rect">
            <a:avLst/>
          </a:prstGeom>
        </p:spPr>
      </p:pic>
    </p:spTree>
    <p:extLst>
      <p:ext uri="{BB962C8B-B14F-4D97-AF65-F5344CB8AC3E}">
        <p14:creationId xmlns:p14="http://schemas.microsoft.com/office/powerpoint/2010/main" val="1030168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786679" y="503959"/>
            <a:ext cx="10908051" cy="923330"/>
          </a:xfrm>
          <a:prstGeom prst="rect">
            <a:avLst/>
          </a:prstGeom>
          <a:noFill/>
        </p:spPr>
        <p:txBody>
          <a:bodyPr wrap="square" rtlCol="0">
            <a:spAutoFit/>
          </a:bodyPr>
          <a:lstStyle/>
          <a:p>
            <a:r>
              <a:rPr lang="en-FR" dirty="0"/>
              <a:t>CCSWA (ComDim analysis) for NIR:</a:t>
            </a:r>
          </a:p>
          <a:p>
            <a:r>
              <a:rPr lang="en-FR" dirty="0"/>
              <a:t>The CC1 separates t</a:t>
            </a:r>
            <a:r>
              <a:rPr lang="en-GB" dirty="0"/>
              <a:t>he</a:t>
            </a:r>
            <a:r>
              <a:rPr lang="en-FR" dirty="0"/>
              <a:t> concentrations 2 and 10. CC4 separates concentration 5. For the NIR spectra, to discern ‘side’ values,  we see that dim 3 separates side 2 (7/9). In the other dimesions, separation by ‘side’ is not too clear.</a:t>
            </a:r>
          </a:p>
        </p:txBody>
      </p:sp>
      <p:pic>
        <p:nvPicPr>
          <p:cNvPr id="4" name="Picture 3">
            <a:extLst>
              <a:ext uri="{FF2B5EF4-FFF2-40B4-BE49-F238E27FC236}">
                <a16:creationId xmlns:a16="http://schemas.microsoft.com/office/drawing/2014/main" id="{04BB63E9-20DC-554B-BD63-19F5BCDE23BB}"/>
              </a:ext>
            </a:extLst>
          </p:cNvPr>
          <p:cNvPicPr>
            <a:picLocks noChangeAspect="1"/>
          </p:cNvPicPr>
          <p:nvPr/>
        </p:nvPicPr>
        <p:blipFill>
          <a:blip r:embed="rId2"/>
          <a:stretch>
            <a:fillRect/>
          </a:stretch>
        </p:blipFill>
        <p:spPr>
          <a:xfrm>
            <a:off x="0" y="2744932"/>
            <a:ext cx="3170959" cy="3170959"/>
          </a:xfrm>
          <a:prstGeom prst="rect">
            <a:avLst/>
          </a:prstGeom>
        </p:spPr>
      </p:pic>
      <p:pic>
        <p:nvPicPr>
          <p:cNvPr id="6" name="Picture 5">
            <a:extLst>
              <a:ext uri="{FF2B5EF4-FFF2-40B4-BE49-F238E27FC236}">
                <a16:creationId xmlns:a16="http://schemas.microsoft.com/office/drawing/2014/main" id="{2D4F3B08-BDD6-8844-A215-508BD0FF1727}"/>
              </a:ext>
            </a:extLst>
          </p:cNvPr>
          <p:cNvPicPr>
            <a:picLocks noChangeAspect="1"/>
          </p:cNvPicPr>
          <p:nvPr/>
        </p:nvPicPr>
        <p:blipFill>
          <a:blip r:embed="rId3"/>
          <a:stretch>
            <a:fillRect/>
          </a:stretch>
        </p:blipFill>
        <p:spPr>
          <a:xfrm>
            <a:off x="3011167" y="2744932"/>
            <a:ext cx="3170959" cy="3170959"/>
          </a:xfrm>
          <a:prstGeom prst="rect">
            <a:avLst/>
          </a:prstGeom>
        </p:spPr>
      </p:pic>
      <p:pic>
        <p:nvPicPr>
          <p:cNvPr id="9" name="Picture 8">
            <a:extLst>
              <a:ext uri="{FF2B5EF4-FFF2-40B4-BE49-F238E27FC236}">
                <a16:creationId xmlns:a16="http://schemas.microsoft.com/office/drawing/2014/main" id="{5EA74B13-27C3-8541-A14C-6DC4B39B6944}"/>
              </a:ext>
            </a:extLst>
          </p:cNvPr>
          <p:cNvPicPr>
            <a:picLocks noChangeAspect="1"/>
          </p:cNvPicPr>
          <p:nvPr/>
        </p:nvPicPr>
        <p:blipFill>
          <a:blip r:embed="rId4"/>
          <a:stretch>
            <a:fillRect/>
          </a:stretch>
        </p:blipFill>
        <p:spPr>
          <a:xfrm>
            <a:off x="6068290" y="2744932"/>
            <a:ext cx="3170959" cy="3170959"/>
          </a:xfrm>
          <a:prstGeom prst="rect">
            <a:avLst/>
          </a:prstGeom>
        </p:spPr>
      </p:pic>
      <p:pic>
        <p:nvPicPr>
          <p:cNvPr id="12" name="Picture 11">
            <a:extLst>
              <a:ext uri="{FF2B5EF4-FFF2-40B4-BE49-F238E27FC236}">
                <a16:creationId xmlns:a16="http://schemas.microsoft.com/office/drawing/2014/main" id="{49576EF1-BA8D-2F43-9E52-553993539ABD}"/>
              </a:ext>
            </a:extLst>
          </p:cNvPr>
          <p:cNvPicPr>
            <a:picLocks noChangeAspect="1"/>
          </p:cNvPicPr>
          <p:nvPr/>
        </p:nvPicPr>
        <p:blipFill>
          <a:blip r:embed="rId5"/>
          <a:stretch>
            <a:fillRect/>
          </a:stretch>
        </p:blipFill>
        <p:spPr>
          <a:xfrm>
            <a:off x="9093312" y="2744932"/>
            <a:ext cx="3170959" cy="3170959"/>
          </a:xfrm>
          <a:prstGeom prst="rect">
            <a:avLst/>
          </a:prstGeom>
        </p:spPr>
      </p:pic>
    </p:spTree>
    <p:extLst>
      <p:ext uri="{BB962C8B-B14F-4D97-AF65-F5344CB8AC3E}">
        <p14:creationId xmlns:p14="http://schemas.microsoft.com/office/powerpoint/2010/main" val="3133916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786679" y="503959"/>
            <a:ext cx="10908051" cy="1200329"/>
          </a:xfrm>
          <a:prstGeom prst="rect">
            <a:avLst/>
          </a:prstGeom>
          <a:noFill/>
        </p:spPr>
        <p:txBody>
          <a:bodyPr wrap="square" rtlCol="0">
            <a:spAutoFit/>
          </a:bodyPr>
          <a:lstStyle/>
          <a:p>
            <a:r>
              <a:rPr lang="en-FR" dirty="0"/>
              <a:t>ACOM:</a:t>
            </a:r>
          </a:p>
          <a:p>
            <a:r>
              <a:rPr lang="en-FR" dirty="0"/>
              <a:t>This is the co-inertia and common components analysis.  Ag</a:t>
            </a:r>
            <a:r>
              <a:rPr lang="en-GB" dirty="0"/>
              <a:t>ai</a:t>
            </a:r>
            <a:r>
              <a:rPr lang="en-FR" dirty="0"/>
              <a:t>n with this method we can seek benefit from the multiple dimensions for the different tables. Dimension 1 explains most of the variance while the other dimensions progressively explain lesser. </a:t>
            </a:r>
          </a:p>
        </p:txBody>
      </p:sp>
      <p:graphicFrame>
        <p:nvGraphicFramePr>
          <p:cNvPr id="2" name="Table 1">
            <a:extLst>
              <a:ext uri="{FF2B5EF4-FFF2-40B4-BE49-F238E27FC236}">
                <a16:creationId xmlns:a16="http://schemas.microsoft.com/office/drawing/2014/main" id="{FBAFE6D1-FB24-454F-A2B1-C2A27376C21E}"/>
              </a:ext>
            </a:extLst>
          </p:cNvPr>
          <p:cNvGraphicFramePr>
            <a:graphicFrameLocks noGrp="1"/>
          </p:cNvGraphicFramePr>
          <p:nvPr>
            <p:extLst>
              <p:ext uri="{D42A27DB-BD31-4B8C-83A1-F6EECF244321}">
                <p14:modId xmlns:p14="http://schemas.microsoft.com/office/powerpoint/2010/main" val="3400207846"/>
              </p:ext>
            </p:extLst>
          </p:nvPr>
        </p:nvGraphicFramePr>
        <p:xfrm>
          <a:off x="786679" y="2286179"/>
          <a:ext cx="6389975" cy="1562100"/>
        </p:xfrm>
        <a:graphic>
          <a:graphicData uri="http://schemas.openxmlformats.org/drawingml/2006/table">
            <a:tbl>
              <a:tblPr/>
              <a:tblGrid>
                <a:gridCol w="1277995">
                  <a:extLst>
                    <a:ext uri="{9D8B030D-6E8A-4147-A177-3AD203B41FA5}">
                      <a16:colId xmlns:a16="http://schemas.microsoft.com/office/drawing/2014/main" val="4217951552"/>
                    </a:ext>
                  </a:extLst>
                </a:gridCol>
                <a:gridCol w="1277995">
                  <a:extLst>
                    <a:ext uri="{9D8B030D-6E8A-4147-A177-3AD203B41FA5}">
                      <a16:colId xmlns:a16="http://schemas.microsoft.com/office/drawing/2014/main" val="3060065832"/>
                    </a:ext>
                  </a:extLst>
                </a:gridCol>
                <a:gridCol w="1277995">
                  <a:extLst>
                    <a:ext uri="{9D8B030D-6E8A-4147-A177-3AD203B41FA5}">
                      <a16:colId xmlns:a16="http://schemas.microsoft.com/office/drawing/2014/main" val="3961288937"/>
                    </a:ext>
                  </a:extLst>
                </a:gridCol>
                <a:gridCol w="1277995">
                  <a:extLst>
                    <a:ext uri="{9D8B030D-6E8A-4147-A177-3AD203B41FA5}">
                      <a16:colId xmlns:a16="http://schemas.microsoft.com/office/drawing/2014/main" val="2946412348"/>
                    </a:ext>
                  </a:extLst>
                </a:gridCol>
                <a:gridCol w="1277995">
                  <a:extLst>
                    <a:ext uri="{9D8B030D-6E8A-4147-A177-3AD203B41FA5}">
                      <a16:colId xmlns:a16="http://schemas.microsoft.com/office/drawing/2014/main" val="3874136607"/>
                    </a:ext>
                  </a:extLst>
                </a:gridCol>
              </a:tblGrid>
              <a:tr h="240066">
                <a:tc>
                  <a:txBody>
                    <a:bodyPr/>
                    <a:lstStyle/>
                    <a:p>
                      <a:pPr algn="l"/>
                      <a:r>
                        <a:rPr lang="en-FR">
                          <a:effectLst/>
                        </a:rPr>
                        <a:t>1</a:t>
                      </a:r>
                    </a:p>
                  </a:txBody>
                  <a:tcPr marL="95250" marR="95250" marT="19050" marB="19050" anchor="ctr">
                    <a:lnL>
                      <a:noFill/>
                    </a:lnL>
                    <a:lnR>
                      <a:noFill/>
                    </a:lnR>
                    <a:lnT>
                      <a:noFill/>
                    </a:lnT>
                    <a:lnB>
                      <a:noFill/>
                    </a:lnB>
                    <a:solidFill>
                      <a:srgbClr val="AAAAAA"/>
                    </a:solidFill>
                  </a:tcPr>
                </a:tc>
                <a:tc>
                  <a:txBody>
                    <a:bodyPr/>
                    <a:lstStyle/>
                    <a:p>
                      <a:pPr algn="l"/>
                      <a:r>
                        <a:rPr lang="en-FR">
                          <a:effectLst/>
                        </a:rPr>
                        <a:t>2</a:t>
                      </a:r>
                    </a:p>
                  </a:txBody>
                  <a:tcPr marL="95250" marR="95250" marT="19050" marB="19050" anchor="ctr">
                    <a:lnL>
                      <a:noFill/>
                    </a:lnL>
                    <a:lnR>
                      <a:noFill/>
                    </a:lnR>
                    <a:lnT>
                      <a:noFill/>
                    </a:lnT>
                    <a:lnB>
                      <a:noFill/>
                    </a:lnB>
                    <a:solidFill>
                      <a:srgbClr val="AAAAAA"/>
                    </a:solidFill>
                  </a:tcPr>
                </a:tc>
                <a:tc>
                  <a:txBody>
                    <a:bodyPr/>
                    <a:lstStyle/>
                    <a:p>
                      <a:pPr algn="l"/>
                      <a:r>
                        <a:rPr lang="en-FR">
                          <a:effectLst/>
                        </a:rPr>
                        <a:t>3</a:t>
                      </a:r>
                    </a:p>
                  </a:txBody>
                  <a:tcPr marL="95250" marR="95250" marT="19050" marB="19050" anchor="ctr">
                    <a:lnL>
                      <a:noFill/>
                    </a:lnL>
                    <a:lnR>
                      <a:noFill/>
                    </a:lnR>
                    <a:lnT>
                      <a:noFill/>
                    </a:lnT>
                    <a:lnB>
                      <a:noFill/>
                    </a:lnB>
                    <a:solidFill>
                      <a:srgbClr val="AAAAAA"/>
                    </a:solidFill>
                  </a:tcPr>
                </a:tc>
                <a:tc>
                  <a:txBody>
                    <a:bodyPr/>
                    <a:lstStyle/>
                    <a:p>
                      <a:pPr algn="l"/>
                      <a:r>
                        <a:rPr lang="en-FR">
                          <a:effectLst/>
                        </a:rPr>
                        <a:t>4</a:t>
                      </a:r>
                    </a:p>
                  </a:txBody>
                  <a:tcPr marL="95250" marR="95250" marT="19050" marB="19050" anchor="ctr">
                    <a:lnL>
                      <a:noFill/>
                    </a:lnL>
                    <a:lnR>
                      <a:noFill/>
                    </a:lnR>
                    <a:lnT>
                      <a:noFill/>
                    </a:lnT>
                    <a:lnB>
                      <a:noFill/>
                    </a:lnB>
                    <a:solidFill>
                      <a:srgbClr val="AAAAAA"/>
                    </a:solidFill>
                  </a:tcPr>
                </a:tc>
                <a:tc>
                  <a:txBody>
                    <a:bodyPr/>
                    <a:lstStyle/>
                    <a:p>
                      <a:pPr algn="l"/>
                      <a:r>
                        <a:rPr lang="en-FR">
                          <a:effectLst/>
                        </a:rPr>
                        <a:t>5</a:t>
                      </a:r>
                    </a:p>
                  </a:txBody>
                  <a:tcPr marL="95250" marR="95250" marT="19050" marB="19050" anchor="ctr">
                    <a:lnL>
                      <a:noFill/>
                    </a:lnL>
                    <a:lnR>
                      <a:noFill/>
                    </a:lnR>
                    <a:lnT>
                      <a:noFill/>
                    </a:lnT>
                    <a:lnB>
                      <a:noFill/>
                    </a:lnB>
                    <a:solidFill>
                      <a:srgbClr val="AAAAAA"/>
                    </a:solidFill>
                  </a:tcPr>
                </a:tc>
                <a:extLst>
                  <a:ext uri="{0D108BD9-81ED-4DB2-BD59-A6C34878D82A}">
                    <a16:rowId xmlns:a16="http://schemas.microsoft.com/office/drawing/2014/main" val="109591681"/>
                  </a:ext>
                </a:extLst>
              </a:tr>
              <a:tr h="240066">
                <a:tc>
                  <a:txBody>
                    <a:bodyPr/>
                    <a:lstStyle/>
                    <a:p>
                      <a:pPr algn="l"/>
                      <a:endParaRPr lang="en-FR">
                        <a:effectLst/>
                      </a:endParaRPr>
                    </a:p>
                  </a:txBody>
                  <a:tcPr marL="95250" marR="95250" marT="19050" marB="19050" anchor="ctr">
                    <a:lnL>
                      <a:noFill/>
                    </a:lnL>
                    <a:lnR>
                      <a:noFill/>
                    </a:lnR>
                    <a:lnT>
                      <a:noFill/>
                    </a:lnT>
                    <a:lnB>
                      <a:noFill/>
                    </a:lnB>
                    <a:solidFill>
                      <a:srgbClr val="FFFFFF"/>
                    </a:solidFill>
                  </a:tcPr>
                </a:tc>
                <a:tc>
                  <a:txBody>
                    <a:bodyPr/>
                    <a:lstStyle/>
                    <a:p>
                      <a:pPr algn="r"/>
                      <a:r>
                        <a:rPr lang="en-GB">
                          <a:effectLst/>
                        </a:rPr>
                        <a:t>dim1</a:t>
                      </a:r>
                    </a:p>
                  </a:txBody>
                  <a:tcPr marL="95250" marR="95250" marT="19050" marB="19050" anchor="ctr">
                    <a:lnL>
                      <a:noFill/>
                    </a:lnL>
                    <a:lnR>
                      <a:noFill/>
                    </a:lnR>
                    <a:lnT>
                      <a:noFill/>
                    </a:lnT>
                    <a:lnB>
                      <a:noFill/>
                    </a:lnB>
                    <a:solidFill>
                      <a:srgbClr val="FFFFFF"/>
                    </a:solidFill>
                  </a:tcPr>
                </a:tc>
                <a:tc>
                  <a:txBody>
                    <a:bodyPr/>
                    <a:lstStyle/>
                    <a:p>
                      <a:pPr algn="r"/>
                      <a:r>
                        <a:rPr lang="en-GB">
                          <a:effectLst/>
                        </a:rPr>
                        <a:t>dim2</a:t>
                      </a:r>
                    </a:p>
                  </a:txBody>
                  <a:tcPr marL="95250" marR="95250" marT="19050" marB="19050" anchor="ctr">
                    <a:lnL>
                      <a:noFill/>
                    </a:lnL>
                    <a:lnR>
                      <a:noFill/>
                    </a:lnR>
                    <a:lnT>
                      <a:noFill/>
                    </a:lnT>
                    <a:lnB>
                      <a:noFill/>
                    </a:lnB>
                    <a:solidFill>
                      <a:srgbClr val="FFFFFF"/>
                    </a:solidFill>
                  </a:tcPr>
                </a:tc>
                <a:tc>
                  <a:txBody>
                    <a:bodyPr/>
                    <a:lstStyle/>
                    <a:p>
                      <a:pPr algn="r"/>
                      <a:r>
                        <a:rPr lang="en-GB">
                          <a:effectLst/>
                        </a:rPr>
                        <a:t>dim3</a:t>
                      </a:r>
                    </a:p>
                  </a:txBody>
                  <a:tcPr marL="95250" marR="95250" marT="19050" marB="19050" anchor="ctr">
                    <a:lnL>
                      <a:noFill/>
                    </a:lnL>
                    <a:lnR>
                      <a:noFill/>
                    </a:lnR>
                    <a:lnT>
                      <a:noFill/>
                    </a:lnT>
                    <a:lnB>
                      <a:noFill/>
                    </a:lnB>
                    <a:solidFill>
                      <a:srgbClr val="FFFFFF"/>
                    </a:solidFill>
                  </a:tcPr>
                </a:tc>
                <a:tc>
                  <a:txBody>
                    <a:bodyPr/>
                    <a:lstStyle/>
                    <a:p>
                      <a:pPr algn="r"/>
                      <a:r>
                        <a:rPr lang="en-GB" dirty="0">
                          <a:effectLst/>
                        </a:rPr>
                        <a:t>dim4</a:t>
                      </a:r>
                    </a:p>
                  </a:txBody>
                  <a:tcPr marL="95250" marR="95250" marT="19050" marB="19050" anchor="ctr">
                    <a:lnL>
                      <a:noFill/>
                    </a:lnL>
                    <a:lnR>
                      <a:noFill/>
                    </a:lnR>
                    <a:lnT>
                      <a:noFill/>
                    </a:lnT>
                    <a:lnB>
                      <a:noFill/>
                    </a:lnB>
                    <a:solidFill>
                      <a:srgbClr val="FFFFFF"/>
                    </a:solidFill>
                  </a:tcPr>
                </a:tc>
                <a:extLst>
                  <a:ext uri="{0D108BD9-81ED-4DB2-BD59-A6C34878D82A}">
                    <a16:rowId xmlns:a16="http://schemas.microsoft.com/office/drawing/2014/main" val="2872642741"/>
                  </a:ext>
                </a:extLst>
              </a:tr>
              <a:tr h="240066">
                <a:tc>
                  <a:txBody>
                    <a:bodyPr/>
                    <a:lstStyle/>
                    <a:p>
                      <a:pPr algn="l"/>
                      <a:r>
                        <a:rPr lang="en-GB">
                          <a:effectLst/>
                        </a:rPr>
                        <a:t>table01</a:t>
                      </a:r>
                    </a:p>
                  </a:txBody>
                  <a:tcPr marL="95250" marR="95250" marT="19050" marB="19050" anchor="ctr">
                    <a:lnL>
                      <a:noFill/>
                    </a:lnL>
                    <a:lnR>
                      <a:noFill/>
                    </a:lnR>
                    <a:lnT>
                      <a:noFill/>
                    </a:lnT>
                    <a:lnB>
                      <a:noFill/>
                    </a:lnB>
                    <a:solidFill>
                      <a:srgbClr val="DDDDDD"/>
                    </a:solidFill>
                  </a:tcPr>
                </a:tc>
                <a:tc>
                  <a:txBody>
                    <a:bodyPr/>
                    <a:lstStyle/>
                    <a:p>
                      <a:pPr algn="r"/>
                      <a:r>
                        <a:rPr lang="en-FR">
                          <a:effectLst/>
                        </a:rPr>
                        <a:t>0.902942</a:t>
                      </a:r>
                    </a:p>
                  </a:txBody>
                  <a:tcPr marL="95250" marR="95250" marT="19050" marB="19050" anchor="ctr">
                    <a:lnL>
                      <a:noFill/>
                    </a:lnL>
                    <a:lnR>
                      <a:noFill/>
                    </a:lnR>
                    <a:lnT>
                      <a:noFill/>
                    </a:lnT>
                    <a:lnB>
                      <a:noFill/>
                    </a:lnB>
                    <a:solidFill>
                      <a:srgbClr val="DDDDDD"/>
                    </a:solidFill>
                  </a:tcPr>
                </a:tc>
                <a:tc>
                  <a:txBody>
                    <a:bodyPr/>
                    <a:lstStyle/>
                    <a:p>
                      <a:pPr algn="r"/>
                      <a:r>
                        <a:rPr lang="en-FR">
                          <a:effectLst/>
                        </a:rPr>
                        <a:t>0.0722941</a:t>
                      </a:r>
                    </a:p>
                  </a:txBody>
                  <a:tcPr marL="95250" marR="95250" marT="19050" marB="19050" anchor="ctr">
                    <a:lnL>
                      <a:noFill/>
                    </a:lnL>
                    <a:lnR>
                      <a:noFill/>
                    </a:lnR>
                    <a:lnT>
                      <a:noFill/>
                    </a:lnT>
                    <a:lnB>
                      <a:noFill/>
                    </a:lnB>
                    <a:solidFill>
                      <a:srgbClr val="DDDDDD"/>
                    </a:solidFill>
                  </a:tcPr>
                </a:tc>
                <a:tc>
                  <a:txBody>
                    <a:bodyPr/>
                    <a:lstStyle/>
                    <a:p>
                      <a:pPr algn="r"/>
                      <a:r>
                        <a:rPr lang="en-FR">
                          <a:effectLst/>
                        </a:rPr>
                        <a:t>0.0110781</a:t>
                      </a:r>
                    </a:p>
                  </a:txBody>
                  <a:tcPr marL="95250" marR="95250" marT="19050" marB="19050" anchor="ctr">
                    <a:lnL>
                      <a:noFill/>
                    </a:lnL>
                    <a:lnR>
                      <a:noFill/>
                    </a:lnR>
                    <a:lnT>
                      <a:noFill/>
                    </a:lnT>
                    <a:lnB>
                      <a:noFill/>
                    </a:lnB>
                    <a:solidFill>
                      <a:srgbClr val="DDDDDD"/>
                    </a:solidFill>
                  </a:tcPr>
                </a:tc>
                <a:tc>
                  <a:txBody>
                    <a:bodyPr/>
                    <a:lstStyle/>
                    <a:p>
                      <a:pPr algn="r"/>
                      <a:r>
                        <a:rPr lang="en-FR">
                          <a:effectLst/>
                        </a:rPr>
                        <a:t>0.0074305</a:t>
                      </a:r>
                    </a:p>
                  </a:txBody>
                  <a:tcPr marL="95250" marR="95250" marT="19050" marB="19050" anchor="ctr">
                    <a:lnL>
                      <a:noFill/>
                    </a:lnL>
                    <a:lnR>
                      <a:noFill/>
                    </a:lnR>
                    <a:lnT>
                      <a:noFill/>
                    </a:lnT>
                    <a:lnB>
                      <a:noFill/>
                    </a:lnB>
                    <a:solidFill>
                      <a:srgbClr val="DDDDDD"/>
                    </a:solidFill>
                  </a:tcPr>
                </a:tc>
                <a:extLst>
                  <a:ext uri="{0D108BD9-81ED-4DB2-BD59-A6C34878D82A}">
                    <a16:rowId xmlns:a16="http://schemas.microsoft.com/office/drawing/2014/main" val="581122983"/>
                  </a:ext>
                </a:extLst>
              </a:tr>
              <a:tr h="240066">
                <a:tc>
                  <a:txBody>
                    <a:bodyPr/>
                    <a:lstStyle/>
                    <a:p>
                      <a:pPr algn="l"/>
                      <a:r>
                        <a:rPr lang="en-GB">
                          <a:effectLst/>
                        </a:rPr>
                        <a:t>table02</a:t>
                      </a:r>
                    </a:p>
                  </a:txBody>
                  <a:tcPr marL="95250" marR="95250" marT="19050" marB="19050" anchor="ctr">
                    <a:lnL>
                      <a:noFill/>
                    </a:lnL>
                    <a:lnR>
                      <a:noFill/>
                    </a:lnR>
                    <a:lnT>
                      <a:noFill/>
                    </a:lnT>
                    <a:lnB>
                      <a:noFill/>
                    </a:lnB>
                    <a:solidFill>
                      <a:srgbClr val="FFFFFF"/>
                    </a:solidFill>
                  </a:tcPr>
                </a:tc>
                <a:tc>
                  <a:txBody>
                    <a:bodyPr/>
                    <a:lstStyle/>
                    <a:p>
                      <a:pPr algn="r"/>
                      <a:r>
                        <a:rPr lang="en-FR">
                          <a:effectLst/>
                        </a:rPr>
                        <a:t>0.9477966</a:t>
                      </a:r>
                    </a:p>
                  </a:txBody>
                  <a:tcPr marL="95250" marR="95250" marT="19050" marB="19050" anchor="ctr">
                    <a:lnL>
                      <a:noFill/>
                    </a:lnL>
                    <a:lnR>
                      <a:noFill/>
                    </a:lnR>
                    <a:lnT>
                      <a:noFill/>
                    </a:lnT>
                    <a:lnB>
                      <a:noFill/>
                    </a:lnB>
                    <a:solidFill>
                      <a:srgbClr val="FFFFFF"/>
                    </a:solidFill>
                  </a:tcPr>
                </a:tc>
                <a:tc>
                  <a:txBody>
                    <a:bodyPr/>
                    <a:lstStyle/>
                    <a:p>
                      <a:pPr algn="r"/>
                      <a:r>
                        <a:rPr lang="en-FR">
                          <a:effectLst/>
                        </a:rPr>
                        <a:t>0.0405355</a:t>
                      </a:r>
                    </a:p>
                  </a:txBody>
                  <a:tcPr marL="95250" marR="95250" marT="19050" marB="19050" anchor="ctr">
                    <a:lnL>
                      <a:noFill/>
                    </a:lnL>
                    <a:lnR>
                      <a:noFill/>
                    </a:lnR>
                    <a:lnT>
                      <a:noFill/>
                    </a:lnT>
                    <a:lnB>
                      <a:noFill/>
                    </a:lnB>
                    <a:solidFill>
                      <a:srgbClr val="FFFFFF"/>
                    </a:solidFill>
                  </a:tcPr>
                </a:tc>
                <a:tc>
                  <a:txBody>
                    <a:bodyPr/>
                    <a:lstStyle/>
                    <a:p>
                      <a:pPr algn="r"/>
                      <a:r>
                        <a:rPr lang="en-FR">
                          <a:effectLst/>
                        </a:rPr>
                        <a:t>0.0020392</a:t>
                      </a:r>
                    </a:p>
                  </a:txBody>
                  <a:tcPr marL="95250" marR="95250" marT="19050" marB="19050" anchor="ctr">
                    <a:lnL>
                      <a:noFill/>
                    </a:lnL>
                    <a:lnR>
                      <a:noFill/>
                    </a:lnR>
                    <a:lnT>
                      <a:noFill/>
                    </a:lnT>
                    <a:lnB>
                      <a:noFill/>
                    </a:lnB>
                    <a:solidFill>
                      <a:srgbClr val="FFFFFF"/>
                    </a:solidFill>
                  </a:tcPr>
                </a:tc>
                <a:tc>
                  <a:txBody>
                    <a:bodyPr/>
                    <a:lstStyle/>
                    <a:p>
                      <a:pPr algn="r"/>
                      <a:r>
                        <a:rPr lang="en-FR">
                          <a:effectLst/>
                        </a:rPr>
                        <a:t>0.0034221</a:t>
                      </a:r>
                    </a:p>
                  </a:txBody>
                  <a:tcPr marL="95250" marR="95250" marT="19050" marB="19050" anchor="ctr">
                    <a:lnL>
                      <a:noFill/>
                    </a:lnL>
                    <a:lnR>
                      <a:noFill/>
                    </a:lnR>
                    <a:lnT>
                      <a:noFill/>
                    </a:lnT>
                    <a:lnB>
                      <a:noFill/>
                    </a:lnB>
                    <a:solidFill>
                      <a:srgbClr val="FFFFFF"/>
                    </a:solidFill>
                  </a:tcPr>
                </a:tc>
                <a:extLst>
                  <a:ext uri="{0D108BD9-81ED-4DB2-BD59-A6C34878D82A}">
                    <a16:rowId xmlns:a16="http://schemas.microsoft.com/office/drawing/2014/main" val="3996830610"/>
                  </a:ext>
                </a:extLst>
              </a:tr>
              <a:tr h="240066">
                <a:tc>
                  <a:txBody>
                    <a:bodyPr/>
                    <a:lstStyle/>
                    <a:p>
                      <a:pPr algn="l"/>
                      <a:r>
                        <a:rPr lang="en-GB">
                          <a:effectLst/>
                        </a:rPr>
                        <a:t>table03</a:t>
                      </a:r>
                    </a:p>
                  </a:txBody>
                  <a:tcPr marL="95250" marR="95250" marT="19050" marB="19050" anchor="ctr">
                    <a:lnL>
                      <a:noFill/>
                    </a:lnL>
                    <a:lnR>
                      <a:noFill/>
                    </a:lnR>
                    <a:lnT>
                      <a:noFill/>
                    </a:lnT>
                    <a:lnB>
                      <a:noFill/>
                    </a:lnB>
                    <a:solidFill>
                      <a:srgbClr val="DDDDDD"/>
                    </a:solidFill>
                  </a:tcPr>
                </a:tc>
                <a:tc>
                  <a:txBody>
                    <a:bodyPr/>
                    <a:lstStyle/>
                    <a:p>
                      <a:pPr algn="r"/>
                      <a:r>
                        <a:rPr lang="en-FR">
                          <a:effectLst/>
                        </a:rPr>
                        <a:t>0.9050955</a:t>
                      </a:r>
                    </a:p>
                  </a:txBody>
                  <a:tcPr marL="95250" marR="95250" marT="19050" marB="19050" anchor="ctr">
                    <a:lnL>
                      <a:noFill/>
                    </a:lnL>
                    <a:lnR>
                      <a:noFill/>
                    </a:lnR>
                    <a:lnT>
                      <a:noFill/>
                    </a:lnT>
                    <a:lnB>
                      <a:noFill/>
                    </a:lnB>
                    <a:solidFill>
                      <a:srgbClr val="DDDDDD"/>
                    </a:solidFill>
                  </a:tcPr>
                </a:tc>
                <a:tc>
                  <a:txBody>
                    <a:bodyPr/>
                    <a:lstStyle/>
                    <a:p>
                      <a:pPr algn="r"/>
                      <a:r>
                        <a:rPr lang="en-FR">
                          <a:effectLst/>
                        </a:rPr>
                        <a:t>0.0690032</a:t>
                      </a:r>
                    </a:p>
                  </a:txBody>
                  <a:tcPr marL="95250" marR="95250" marT="19050" marB="19050" anchor="ctr">
                    <a:lnL>
                      <a:noFill/>
                    </a:lnL>
                    <a:lnR>
                      <a:noFill/>
                    </a:lnR>
                    <a:lnT>
                      <a:noFill/>
                    </a:lnT>
                    <a:lnB>
                      <a:noFill/>
                    </a:lnB>
                    <a:solidFill>
                      <a:srgbClr val="DDDDDD"/>
                    </a:solidFill>
                  </a:tcPr>
                </a:tc>
                <a:tc>
                  <a:txBody>
                    <a:bodyPr/>
                    <a:lstStyle/>
                    <a:p>
                      <a:pPr algn="r"/>
                      <a:r>
                        <a:rPr lang="en-FR">
                          <a:effectLst/>
                        </a:rPr>
                        <a:t>0.008229</a:t>
                      </a:r>
                    </a:p>
                  </a:txBody>
                  <a:tcPr marL="95250" marR="95250" marT="19050" marB="19050" anchor="ctr">
                    <a:lnL>
                      <a:noFill/>
                    </a:lnL>
                    <a:lnR>
                      <a:noFill/>
                    </a:lnR>
                    <a:lnT>
                      <a:noFill/>
                    </a:lnT>
                    <a:lnB>
                      <a:noFill/>
                    </a:lnB>
                    <a:solidFill>
                      <a:srgbClr val="DDDDDD"/>
                    </a:solidFill>
                  </a:tcPr>
                </a:tc>
                <a:tc>
                  <a:txBody>
                    <a:bodyPr/>
                    <a:lstStyle/>
                    <a:p>
                      <a:pPr algn="r"/>
                      <a:r>
                        <a:rPr lang="en-FR" dirty="0">
                          <a:effectLst/>
                        </a:rPr>
                        <a:t>0.0068135</a:t>
                      </a:r>
                    </a:p>
                  </a:txBody>
                  <a:tcPr marL="95250" marR="95250" marT="19050" marB="19050" anchor="ctr">
                    <a:lnL>
                      <a:noFill/>
                    </a:lnL>
                    <a:lnR>
                      <a:noFill/>
                    </a:lnR>
                    <a:lnT>
                      <a:noFill/>
                    </a:lnT>
                    <a:lnB>
                      <a:noFill/>
                    </a:lnB>
                    <a:solidFill>
                      <a:srgbClr val="DDDDDD"/>
                    </a:solidFill>
                  </a:tcPr>
                </a:tc>
                <a:extLst>
                  <a:ext uri="{0D108BD9-81ED-4DB2-BD59-A6C34878D82A}">
                    <a16:rowId xmlns:a16="http://schemas.microsoft.com/office/drawing/2014/main" val="1696614224"/>
                  </a:ext>
                </a:extLst>
              </a:tr>
            </a:tbl>
          </a:graphicData>
        </a:graphic>
      </p:graphicFrame>
      <p:sp>
        <p:nvSpPr>
          <p:cNvPr id="4" name="TextBox 3">
            <a:extLst>
              <a:ext uri="{FF2B5EF4-FFF2-40B4-BE49-F238E27FC236}">
                <a16:creationId xmlns:a16="http://schemas.microsoft.com/office/drawing/2014/main" id="{A0EEF704-DBDF-5948-9D61-FB7A09F2CD36}"/>
              </a:ext>
            </a:extLst>
          </p:cNvPr>
          <p:cNvSpPr txBox="1"/>
          <p:nvPr/>
        </p:nvSpPr>
        <p:spPr>
          <a:xfrm>
            <a:off x="786678" y="4092828"/>
            <a:ext cx="2011939" cy="369332"/>
          </a:xfrm>
          <a:prstGeom prst="rect">
            <a:avLst/>
          </a:prstGeom>
          <a:noFill/>
        </p:spPr>
        <p:txBody>
          <a:bodyPr wrap="square" rtlCol="0">
            <a:spAutoFit/>
          </a:bodyPr>
          <a:lstStyle/>
          <a:p>
            <a:r>
              <a:rPr lang="en-FR" dirty="0"/>
              <a:t>NIR variance</a:t>
            </a:r>
          </a:p>
        </p:txBody>
      </p:sp>
      <p:graphicFrame>
        <p:nvGraphicFramePr>
          <p:cNvPr id="11" name="Table 10">
            <a:extLst>
              <a:ext uri="{FF2B5EF4-FFF2-40B4-BE49-F238E27FC236}">
                <a16:creationId xmlns:a16="http://schemas.microsoft.com/office/drawing/2014/main" id="{067B9E9A-F664-2E42-B160-235EB62D0B63}"/>
              </a:ext>
            </a:extLst>
          </p:cNvPr>
          <p:cNvGraphicFramePr>
            <a:graphicFrameLocks noGrp="1"/>
          </p:cNvGraphicFramePr>
          <p:nvPr>
            <p:extLst>
              <p:ext uri="{D42A27DB-BD31-4B8C-83A1-F6EECF244321}">
                <p14:modId xmlns:p14="http://schemas.microsoft.com/office/powerpoint/2010/main" val="412570370"/>
              </p:ext>
            </p:extLst>
          </p:nvPr>
        </p:nvGraphicFramePr>
        <p:xfrm>
          <a:off x="786680" y="4454415"/>
          <a:ext cx="7484484" cy="1562100"/>
        </p:xfrm>
        <a:graphic>
          <a:graphicData uri="http://schemas.openxmlformats.org/drawingml/2006/table">
            <a:tbl>
              <a:tblPr/>
              <a:tblGrid>
                <a:gridCol w="1496896">
                  <a:extLst>
                    <a:ext uri="{9D8B030D-6E8A-4147-A177-3AD203B41FA5}">
                      <a16:colId xmlns:a16="http://schemas.microsoft.com/office/drawing/2014/main" val="2895200134"/>
                    </a:ext>
                  </a:extLst>
                </a:gridCol>
                <a:gridCol w="1319877">
                  <a:extLst>
                    <a:ext uri="{9D8B030D-6E8A-4147-A177-3AD203B41FA5}">
                      <a16:colId xmlns:a16="http://schemas.microsoft.com/office/drawing/2014/main" val="3443070495"/>
                    </a:ext>
                  </a:extLst>
                </a:gridCol>
                <a:gridCol w="1341257">
                  <a:extLst>
                    <a:ext uri="{9D8B030D-6E8A-4147-A177-3AD203B41FA5}">
                      <a16:colId xmlns:a16="http://schemas.microsoft.com/office/drawing/2014/main" val="265416752"/>
                    </a:ext>
                  </a:extLst>
                </a:gridCol>
                <a:gridCol w="1166892">
                  <a:extLst>
                    <a:ext uri="{9D8B030D-6E8A-4147-A177-3AD203B41FA5}">
                      <a16:colId xmlns:a16="http://schemas.microsoft.com/office/drawing/2014/main" val="520033656"/>
                    </a:ext>
                  </a:extLst>
                </a:gridCol>
                <a:gridCol w="2159562">
                  <a:extLst>
                    <a:ext uri="{9D8B030D-6E8A-4147-A177-3AD203B41FA5}">
                      <a16:colId xmlns:a16="http://schemas.microsoft.com/office/drawing/2014/main" val="2719975517"/>
                    </a:ext>
                  </a:extLst>
                </a:gridCol>
              </a:tblGrid>
              <a:tr h="0">
                <a:tc>
                  <a:txBody>
                    <a:bodyPr/>
                    <a:lstStyle/>
                    <a:p>
                      <a:pPr algn="l"/>
                      <a:r>
                        <a:rPr lang="en-FR">
                          <a:effectLst/>
                        </a:rPr>
                        <a:t>1</a:t>
                      </a:r>
                    </a:p>
                  </a:txBody>
                  <a:tcPr marL="95250" marR="95250" marT="19050" marB="19050" anchor="ctr">
                    <a:lnL>
                      <a:noFill/>
                    </a:lnL>
                    <a:lnR>
                      <a:noFill/>
                    </a:lnR>
                    <a:lnT>
                      <a:noFill/>
                    </a:lnT>
                    <a:lnB>
                      <a:noFill/>
                    </a:lnB>
                    <a:solidFill>
                      <a:srgbClr val="AAAAAA"/>
                    </a:solidFill>
                  </a:tcPr>
                </a:tc>
                <a:tc>
                  <a:txBody>
                    <a:bodyPr/>
                    <a:lstStyle/>
                    <a:p>
                      <a:pPr algn="l"/>
                      <a:r>
                        <a:rPr lang="en-FR">
                          <a:effectLst/>
                        </a:rPr>
                        <a:t>2</a:t>
                      </a:r>
                    </a:p>
                  </a:txBody>
                  <a:tcPr marL="95250" marR="95250" marT="19050" marB="19050" anchor="ctr">
                    <a:lnL>
                      <a:noFill/>
                    </a:lnL>
                    <a:lnR>
                      <a:noFill/>
                    </a:lnR>
                    <a:lnT>
                      <a:noFill/>
                    </a:lnT>
                    <a:lnB>
                      <a:noFill/>
                    </a:lnB>
                    <a:solidFill>
                      <a:srgbClr val="AAAAAA"/>
                    </a:solidFill>
                  </a:tcPr>
                </a:tc>
                <a:tc>
                  <a:txBody>
                    <a:bodyPr/>
                    <a:lstStyle/>
                    <a:p>
                      <a:pPr algn="l"/>
                      <a:r>
                        <a:rPr lang="en-FR">
                          <a:effectLst/>
                        </a:rPr>
                        <a:t>3</a:t>
                      </a:r>
                    </a:p>
                  </a:txBody>
                  <a:tcPr marL="95250" marR="95250" marT="19050" marB="19050" anchor="ctr">
                    <a:lnL>
                      <a:noFill/>
                    </a:lnL>
                    <a:lnR>
                      <a:noFill/>
                    </a:lnR>
                    <a:lnT>
                      <a:noFill/>
                    </a:lnT>
                    <a:lnB>
                      <a:noFill/>
                    </a:lnB>
                    <a:solidFill>
                      <a:srgbClr val="AAAAAA"/>
                    </a:solidFill>
                  </a:tcPr>
                </a:tc>
                <a:tc>
                  <a:txBody>
                    <a:bodyPr/>
                    <a:lstStyle/>
                    <a:p>
                      <a:pPr algn="l"/>
                      <a:r>
                        <a:rPr lang="en-FR">
                          <a:effectLst/>
                        </a:rPr>
                        <a:t>4</a:t>
                      </a:r>
                    </a:p>
                  </a:txBody>
                  <a:tcPr marL="95250" marR="95250" marT="19050" marB="19050" anchor="ctr">
                    <a:lnL>
                      <a:noFill/>
                    </a:lnL>
                    <a:lnR>
                      <a:noFill/>
                    </a:lnR>
                    <a:lnT>
                      <a:noFill/>
                    </a:lnT>
                    <a:lnB>
                      <a:noFill/>
                    </a:lnB>
                    <a:solidFill>
                      <a:srgbClr val="AAAAAA"/>
                    </a:solidFill>
                  </a:tcPr>
                </a:tc>
                <a:tc>
                  <a:txBody>
                    <a:bodyPr/>
                    <a:lstStyle/>
                    <a:p>
                      <a:pPr algn="l"/>
                      <a:r>
                        <a:rPr lang="en-FR">
                          <a:effectLst/>
                        </a:rPr>
                        <a:t>5</a:t>
                      </a:r>
                    </a:p>
                  </a:txBody>
                  <a:tcPr marL="95250" marR="95250" marT="19050" marB="19050" anchor="ctr">
                    <a:lnL>
                      <a:noFill/>
                    </a:lnL>
                    <a:lnR>
                      <a:noFill/>
                    </a:lnR>
                    <a:lnT>
                      <a:noFill/>
                    </a:lnT>
                    <a:lnB>
                      <a:noFill/>
                    </a:lnB>
                    <a:solidFill>
                      <a:srgbClr val="AAAAAA"/>
                    </a:solidFill>
                  </a:tcPr>
                </a:tc>
                <a:extLst>
                  <a:ext uri="{0D108BD9-81ED-4DB2-BD59-A6C34878D82A}">
                    <a16:rowId xmlns:a16="http://schemas.microsoft.com/office/drawing/2014/main" val="3193462800"/>
                  </a:ext>
                </a:extLst>
              </a:tr>
              <a:tr h="0">
                <a:tc>
                  <a:txBody>
                    <a:bodyPr/>
                    <a:lstStyle/>
                    <a:p>
                      <a:pPr algn="l"/>
                      <a:endParaRPr lang="en-FR">
                        <a:effectLst/>
                      </a:endParaRPr>
                    </a:p>
                  </a:txBody>
                  <a:tcPr marL="95250" marR="95250" marT="19050" marB="19050" anchor="ctr">
                    <a:lnL>
                      <a:noFill/>
                    </a:lnL>
                    <a:lnR>
                      <a:noFill/>
                    </a:lnR>
                    <a:lnT>
                      <a:noFill/>
                    </a:lnT>
                    <a:lnB>
                      <a:noFill/>
                    </a:lnB>
                    <a:solidFill>
                      <a:srgbClr val="FFFFFF"/>
                    </a:solidFill>
                  </a:tcPr>
                </a:tc>
                <a:tc>
                  <a:txBody>
                    <a:bodyPr/>
                    <a:lstStyle/>
                    <a:p>
                      <a:pPr algn="r"/>
                      <a:r>
                        <a:rPr lang="en-GB" dirty="0">
                          <a:effectLst/>
                        </a:rPr>
                        <a:t>dim1</a:t>
                      </a:r>
                    </a:p>
                  </a:txBody>
                  <a:tcPr marL="95250" marR="95250" marT="19050" marB="19050" anchor="ctr">
                    <a:lnL>
                      <a:noFill/>
                    </a:lnL>
                    <a:lnR>
                      <a:noFill/>
                    </a:lnR>
                    <a:lnT>
                      <a:noFill/>
                    </a:lnT>
                    <a:lnB>
                      <a:noFill/>
                    </a:lnB>
                    <a:solidFill>
                      <a:srgbClr val="FFFFFF"/>
                    </a:solidFill>
                  </a:tcPr>
                </a:tc>
                <a:tc>
                  <a:txBody>
                    <a:bodyPr/>
                    <a:lstStyle/>
                    <a:p>
                      <a:pPr algn="r"/>
                      <a:r>
                        <a:rPr lang="en-GB">
                          <a:effectLst/>
                        </a:rPr>
                        <a:t>dim2</a:t>
                      </a:r>
                    </a:p>
                  </a:txBody>
                  <a:tcPr marL="95250" marR="95250" marT="19050" marB="19050" anchor="ctr">
                    <a:lnL>
                      <a:noFill/>
                    </a:lnL>
                    <a:lnR>
                      <a:noFill/>
                    </a:lnR>
                    <a:lnT>
                      <a:noFill/>
                    </a:lnT>
                    <a:lnB>
                      <a:noFill/>
                    </a:lnB>
                    <a:solidFill>
                      <a:srgbClr val="FFFFFF"/>
                    </a:solidFill>
                  </a:tcPr>
                </a:tc>
                <a:tc>
                  <a:txBody>
                    <a:bodyPr/>
                    <a:lstStyle/>
                    <a:p>
                      <a:pPr algn="r"/>
                      <a:r>
                        <a:rPr lang="en-GB">
                          <a:effectLst/>
                        </a:rPr>
                        <a:t>dim3</a:t>
                      </a:r>
                    </a:p>
                  </a:txBody>
                  <a:tcPr marL="95250" marR="95250" marT="19050" marB="19050" anchor="ctr">
                    <a:lnL>
                      <a:noFill/>
                    </a:lnL>
                    <a:lnR>
                      <a:noFill/>
                    </a:lnR>
                    <a:lnT>
                      <a:noFill/>
                    </a:lnT>
                    <a:lnB>
                      <a:noFill/>
                    </a:lnB>
                    <a:solidFill>
                      <a:srgbClr val="FFFFFF"/>
                    </a:solidFill>
                  </a:tcPr>
                </a:tc>
                <a:tc>
                  <a:txBody>
                    <a:bodyPr/>
                    <a:lstStyle/>
                    <a:p>
                      <a:pPr algn="r"/>
                      <a:r>
                        <a:rPr lang="en-GB" dirty="0">
                          <a:effectLst/>
                        </a:rPr>
                        <a:t>dim4</a:t>
                      </a:r>
                    </a:p>
                  </a:txBody>
                  <a:tcPr marL="95250" marR="95250" marT="19050" marB="19050" anchor="ctr">
                    <a:lnL>
                      <a:noFill/>
                    </a:lnL>
                    <a:lnR>
                      <a:noFill/>
                    </a:lnR>
                    <a:lnT>
                      <a:noFill/>
                    </a:lnT>
                    <a:lnB>
                      <a:noFill/>
                    </a:lnB>
                    <a:solidFill>
                      <a:srgbClr val="FFFFFF"/>
                    </a:solidFill>
                  </a:tcPr>
                </a:tc>
                <a:extLst>
                  <a:ext uri="{0D108BD9-81ED-4DB2-BD59-A6C34878D82A}">
                    <a16:rowId xmlns:a16="http://schemas.microsoft.com/office/drawing/2014/main" val="1533871975"/>
                  </a:ext>
                </a:extLst>
              </a:tr>
              <a:tr h="0">
                <a:tc>
                  <a:txBody>
                    <a:bodyPr/>
                    <a:lstStyle/>
                    <a:p>
                      <a:pPr algn="l"/>
                      <a:r>
                        <a:rPr lang="en-GB">
                          <a:effectLst/>
                        </a:rPr>
                        <a:t>table01</a:t>
                      </a:r>
                    </a:p>
                  </a:txBody>
                  <a:tcPr marL="95250" marR="95250" marT="19050" marB="19050" anchor="ctr">
                    <a:lnL>
                      <a:noFill/>
                    </a:lnL>
                    <a:lnR>
                      <a:noFill/>
                    </a:lnR>
                    <a:lnT>
                      <a:noFill/>
                    </a:lnT>
                    <a:lnB>
                      <a:noFill/>
                    </a:lnB>
                    <a:solidFill>
                      <a:srgbClr val="DDDDDD"/>
                    </a:solidFill>
                  </a:tcPr>
                </a:tc>
                <a:tc>
                  <a:txBody>
                    <a:bodyPr/>
                    <a:lstStyle/>
                    <a:p>
                      <a:pPr algn="r"/>
                      <a:r>
                        <a:rPr lang="en-FR">
                          <a:effectLst/>
                        </a:rPr>
                        <a:t>0.8346955</a:t>
                      </a:r>
                    </a:p>
                  </a:txBody>
                  <a:tcPr marL="95250" marR="95250" marT="19050" marB="19050" anchor="ctr">
                    <a:lnL>
                      <a:noFill/>
                    </a:lnL>
                    <a:lnR>
                      <a:noFill/>
                    </a:lnR>
                    <a:lnT>
                      <a:noFill/>
                    </a:lnT>
                    <a:lnB>
                      <a:noFill/>
                    </a:lnB>
                    <a:solidFill>
                      <a:srgbClr val="DDDDDD"/>
                    </a:solidFill>
                  </a:tcPr>
                </a:tc>
                <a:tc>
                  <a:txBody>
                    <a:bodyPr/>
                    <a:lstStyle/>
                    <a:p>
                      <a:pPr algn="r"/>
                      <a:r>
                        <a:rPr lang="en-FR" dirty="0">
                          <a:effectLst/>
                        </a:rPr>
                        <a:t>0.0672028</a:t>
                      </a:r>
                    </a:p>
                  </a:txBody>
                  <a:tcPr marL="95250" marR="95250" marT="19050" marB="19050" anchor="ctr">
                    <a:lnL>
                      <a:noFill/>
                    </a:lnL>
                    <a:lnR>
                      <a:noFill/>
                    </a:lnR>
                    <a:lnT>
                      <a:noFill/>
                    </a:lnT>
                    <a:lnB>
                      <a:noFill/>
                    </a:lnB>
                    <a:solidFill>
                      <a:srgbClr val="DDDDDD"/>
                    </a:solidFill>
                  </a:tcPr>
                </a:tc>
                <a:tc>
                  <a:txBody>
                    <a:bodyPr/>
                    <a:lstStyle/>
                    <a:p>
                      <a:pPr algn="r"/>
                      <a:r>
                        <a:rPr lang="en-FR">
                          <a:effectLst/>
                        </a:rPr>
                        <a:t>0.0134549</a:t>
                      </a:r>
                    </a:p>
                  </a:txBody>
                  <a:tcPr marL="95250" marR="95250" marT="19050" marB="19050" anchor="ctr">
                    <a:lnL>
                      <a:noFill/>
                    </a:lnL>
                    <a:lnR>
                      <a:noFill/>
                    </a:lnR>
                    <a:lnT>
                      <a:noFill/>
                    </a:lnT>
                    <a:lnB>
                      <a:noFill/>
                    </a:lnB>
                    <a:solidFill>
                      <a:srgbClr val="DDDDDD"/>
                    </a:solidFill>
                  </a:tcPr>
                </a:tc>
                <a:tc>
                  <a:txBody>
                    <a:bodyPr/>
                    <a:lstStyle/>
                    <a:p>
                      <a:pPr algn="r"/>
                      <a:r>
                        <a:rPr lang="en-FR" dirty="0">
                          <a:effectLst/>
                        </a:rPr>
                        <a:t>0.0067377</a:t>
                      </a:r>
                    </a:p>
                  </a:txBody>
                  <a:tcPr marL="95250" marR="95250" marT="19050" marB="19050" anchor="ctr">
                    <a:lnL>
                      <a:noFill/>
                    </a:lnL>
                    <a:lnR>
                      <a:noFill/>
                    </a:lnR>
                    <a:lnT>
                      <a:noFill/>
                    </a:lnT>
                    <a:lnB>
                      <a:noFill/>
                    </a:lnB>
                    <a:solidFill>
                      <a:srgbClr val="DDDDDD"/>
                    </a:solidFill>
                  </a:tcPr>
                </a:tc>
                <a:extLst>
                  <a:ext uri="{0D108BD9-81ED-4DB2-BD59-A6C34878D82A}">
                    <a16:rowId xmlns:a16="http://schemas.microsoft.com/office/drawing/2014/main" val="838130337"/>
                  </a:ext>
                </a:extLst>
              </a:tr>
              <a:tr h="0">
                <a:tc>
                  <a:txBody>
                    <a:bodyPr/>
                    <a:lstStyle/>
                    <a:p>
                      <a:pPr algn="l"/>
                      <a:r>
                        <a:rPr lang="en-GB">
                          <a:effectLst/>
                        </a:rPr>
                        <a:t>table02</a:t>
                      </a:r>
                    </a:p>
                  </a:txBody>
                  <a:tcPr marL="95250" marR="95250" marT="19050" marB="19050" anchor="ctr">
                    <a:lnL>
                      <a:noFill/>
                    </a:lnL>
                    <a:lnR>
                      <a:noFill/>
                    </a:lnR>
                    <a:lnT>
                      <a:noFill/>
                    </a:lnT>
                    <a:lnB>
                      <a:noFill/>
                    </a:lnB>
                    <a:solidFill>
                      <a:srgbClr val="FFFFFF"/>
                    </a:solidFill>
                  </a:tcPr>
                </a:tc>
                <a:tc>
                  <a:txBody>
                    <a:bodyPr/>
                    <a:lstStyle/>
                    <a:p>
                      <a:pPr algn="r"/>
                      <a:r>
                        <a:rPr lang="en-FR">
                          <a:effectLst/>
                        </a:rPr>
                        <a:t>0.9511089</a:t>
                      </a:r>
                    </a:p>
                  </a:txBody>
                  <a:tcPr marL="95250" marR="95250" marT="19050" marB="19050" anchor="ctr">
                    <a:lnL>
                      <a:noFill/>
                    </a:lnL>
                    <a:lnR>
                      <a:noFill/>
                    </a:lnR>
                    <a:lnT>
                      <a:noFill/>
                    </a:lnT>
                    <a:lnB>
                      <a:noFill/>
                    </a:lnB>
                    <a:solidFill>
                      <a:srgbClr val="FFFFFF"/>
                    </a:solidFill>
                  </a:tcPr>
                </a:tc>
                <a:tc>
                  <a:txBody>
                    <a:bodyPr/>
                    <a:lstStyle/>
                    <a:p>
                      <a:pPr algn="r"/>
                      <a:r>
                        <a:rPr lang="en-FR">
                          <a:effectLst/>
                        </a:rPr>
                        <a:t>0.0327833</a:t>
                      </a:r>
                    </a:p>
                  </a:txBody>
                  <a:tcPr marL="95250" marR="95250" marT="19050" marB="19050" anchor="ctr">
                    <a:lnL>
                      <a:noFill/>
                    </a:lnL>
                    <a:lnR>
                      <a:noFill/>
                    </a:lnR>
                    <a:lnT>
                      <a:noFill/>
                    </a:lnT>
                    <a:lnB>
                      <a:noFill/>
                    </a:lnB>
                    <a:solidFill>
                      <a:srgbClr val="FFFFFF"/>
                    </a:solidFill>
                  </a:tcPr>
                </a:tc>
                <a:tc>
                  <a:txBody>
                    <a:bodyPr/>
                    <a:lstStyle/>
                    <a:p>
                      <a:pPr algn="r"/>
                      <a:r>
                        <a:rPr lang="en-FR">
                          <a:effectLst/>
                        </a:rPr>
                        <a:t>0.0048027</a:t>
                      </a:r>
                    </a:p>
                  </a:txBody>
                  <a:tcPr marL="95250" marR="95250" marT="19050" marB="19050" anchor="ctr">
                    <a:lnL>
                      <a:noFill/>
                    </a:lnL>
                    <a:lnR>
                      <a:noFill/>
                    </a:lnR>
                    <a:lnT>
                      <a:noFill/>
                    </a:lnT>
                    <a:lnB>
                      <a:noFill/>
                    </a:lnB>
                    <a:solidFill>
                      <a:srgbClr val="FFFFFF"/>
                    </a:solidFill>
                  </a:tcPr>
                </a:tc>
                <a:tc>
                  <a:txBody>
                    <a:bodyPr/>
                    <a:lstStyle/>
                    <a:p>
                      <a:pPr algn="r"/>
                      <a:r>
                        <a:rPr lang="en-FR">
                          <a:effectLst/>
                        </a:rPr>
                        <a:t>0.002683</a:t>
                      </a:r>
                    </a:p>
                  </a:txBody>
                  <a:tcPr marL="95250" marR="95250" marT="19050" marB="19050" anchor="ctr">
                    <a:lnL>
                      <a:noFill/>
                    </a:lnL>
                    <a:lnR>
                      <a:noFill/>
                    </a:lnR>
                    <a:lnT>
                      <a:noFill/>
                    </a:lnT>
                    <a:lnB>
                      <a:noFill/>
                    </a:lnB>
                    <a:solidFill>
                      <a:srgbClr val="FFFFFF"/>
                    </a:solidFill>
                  </a:tcPr>
                </a:tc>
                <a:extLst>
                  <a:ext uri="{0D108BD9-81ED-4DB2-BD59-A6C34878D82A}">
                    <a16:rowId xmlns:a16="http://schemas.microsoft.com/office/drawing/2014/main" val="4250888495"/>
                  </a:ext>
                </a:extLst>
              </a:tr>
              <a:tr h="0">
                <a:tc>
                  <a:txBody>
                    <a:bodyPr/>
                    <a:lstStyle/>
                    <a:p>
                      <a:pPr algn="l"/>
                      <a:r>
                        <a:rPr lang="en-GB">
                          <a:effectLst/>
                        </a:rPr>
                        <a:t>table03</a:t>
                      </a:r>
                    </a:p>
                  </a:txBody>
                  <a:tcPr marL="95250" marR="95250" marT="19050" marB="19050" anchor="ctr">
                    <a:lnL>
                      <a:noFill/>
                    </a:lnL>
                    <a:lnR>
                      <a:noFill/>
                    </a:lnR>
                    <a:lnT>
                      <a:noFill/>
                    </a:lnT>
                    <a:lnB>
                      <a:noFill/>
                    </a:lnB>
                    <a:solidFill>
                      <a:srgbClr val="DDDDDD"/>
                    </a:solidFill>
                  </a:tcPr>
                </a:tc>
                <a:tc>
                  <a:txBody>
                    <a:bodyPr/>
                    <a:lstStyle/>
                    <a:p>
                      <a:pPr algn="r"/>
                      <a:r>
                        <a:rPr lang="en-FR">
                          <a:effectLst/>
                        </a:rPr>
                        <a:t>0.947037</a:t>
                      </a:r>
                    </a:p>
                  </a:txBody>
                  <a:tcPr marL="95250" marR="95250" marT="19050" marB="19050" anchor="ctr">
                    <a:lnL>
                      <a:noFill/>
                    </a:lnL>
                    <a:lnR>
                      <a:noFill/>
                    </a:lnR>
                    <a:lnT>
                      <a:noFill/>
                    </a:lnT>
                    <a:lnB>
                      <a:noFill/>
                    </a:lnB>
                    <a:solidFill>
                      <a:srgbClr val="DDDDDD"/>
                    </a:solidFill>
                  </a:tcPr>
                </a:tc>
                <a:tc>
                  <a:txBody>
                    <a:bodyPr/>
                    <a:lstStyle/>
                    <a:p>
                      <a:pPr algn="r"/>
                      <a:r>
                        <a:rPr lang="en-FR">
                          <a:effectLst/>
                        </a:rPr>
                        <a:t>0.0420179</a:t>
                      </a:r>
                    </a:p>
                  </a:txBody>
                  <a:tcPr marL="95250" marR="95250" marT="19050" marB="19050" anchor="ctr">
                    <a:lnL>
                      <a:noFill/>
                    </a:lnL>
                    <a:lnR>
                      <a:noFill/>
                    </a:lnR>
                    <a:lnT>
                      <a:noFill/>
                    </a:lnT>
                    <a:lnB>
                      <a:noFill/>
                    </a:lnB>
                    <a:solidFill>
                      <a:srgbClr val="DDDDDD"/>
                    </a:solidFill>
                  </a:tcPr>
                </a:tc>
                <a:tc>
                  <a:txBody>
                    <a:bodyPr/>
                    <a:lstStyle/>
                    <a:p>
                      <a:pPr algn="r"/>
                      <a:r>
                        <a:rPr lang="en-FR">
                          <a:effectLst/>
                        </a:rPr>
                        <a:t>0.0016232</a:t>
                      </a:r>
                    </a:p>
                  </a:txBody>
                  <a:tcPr marL="95250" marR="95250" marT="19050" marB="19050" anchor="ctr">
                    <a:lnL>
                      <a:noFill/>
                    </a:lnL>
                    <a:lnR>
                      <a:noFill/>
                    </a:lnR>
                    <a:lnT>
                      <a:noFill/>
                    </a:lnT>
                    <a:lnB>
                      <a:noFill/>
                    </a:lnB>
                    <a:solidFill>
                      <a:srgbClr val="DDDDDD"/>
                    </a:solidFill>
                  </a:tcPr>
                </a:tc>
                <a:tc>
                  <a:txBody>
                    <a:bodyPr/>
                    <a:lstStyle/>
                    <a:p>
                      <a:pPr algn="r"/>
                      <a:r>
                        <a:rPr lang="en-FR" dirty="0">
                          <a:effectLst/>
                        </a:rPr>
                        <a:t>0.001952</a:t>
                      </a:r>
                    </a:p>
                  </a:txBody>
                  <a:tcPr marL="95250" marR="95250" marT="19050" marB="19050" anchor="ctr">
                    <a:lnL>
                      <a:noFill/>
                    </a:lnL>
                    <a:lnR>
                      <a:noFill/>
                    </a:lnR>
                    <a:lnT>
                      <a:noFill/>
                    </a:lnT>
                    <a:lnB>
                      <a:noFill/>
                    </a:lnB>
                    <a:solidFill>
                      <a:srgbClr val="DDDDDD"/>
                    </a:solidFill>
                  </a:tcPr>
                </a:tc>
                <a:extLst>
                  <a:ext uri="{0D108BD9-81ED-4DB2-BD59-A6C34878D82A}">
                    <a16:rowId xmlns:a16="http://schemas.microsoft.com/office/drawing/2014/main" val="832952929"/>
                  </a:ext>
                </a:extLst>
              </a:tr>
            </a:tbl>
          </a:graphicData>
        </a:graphic>
      </p:graphicFrame>
      <p:sp>
        <p:nvSpPr>
          <p:cNvPr id="15" name="TextBox 14">
            <a:extLst>
              <a:ext uri="{FF2B5EF4-FFF2-40B4-BE49-F238E27FC236}">
                <a16:creationId xmlns:a16="http://schemas.microsoft.com/office/drawing/2014/main" id="{3F34A91B-07A3-7B40-ABB3-6AA6CC393D10}"/>
              </a:ext>
            </a:extLst>
          </p:cNvPr>
          <p:cNvSpPr txBox="1"/>
          <p:nvPr/>
        </p:nvSpPr>
        <p:spPr>
          <a:xfrm>
            <a:off x="786679" y="1946012"/>
            <a:ext cx="2011939" cy="369332"/>
          </a:xfrm>
          <a:prstGeom prst="rect">
            <a:avLst/>
          </a:prstGeom>
          <a:noFill/>
        </p:spPr>
        <p:txBody>
          <a:bodyPr wrap="square" rtlCol="0">
            <a:spAutoFit/>
          </a:bodyPr>
          <a:lstStyle/>
          <a:p>
            <a:r>
              <a:rPr lang="en-FR" dirty="0"/>
              <a:t>MIR variance</a:t>
            </a:r>
          </a:p>
        </p:txBody>
      </p:sp>
    </p:spTree>
    <p:extLst>
      <p:ext uri="{BB962C8B-B14F-4D97-AF65-F5344CB8AC3E}">
        <p14:creationId xmlns:p14="http://schemas.microsoft.com/office/powerpoint/2010/main" val="47192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814388" y="628650"/>
            <a:ext cx="10908051" cy="923330"/>
          </a:xfrm>
          <a:prstGeom prst="rect">
            <a:avLst/>
          </a:prstGeom>
          <a:noFill/>
        </p:spPr>
        <p:txBody>
          <a:bodyPr wrap="square" rtlCol="0">
            <a:spAutoFit/>
          </a:bodyPr>
          <a:lstStyle/>
          <a:p>
            <a:r>
              <a:rPr lang="en-FR" dirty="0"/>
              <a:t>PCA Anlaysis MIR spectra:</a:t>
            </a:r>
          </a:p>
          <a:p>
            <a:r>
              <a:rPr lang="en-FR" dirty="0"/>
              <a:t>PC2 separates ‘concentration’ 2 and 10 completely.  PC2 also separates ‘side’ 3 reasonably.  PC3 separates ‘rep’ 2 and 3 reasonably. PC1 explains 98.18% of the variance, PC2 explains 1.66% and PC3 explains 0.11%</a:t>
            </a:r>
          </a:p>
        </p:txBody>
      </p:sp>
      <p:pic>
        <p:nvPicPr>
          <p:cNvPr id="12" name="Picture 11">
            <a:extLst>
              <a:ext uri="{FF2B5EF4-FFF2-40B4-BE49-F238E27FC236}">
                <a16:creationId xmlns:a16="http://schemas.microsoft.com/office/drawing/2014/main" id="{0579CB63-3F68-2944-9A72-2C657A6DC233}"/>
              </a:ext>
            </a:extLst>
          </p:cNvPr>
          <p:cNvPicPr>
            <a:picLocks noChangeAspect="1"/>
          </p:cNvPicPr>
          <p:nvPr/>
        </p:nvPicPr>
        <p:blipFill>
          <a:blip r:embed="rId2"/>
          <a:stretch>
            <a:fillRect/>
          </a:stretch>
        </p:blipFill>
        <p:spPr>
          <a:xfrm>
            <a:off x="142008" y="1967710"/>
            <a:ext cx="3969328" cy="3969328"/>
          </a:xfrm>
          <a:prstGeom prst="rect">
            <a:avLst/>
          </a:prstGeom>
        </p:spPr>
      </p:pic>
      <p:pic>
        <p:nvPicPr>
          <p:cNvPr id="16" name="Picture 15">
            <a:extLst>
              <a:ext uri="{FF2B5EF4-FFF2-40B4-BE49-F238E27FC236}">
                <a16:creationId xmlns:a16="http://schemas.microsoft.com/office/drawing/2014/main" id="{C3FC6A16-E38D-0F42-B85B-9BE9F94C3B41}"/>
              </a:ext>
            </a:extLst>
          </p:cNvPr>
          <p:cNvPicPr>
            <a:picLocks noChangeAspect="1"/>
          </p:cNvPicPr>
          <p:nvPr/>
        </p:nvPicPr>
        <p:blipFill>
          <a:blip r:embed="rId3"/>
          <a:stretch>
            <a:fillRect/>
          </a:stretch>
        </p:blipFill>
        <p:spPr>
          <a:xfrm>
            <a:off x="3972791" y="1967710"/>
            <a:ext cx="3969327" cy="3969327"/>
          </a:xfrm>
          <a:prstGeom prst="rect">
            <a:avLst/>
          </a:prstGeom>
        </p:spPr>
      </p:pic>
      <p:pic>
        <p:nvPicPr>
          <p:cNvPr id="18" name="Picture 17">
            <a:extLst>
              <a:ext uri="{FF2B5EF4-FFF2-40B4-BE49-F238E27FC236}">
                <a16:creationId xmlns:a16="http://schemas.microsoft.com/office/drawing/2014/main" id="{D208F307-8FC5-B343-BE6F-EA9790B83093}"/>
              </a:ext>
            </a:extLst>
          </p:cNvPr>
          <p:cNvPicPr>
            <a:picLocks noChangeAspect="1"/>
          </p:cNvPicPr>
          <p:nvPr/>
        </p:nvPicPr>
        <p:blipFill>
          <a:blip r:embed="rId4"/>
          <a:stretch>
            <a:fillRect/>
          </a:stretch>
        </p:blipFill>
        <p:spPr>
          <a:xfrm>
            <a:off x="7753112" y="1967710"/>
            <a:ext cx="3969327" cy="3969327"/>
          </a:xfrm>
          <a:prstGeom prst="rect">
            <a:avLst/>
          </a:prstGeom>
        </p:spPr>
      </p:pic>
    </p:spTree>
    <p:extLst>
      <p:ext uri="{BB962C8B-B14F-4D97-AF65-F5344CB8AC3E}">
        <p14:creationId xmlns:p14="http://schemas.microsoft.com/office/powerpoint/2010/main" val="301139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814388" y="628650"/>
            <a:ext cx="10908051" cy="1200329"/>
          </a:xfrm>
          <a:prstGeom prst="rect">
            <a:avLst/>
          </a:prstGeom>
          <a:noFill/>
        </p:spPr>
        <p:txBody>
          <a:bodyPr wrap="square" rtlCol="0">
            <a:spAutoFit/>
          </a:bodyPr>
          <a:lstStyle/>
          <a:p>
            <a:r>
              <a:rPr lang="en-FR" dirty="0"/>
              <a:t>PCA Anlaysis NIR spectra:</a:t>
            </a:r>
          </a:p>
          <a:p>
            <a:r>
              <a:rPr lang="en-FR" dirty="0"/>
              <a:t>PC2 separates ‘concentration’ 2 completely.  PC3 separates ‘side’ 1 and 2 reasonably(2/3rds), but we may not be able to discern independantly. PC2 separates ‘rep’ 3 reasonably (2/3rds of the values). PC1 explains 99.96% of the variance, PC2 0.028% and PC3 0.001%</a:t>
            </a:r>
          </a:p>
        </p:txBody>
      </p:sp>
      <p:pic>
        <p:nvPicPr>
          <p:cNvPr id="3" name="Picture 2">
            <a:extLst>
              <a:ext uri="{FF2B5EF4-FFF2-40B4-BE49-F238E27FC236}">
                <a16:creationId xmlns:a16="http://schemas.microsoft.com/office/drawing/2014/main" id="{54C5840E-C041-8F4A-809E-CCD1C148DD99}"/>
              </a:ext>
            </a:extLst>
          </p:cNvPr>
          <p:cNvPicPr>
            <a:picLocks noChangeAspect="1"/>
          </p:cNvPicPr>
          <p:nvPr/>
        </p:nvPicPr>
        <p:blipFill>
          <a:blip r:embed="rId2"/>
          <a:stretch>
            <a:fillRect/>
          </a:stretch>
        </p:blipFill>
        <p:spPr>
          <a:xfrm>
            <a:off x="117763" y="2146264"/>
            <a:ext cx="3906981" cy="3906981"/>
          </a:xfrm>
          <a:prstGeom prst="rect">
            <a:avLst/>
          </a:prstGeom>
        </p:spPr>
      </p:pic>
      <p:pic>
        <p:nvPicPr>
          <p:cNvPr id="5" name="Picture 4">
            <a:extLst>
              <a:ext uri="{FF2B5EF4-FFF2-40B4-BE49-F238E27FC236}">
                <a16:creationId xmlns:a16="http://schemas.microsoft.com/office/drawing/2014/main" id="{3D8839C4-5EE3-D341-AEAE-2AC01C1AF2A2}"/>
              </a:ext>
            </a:extLst>
          </p:cNvPr>
          <p:cNvPicPr>
            <a:picLocks noChangeAspect="1"/>
          </p:cNvPicPr>
          <p:nvPr/>
        </p:nvPicPr>
        <p:blipFill>
          <a:blip r:embed="rId3"/>
          <a:stretch>
            <a:fillRect/>
          </a:stretch>
        </p:blipFill>
        <p:spPr>
          <a:xfrm>
            <a:off x="3879273" y="2146265"/>
            <a:ext cx="3906982" cy="3906982"/>
          </a:xfrm>
          <a:prstGeom prst="rect">
            <a:avLst/>
          </a:prstGeom>
        </p:spPr>
      </p:pic>
      <p:pic>
        <p:nvPicPr>
          <p:cNvPr id="7" name="Picture 6">
            <a:extLst>
              <a:ext uri="{FF2B5EF4-FFF2-40B4-BE49-F238E27FC236}">
                <a16:creationId xmlns:a16="http://schemas.microsoft.com/office/drawing/2014/main" id="{87E094AC-87C8-6E45-82FB-B868F23D6608}"/>
              </a:ext>
            </a:extLst>
          </p:cNvPr>
          <p:cNvPicPr>
            <a:picLocks noChangeAspect="1"/>
          </p:cNvPicPr>
          <p:nvPr/>
        </p:nvPicPr>
        <p:blipFill>
          <a:blip r:embed="rId4"/>
          <a:stretch>
            <a:fillRect/>
          </a:stretch>
        </p:blipFill>
        <p:spPr>
          <a:xfrm>
            <a:off x="7815458" y="2146264"/>
            <a:ext cx="3906981" cy="3906981"/>
          </a:xfrm>
          <a:prstGeom prst="rect">
            <a:avLst/>
          </a:prstGeom>
        </p:spPr>
      </p:pic>
    </p:spTree>
    <p:extLst>
      <p:ext uri="{BB962C8B-B14F-4D97-AF65-F5344CB8AC3E}">
        <p14:creationId xmlns:p14="http://schemas.microsoft.com/office/powerpoint/2010/main" val="355546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814388" y="628650"/>
            <a:ext cx="10908051" cy="923330"/>
          </a:xfrm>
          <a:prstGeom prst="rect">
            <a:avLst/>
          </a:prstGeom>
          <a:noFill/>
        </p:spPr>
        <p:txBody>
          <a:bodyPr wrap="square" rtlCol="0">
            <a:spAutoFit/>
          </a:bodyPr>
          <a:lstStyle/>
          <a:p>
            <a:r>
              <a:rPr lang="en-FR" dirty="0"/>
              <a:t>PCA loadings MIR spectra:</a:t>
            </a:r>
          </a:p>
          <a:p>
            <a:r>
              <a:rPr lang="en-FR" dirty="0"/>
              <a:t>PC1 is influenced strongest by the first 50 data points. PC2 is influenced most around the 150th data point. PC3 has strong influence around the 25th and 150th point.</a:t>
            </a:r>
          </a:p>
        </p:txBody>
      </p:sp>
      <p:pic>
        <p:nvPicPr>
          <p:cNvPr id="3" name="Picture 2">
            <a:extLst>
              <a:ext uri="{FF2B5EF4-FFF2-40B4-BE49-F238E27FC236}">
                <a16:creationId xmlns:a16="http://schemas.microsoft.com/office/drawing/2014/main" id="{AAC1BB96-90B2-9A47-8B94-29432CCE93A3}"/>
              </a:ext>
            </a:extLst>
          </p:cNvPr>
          <p:cNvPicPr>
            <a:picLocks noChangeAspect="1"/>
          </p:cNvPicPr>
          <p:nvPr/>
        </p:nvPicPr>
        <p:blipFill>
          <a:blip r:embed="rId2"/>
          <a:stretch>
            <a:fillRect/>
          </a:stretch>
        </p:blipFill>
        <p:spPr>
          <a:xfrm>
            <a:off x="7952942" y="1858953"/>
            <a:ext cx="4110624" cy="4110624"/>
          </a:xfrm>
          <a:prstGeom prst="rect">
            <a:avLst/>
          </a:prstGeom>
        </p:spPr>
      </p:pic>
      <p:pic>
        <p:nvPicPr>
          <p:cNvPr id="5" name="Picture 4">
            <a:extLst>
              <a:ext uri="{FF2B5EF4-FFF2-40B4-BE49-F238E27FC236}">
                <a16:creationId xmlns:a16="http://schemas.microsoft.com/office/drawing/2014/main" id="{9B87ED76-A732-E14A-86B9-5E0C9AC7ECF2}"/>
              </a:ext>
            </a:extLst>
          </p:cNvPr>
          <p:cNvPicPr>
            <a:picLocks noChangeAspect="1"/>
          </p:cNvPicPr>
          <p:nvPr/>
        </p:nvPicPr>
        <p:blipFill>
          <a:blip r:embed="rId3"/>
          <a:stretch>
            <a:fillRect/>
          </a:stretch>
        </p:blipFill>
        <p:spPr>
          <a:xfrm>
            <a:off x="3871046" y="1873317"/>
            <a:ext cx="4110625" cy="4110625"/>
          </a:xfrm>
          <a:prstGeom prst="rect">
            <a:avLst/>
          </a:prstGeom>
        </p:spPr>
      </p:pic>
      <p:pic>
        <p:nvPicPr>
          <p:cNvPr id="7" name="Picture 6">
            <a:extLst>
              <a:ext uri="{FF2B5EF4-FFF2-40B4-BE49-F238E27FC236}">
                <a16:creationId xmlns:a16="http://schemas.microsoft.com/office/drawing/2014/main" id="{C6C08435-B74A-374F-AE04-D9B26DCEC30B}"/>
              </a:ext>
            </a:extLst>
          </p:cNvPr>
          <p:cNvPicPr>
            <a:picLocks noChangeAspect="1"/>
          </p:cNvPicPr>
          <p:nvPr/>
        </p:nvPicPr>
        <p:blipFill>
          <a:blip r:embed="rId4"/>
          <a:stretch>
            <a:fillRect/>
          </a:stretch>
        </p:blipFill>
        <p:spPr>
          <a:xfrm>
            <a:off x="152401" y="1873317"/>
            <a:ext cx="4081896" cy="4081896"/>
          </a:xfrm>
          <a:prstGeom prst="rect">
            <a:avLst/>
          </a:prstGeom>
        </p:spPr>
      </p:pic>
    </p:spTree>
    <p:extLst>
      <p:ext uri="{BB962C8B-B14F-4D97-AF65-F5344CB8AC3E}">
        <p14:creationId xmlns:p14="http://schemas.microsoft.com/office/powerpoint/2010/main" val="315210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814388" y="628650"/>
            <a:ext cx="10908051" cy="923330"/>
          </a:xfrm>
          <a:prstGeom prst="rect">
            <a:avLst/>
          </a:prstGeom>
          <a:noFill/>
        </p:spPr>
        <p:txBody>
          <a:bodyPr wrap="square" rtlCol="0">
            <a:spAutoFit/>
          </a:bodyPr>
          <a:lstStyle/>
          <a:p>
            <a:r>
              <a:rPr lang="en-FR" dirty="0"/>
              <a:t>PCA loadings NIR spectra:</a:t>
            </a:r>
          </a:p>
          <a:p>
            <a:r>
              <a:rPr lang="en-FR" dirty="0"/>
              <a:t>PC1 is influenced strongest by the last 100 data points. PC2 is influenced most around the 200th and 400th data points. PC3 has stronger influence towards the end of the data points.</a:t>
            </a:r>
          </a:p>
        </p:txBody>
      </p:sp>
      <p:pic>
        <p:nvPicPr>
          <p:cNvPr id="4" name="Picture 3">
            <a:extLst>
              <a:ext uri="{FF2B5EF4-FFF2-40B4-BE49-F238E27FC236}">
                <a16:creationId xmlns:a16="http://schemas.microsoft.com/office/drawing/2014/main" id="{435E0339-BE32-2C43-8FA0-546FFA7BBA2B}"/>
              </a:ext>
            </a:extLst>
          </p:cNvPr>
          <p:cNvPicPr>
            <a:picLocks noChangeAspect="1"/>
          </p:cNvPicPr>
          <p:nvPr/>
        </p:nvPicPr>
        <p:blipFill>
          <a:blip r:embed="rId2"/>
          <a:stretch>
            <a:fillRect/>
          </a:stretch>
        </p:blipFill>
        <p:spPr>
          <a:xfrm>
            <a:off x="96982" y="1950027"/>
            <a:ext cx="3962400" cy="3962400"/>
          </a:xfrm>
          <a:prstGeom prst="rect">
            <a:avLst/>
          </a:prstGeom>
        </p:spPr>
      </p:pic>
      <p:pic>
        <p:nvPicPr>
          <p:cNvPr id="8" name="Picture 7">
            <a:extLst>
              <a:ext uri="{FF2B5EF4-FFF2-40B4-BE49-F238E27FC236}">
                <a16:creationId xmlns:a16="http://schemas.microsoft.com/office/drawing/2014/main" id="{6BB17138-C3D8-9C4C-B001-5A03B6EF7A46}"/>
              </a:ext>
            </a:extLst>
          </p:cNvPr>
          <p:cNvPicPr>
            <a:picLocks noChangeAspect="1"/>
          </p:cNvPicPr>
          <p:nvPr/>
        </p:nvPicPr>
        <p:blipFill>
          <a:blip r:embed="rId3"/>
          <a:stretch>
            <a:fillRect/>
          </a:stretch>
        </p:blipFill>
        <p:spPr>
          <a:xfrm>
            <a:off x="3955473" y="1950027"/>
            <a:ext cx="3962400" cy="3962400"/>
          </a:xfrm>
          <a:prstGeom prst="rect">
            <a:avLst/>
          </a:prstGeom>
        </p:spPr>
      </p:pic>
      <p:pic>
        <p:nvPicPr>
          <p:cNvPr id="11" name="Picture 10">
            <a:extLst>
              <a:ext uri="{FF2B5EF4-FFF2-40B4-BE49-F238E27FC236}">
                <a16:creationId xmlns:a16="http://schemas.microsoft.com/office/drawing/2014/main" id="{CE8D16A3-2F72-424A-819C-5003D53B4CC0}"/>
              </a:ext>
            </a:extLst>
          </p:cNvPr>
          <p:cNvPicPr>
            <a:picLocks noChangeAspect="1"/>
          </p:cNvPicPr>
          <p:nvPr/>
        </p:nvPicPr>
        <p:blipFill>
          <a:blip r:embed="rId4"/>
          <a:stretch>
            <a:fillRect/>
          </a:stretch>
        </p:blipFill>
        <p:spPr>
          <a:xfrm>
            <a:off x="7813964" y="1950027"/>
            <a:ext cx="3962400" cy="3962400"/>
          </a:xfrm>
          <a:prstGeom prst="rect">
            <a:avLst/>
          </a:prstGeom>
        </p:spPr>
      </p:pic>
    </p:spTree>
    <p:extLst>
      <p:ext uri="{BB962C8B-B14F-4D97-AF65-F5344CB8AC3E}">
        <p14:creationId xmlns:p14="http://schemas.microsoft.com/office/powerpoint/2010/main" val="160559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814388" y="628650"/>
            <a:ext cx="10908051" cy="1200329"/>
          </a:xfrm>
          <a:prstGeom prst="rect">
            <a:avLst/>
          </a:prstGeom>
          <a:noFill/>
        </p:spPr>
        <p:txBody>
          <a:bodyPr wrap="square" rtlCol="0">
            <a:spAutoFit/>
          </a:bodyPr>
          <a:lstStyle/>
          <a:p>
            <a:r>
              <a:rPr lang="en-FR" dirty="0"/>
              <a:t>Hierarchical Clustering MIR and NIR:</a:t>
            </a:r>
          </a:p>
          <a:p>
            <a:r>
              <a:rPr lang="en-FR" dirty="0"/>
              <a:t>For the MIR spectra the Euclidian Ward has been used and for the NIR spectra it is the Manhattan Average method.  For both the clustering, 3 groups are selected and works well for concentration. Also we can note that there is a single stray row which has been misclassified in the Euclidian Ward method.</a:t>
            </a:r>
          </a:p>
        </p:txBody>
      </p:sp>
      <p:pic>
        <p:nvPicPr>
          <p:cNvPr id="4" name="Picture 3">
            <a:extLst>
              <a:ext uri="{FF2B5EF4-FFF2-40B4-BE49-F238E27FC236}">
                <a16:creationId xmlns:a16="http://schemas.microsoft.com/office/drawing/2014/main" id="{55F91CCC-0CA1-8844-A865-404C0721A550}"/>
              </a:ext>
            </a:extLst>
          </p:cNvPr>
          <p:cNvPicPr>
            <a:picLocks noChangeAspect="1"/>
          </p:cNvPicPr>
          <p:nvPr/>
        </p:nvPicPr>
        <p:blipFill>
          <a:blip r:embed="rId2"/>
          <a:stretch>
            <a:fillRect/>
          </a:stretch>
        </p:blipFill>
        <p:spPr>
          <a:xfrm>
            <a:off x="6796953" y="1639256"/>
            <a:ext cx="4208136" cy="4208136"/>
          </a:xfrm>
          <a:prstGeom prst="rect">
            <a:avLst/>
          </a:prstGeom>
        </p:spPr>
      </p:pic>
      <p:pic>
        <p:nvPicPr>
          <p:cNvPr id="8" name="Picture 7">
            <a:extLst>
              <a:ext uri="{FF2B5EF4-FFF2-40B4-BE49-F238E27FC236}">
                <a16:creationId xmlns:a16="http://schemas.microsoft.com/office/drawing/2014/main" id="{1E767B7E-91D6-E844-9511-A7B798005E62}"/>
              </a:ext>
            </a:extLst>
          </p:cNvPr>
          <p:cNvPicPr>
            <a:picLocks noChangeAspect="1"/>
          </p:cNvPicPr>
          <p:nvPr/>
        </p:nvPicPr>
        <p:blipFill>
          <a:blip r:embed="rId3"/>
          <a:stretch>
            <a:fillRect/>
          </a:stretch>
        </p:blipFill>
        <p:spPr>
          <a:xfrm>
            <a:off x="814388" y="1639256"/>
            <a:ext cx="4208136" cy="4208136"/>
          </a:xfrm>
          <a:prstGeom prst="rect">
            <a:avLst/>
          </a:prstGeom>
        </p:spPr>
      </p:pic>
    </p:spTree>
    <p:extLst>
      <p:ext uri="{BB962C8B-B14F-4D97-AF65-F5344CB8AC3E}">
        <p14:creationId xmlns:p14="http://schemas.microsoft.com/office/powerpoint/2010/main" val="358235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814388" y="628650"/>
            <a:ext cx="10908051" cy="646331"/>
          </a:xfrm>
          <a:prstGeom prst="rect">
            <a:avLst/>
          </a:prstGeom>
          <a:noFill/>
        </p:spPr>
        <p:txBody>
          <a:bodyPr wrap="square" rtlCol="0">
            <a:spAutoFit/>
          </a:bodyPr>
          <a:lstStyle/>
          <a:p>
            <a:r>
              <a:rPr lang="en-FR" dirty="0"/>
              <a:t>PLS-DA on MIR:</a:t>
            </a:r>
          </a:p>
          <a:p>
            <a:r>
              <a:rPr lang="en-FR" dirty="0"/>
              <a:t>LV1- ‘Concentration’ has separation between values 2 and 10.  ‘Side’ 1 and ‘Rep’ 3 is also separated reasonably. </a:t>
            </a:r>
          </a:p>
        </p:txBody>
      </p:sp>
      <p:pic>
        <p:nvPicPr>
          <p:cNvPr id="3" name="Picture 2">
            <a:extLst>
              <a:ext uri="{FF2B5EF4-FFF2-40B4-BE49-F238E27FC236}">
                <a16:creationId xmlns:a16="http://schemas.microsoft.com/office/drawing/2014/main" id="{31D22749-4DF6-5947-8489-FD67BABF9AD2}"/>
              </a:ext>
            </a:extLst>
          </p:cNvPr>
          <p:cNvPicPr>
            <a:picLocks noChangeAspect="1"/>
          </p:cNvPicPr>
          <p:nvPr/>
        </p:nvPicPr>
        <p:blipFill>
          <a:blip r:embed="rId2"/>
          <a:stretch>
            <a:fillRect/>
          </a:stretch>
        </p:blipFill>
        <p:spPr>
          <a:xfrm>
            <a:off x="400268" y="2027667"/>
            <a:ext cx="3529012" cy="3529012"/>
          </a:xfrm>
          <a:prstGeom prst="rect">
            <a:avLst/>
          </a:prstGeom>
        </p:spPr>
      </p:pic>
      <p:pic>
        <p:nvPicPr>
          <p:cNvPr id="6" name="Picture 5">
            <a:extLst>
              <a:ext uri="{FF2B5EF4-FFF2-40B4-BE49-F238E27FC236}">
                <a16:creationId xmlns:a16="http://schemas.microsoft.com/office/drawing/2014/main" id="{427DFA76-3A83-394B-9943-35E1A5FCB2DA}"/>
              </a:ext>
            </a:extLst>
          </p:cNvPr>
          <p:cNvPicPr>
            <a:picLocks noChangeAspect="1"/>
          </p:cNvPicPr>
          <p:nvPr/>
        </p:nvPicPr>
        <p:blipFill>
          <a:blip r:embed="rId3"/>
          <a:stretch>
            <a:fillRect/>
          </a:stretch>
        </p:blipFill>
        <p:spPr>
          <a:xfrm>
            <a:off x="7559149" y="2027667"/>
            <a:ext cx="3529012" cy="3529012"/>
          </a:xfrm>
          <a:prstGeom prst="rect">
            <a:avLst/>
          </a:prstGeom>
        </p:spPr>
      </p:pic>
      <p:pic>
        <p:nvPicPr>
          <p:cNvPr id="9" name="Picture 8">
            <a:extLst>
              <a:ext uri="{FF2B5EF4-FFF2-40B4-BE49-F238E27FC236}">
                <a16:creationId xmlns:a16="http://schemas.microsoft.com/office/drawing/2014/main" id="{E8169FB0-CABC-4F4C-898A-D2898779E13F}"/>
              </a:ext>
            </a:extLst>
          </p:cNvPr>
          <p:cNvPicPr>
            <a:picLocks noChangeAspect="1"/>
          </p:cNvPicPr>
          <p:nvPr/>
        </p:nvPicPr>
        <p:blipFill>
          <a:blip r:embed="rId4"/>
          <a:stretch>
            <a:fillRect/>
          </a:stretch>
        </p:blipFill>
        <p:spPr>
          <a:xfrm>
            <a:off x="3929280" y="2027667"/>
            <a:ext cx="3529012" cy="3529012"/>
          </a:xfrm>
          <a:prstGeom prst="rect">
            <a:avLst/>
          </a:prstGeom>
        </p:spPr>
      </p:pic>
    </p:spTree>
    <p:extLst>
      <p:ext uri="{BB962C8B-B14F-4D97-AF65-F5344CB8AC3E}">
        <p14:creationId xmlns:p14="http://schemas.microsoft.com/office/powerpoint/2010/main" val="419756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11AE22-FC33-D54A-A347-72F706B2C051}"/>
              </a:ext>
            </a:extLst>
          </p:cNvPr>
          <p:cNvSpPr txBox="1">
            <a:spLocks/>
          </p:cNvSpPr>
          <p:nvPr/>
        </p:nvSpPr>
        <p:spPr>
          <a:xfrm>
            <a:off x="814388" y="628650"/>
            <a:ext cx="10908051" cy="923330"/>
          </a:xfrm>
          <a:prstGeom prst="rect">
            <a:avLst/>
          </a:prstGeom>
          <a:noFill/>
        </p:spPr>
        <p:txBody>
          <a:bodyPr wrap="square" rtlCol="0">
            <a:spAutoFit/>
          </a:bodyPr>
          <a:lstStyle/>
          <a:p>
            <a:r>
              <a:rPr lang="en-FR" dirty="0"/>
              <a:t>ICA on MIR:</a:t>
            </a:r>
          </a:p>
          <a:p>
            <a:r>
              <a:rPr lang="en-FR" dirty="0"/>
              <a:t>From t</a:t>
            </a:r>
            <a:r>
              <a:rPr lang="en-GB" dirty="0"/>
              <a:t>he</a:t>
            </a:r>
            <a:r>
              <a:rPr lang="en-FR" dirty="0"/>
              <a:t> DW plot we can infer that 4 I</a:t>
            </a:r>
            <a:r>
              <a:rPr lang="en-GB" dirty="0"/>
              <a:t>Cs may</a:t>
            </a:r>
            <a:r>
              <a:rPr lang="en-FR" dirty="0"/>
              <a:t> represent the signal before it gets noisy across the samples. We can see how the 4 I</a:t>
            </a:r>
            <a:r>
              <a:rPr lang="en-GB" dirty="0"/>
              <a:t>C</a:t>
            </a:r>
            <a:r>
              <a:rPr lang="en-FR" dirty="0"/>
              <a:t>s show high source correlation till the 50th data point and then stays steady at a lower level.</a:t>
            </a:r>
          </a:p>
        </p:txBody>
      </p:sp>
      <p:pic>
        <p:nvPicPr>
          <p:cNvPr id="4" name="Picture 3">
            <a:extLst>
              <a:ext uri="{FF2B5EF4-FFF2-40B4-BE49-F238E27FC236}">
                <a16:creationId xmlns:a16="http://schemas.microsoft.com/office/drawing/2014/main" id="{D2D11802-BFCA-4D44-83E8-19BFC72B005C}"/>
              </a:ext>
            </a:extLst>
          </p:cNvPr>
          <p:cNvPicPr>
            <a:picLocks noChangeAspect="1"/>
          </p:cNvPicPr>
          <p:nvPr/>
        </p:nvPicPr>
        <p:blipFill>
          <a:blip r:embed="rId2"/>
          <a:stretch>
            <a:fillRect/>
          </a:stretch>
        </p:blipFill>
        <p:spPr>
          <a:xfrm>
            <a:off x="400287" y="2265218"/>
            <a:ext cx="3816927" cy="3816927"/>
          </a:xfrm>
          <a:prstGeom prst="rect">
            <a:avLst/>
          </a:prstGeom>
        </p:spPr>
      </p:pic>
      <p:pic>
        <p:nvPicPr>
          <p:cNvPr id="7" name="Picture 6">
            <a:extLst>
              <a:ext uri="{FF2B5EF4-FFF2-40B4-BE49-F238E27FC236}">
                <a16:creationId xmlns:a16="http://schemas.microsoft.com/office/drawing/2014/main" id="{85DF028B-AEFE-2040-B284-BC1F42DD9C49}"/>
              </a:ext>
            </a:extLst>
          </p:cNvPr>
          <p:cNvPicPr>
            <a:picLocks noChangeAspect="1"/>
          </p:cNvPicPr>
          <p:nvPr/>
        </p:nvPicPr>
        <p:blipFill>
          <a:blip r:embed="rId3"/>
          <a:stretch>
            <a:fillRect/>
          </a:stretch>
        </p:blipFill>
        <p:spPr>
          <a:xfrm>
            <a:off x="7905513" y="2265217"/>
            <a:ext cx="3816926" cy="3816926"/>
          </a:xfrm>
          <a:prstGeom prst="rect">
            <a:avLst/>
          </a:prstGeom>
        </p:spPr>
      </p:pic>
      <p:pic>
        <p:nvPicPr>
          <p:cNvPr id="11" name="Picture 10">
            <a:extLst>
              <a:ext uri="{FF2B5EF4-FFF2-40B4-BE49-F238E27FC236}">
                <a16:creationId xmlns:a16="http://schemas.microsoft.com/office/drawing/2014/main" id="{6F4AF418-D6C0-9D49-AC4B-FAFE24364D2E}"/>
              </a:ext>
            </a:extLst>
          </p:cNvPr>
          <p:cNvPicPr>
            <a:picLocks noChangeAspect="1"/>
          </p:cNvPicPr>
          <p:nvPr/>
        </p:nvPicPr>
        <p:blipFill>
          <a:blip r:embed="rId4"/>
          <a:stretch>
            <a:fillRect/>
          </a:stretch>
        </p:blipFill>
        <p:spPr>
          <a:xfrm>
            <a:off x="4055920" y="2265217"/>
            <a:ext cx="3816927" cy="3816927"/>
          </a:xfrm>
          <a:prstGeom prst="rect">
            <a:avLst/>
          </a:prstGeom>
        </p:spPr>
      </p:pic>
    </p:spTree>
    <p:extLst>
      <p:ext uri="{BB962C8B-B14F-4D97-AF65-F5344CB8AC3E}">
        <p14:creationId xmlns:p14="http://schemas.microsoft.com/office/powerpoint/2010/main" val="207464531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1996</TotalTime>
  <Words>1136</Words>
  <Application>Microsoft Macintosh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Parcel</vt:lpstr>
      <vt:lpstr>Valium MIR and NIR spectra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Valium MIR and NIR spectra analysis </dc:title>
  <dc:creator>Ponnappa Appanna MACHIMANDA</dc:creator>
  <cp:lastModifiedBy>Ponnappa Appanna MACHIMANDA</cp:lastModifiedBy>
  <cp:revision>58</cp:revision>
  <dcterms:created xsi:type="dcterms:W3CDTF">2020-12-11T06:31:17Z</dcterms:created>
  <dcterms:modified xsi:type="dcterms:W3CDTF">2020-12-12T15:48:04Z</dcterms:modified>
</cp:coreProperties>
</file>