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2"/>
  </p:notesMasterIdLst>
  <p:sldIdLst>
    <p:sldId id="256" r:id="rId5"/>
    <p:sldId id="257" r:id="rId6"/>
    <p:sldId id="265" r:id="rId7"/>
    <p:sldId id="281" r:id="rId8"/>
    <p:sldId id="282" r:id="rId9"/>
    <p:sldId id="280" r:id="rId10"/>
    <p:sldId id="283" r:id="rId11"/>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F0000"/>
    <a:srgbClr val="A90000"/>
    <a:srgbClr val="32AF50"/>
    <a:srgbClr val="227236"/>
    <a:srgbClr val="052D63"/>
    <a:srgbClr val="0076BD"/>
    <a:srgbClr val="2D83F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Style léger 2 - Accentuation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57"/>
    <p:restoredTop sz="94648"/>
  </p:normalViewPr>
  <p:slideViewPr>
    <p:cSldViewPr snapToGrid="0" snapToObjects="1">
      <p:cViewPr varScale="1">
        <p:scale>
          <a:sx n="117" d="100"/>
          <a:sy n="117" d="100"/>
        </p:scale>
        <p:origin x="232"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980ECC-0C21-492E-BF45-963A675BE653}" type="datetimeFigureOut">
              <a:rPr lang="en-US" smtClean="0"/>
              <a:t>10/6/21</a:t>
            </a:fld>
            <a:endParaRPr lang="en-US"/>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9D0A10-0D04-4A1A-B7CC-8C78D0397529}" type="slidenum">
              <a:rPr lang="en-US" smtClean="0"/>
              <a:t>‹#›</a:t>
            </a:fld>
            <a:endParaRPr lang="en-US"/>
          </a:p>
        </p:txBody>
      </p:sp>
    </p:spTree>
    <p:extLst>
      <p:ext uri="{BB962C8B-B14F-4D97-AF65-F5344CB8AC3E}">
        <p14:creationId xmlns:p14="http://schemas.microsoft.com/office/powerpoint/2010/main" val="22100477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FR"/>
          </a:p>
        </p:txBody>
      </p:sp>
      <p:sp>
        <p:nvSpPr>
          <p:cNvPr id="4" name="Slide Number Placeholder 3"/>
          <p:cNvSpPr>
            <a:spLocks noGrp="1"/>
          </p:cNvSpPr>
          <p:nvPr>
            <p:ph type="sldNum" sz="quarter" idx="5"/>
          </p:nvPr>
        </p:nvSpPr>
        <p:spPr/>
        <p:txBody>
          <a:bodyPr/>
          <a:lstStyle/>
          <a:p>
            <a:fld id="{129D0A10-0D04-4A1A-B7CC-8C78D0397529}" type="slidenum">
              <a:rPr lang="en-US" smtClean="0"/>
              <a:t>7</a:t>
            </a:fld>
            <a:endParaRPr lang="en-US"/>
          </a:p>
        </p:txBody>
      </p:sp>
    </p:spTree>
    <p:extLst>
      <p:ext uri="{BB962C8B-B14F-4D97-AF65-F5344CB8AC3E}">
        <p14:creationId xmlns:p14="http://schemas.microsoft.com/office/powerpoint/2010/main" val="24347870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DB62D3F-B0F9-FD49-B950-523EBCEBE931}"/>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2DCCD210-AF0E-9548-8222-DA3CD1B06D4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71AA657F-E1F9-514E-946A-CF02B423A649}"/>
              </a:ext>
            </a:extLst>
          </p:cNvPr>
          <p:cNvSpPr>
            <a:spLocks noGrp="1"/>
          </p:cNvSpPr>
          <p:nvPr>
            <p:ph type="dt" sz="half" idx="10"/>
          </p:nvPr>
        </p:nvSpPr>
        <p:spPr/>
        <p:txBody>
          <a:bodyPr/>
          <a:lstStyle/>
          <a:p>
            <a:fld id="{CDC53518-B7B5-F443-93F2-EC3D9D156246}" type="datetimeFigureOut">
              <a:rPr lang="fr-FR" smtClean="0"/>
              <a:t>06/10/2021</a:t>
            </a:fld>
            <a:endParaRPr lang="fr-FR"/>
          </a:p>
        </p:txBody>
      </p:sp>
      <p:sp>
        <p:nvSpPr>
          <p:cNvPr id="5" name="Espace réservé du pied de page 4">
            <a:extLst>
              <a:ext uri="{FF2B5EF4-FFF2-40B4-BE49-F238E27FC236}">
                <a16:creationId xmlns:a16="http://schemas.microsoft.com/office/drawing/2014/main" id="{99898379-0E84-694E-91DD-9B097B0ADF4D}"/>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4CE9237B-8FFA-6946-AC74-9DB2C7823AD5}"/>
              </a:ext>
            </a:extLst>
          </p:cNvPr>
          <p:cNvSpPr>
            <a:spLocks noGrp="1"/>
          </p:cNvSpPr>
          <p:nvPr>
            <p:ph type="sldNum" sz="quarter" idx="12"/>
          </p:nvPr>
        </p:nvSpPr>
        <p:spPr/>
        <p:txBody>
          <a:bodyPr/>
          <a:lstStyle/>
          <a:p>
            <a:fld id="{7F10D882-4BF6-AA43-A0A7-9E4E3D5C2F5E}" type="slidenum">
              <a:rPr lang="fr-FR" smtClean="0"/>
              <a:t>‹#›</a:t>
            </a:fld>
            <a:endParaRPr lang="fr-FR"/>
          </a:p>
        </p:txBody>
      </p:sp>
    </p:spTree>
    <p:extLst>
      <p:ext uri="{BB962C8B-B14F-4D97-AF65-F5344CB8AC3E}">
        <p14:creationId xmlns:p14="http://schemas.microsoft.com/office/powerpoint/2010/main" val="14512812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F1030F1-AE2B-5F45-8C43-CD558E6DF411}"/>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F44AB57E-A90F-4046-95AF-D94567B6B39A}"/>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36546CC6-790F-8242-A8A2-C06461710544}"/>
              </a:ext>
            </a:extLst>
          </p:cNvPr>
          <p:cNvSpPr>
            <a:spLocks noGrp="1"/>
          </p:cNvSpPr>
          <p:nvPr>
            <p:ph type="dt" sz="half" idx="10"/>
          </p:nvPr>
        </p:nvSpPr>
        <p:spPr/>
        <p:txBody>
          <a:bodyPr/>
          <a:lstStyle/>
          <a:p>
            <a:fld id="{CDC53518-B7B5-F443-93F2-EC3D9D156246}" type="datetimeFigureOut">
              <a:rPr lang="fr-FR" smtClean="0"/>
              <a:t>06/10/2021</a:t>
            </a:fld>
            <a:endParaRPr lang="fr-FR"/>
          </a:p>
        </p:txBody>
      </p:sp>
      <p:sp>
        <p:nvSpPr>
          <p:cNvPr id="5" name="Espace réservé du pied de page 4">
            <a:extLst>
              <a:ext uri="{FF2B5EF4-FFF2-40B4-BE49-F238E27FC236}">
                <a16:creationId xmlns:a16="http://schemas.microsoft.com/office/drawing/2014/main" id="{316CE8AA-DFDC-3B4F-AE54-757E2F4C355D}"/>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4739E29D-22BE-F246-BDC6-F30A886E2514}"/>
              </a:ext>
            </a:extLst>
          </p:cNvPr>
          <p:cNvSpPr>
            <a:spLocks noGrp="1"/>
          </p:cNvSpPr>
          <p:nvPr>
            <p:ph type="sldNum" sz="quarter" idx="12"/>
          </p:nvPr>
        </p:nvSpPr>
        <p:spPr/>
        <p:txBody>
          <a:bodyPr/>
          <a:lstStyle/>
          <a:p>
            <a:fld id="{7F10D882-4BF6-AA43-A0A7-9E4E3D5C2F5E}" type="slidenum">
              <a:rPr lang="fr-FR" smtClean="0"/>
              <a:t>‹#›</a:t>
            </a:fld>
            <a:endParaRPr lang="fr-FR"/>
          </a:p>
        </p:txBody>
      </p:sp>
    </p:spTree>
    <p:extLst>
      <p:ext uri="{BB962C8B-B14F-4D97-AF65-F5344CB8AC3E}">
        <p14:creationId xmlns:p14="http://schemas.microsoft.com/office/powerpoint/2010/main" val="12828508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FAF70362-7619-4644-A408-7F08DE680C0E}"/>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5BDE3DAD-1CE1-8A46-A7A9-812E3D3A297A}"/>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82D6138D-73FD-A54F-A865-150C927F7F68}"/>
              </a:ext>
            </a:extLst>
          </p:cNvPr>
          <p:cNvSpPr>
            <a:spLocks noGrp="1"/>
          </p:cNvSpPr>
          <p:nvPr>
            <p:ph type="dt" sz="half" idx="10"/>
          </p:nvPr>
        </p:nvSpPr>
        <p:spPr/>
        <p:txBody>
          <a:bodyPr/>
          <a:lstStyle/>
          <a:p>
            <a:fld id="{CDC53518-B7B5-F443-93F2-EC3D9D156246}" type="datetimeFigureOut">
              <a:rPr lang="fr-FR" smtClean="0"/>
              <a:t>06/10/2021</a:t>
            </a:fld>
            <a:endParaRPr lang="fr-FR"/>
          </a:p>
        </p:txBody>
      </p:sp>
      <p:sp>
        <p:nvSpPr>
          <p:cNvPr id="5" name="Espace réservé du pied de page 4">
            <a:extLst>
              <a:ext uri="{FF2B5EF4-FFF2-40B4-BE49-F238E27FC236}">
                <a16:creationId xmlns:a16="http://schemas.microsoft.com/office/drawing/2014/main" id="{AEDE2558-AB78-6541-B782-4BC1695360BD}"/>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1D000494-3FD0-B541-B888-06B3AEDA60AF}"/>
              </a:ext>
            </a:extLst>
          </p:cNvPr>
          <p:cNvSpPr>
            <a:spLocks noGrp="1"/>
          </p:cNvSpPr>
          <p:nvPr>
            <p:ph type="sldNum" sz="quarter" idx="12"/>
          </p:nvPr>
        </p:nvSpPr>
        <p:spPr/>
        <p:txBody>
          <a:bodyPr/>
          <a:lstStyle/>
          <a:p>
            <a:fld id="{7F10D882-4BF6-AA43-A0A7-9E4E3D5C2F5E}" type="slidenum">
              <a:rPr lang="fr-FR" smtClean="0"/>
              <a:t>‹#›</a:t>
            </a:fld>
            <a:endParaRPr lang="fr-FR"/>
          </a:p>
        </p:txBody>
      </p:sp>
    </p:spTree>
    <p:extLst>
      <p:ext uri="{BB962C8B-B14F-4D97-AF65-F5344CB8AC3E}">
        <p14:creationId xmlns:p14="http://schemas.microsoft.com/office/powerpoint/2010/main" val="2012842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B8A0EA2-793F-364D-AF97-8F68137E8DEC}"/>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8D8FFF69-0CDD-B943-80C4-1BC561EA0647}"/>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8FF1B7E9-40F3-D44F-9B9D-0D118C696850}"/>
              </a:ext>
            </a:extLst>
          </p:cNvPr>
          <p:cNvSpPr>
            <a:spLocks noGrp="1"/>
          </p:cNvSpPr>
          <p:nvPr>
            <p:ph type="dt" sz="half" idx="10"/>
          </p:nvPr>
        </p:nvSpPr>
        <p:spPr/>
        <p:txBody>
          <a:bodyPr/>
          <a:lstStyle/>
          <a:p>
            <a:fld id="{CDC53518-B7B5-F443-93F2-EC3D9D156246}" type="datetimeFigureOut">
              <a:rPr lang="fr-FR" smtClean="0"/>
              <a:t>06/10/2021</a:t>
            </a:fld>
            <a:endParaRPr lang="fr-FR"/>
          </a:p>
        </p:txBody>
      </p:sp>
      <p:sp>
        <p:nvSpPr>
          <p:cNvPr id="5" name="Espace réservé du pied de page 4">
            <a:extLst>
              <a:ext uri="{FF2B5EF4-FFF2-40B4-BE49-F238E27FC236}">
                <a16:creationId xmlns:a16="http://schemas.microsoft.com/office/drawing/2014/main" id="{19175062-F9A6-3042-B441-3F9612519A45}"/>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1D89371A-3158-7948-8A67-097719801DD1}"/>
              </a:ext>
            </a:extLst>
          </p:cNvPr>
          <p:cNvSpPr>
            <a:spLocks noGrp="1"/>
          </p:cNvSpPr>
          <p:nvPr>
            <p:ph type="sldNum" sz="quarter" idx="12"/>
          </p:nvPr>
        </p:nvSpPr>
        <p:spPr/>
        <p:txBody>
          <a:bodyPr/>
          <a:lstStyle/>
          <a:p>
            <a:fld id="{7F10D882-4BF6-AA43-A0A7-9E4E3D5C2F5E}" type="slidenum">
              <a:rPr lang="fr-FR" smtClean="0"/>
              <a:t>‹#›</a:t>
            </a:fld>
            <a:endParaRPr lang="fr-FR"/>
          </a:p>
        </p:txBody>
      </p:sp>
    </p:spTree>
    <p:extLst>
      <p:ext uri="{BB962C8B-B14F-4D97-AF65-F5344CB8AC3E}">
        <p14:creationId xmlns:p14="http://schemas.microsoft.com/office/powerpoint/2010/main" val="412458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A962122-AC40-BC4A-B0F2-F0EB33003EC4}"/>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DA9FDE76-8220-7747-9EA0-260BC2BA881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F00EF405-7F4E-D24F-8BB4-E8A26CFFDE29}"/>
              </a:ext>
            </a:extLst>
          </p:cNvPr>
          <p:cNvSpPr>
            <a:spLocks noGrp="1"/>
          </p:cNvSpPr>
          <p:nvPr>
            <p:ph type="dt" sz="half" idx="10"/>
          </p:nvPr>
        </p:nvSpPr>
        <p:spPr/>
        <p:txBody>
          <a:bodyPr/>
          <a:lstStyle/>
          <a:p>
            <a:fld id="{CDC53518-B7B5-F443-93F2-EC3D9D156246}" type="datetimeFigureOut">
              <a:rPr lang="fr-FR" smtClean="0"/>
              <a:t>06/10/2021</a:t>
            </a:fld>
            <a:endParaRPr lang="fr-FR"/>
          </a:p>
        </p:txBody>
      </p:sp>
      <p:sp>
        <p:nvSpPr>
          <p:cNvPr id="5" name="Espace réservé du pied de page 4">
            <a:extLst>
              <a:ext uri="{FF2B5EF4-FFF2-40B4-BE49-F238E27FC236}">
                <a16:creationId xmlns:a16="http://schemas.microsoft.com/office/drawing/2014/main" id="{1060CC69-151F-E342-8A2C-584747616815}"/>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2DD87CA-A5F1-044D-8AD0-4F81A8F98CD5}"/>
              </a:ext>
            </a:extLst>
          </p:cNvPr>
          <p:cNvSpPr>
            <a:spLocks noGrp="1"/>
          </p:cNvSpPr>
          <p:nvPr>
            <p:ph type="sldNum" sz="quarter" idx="12"/>
          </p:nvPr>
        </p:nvSpPr>
        <p:spPr/>
        <p:txBody>
          <a:bodyPr/>
          <a:lstStyle/>
          <a:p>
            <a:fld id="{7F10D882-4BF6-AA43-A0A7-9E4E3D5C2F5E}" type="slidenum">
              <a:rPr lang="fr-FR" smtClean="0"/>
              <a:t>‹#›</a:t>
            </a:fld>
            <a:endParaRPr lang="fr-FR"/>
          </a:p>
        </p:txBody>
      </p:sp>
    </p:spTree>
    <p:extLst>
      <p:ext uri="{BB962C8B-B14F-4D97-AF65-F5344CB8AC3E}">
        <p14:creationId xmlns:p14="http://schemas.microsoft.com/office/powerpoint/2010/main" val="16874373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6F59B6C-517A-C44A-9A39-BF62B2D850A7}"/>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3BA8611C-4FD9-6F4C-8BD1-2763B24A0A51}"/>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F9F60FCA-BAC4-CB4B-B3BE-99E2B520A972}"/>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E29E34F3-FF03-824F-8169-AE3CA8669E54}"/>
              </a:ext>
            </a:extLst>
          </p:cNvPr>
          <p:cNvSpPr>
            <a:spLocks noGrp="1"/>
          </p:cNvSpPr>
          <p:nvPr>
            <p:ph type="dt" sz="half" idx="10"/>
          </p:nvPr>
        </p:nvSpPr>
        <p:spPr/>
        <p:txBody>
          <a:bodyPr/>
          <a:lstStyle/>
          <a:p>
            <a:fld id="{CDC53518-B7B5-F443-93F2-EC3D9D156246}" type="datetimeFigureOut">
              <a:rPr lang="fr-FR" smtClean="0"/>
              <a:t>06/10/2021</a:t>
            </a:fld>
            <a:endParaRPr lang="fr-FR"/>
          </a:p>
        </p:txBody>
      </p:sp>
      <p:sp>
        <p:nvSpPr>
          <p:cNvPr id="6" name="Espace réservé du pied de page 5">
            <a:extLst>
              <a:ext uri="{FF2B5EF4-FFF2-40B4-BE49-F238E27FC236}">
                <a16:creationId xmlns:a16="http://schemas.microsoft.com/office/drawing/2014/main" id="{7D709C6E-076E-594B-8701-FB916A41C823}"/>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DD90E2B0-747B-8941-9907-3529AEF6C92E}"/>
              </a:ext>
            </a:extLst>
          </p:cNvPr>
          <p:cNvSpPr>
            <a:spLocks noGrp="1"/>
          </p:cNvSpPr>
          <p:nvPr>
            <p:ph type="sldNum" sz="quarter" idx="12"/>
          </p:nvPr>
        </p:nvSpPr>
        <p:spPr/>
        <p:txBody>
          <a:bodyPr/>
          <a:lstStyle/>
          <a:p>
            <a:fld id="{7F10D882-4BF6-AA43-A0A7-9E4E3D5C2F5E}" type="slidenum">
              <a:rPr lang="fr-FR" smtClean="0"/>
              <a:t>‹#›</a:t>
            </a:fld>
            <a:endParaRPr lang="fr-FR"/>
          </a:p>
        </p:txBody>
      </p:sp>
    </p:spTree>
    <p:extLst>
      <p:ext uri="{BB962C8B-B14F-4D97-AF65-F5344CB8AC3E}">
        <p14:creationId xmlns:p14="http://schemas.microsoft.com/office/powerpoint/2010/main" val="42733515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20F8564-34B7-A149-B416-BC9DD2BCE973}"/>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246B28DE-CEB0-DC4B-90DC-790D3A77608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B7CD7A7F-3146-0444-BDC6-E64A96059533}"/>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9C7D5608-5C8E-E340-B78C-B0AC434DD83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D838E7CA-9A1B-8048-9E5B-F71BBC59743C}"/>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86646803-14E3-A54C-9717-5D5AAE12590E}"/>
              </a:ext>
            </a:extLst>
          </p:cNvPr>
          <p:cNvSpPr>
            <a:spLocks noGrp="1"/>
          </p:cNvSpPr>
          <p:nvPr>
            <p:ph type="dt" sz="half" idx="10"/>
          </p:nvPr>
        </p:nvSpPr>
        <p:spPr/>
        <p:txBody>
          <a:bodyPr/>
          <a:lstStyle/>
          <a:p>
            <a:fld id="{CDC53518-B7B5-F443-93F2-EC3D9D156246}" type="datetimeFigureOut">
              <a:rPr lang="fr-FR" smtClean="0"/>
              <a:t>06/10/2021</a:t>
            </a:fld>
            <a:endParaRPr lang="fr-FR"/>
          </a:p>
        </p:txBody>
      </p:sp>
      <p:sp>
        <p:nvSpPr>
          <p:cNvPr id="8" name="Espace réservé du pied de page 7">
            <a:extLst>
              <a:ext uri="{FF2B5EF4-FFF2-40B4-BE49-F238E27FC236}">
                <a16:creationId xmlns:a16="http://schemas.microsoft.com/office/drawing/2014/main" id="{8B874BAB-88D6-9045-89A9-A367886F3BB8}"/>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A1A5E44A-68FF-4447-A502-6E8D973802C9}"/>
              </a:ext>
            </a:extLst>
          </p:cNvPr>
          <p:cNvSpPr>
            <a:spLocks noGrp="1"/>
          </p:cNvSpPr>
          <p:nvPr>
            <p:ph type="sldNum" sz="quarter" idx="12"/>
          </p:nvPr>
        </p:nvSpPr>
        <p:spPr/>
        <p:txBody>
          <a:bodyPr/>
          <a:lstStyle/>
          <a:p>
            <a:fld id="{7F10D882-4BF6-AA43-A0A7-9E4E3D5C2F5E}" type="slidenum">
              <a:rPr lang="fr-FR" smtClean="0"/>
              <a:t>‹#›</a:t>
            </a:fld>
            <a:endParaRPr lang="fr-FR"/>
          </a:p>
        </p:txBody>
      </p:sp>
    </p:spTree>
    <p:extLst>
      <p:ext uri="{BB962C8B-B14F-4D97-AF65-F5344CB8AC3E}">
        <p14:creationId xmlns:p14="http://schemas.microsoft.com/office/powerpoint/2010/main" val="23832541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50A3B78-CB4A-A04F-9F8A-20321E2F7F70}"/>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4E7706E7-A878-FB41-9D3B-D77DFC6972C4}"/>
              </a:ext>
            </a:extLst>
          </p:cNvPr>
          <p:cNvSpPr>
            <a:spLocks noGrp="1"/>
          </p:cNvSpPr>
          <p:nvPr>
            <p:ph type="dt" sz="half" idx="10"/>
          </p:nvPr>
        </p:nvSpPr>
        <p:spPr/>
        <p:txBody>
          <a:bodyPr/>
          <a:lstStyle/>
          <a:p>
            <a:fld id="{CDC53518-B7B5-F443-93F2-EC3D9D156246}" type="datetimeFigureOut">
              <a:rPr lang="fr-FR" smtClean="0"/>
              <a:t>06/10/2021</a:t>
            </a:fld>
            <a:endParaRPr lang="fr-FR"/>
          </a:p>
        </p:txBody>
      </p:sp>
      <p:sp>
        <p:nvSpPr>
          <p:cNvPr id="4" name="Espace réservé du pied de page 3">
            <a:extLst>
              <a:ext uri="{FF2B5EF4-FFF2-40B4-BE49-F238E27FC236}">
                <a16:creationId xmlns:a16="http://schemas.microsoft.com/office/drawing/2014/main" id="{FC27832A-1CE9-7D4C-A927-F93CF65E807A}"/>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6489AF3A-2B1F-E24D-B719-3F706D2B2938}"/>
              </a:ext>
            </a:extLst>
          </p:cNvPr>
          <p:cNvSpPr>
            <a:spLocks noGrp="1"/>
          </p:cNvSpPr>
          <p:nvPr>
            <p:ph type="sldNum" sz="quarter" idx="12"/>
          </p:nvPr>
        </p:nvSpPr>
        <p:spPr/>
        <p:txBody>
          <a:bodyPr/>
          <a:lstStyle/>
          <a:p>
            <a:fld id="{7F10D882-4BF6-AA43-A0A7-9E4E3D5C2F5E}" type="slidenum">
              <a:rPr lang="fr-FR" smtClean="0"/>
              <a:t>‹#›</a:t>
            </a:fld>
            <a:endParaRPr lang="fr-FR"/>
          </a:p>
        </p:txBody>
      </p:sp>
    </p:spTree>
    <p:extLst>
      <p:ext uri="{BB962C8B-B14F-4D97-AF65-F5344CB8AC3E}">
        <p14:creationId xmlns:p14="http://schemas.microsoft.com/office/powerpoint/2010/main" val="29113823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A792FD40-123F-D04D-AAF0-DA91E2C7B84B}"/>
              </a:ext>
            </a:extLst>
          </p:cNvPr>
          <p:cNvSpPr>
            <a:spLocks noGrp="1"/>
          </p:cNvSpPr>
          <p:nvPr>
            <p:ph type="dt" sz="half" idx="10"/>
          </p:nvPr>
        </p:nvSpPr>
        <p:spPr/>
        <p:txBody>
          <a:bodyPr/>
          <a:lstStyle/>
          <a:p>
            <a:fld id="{CDC53518-B7B5-F443-93F2-EC3D9D156246}" type="datetimeFigureOut">
              <a:rPr lang="fr-FR" smtClean="0"/>
              <a:t>06/10/2021</a:t>
            </a:fld>
            <a:endParaRPr lang="fr-FR"/>
          </a:p>
        </p:txBody>
      </p:sp>
      <p:sp>
        <p:nvSpPr>
          <p:cNvPr id="3" name="Espace réservé du pied de page 2">
            <a:extLst>
              <a:ext uri="{FF2B5EF4-FFF2-40B4-BE49-F238E27FC236}">
                <a16:creationId xmlns:a16="http://schemas.microsoft.com/office/drawing/2014/main" id="{5EB44811-F866-404E-9E3A-418C74ED7615}"/>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E4DBD1AB-CCB9-C944-AD13-A41513524D7F}"/>
              </a:ext>
            </a:extLst>
          </p:cNvPr>
          <p:cNvSpPr>
            <a:spLocks noGrp="1"/>
          </p:cNvSpPr>
          <p:nvPr>
            <p:ph type="sldNum" sz="quarter" idx="12"/>
          </p:nvPr>
        </p:nvSpPr>
        <p:spPr/>
        <p:txBody>
          <a:bodyPr/>
          <a:lstStyle/>
          <a:p>
            <a:fld id="{7F10D882-4BF6-AA43-A0A7-9E4E3D5C2F5E}" type="slidenum">
              <a:rPr lang="fr-FR" smtClean="0"/>
              <a:t>‹#›</a:t>
            </a:fld>
            <a:endParaRPr lang="fr-FR"/>
          </a:p>
        </p:txBody>
      </p:sp>
    </p:spTree>
    <p:extLst>
      <p:ext uri="{BB962C8B-B14F-4D97-AF65-F5344CB8AC3E}">
        <p14:creationId xmlns:p14="http://schemas.microsoft.com/office/powerpoint/2010/main" val="12055961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F0F7707-D670-9843-8275-E86FF12B09E1}"/>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1032E6AE-1C0E-E943-A31E-A074FFD1463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EAEB545E-5786-2E42-8FB5-62C374368E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9C78859D-CC03-D64B-A44D-D96D14F07C2C}"/>
              </a:ext>
            </a:extLst>
          </p:cNvPr>
          <p:cNvSpPr>
            <a:spLocks noGrp="1"/>
          </p:cNvSpPr>
          <p:nvPr>
            <p:ph type="dt" sz="half" idx="10"/>
          </p:nvPr>
        </p:nvSpPr>
        <p:spPr/>
        <p:txBody>
          <a:bodyPr/>
          <a:lstStyle/>
          <a:p>
            <a:fld id="{CDC53518-B7B5-F443-93F2-EC3D9D156246}" type="datetimeFigureOut">
              <a:rPr lang="fr-FR" smtClean="0"/>
              <a:t>06/10/2021</a:t>
            </a:fld>
            <a:endParaRPr lang="fr-FR"/>
          </a:p>
        </p:txBody>
      </p:sp>
      <p:sp>
        <p:nvSpPr>
          <p:cNvPr id="6" name="Espace réservé du pied de page 5">
            <a:extLst>
              <a:ext uri="{FF2B5EF4-FFF2-40B4-BE49-F238E27FC236}">
                <a16:creationId xmlns:a16="http://schemas.microsoft.com/office/drawing/2014/main" id="{B08B133B-2AB8-6C4A-B99E-C1C5665ADFF1}"/>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830056D9-2399-5A46-B8BE-BFF37970B4E9}"/>
              </a:ext>
            </a:extLst>
          </p:cNvPr>
          <p:cNvSpPr>
            <a:spLocks noGrp="1"/>
          </p:cNvSpPr>
          <p:nvPr>
            <p:ph type="sldNum" sz="quarter" idx="12"/>
          </p:nvPr>
        </p:nvSpPr>
        <p:spPr/>
        <p:txBody>
          <a:bodyPr/>
          <a:lstStyle/>
          <a:p>
            <a:fld id="{7F10D882-4BF6-AA43-A0A7-9E4E3D5C2F5E}" type="slidenum">
              <a:rPr lang="fr-FR" smtClean="0"/>
              <a:t>‹#›</a:t>
            </a:fld>
            <a:endParaRPr lang="fr-FR"/>
          </a:p>
        </p:txBody>
      </p:sp>
    </p:spTree>
    <p:extLst>
      <p:ext uri="{BB962C8B-B14F-4D97-AF65-F5344CB8AC3E}">
        <p14:creationId xmlns:p14="http://schemas.microsoft.com/office/powerpoint/2010/main" val="41036778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0D46339-6DD8-2D4A-8ED9-25381C1546B8}"/>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59981AB1-8D91-754F-AFC8-33EBFD47B4B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5917DA58-BD89-DD4C-850F-CE64BDBB23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00D0DD83-059B-7041-8E6B-9AEC5DDE75AE}"/>
              </a:ext>
            </a:extLst>
          </p:cNvPr>
          <p:cNvSpPr>
            <a:spLocks noGrp="1"/>
          </p:cNvSpPr>
          <p:nvPr>
            <p:ph type="dt" sz="half" idx="10"/>
          </p:nvPr>
        </p:nvSpPr>
        <p:spPr/>
        <p:txBody>
          <a:bodyPr/>
          <a:lstStyle/>
          <a:p>
            <a:fld id="{CDC53518-B7B5-F443-93F2-EC3D9D156246}" type="datetimeFigureOut">
              <a:rPr lang="fr-FR" smtClean="0"/>
              <a:t>06/10/2021</a:t>
            </a:fld>
            <a:endParaRPr lang="fr-FR"/>
          </a:p>
        </p:txBody>
      </p:sp>
      <p:sp>
        <p:nvSpPr>
          <p:cNvPr id="6" name="Espace réservé du pied de page 5">
            <a:extLst>
              <a:ext uri="{FF2B5EF4-FFF2-40B4-BE49-F238E27FC236}">
                <a16:creationId xmlns:a16="http://schemas.microsoft.com/office/drawing/2014/main" id="{66EDBD09-C724-A74F-ADCC-247CCF541B76}"/>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C3DE65FE-3593-CD47-82E8-E0FF555542A9}"/>
              </a:ext>
            </a:extLst>
          </p:cNvPr>
          <p:cNvSpPr>
            <a:spLocks noGrp="1"/>
          </p:cNvSpPr>
          <p:nvPr>
            <p:ph type="sldNum" sz="quarter" idx="12"/>
          </p:nvPr>
        </p:nvSpPr>
        <p:spPr/>
        <p:txBody>
          <a:bodyPr/>
          <a:lstStyle/>
          <a:p>
            <a:fld id="{7F10D882-4BF6-AA43-A0A7-9E4E3D5C2F5E}" type="slidenum">
              <a:rPr lang="fr-FR" smtClean="0"/>
              <a:t>‹#›</a:t>
            </a:fld>
            <a:endParaRPr lang="fr-FR"/>
          </a:p>
        </p:txBody>
      </p:sp>
    </p:spTree>
    <p:extLst>
      <p:ext uri="{BB962C8B-B14F-4D97-AF65-F5344CB8AC3E}">
        <p14:creationId xmlns:p14="http://schemas.microsoft.com/office/powerpoint/2010/main" val="29504010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1EC370BB-4822-A343-AF53-F43F946925C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D3C640F3-DCC5-D949-947E-842B9D5F67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7A80ADB-1181-EA46-8158-B4974C8EBC1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C53518-B7B5-F443-93F2-EC3D9D156246}" type="datetimeFigureOut">
              <a:rPr lang="fr-FR" smtClean="0"/>
              <a:t>06/10/2021</a:t>
            </a:fld>
            <a:endParaRPr lang="fr-FR"/>
          </a:p>
        </p:txBody>
      </p:sp>
      <p:sp>
        <p:nvSpPr>
          <p:cNvPr id="5" name="Espace réservé du pied de page 4">
            <a:extLst>
              <a:ext uri="{FF2B5EF4-FFF2-40B4-BE49-F238E27FC236}">
                <a16:creationId xmlns:a16="http://schemas.microsoft.com/office/drawing/2014/main" id="{F8CFF180-C322-D44C-BC60-8DF7CADE20B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934C23A3-F4F8-5541-BAE6-787F16FFC9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10D882-4BF6-AA43-A0A7-9E4E3D5C2F5E}" type="slidenum">
              <a:rPr lang="fr-FR" smtClean="0"/>
              <a:t>‹#›</a:t>
            </a:fld>
            <a:endParaRPr lang="fr-FR"/>
          </a:p>
        </p:txBody>
      </p:sp>
    </p:spTree>
    <p:extLst>
      <p:ext uri="{BB962C8B-B14F-4D97-AF65-F5344CB8AC3E}">
        <p14:creationId xmlns:p14="http://schemas.microsoft.com/office/powerpoint/2010/main" val="36625172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ZoneTexte 8">
            <a:extLst>
              <a:ext uri="{FF2B5EF4-FFF2-40B4-BE49-F238E27FC236}">
                <a16:creationId xmlns:a16="http://schemas.microsoft.com/office/drawing/2014/main" id="{3B7A6BA1-60B7-2840-89FC-0F9FBC090FB5}"/>
              </a:ext>
            </a:extLst>
          </p:cNvPr>
          <p:cNvSpPr txBox="1"/>
          <p:nvPr/>
        </p:nvSpPr>
        <p:spPr>
          <a:xfrm>
            <a:off x="4263294" y="4853488"/>
            <a:ext cx="3207929" cy="400110"/>
          </a:xfrm>
          <a:prstGeom prst="rect">
            <a:avLst/>
          </a:prstGeom>
          <a:noFill/>
          <a:ln w="28575">
            <a:solidFill>
              <a:srgbClr val="C00000"/>
            </a:solidFill>
          </a:ln>
        </p:spPr>
        <p:txBody>
          <a:bodyPr wrap="square" rtlCol="0">
            <a:spAutoFit/>
          </a:bodyPr>
          <a:lstStyle/>
          <a:p>
            <a:pPr algn="ctr"/>
            <a:r>
              <a:rPr lang="fr-FR" sz="2000" b="1" dirty="0" err="1">
                <a:latin typeface="Avenir Heavy" panose="02000503020000020003" pitchFamily="2" charset="0"/>
              </a:rPr>
              <a:t>Appanna</a:t>
            </a:r>
            <a:r>
              <a:rPr lang="fr-FR" sz="2000" b="1" dirty="0">
                <a:latin typeface="Avenir Heavy" panose="02000503020000020003" pitchFamily="2" charset="0"/>
              </a:rPr>
              <a:t> MACHIMANDA</a:t>
            </a:r>
          </a:p>
        </p:txBody>
      </p:sp>
      <p:sp>
        <p:nvSpPr>
          <p:cNvPr id="2" name="ZoneTexte 1">
            <a:extLst>
              <a:ext uri="{FF2B5EF4-FFF2-40B4-BE49-F238E27FC236}">
                <a16:creationId xmlns:a16="http://schemas.microsoft.com/office/drawing/2014/main" id="{458F8532-4003-3B46-AA2D-41EA47673754}"/>
              </a:ext>
            </a:extLst>
          </p:cNvPr>
          <p:cNvSpPr txBox="1"/>
          <p:nvPr/>
        </p:nvSpPr>
        <p:spPr>
          <a:xfrm>
            <a:off x="3806952" y="3426097"/>
            <a:ext cx="4247253" cy="892552"/>
          </a:xfrm>
          <a:prstGeom prst="rect">
            <a:avLst/>
          </a:prstGeom>
          <a:noFill/>
        </p:spPr>
        <p:txBody>
          <a:bodyPr wrap="none" rtlCol="0">
            <a:spAutoFit/>
          </a:bodyPr>
          <a:lstStyle/>
          <a:p>
            <a:r>
              <a:rPr lang="fr-FR" sz="3200" dirty="0">
                <a:latin typeface="Futura" panose="020B0602020204020303" pitchFamily="34" charset="-79"/>
                <a:cs typeface="Futura" panose="020B0602020204020303" pitchFamily="34" charset="-79"/>
              </a:rPr>
              <a:t>Interview </a:t>
            </a:r>
            <a:r>
              <a:rPr lang="fr-FR" sz="3200" dirty="0" err="1">
                <a:latin typeface="Futura" panose="020B0602020204020303" pitchFamily="34" charset="-79"/>
                <a:cs typeface="Futura" panose="020B0602020204020303" pitchFamily="34" charset="-79"/>
              </a:rPr>
              <a:t>Assignment</a:t>
            </a:r>
            <a:r>
              <a:rPr lang="fr-FR" sz="3200" dirty="0">
                <a:latin typeface="Futura" panose="020B0602020204020303" pitchFamily="34" charset="-79"/>
                <a:cs typeface="Futura" panose="020B0602020204020303" pitchFamily="34" charset="-79"/>
              </a:rPr>
              <a:t> </a:t>
            </a:r>
          </a:p>
          <a:p>
            <a:pPr algn="ctr"/>
            <a:r>
              <a:rPr lang="fr-FR" sz="2000" dirty="0">
                <a:latin typeface="Futura" panose="020B0602020204020303" pitchFamily="34" charset="-79"/>
                <a:cs typeface="Futura" panose="020B0602020204020303" pitchFamily="34" charset="-79"/>
              </a:rPr>
              <a:t>6th </a:t>
            </a:r>
            <a:r>
              <a:rPr lang="fr-FR" sz="2000" dirty="0" err="1">
                <a:latin typeface="Futura" panose="020B0602020204020303" pitchFamily="34" charset="-79"/>
                <a:cs typeface="Futura" panose="020B0602020204020303" pitchFamily="34" charset="-79"/>
              </a:rPr>
              <a:t>October</a:t>
            </a:r>
            <a:r>
              <a:rPr lang="fr-FR" sz="2000" dirty="0">
                <a:latin typeface="Futura" panose="020B0602020204020303" pitchFamily="34" charset="-79"/>
                <a:cs typeface="Futura" panose="020B0602020204020303" pitchFamily="34" charset="-79"/>
              </a:rPr>
              <a:t> 2021</a:t>
            </a:r>
          </a:p>
        </p:txBody>
      </p:sp>
      <p:pic>
        <p:nvPicPr>
          <p:cNvPr id="7" name="Picture 6" descr="A picture containing text&#10;&#10;Description automatically generated">
            <a:extLst>
              <a:ext uri="{FF2B5EF4-FFF2-40B4-BE49-F238E27FC236}">
                <a16:creationId xmlns:a16="http://schemas.microsoft.com/office/drawing/2014/main" id="{F3F29531-130A-7246-9432-D7F46BA550A2}"/>
              </a:ext>
            </a:extLst>
          </p:cNvPr>
          <p:cNvPicPr>
            <a:picLocks noChangeAspect="1"/>
          </p:cNvPicPr>
          <p:nvPr/>
        </p:nvPicPr>
        <p:blipFill>
          <a:blip r:embed="rId2"/>
          <a:stretch>
            <a:fillRect/>
          </a:stretch>
        </p:blipFill>
        <p:spPr>
          <a:xfrm>
            <a:off x="4599214" y="480061"/>
            <a:ext cx="2209800" cy="2908300"/>
          </a:xfrm>
          <a:prstGeom prst="rect">
            <a:avLst/>
          </a:prstGeom>
        </p:spPr>
      </p:pic>
    </p:spTree>
    <p:extLst>
      <p:ext uri="{BB962C8B-B14F-4D97-AF65-F5344CB8AC3E}">
        <p14:creationId xmlns:p14="http://schemas.microsoft.com/office/powerpoint/2010/main" val="27345793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8" name="Picture 70">
            <a:extLst>
              <a:ext uri="{FF2B5EF4-FFF2-40B4-BE49-F238E27FC236}">
                <a16:creationId xmlns:a16="http://schemas.microsoft.com/office/drawing/2014/main" id="{54DDEBDD-D8BD-41A6-8A0D-B00E3768B0F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flipH="1" flipV="1">
            <a:off x="0" y="0"/>
            <a:ext cx="12192000" cy="6858000"/>
          </a:xfrm>
          <a:prstGeom prst="rect">
            <a:avLst/>
          </a:prstGeom>
        </p:spPr>
      </p:pic>
      <p:sp>
        <p:nvSpPr>
          <p:cNvPr id="9" name="ZoneTexte 8">
            <a:extLst>
              <a:ext uri="{FF2B5EF4-FFF2-40B4-BE49-F238E27FC236}">
                <a16:creationId xmlns:a16="http://schemas.microsoft.com/office/drawing/2014/main" id="{3B7A6BA1-60B7-2840-89FC-0F9FBC090FB5}"/>
              </a:ext>
            </a:extLst>
          </p:cNvPr>
          <p:cNvSpPr txBox="1"/>
          <p:nvPr/>
        </p:nvSpPr>
        <p:spPr>
          <a:xfrm>
            <a:off x="804996" y="260641"/>
            <a:ext cx="4803636" cy="1311664"/>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b="1" dirty="0">
                <a:solidFill>
                  <a:srgbClr val="000000"/>
                </a:solidFill>
                <a:latin typeface="+mj-lt"/>
                <a:ea typeface="+mj-ea"/>
                <a:cs typeface="+mj-cs"/>
              </a:rPr>
              <a:t>Background</a:t>
            </a:r>
          </a:p>
        </p:txBody>
      </p:sp>
      <p:sp>
        <p:nvSpPr>
          <p:cNvPr id="2" name="TextBox 1">
            <a:extLst>
              <a:ext uri="{FF2B5EF4-FFF2-40B4-BE49-F238E27FC236}">
                <a16:creationId xmlns:a16="http://schemas.microsoft.com/office/drawing/2014/main" id="{DC1FB7F5-F941-2349-9D33-AC3DC96B5DCF}"/>
              </a:ext>
            </a:extLst>
          </p:cNvPr>
          <p:cNvSpPr txBox="1"/>
          <p:nvPr/>
        </p:nvSpPr>
        <p:spPr>
          <a:xfrm>
            <a:off x="804996" y="1785257"/>
            <a:ext cx="9852117" cy="4275716"/>
          </a:xfrm>
          <a:prstGeom prst="rect">
            <a:avLst/>
          </a:prstGeom>
        </p:spPr>
        <p:txBody>
          <a:bodyPr vert="horz" lIns="91440" tIns="45720" rIns="91440" bIns="45720" rtlCol="0" anchor="ctr">
            <a:normAutofit/>
          </a:bodyPr>
          <a:lstStyle/>
          <a:p>
            <a:pPr marL="285750" indent="-285750">
              <a:buSzPct val="125000"/>
              <a:buFont typeface="Arial" panose="020B0604020202020204" pitchFamily="34" charset="0"/>
              <a:buChar char="•"/>
            </a:pPr>
            <a:r>
              <a:rPr lang="en-GB" dirty="0"/>
              <a:t>Metabolic provides insight to companies on how their material sourcing puts them at risk of negatively affecting nature.</a:t>
            </a:r>
          </a:p>
          <a:p>
            <a:pPr marL="742950" lvl="1" indent="-285750">
              <a:buSzPct val="125000"/>
              <a:buFont typeface="Arial" panose="020B0604020202020204" pitchFamily="34" charset="0"/>
              <a:buChar char="•"/>
            </a:pPr>
            <a:r>
              <a:rPr lang="en-GB" b="1" u="sng" dirty="0"/>
              <a:t>Risk</a:t>
            </a:r>
            <a:r>
              <a:rPr lang="en-GB" dirty="0"/>
              <a:t> varies by the </a:t>
            </a:r>
            <a:r>
              <a:rPr lang="en-GB" i="1" u="sng" dirty="0"/>
              <a:t>materials</a:t>
            </a:r>
            <a:r>
              <a:rPr lang="en-GB" dirty="0"/>
              <a:t> being sourced and the </a:t>
            </a:r>
            <a:r>
              <a:rPr lang="en-GB" i="1" u="sng" dirty="0"/>
              <a:t>geographies</a:t>
            </a:r>
            <a:r>
              <a:rPr lang="en-GB" dirty="0"/>
              <a:t> from where they are being sourced.</a:t>
            </a:r>
          </a:p>
          <a:p>
            <a:pPr marL="742950" lvl="1" indent="-285750">
              <a:buSzPct val="125000"/>
              <a:buFont typeface="Arial" panose="020B0604020202020204" pitchFamily="34" charset="0"/>
              <a:buChar char="•"/>
            </a:pPr>
            <a:r>
              <a:rPr lang="en-GB" dirty="0"/>
              <a:t>And also which </a:t>
            </a:r>
            <a:r>
              <a:rPr lang="en-GB" i="1" u="sng" dirty="0"/>
              <a:t>pressure </a:t>
            </a:r>
            <a:r>
              <a:rPr lang="en-GB" dirty="0"/>
              <a:t> is being assessed: Land degradation, Bio div.. Etc</a:t>
            </a:r>
          </a:p>
          <a:p>
            <a:pPr marL="285750" indent="-285750">
              <a:buSzPct val="125000"/>
              <a:buFont typeface="Arial" panose="020B0604020202020204" pitchFamily="34" charset="0"/>
              <a:buChar char="•"/>
            </a:pPr>
            <a:r>
              <a:rPr lang="en-GB" dirty="0"/>
              <a:t>Currently the approach has been to compare the company’s facilities (</a:t>
            </a:r>
            <a:r>
              <a:rPr lang="en-GB" dirty="0" err="1"/>
              <a:t>eg</a:t>
            </a:r>
            <a:r>
              <a:rPr lang="en-GB" dirty="0"/>
              <a:t> factories) with each other so that they have a normalised score from 1 to 5 (highest risk). </a:t>
            </a:r>
          </a:p>
          <a:p>
            <a:endParaRPr lang="en-GB" dirty="0"/>
          </a:p>
          <a:p>
            <a:r>
              <a:rPr lang="en-GB" dirty="0"/>
              <a:t>An example insight: </a:t>
            </a:r>
          </a:p>
          <a:p>
            <a:pPr lvl="1"/>
            <a:r>
              <a:rPr lang="en-GB" dirty="0"/>
              <a:t>A facility has a </a:t>
            </a:r>
            <a:r>
              <a:rPr lang="en-GB" b="1" dirty="0" err="1"/>
              <a:t>high_risk</a:t>
            </a:r>
            <a:r>
              <a:rPr lang="en-GB" dirty="0"/>
              <a:t> for </a:t>
            </a:r>
            <a:r>
              <a:rPr lang="en-GB" i="1" u="sng" dirty="0" err="1"/>
              <a:t>air_pollution</a:t>
            </a:r>
            <a:r>
              <a:rPr lang="en-GB" dirty="0"/>
              <a:t> relative to the company’s other facilities. </a:t>
            </a:r>
          </a:p>
          <a:p>
            <a:endParaRPr lang="en-GB" dirty="0"/>
          </a:p>
          <a:p>
            <a:r>
              <a:rPr lang="en-GB" dirty="0"/>
              <a:t>However, this facility might actually still have a relatively low risk for air pollution when compared against global averages (mean of air pollution for all countries).</a:t>
            </a:r>
          </a:p>
          <a:p>
            <a:endParaRPr lang="en-GB" dirty="0"/>
          </a:p>
          <a:p>
            <a:r>
              <a:rPr lang="en-GB" dirty="0"/>
              <a:t>For a facility, we want to understand the </a:t>
            </a:r>
            <a:r>
              <a:rPr lang="en-GB" b="1" dirty="0"/>
              <a:t>risk</a:t>
            </a:r>
            <a:r>
              <a:rPr lang="en-GB" dirty="0"/>
              <a:t> of a </a:t>
            </a:r>
            <a:r>
              <a:rPr lang="en-GB" i="1" dirty="0"/>
              <a:t>pressure</a:t>
            </a:r>
            <a:r>
              <a:rPr lang="en-GB" dirty="0"/>
              <a:t> </a:t>
            </a:r>
            <a:r>
              <a:rPr lang="en-GB" dirty="0" err="1"/>
              <a:t>w.r.t</a:t>
            </a:r>
            <a:r>
              <a:rPr lang="en-GB" dirty="0"/>
              <a:t> the global risk.</a:t>
            </a:r>
          </a:p>
          <a:p>
            <a:pPr marL="57150">
              <a:lnSpc>
                <a:spcPct val="90000"/>
              </a:lnSpc>
              <a:spcAft>
                <a:spcPts val="600"/>
              </a:spcAft>
            </a:pPr>
            <a:endParaRPr lang="en-US" sz="1700" dirty="0">
              <a:solidFill>
                <a:srgbClr val="000000"/>
              </a:solidFill>
              <a:cs typeface="Calibri"/>
            </a:endParaRPr>
          </a:p>
        </p:txBody>
      </p:sp>
      <p:sp>
        <p:nvSpPr>
          <p:cNvPr id="4" name="Rectangle 3">
            <a:extLst>
              <a:ext uri="{FF2B5EF4-FFF2-40B4-BE49-F238E27FC236}">
                <a16:creationId xmlns:a16="http://schemas.microsoft.com/office/drawing/2014/main" id="{B320D3E9-C393-2343-8D7F-61F059686621}"/>
              </a:ext>
            </a:extLst>
          </p:cNvPr>
          <p:cNvSpPr/>
          <p:nvPr/>
        </p:nvSpPr>
        <p:spPr>
          <a:xfrm>
            <a:off x="-118534" y="6345692"/>
            <a:ext cx="12429067" cy="528637"/>
          </a:xfrm>
          <a:prstGeom prst="rect">
            <a:avLst/>
          </a:prstGeom>
          <a:solidFill>
            <a:srgbClr val="A9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a:extLst>
              <a:ext uri="{FF2B5EF4-FFF2-40B4-BE49-F238E27FC236}">
                <a16:creationId xmlns:a16="http://schemas.microsoft.com/office/drawing/2014/main" id="{03870195-77E8-924D-B887-1155AE11ECC7}"/>
              </a:ext>
            </a:extLst>
          </p:cNvPr>
          <p:cNvSpPr/>
          <p:nvPr/>
        </p:nvSpPr>
        <p:spPr>
          <a:xfrm>
            <a:off x="-118534" y="-16933"/>
            <a:ext cx="12429067" cy="528637"/>
          </a:xfrm>
          <a:prstGeom prst="rect">
            <a:avLst/>
          </a:prstGeom>
          <a:solidFill>
            <a:srgbClr val="B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320025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8" name="Picture 70">
            <a:extLst>
              <a:ext uri="{FF2B5EF4-FFF2-40B4-BE49-F238E27FC236}">
                <a16:creationId xmlns:a16="http://schemas.microsoft.com/office/drawing/2014/main" id="{54DDEBDD-D8BD-41A6-8A0D-B00E3768B0F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flipH="1" flipV="1">
            <a:off x="0" y="0"/>
            <a:ext cx="12192000" cy="6858000"/>
          </a:xfrm>
          <a:prstGeom prst="rect">
            <a:avLst/>
          </a:prstGeom>
        </p:spPr>
      </p:pic>
      <p:sp>
        <p:nvSpPr>
          <p:cNvPr id="9" name="ZoneTexte 8">
            <a:extLst>
              <a:ext uri="{FF2B5EF4-FFF2-40B4-BE49-F238E27FC236}">
                <a16:creationId xmlns:a16="http://schemas.microsoft.com/office/drawing/2014/main" id="{3B7A6BA1-60B7-2840-89FC-0F9FBC090FB5}"/>
              </a:ext>
            </a:extLst>
          </p:cNvPr>
          <p:cNvSpPr txBox="1"/>
          <p:nvPr/>
        </p:nvSpPr>
        <p:spPr>
          <a:xfrm>
            <a:off x="802278" y="491327"/>
            <a:ext cx="7711681" cy="1311664"/>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b="1" dirty="0">
                <a:solidFill>
                  <a:srgbClr val="000000"/>
                </a:solidFill>
                <a:latin typeface="+mj-lt"/>
                <a:ea typeface="+mj-ea"/>
                <a:cs typeface="+mj-cs"/>
              </a:rPr>
              <a:t>Per country pressure data</a:t>
            </a:r>
          </a:p>
        </p:txBody>
      </p:sp>
      <p:sp>
        <p:nvSpPr>
          <p:cNvPr id="4" name="Rectangle 3">
            <a:extLst>
              <a:ext uri="{FF2B5EF4-FFF2-40B4-BE49-F238E27FC236}">
                <a16:creationId xmlns:a16="http://schemas.microsoft.com/office/drawing/2014/main" id="{B320D3E9-C393-2343-8D7F-61F059686621}"/>
              </a:ext>
            </a:extLst>
          </p:cNvPr>
          <p:cNvSpPr/>
          <p:nvPr/>
        </p:nvSpPr>
        <p:spPr>
          <a:xfrm>
            <a:off x="-118534" y="6345692"/>
            <a:ext cx="12429067" cy="528637"/>
          </a:xfrm>
          <a:prstGeom prst="rect">
            <a:avLst/>
          </a:prstGeom>
          <a:solidFill>
            <a:srgbClr val="A9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a:extLst>
              <a:ext uri="{FF2B5EF4-FFF2-40B4-BE49-F238E27FC236}">
                <a16:creationId xmlns:a16="http://schemas.microsoft.com/office/drawing/2014/main" id="{03870195-77E8-924D-B887-1155AE11ECC7}"/>
              </a:ext>
            </a:extLst>
          </p:cNvPr>
          <p:cNvSpPr/>
          <p:nvPr/>
        </p:nvSpPr>
        <p:spPr>
          <a:xfrm>
            <a:off x="-118534" y="-16933"/>
            <a:ext cx="12429067" cy="528637"/>
          </a:xfrm>
          <a:prstGeom prst="rect">
            <a:avLst/>
          </a:prstGeom>
          <a:solidFill>
            <a:srgbClr val="B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TextBox 10">
            <a:extLst>
              <a:ext uri="{FF2B5EF4-FFF2-40B4-BE49-F238E27FC236}">
                <a16:creationId xmlns:a16="http://schemas.microsoft.com/office/drawing/2014/main" id="{4DCDE068-34AF-3B42-B365-EB1F330E8E5F}"/>
              </a:ext>
            </a:extLst>
          </p:cNvPr>
          <p:cNvSpPr txBox="1"/>
          <p:nvPr/>
        </p:nvSpPr>
        <p:spPr>
          <a:xfrm>
            <a:off x="802278" y="1447999"/>
            <a:ext cx="10308771" cy="923330"/>
          </a:xfrm>
          <a:prstGeom prst="rect">
            <a:avLst/>
          </a:prstGeom>
          <a:noFill/>
        </p:spPr>
        <p:txBody>
          <a:bodyPr wrap="square">
            <a:spAutoFit/>
          </a:bodyPr>
          <a:lstStyle/>
          <a:p>
            <a:pPr>
              <a:buFont typeface="Arial" panose="020B0604020202020204" pitchFamily="34" charset="0"/>
              <a:buChar char="•"/>
            </a:pPr>
            <a:r>
              <a:rPr lang="en-GB" dirty="0">
                <a:effectLst/>
                <a:latin typeface="Helvetica" pitchFamily="2" charset="0"/>
              </a:rPr>
              <a:t> There are 198 countries which are being monitored. Not all countries have data for all pressures (refer count)</a:t>
            </a:r>
          </a:p>
          <a:p>
            <a:pPr>
              <a:buFont typeface="Arial" panose="020B0604020202020204" pitchFamily="34" charset="0"/>
              <a:buChar char="•"/>
            </a:pPr>
            <a:r>
              <a:rPr lang="en-GB" dirty="0">
                <a:effectLst/>
                <a:latin typeface="Helvetica" pitchFamily="2" charset="0"/>
              </a:rPr>
              <a:t> We have considered mean value from different crops as the value for a particular country. </a:t>
            </a:r>
          </a:p>
        </p:txBody>
      </p:sp>
      <p:pic>
        <p:nvPicPr>
          <p:cNvPr id="5" name="Picture 4" descr="Table&#10;&#10;Description automatically generated">
            <a:extLst>
              <a:ext uri="{FF2B5EF4-FFF2-40B4-BE49-F238E27FC236}">
                <a16:creationId xmlns:a16="http://schemas.microsoft.com/office/drawing/2014/main" id="{62ACA9C6-ACE9-1E42-AD80-C5CAEE23A0EB}"/>
              </a:ext>
            </a:extLst>
          </p:cNvPr>
          <p:cNvPicPr>
            <a:picLocks noChangeAspect="1"/>
          </p:cNvPicPr>
          <p:nvPr/>
        </p:nvPicPr>
        <p:blipFill>
          <a:blip r:embed="rId3"/>
          <a:stretch>
            <a:fillRect/>
          </a:stretch>
        </p:blipFill>
        <p:spPr>
          <a:xfrm>
            <a:off x="802278" y="2312262"/>
            <a:ext cx="8641940" cy="1184870"/>
          </a:xfrm>
          <a:prstGeom prst="rect">
            <a:avLst/>
          </a:prstGeom>
        </p:spPr>
      </p:pic>
      <p:pic>
        <p:nvPicPr>
          <p:cNvPr id="12" name="Picture 11" descr="Chart&#10;&#10;Description automatically generated">
            <a:extLst>
              <a:ext uri="{FF2B5EF4-FFF2-40B4-BE49-F238E27FC236}">
                <a16:creationId xmlns:a16="http://schemas.microsoft.com/office/drawing/2014/main" id="{BBEB9A0B-3132-C04C-ACBE-2997AB105B84}"/>
              </a:ext>
            </a:extLst>
          </p:cNvPr>
          <p:cNvPicPr>
            <a:picLocks noChangeAspect="1"/>
          </p:cNvPicPr>
          <p:nvPr/>
        </p:nvPicPr>
        <p:blipFill>
          <a:blip r:embed="rId4"/>
          <a:stretch>
            <a:fillRect/>
          </a:stretch>
        </p:blipFill>
        <p:spPr>
          <a:xfrm>
            <a:off x="5956663" y="3451451"/>
            <a:ext cx="4481921" cy="2862216"/>
          </a:xfrm>
          <a:prstGeom prst="rect">
            <a:avLst/>
          </a:prstGeom>
        </p:spPr>
      </p:pic>
      <p:pic>
        <p:nvPicPr>
          <p:cNvPr id="18" name="Picture 17">
            <a:extLst>
              <a:ext uri="{FF2B5EF4-FFF2-40B4-BE49-F238E27FC236}">
                <a16:creationId xmlns:a16="http://schemas.microsoft.com/office/drawing/2014/main" id="{FCC0A4FD-9286-BA4B-B436-F4B7DED98161}"/>
              </a:ext>
            </a:extLst>
          </p:cNvPr>
          <p:cNvPicPr>
            <a:picLocks noChangeAspect="1"/>
          </p:cNvPicPr>
          <p:nvPr/>
        </p:nvPicPr>
        <p:blipFill>
          <a:blip r:embed="rId5"/>
          <a:stretch>
            <a:fillRect/>
          </a:stretch>
        </p:blipFill>
        <p:spPr>
          <a:xfrm>
            <a:off x="936988" y="3451451"/>
            <a:ext cx="4481921" cy="2848117"/>
          </a:xfrm>
          <a:prstGeom prst="rect">
            <a:avLst/>
          </a:prstGeom>
        </p:spPr>
      </p:pic>
    </p:spTree>
    <p:extLst>
      <p:ext uri="{BB962C8B-B14F-4D97-AF65-F5344CB8AC3E}">
        <p14:creationId xmlns:p14="http://schemas.microsoft.com/office/powerpoint/2010/main" val="7979230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8" name="Picture 70">
            <a:extLst>
              <a:ext uri="{FF2B5EF4-FFF2-40B4-BE49-F238E27FC236}">
                <a16:creationId xmlns:a16="http://schemas.microsoft.com/office/drawing/2014/main" id="{54DDEBDD-D8BD-41A6-8A0D-B00E3768B0F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flipH="1" flipV="1">
            <a:off x="0" y="0"/>
            <a:ext cx="12192000" cy="6858000"/>
          </a:xfrm>
          <a:prstGeom prst="rect">
            <a:avLst/>
          </a:prstGeom>
        </p:spPr>
      </p:pic>
      <p:sp>
        <p:nvSpPr>
          <p:cNvPr id="9" name="ZoneTexte 8">
            <a:extLst>
              <a:ext uri="{FF2B5EF4-FFF2-40B4-BE49-F238E27FC236}">
                <a16:creationId xmlns:a16="http://schemas.microsoft.com/office/drawing/2014/main" id="{3B7A6BA1-60B7-2840-89FC-0F9FBC090FB5}"/>
              </a:ext>
            </a:extLst>
          </p:cNvPr>
          <p:cNvSpPr txBox="1"/>
          <p:nvPr/>
        </p:nvSpPr>
        <p:spPr>
          <a:xfrm>
            <a:off x="802278" y="491327"/>
            <a:ext cx="7711681" cy="1311664"/>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b="1" dirty="0">
                <a:solidFill>
                  <a:srgbClr val="000000"/>
                </a:solidFill>
                <a:latin typeface="+mj-lt"/>
                <a:ea typeface="+mj-ea"/>
                <a:cs typeface="+mj-cs"/>
              </a:rPr>
              <a:t>Index for the pressure categories</a:t>
            </a:r>
          </a:p>
        </p:txBody>
      </p:sp>
      <p:sp>
        <p:nvSpPr>
          <p:cNvPr id="4" name="Rectangle 3">
            <a:extLst>
              <a:ext uri="{FF2B5EF4-FFF2-40B4-BE49-F238E27FC236}">
                <a16:creationId xmlns:a16="http://schemas.microsoft.com/office/drawing/2014/main" id="{B320D3E9-C393-2343-8D7F-61F059686621}"/>
              </a:ext>
            </a:extLst>
          </p:cNvPr>
          <p:cNvSpPr/>
          <p:nvPr/>
        </p:nvSpPr>
        <p:spPr>
          <a:xfrm>
            <a:off x="-118534" y="6345692"/>
            <a:ext cx="12429067" cy="528637"/>
          </a:xfrm>
          <a:prstGeom prst="rect">
            <a:avLst/>
          </a:prstGeom>
          <a:solidFill>
            <a:srgbClr val="A9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a:extLst>
              <a:ext uri="{FF2B5EF4-FFF2-40B4-BE49-F238E27FC236}">
                <a16:creationId xmlns:a16="http://schemas.microsoft.com/office/drawing/2014/main" id="{03870195-77E8-924D-B887-1155AE11ECC7}"/>
              </a:ext>
            </a:extLst>
          </p:cNvPr>
          <p:cNvSpPr/>
          <p:nvPr/>
        </p:nvSpPr>
        <p:spPr>
          <a:xfrm>
            <a:off x="-118534" y="-16933"/>
            <a:ext cx="12429067" cy="528637"/>
          </a:xfrm>
          <a:prstGeom prst="rect">
            <a:avLst/>
          </a:prstGeom>
          <a:solidFill>
            <a:srgbClr val="B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TextBox 10">
            <a:extLst>
              <a:ext uri="{FF2B5EF4-FFF2-40B4-BE49-F238E27FC236}">
                <a16:creationId xmlns:a16="http://schemas.microsoft.com/office/drawing/2014/main" id="{4DCDE068-34AF-3B42-B365-EB1F330E8E5F}"/>
              </a:ext>
            </a:extLst>
          </p:cNvPr>
          <p:cNvSpPr txBox="1"/>
          <p:nvPr/>
        </p:nvSpPr>
        <p:spPr>
          <a:xfrm>
            <a:off x="802278" y="1447999"/>
            <a:ext cx="10308771" cy="3139321"/>
          </a:xfrm>
          <a:prstGeom prst="rect">
            <a:avLst/>
          </a:prstGeom>
          <a:noFill/>
        </p:spPr>
        <p:txBody>
          <a:bodyPr wrap="square">
            <a:spAutoFit/>
          </a:bodyPr>
          <a:lstStyle/>
          <a:p>
            <a:r>
              <a:rPr lang="en-GB" dirty="0">
                <a:effectLst/>
                <a:latin typeface="Helvetica" pitchFamily="2" charset="0"/>
              </a:rPr>
              <a:t>Air pollution </a:t>
            </a:r>
          </a:p>
          <a:p>
            <a:pPr>
              <a:buFont typeface="Arial" panose="020B0604020202020204" pitchFamily="34" charset="0"/>
              <a:buChar char="•"/>
            </a:pPr>
            <a:r>
              <a:rPr lang="en-GB" dirty="0">
                <a:latin typeface="Helvetica" pitchFamily="2" charset="0"/>
              </a:rPr>
              <a:t> Let us create cumulative percentage for effect and countries. Next we can rank order the countries from highest to lowest effect. We have not taken population data into account.</a:t>
            </a:r>
            <a:endParaRPr lang="en-GB" dirty="0">
              <a:effectLst/>
              <a:latin typeface="Helvetica" pitchFamily="2" charset="0"/>
            </a:endParaRPr>
          </a:p>
          <a:p>
            <a:pPr>
              <a:buFont typeface="Arial" panose="020B0604020202020204" pitchFamily="34" charset="0"/>
              <a:buChar char="•"/>
            </a:pPr>
            <a:r>
              <a:rPr lang="en-GB" dirty="0">
                <a:latin typeface="Helvetica" pitchFamily="2" charset="0"/>
              </a:rPr>
              <a:t> Competing concerns for creating index:</a:t>
            </a:r>
          </a:p>
          <a:p>
            <a:pPr lvl="1">
              <a:buFont typeface="Arial" panose="020B0604020202020204" pitchFamily="34" charset="0"/>
              <a:buChar char="•"/>
            </a:pPr>
            <a:r>
              <a:rPr lang="en-GB" dirty="0">
                <a:latin typeface="Helvetica" pitchFamily="2" charset="0"/>
              </a:rPr>
              <a:t>Try to distribute countries evenly; try to distribute effect sizes evenly. </a:t>
            </a:r>
          </a:p>
          <a:p>
            <a:pPr>
              <a:buFont typeface="Arial" panose="020B0604020202020204" pitchFamily="34" charset="0"/>
              <a:buChar char="•"/>
            </a:pPr>
            <a:r>
              <a:rPr lang="en-GB" dirty="0">
                <a:latin typeface="Helvetica" pitchFamily="2" charset="0"/>
              </a:rPr>
              <a:t>Issues:</a:t>
            </a:r>
          </a:p>
          <a:p>
            <a:pPr lvl="1">
              <a:buFont typeface="Arial" panose="020B0604020202020204" pitchFamily="34" charset="0"/>
              <a:buChar char="•"/>
            </a:pPr>
            <a:r>
              <a:rPr lang="en-GB" dirty="0">
                <a:latin typeface="Helvetica" pitchFamily="2" charset="0"/>
              </a:rPr>
              <a:t>Too few countries account for maximum effect. Try to have maximum countries in the middle zone of risk.</a:t>
            </a:r>
          </a:p>
          <a:p>
            <a:pPr lvl="1">
              <a:buFont typeface="Arial" panose="020B0604020202020204" pitchFamily="34" charset="0"/>
              <a:buChar char="•"/>
            </a:pPr>
            <a:r>
              <a:rPr lang="en-GB" dirty="0">
                <a:latin typeface="Helvetica" pitchFamily="2" charset="0"/>
              </a:rPr>
              <a:t> 4 and 5 risk classes should account for the top 40% of the effect.</a:t>
            </a:r>
          </a:p>
          <a:p>
            <a:pPr lvl="1">
              <a:buFont typeface="Arial" panose="020B0604020202020204" pitchFamily="34" charset="0"/>
              <a:buChar char="•"/>
            </a:pPr>
            <a:endParaRPr lang="en-GB" dirty="0">
              <a:latin typeface="Helvetica" pitchFamily="2" charset="0"/>
            </a:endParaRPr>
          </a:p>
          <a:p>
            <a:pPr lvl="1">
              <a:buFont typeface="Arial" panose="020B0604020202020204" pitchFamily="34" charset="0"/>
              <a:buChar char="•"/>
            </a:pPr>
            <a:endParaRPr lang="en-GB" dirty="0">
              <a:latin typeface="Helvetica" pitchFamily="2" charset="0"/>
            </a:endParaRPr>
          </a:p>
        </p:txBody>
      </p:sp>
      <p:pic>
        <p:nvPicPr>
          <p:cNvPr id="5" name="Picture 4">
            <a:extLst>
              <a:ext uri="{FF2B5EF4-FFF2-40B4-BE49-F238E27FC236}">
                <a16:creationId xmlns:a16="http://schemas.microsoft.com/office/drawing/2014/main" id="{56ADA6A3-AEEF-0F4D-89E1-D40305B3F3D3}"/>
              </a:ext>
            </a:extLst>
          </p:cNvPr>
          <p:cNvPicPr>
            <a:picLocks noChangeAspect="1"/>
          </p:cNvPicPr>
          <p:nvPr/>
        </p:nvPicPr>
        <p:blipFill>
          <a:blip r:embed="rId3"/>
          <a:stretch>
            <a:fillRect/>
          </a:stretch>
        </p:blipFill>
        <p:spPr>
          <a:xfrm>
            <a:off x="1861457" y="4548783"/>
            <a:ext cx="1959428" cy="1658639"/>
          </a:xfrm>
          <a:prstGeom prst="rect">
            <a:avLst/>
          </a:prstGeom>
        </p:spPr>
      </p:pic>
      <p:pic>
        <p:nvPicPr>
          <p:cNvPr id="6" name="Picture 5">
            <a:extLst>
              <a:ext uri="{FF2B5EF4-FFF2-40B4-BE49-F238E27FC236}">
                <a16:creationId xmlns:a16="http://schemas.microsoft.com/office/drawing/2014/main" id="{9F808C7B-CFDF-3642-AE42-800FD8AA14C8}"/>
              </a:ext>
            </a:extLst>
          </p:cNvPr>
          <p:cNvPicPr>
            <a:picLocks noChangeAspect="1"/>
          </p:cNvPicPr>
          <p:nvPr/>
        </p:nvPicPr>
        <p:blipFill>
          <a:blip r:embed="rId4"/>
          <a:stretch>
            <a:fillRect/>
          </a:stretch>
        </p:blipFill>
        <p:spPr>
          <a:xfrm>
            <a:off x="4702627" y="4547211"/>
            <a:ext cx="1959429" cy="1658639"/>
          </a:xfrm>
          <a:prstGeom prst="rect">
            <a:avLst/>
          </a:prstGeom>
        </p:spPr>
      </p:pic>
      <p:pic>
        <p:nvPicPr>
          <p:cNvPr id="7" name="Picture 6">
            <a:extLst>
              <a:ext uri="{FF2B5EF4-FFF2-40B4-BE49-F238E27FC236}">
                <a16:creationId xmlns:a16="http://schemas.microsoft.com/office/drawing/2014/main" id="{8FF46E8D-842B-DC43-81EE-9A1FF0E0BD82}"/>
              </a:ext>
            </a:extLst>
          </p:cNvPr>
          <p:cNvPicPr>
            <a:picLocks noChangeAspect="1"/>
          </p:cNvPicPr>
          <p:nvPr/>
        </p:nvPicPr>
        <p:blipFill>
          <a:blip r:embed="rId5"/>
          <a:stretch>
            <a:fillRect/>
          </a:stretch>
        </p:blipFill>
        <p:spPr>
          <a:xfrm>
            <a:off x="7721234" y="4547210"/>
            <a:ext cx="1959429" cy="1658639"/>
          </a:xfrm>
          <a:prstGeom prst="rect">
            <a:avLst/>
          </a:prstGeom>
        </p:spPr>
      </p:pic>
    </p:spTree>
    <p:extLst>
      <p:ext uri="{BB962C8B-B14F-4D97-AF65-F5344CB8AC3E}">
        <p14:creationId xmlns:p14="http://schemas.microsoft.com/office/powerpoint/2010/main" val="14687595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8" name="Picture 70">
            <a:extLst>
              <a:ext uri="{FF2B5EF4-FFF2-40B4-BE49-F238E27FC236}">
                <a16:creationId xmlns:a16="http://schemas.microsoft.com/office/drawing/2014/main" id="{54DDEBDD-D8BD-41A6-8A0D-B00E3768B0F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flipH="1" flipV="1">
            <a:off x="0" y="0"/>
            <a:ext cx="12192000" cy="6858000"/>
          </a:xfrm>
          <a:prstGeom prst="rect">
            <a:avLst/>
          </a:prstGeom>
        </p:spPr>
      </p:pic>
      <p:sp>
        <p:nvSpPr>
          <p:cNvPr id="9" name="ZoneTexte 8">
            <a:extLst>
              <a:ext uri="{FF2B5EF4-FFF2-40B4-BE49-F238E27FC236}">
                <a16:creationId xmlns:a16="http://schemas.microsoft.com/office/drawing/2014/main" id="{3B7A6BA1-60B7-2840-89FC-0F9FBC090FB5}"/>
              </a:ext>
            </a:extLst>
          </p:cNvPr>
          <p:cNvSpPr txBox="1"/>
          <p:nvPr/>
        </p:nvSpPr>
        <p:spPr>
          <a:xfrm>
            <a:off x="802278" y="491327"/>
            <a:ext cx="7711681" cy="1311664"/>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b="1" dirty="0">
                <a:solidFill>
                  <a:srgbClr val="000000"/>
                </a:solidFill>
                <a:latin typeface="+mj-lt"/>
                <a:ea typeface="+mj-ea"/>
                <a:cs typeface="+mj-cs"/>
              </a:rPr>
              <a:t>Aqueduct WRI Water risk Atlas</a:t>
            </a:r>
          </a:p>
        </p:txBody>
      </p:sp>
      <p:sp>
        <p:nvSpPr>
          <p:cNvPr id="4" name="Rectangle 3">
            <a:extLst>
              <a:ext uri="{FF2B5EF4-FFF2-40B4-BE49-F238E27FC236}">
                <a16:creationId xmlns:a16="http://schemas.microsoft.com/office/drawing/2014/main" id="{B320D3E9-C393-2343-8D7F-61F059686621}"/>
              </a:ext>
            </a:extLst>
          </p:cNvPr>
          <p:cNvSpPr/>
          <p:nvPr/>
        </p:nvSpPr>
        <p:spPr>
          <a:xfrm>
            <a:off x="-118534" y="6345692"/>
            <a:ext cx="12429067" cy="528637"/>
          </a:xfrm>
          <a:prstGeom prst="rect">
            <a:avLst/>
          </a:prstGeom>
          <a:solidFill>
            <a:srgbClr val="A9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a:extLst>
              <a:ext uri="{FF2B5EF4-FFF2-40B4-BE49-F238E27FC236}">
                <a16:creationId xmlns:a16="http://schemas.microsoft.com/office/drawing/2014/main" id="{03870195-77E8-924D-B887-1155AE11ECC7}"/>
              </a:ext>
            </a:extLst>
          </p:cNvPr>
          <p:cNvSpPr/>
          <p:nvPr/>
        </p:nvSpPr>
        <p:spPr>
          <a:xfrm>
            <a:off x="-118534" y="-16933"/>
            <a:ext cx="12429067" cy="528637"/>
          </a:xfrm>
          <a:prstGeom prst="rect">
            <a:avLst/>
          </a:prstGeom>
          <a:solidFill>
            <a:srgbClr val="B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TextBox 10">
            <a:extLst>
              <a:ext uri="{FF2B5EF4-FFF2-40B4-BE49-F238E27FC236}">
                <a16:creationId xmlns:a16="http://schemas.microsoft.com/office/drawing/2014/main" id="{4DCDE068-34AF-3B42-B365-EB1F330E8E5F}"/>
              </a:ext>
            </a:extLst>
          </p:cNvPr>
          <p:cNvSpPr txBox="1"/>
          <p:nvPr/>
        </p:nvSpPr>
        <p:spPr>
          <a:xfrm>
            <a:off x="802278" y="1447999"/>
            <a:ext cx="10308771" cy="3139321"/>
          </a:xfrm>
          <a:prstGeom prst="rect">
            <a:avLst/>
          </a:prstGeom>
          <a:noFill/>
        </p:spPr>
        <p:txBody>
          <a:bodyPr wrap="square">
            <a:spAutoFit/>
          </a:bodyPr>
          <a:lstStyle/>
          <a:p>
            <a:pPr>
              <a:buFont typeface="Arial" panose="020B0604020202020204" pitchFamily="34" charset="0"/>
              <a:buChar char="•"/>
            </a:pPr>
            <a:r>
              <a:rPr lang="en-GB" dirty="0">
                <a:effectLst/>
                <a:latin typeface="Helvetica" pitchFamily="2" charset="0"/>
              </a:rPr>
              <a:t> </a:t>
            </a:r>
            <a:r>
              <a:rPr lang="en-GB" dirty="0">
                <a:latin typeface="Helvetica" pitchFamily="2" charset="0"/>
              </a:rPr>
              <a:t>In the case of the Aqueduct index, several risks have been combined together and it appears that several research papers have been used to develop the index.</a:t>
            </a:r>
          </a:p>
          <a:p>
            <a:pPr>
              <a:buFont typeface="Arial" panose="020B0604020202020204" pitchFamily="34" charset="0"/>
              <a:buChar char="•"/>
            </a:pPr>
            <a:r>
              <a:rPr lang="en-GB" dirty="0">
                <a:effectLst/>
                <a:latin typeface="Helvetica" pitchFamily="2" charset="0"/>
              </a:rPr>
              <a:t> </a:t>
            </a:r>
            <a:r>
              <a:rPr lang="en-GB" dirty="0">
                <a:latin typeface="Helvetica" pitchFamily="2" charset="0"/>
              </a:rPr>
              <a:t>D</a:t>
            </a:r>
            <a:r>
              <a:rPr lang="en-GB" dirty="0">
                <a:effectLst/>
                <a:latin typeface="Helvetica" pitchFamily="2" charset="0"/>
              </a:rPr>
              <a:t>ifferent types of water risks have been included and raw values for each of these have been individually normalised and then weighted on a 1-5 scale based on relevant supporting research, </a:t>
            </a:r>
            <a:r>
              <a:rPr lang="en-GB" dirty="0">
                <a:latin typeface="Helvetica" pitchFamily="2" charset="0"/>
              </a:rPr>
              <a:t>recommendations from subject matter </a:t>
            </a:r>
            <a:r>
              <a:rPr lang="en-GB" dirty="0">
                <a:effectLst/>
                <a:latin typeface="Helvetica" pitchFamily="2" charset="0"/>
              </a:rPr>
              <a:t>experts, and proprietary indexes.</a:t>
            </a:r>
          </a:p>
          <a:p>
            <a:pPr>
              <a:buFont typeface="Arial" panose="020B0604020202020204" pitchFamily="34" charset="0"/>
              <a:buChar char="•"/>
            </a:pPr>
            <a:r>
              <a:rPr lang="en-GB" dirty="0">
                <a:effectLst/>
                <a:latin typeface="Helvetica" pitchFamily="2" charset="0"/>
              </a:rPr>
              <a:t> The index also considers the percentage of the population that wil</a:t>
            </a:r>
            <a:r>
              <a:rPr lang="en-GB" dirty="0">
                <a:latin typeface="Helvetica" pitchFamily="2" charset="0"/>
              </a:rPr>
              <a:t>l be affected. It appears that consumption across various types of water usage scenarios like agriculture, industry etc have been factored into the calculation for estimating the high risk categories. </a:t>
            </a:r>
          </a:p>
          <a:p>
            <a:pPr>
              <a:buFont typeface="Arial" panose="020B0604020202020204" pitchFamily="34" charset="0"/>
              <a:buChar char="•"/>
            </a:pPr>
            <a:r>
              <a:rPr lang="en-GB" dirty="0">
                <a:effectLst/>
                <a:latin typeface="Helvetica" pitchFamily="2" charset="0"/>
              </a:rPr>
              <a:t> This approach seems robust but we cannot simply use th</a:t>
            </a:r>
            <a:r>
              <a:rPr lang="en-GB" dirty="0">
                <a:latin typeface="Helvetica" pitchFamily="2" charset="0"/>
              </a:rPr>
              <a:t>e same splits for risk classification. We would need to gather relevant data points for the relevant “pressures” and similar to the Aqueduct model, factor in the affect on the different population groups as well.  </a:t>
            </a:r>
            <a:endParaRPr lang="en-GB" dirty="0">
              <a:effectLst/>
              <a:latin typeface="Helvetica" pitchFamily="2" charset="0"/>
            </a:endParaRPr>
          </a:p>
        </p:txBody>
      </p:sp>
    </p:spTree>
    <p:extLst>
      <p:ext uri="{BB962C8B-B14F-4D97-AF65-F5344CB8AC3E}">
        <p14:creationId xmlns:p14="http://schemas.microsoft.com/office/powerpoint/2010/main" val="13772457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8" name="Picture 70">
            <a:extLst>
              <a:ext uri="{FF2B5EF4-FFF2-40B4-BE49-F238E27FC236}">
                <a16:creationId xmlns:a16="http://schemas.microsoft.com/office/drawing/2014/main" id="{54DDEBDD-D8BD-41A6-8A0D-B00E3768B0F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flipH="1" flipV="1">
            <a:off x="0" y="0"/>
            <a:ext cx="12192000" cy="6858000"/>
          </a:xfrm>
          <a:prstGeom prst="rect">
            <a:avLst/>
          </a:prstGeom>
        </p:spPr>
      </p:pic>
      <p:sp>
        <p:nvSpPr>
          <p:cNvPr id="9" name="ZoneTexte 8">
            <a:extLst>
              <a:ext uri="{FF2B5EF4-FFF2-40B4-BE49-F238E27FC236}">
                <a16:creationId xmlns:a16="http://schemas.microsoft.com/office/drawing/2014/main" id="{3B7A6BA1-60B7-2840-89FC-0F9FBC090FB5}"/>
              </a:ext>
            </a:extLst>
          </p:cNvPr>
          <p:cNvSpPr txBox="1"/>
          <p:nvPr/>
        </p:nvSpPr>
        <p:spPr>
          <a:xfrm>
            <a:off x="802278" y="491327"/>
            <a:ext cx="7711681" cy="1311664"/>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b="1" dirty="0">
                <a:solidFill>
                  <a:srgbClr val="000000"/>
                </a:solidFill>
                <a:latin typeface="+mj-lt"/>
                <a:ea typeface="+mj-ea"/>
                <a:cs typeface="+mj-cs"/>
              </a:rPr>
              <a:t>Facility risk scores</a:t>
            </a:r>
          </a:p>
        </p:txBody>
      </p:sp>
      <p:sp>
        <p:nvSpPr>
          <p:cNvPr id="4" name="Rectangle 3">
            <a:extLst>
              <a:ext uri="{FF2B5EF4-FFF2-40B4-BE49-F238E27FC236}">
                <a16:creationId xmlns:a16="http://schemas.microsoft.com/office/drawing/2014/main" id="{B320D3E9-C393-2343-8D7F-61F059686621}"/>
              </a:ext>
            </a:extLst>
          </p:cNvPr>
          <p:cNvSpPr/>
          <p:nvPr/>
        </p:nvSpPr>
        <p:spPr>
          <a:xfrm>
            <a:off x="-118534" y="6345692"/>
            <a:ext cx="12429067" cy="528637"/>
          </a:xfrm>
          <a:prstGeom prst="rect">
            <a:avLst/>
          </a:prstGeom>
          <a:solidFill>
            <a:srgbClr val="A9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a:extLst>
              <a:ext uri="{FF2B5EF4-FFF2-40B4-BE49-F238E27FC236}">
                <a16:creationId xmlns:a16="http://schemas.microsoft.com/office/drawing/2014/main" id="{03870195-77E8-924D-B887-1155AE11ECC7}"/>
              </a:ext>
            </a:extLst>
          </p:cNvPr>
          <p:cNvSpPr/>
          <p:nvPr/>
        </p:nvSpPr>
        <p:spPr>
          <a:xfrm>
            <a:off x="-118534" y="-16933"/>
            <a:ext cx="12429067" cy="528637"/>
          </a:xfrm>
          <a:prstGeom prst="rect">
            <a:avLst/>
          </a:prstGeom>
          <a:solidFill>
            <a:srgbClr val="B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TextBox 10">
            <a:extLst>
              <a:ext uri="{FF2B5EF4-FFF2-40B4-BE49-F238E27FC236}">
                <a16:creationId xmlns:a16="http://schemas.microsoft.com/office/drawing/2014/main" id="{4DCDE068-34AF-3B42-B365-EB1F330E8E5F}"/>
              </a:ext>
            </a:extLst>
          </p:cNvPr>
          <p:cNvSpPr txBox="1"/>
          <p:nvPr/>
        </p:nvSpPr>
        <p:spPr>
          <a:xfrm>
            <a:off x="802278" y="1447999"/>
            <a:ext cx="10308771" cy="1200329"/>
          </a:xfrm>
          <a:prstGeom prst="rect">
            <a:avLst/>
          </a:prstGeom>
          <a:noFill/>
        </p:spPr>
        <p:txBody>
          <a:bodyPr wrap="square">
            <a:spAutoFit/>
          </a:bodyPr>
          <a:lstStyle/>
          <a:p>
            <a:pPr>
              <a:buFont typeface="Arial" panose="020B0604020202020204" pitchFamily="34" charset="0"/>
              <a:buChar char="•"/>
            </a:pPr>
            <a:r>
              <a:rPr lang="en-GB" dirty="0">
                <a:effectLst/>
                <a:latin typeface="Helvetica" pitchFamily="2" charset="0"/>
              </a:rPr>
              <a:t> It is not clear whether these facilities are from the same company. So </a:t>
            </a:r>
            <a:r>
              <a:rPr lang="en-GB" dirty="0">
                <a:latin typeface="Helvetica" pitchFamily="2" charset="0"/>
              </a:rPr>
              <a:t>I have not </a:t>
            </a:r>
            <a:r>
              <a:rPr lang="en-GB" dirty="0">
                <a:effectLst/>
                <a:latin typeface="Helvetica" pitchFamily="2" charset="0"/>
              </a:rPr>
              <a:t>used the facility risk index which compares against other facilities of the same company. Ideally we could use that index in combination with the relevant country risk class for the pressure point in question to derive an index which factors both metrics.</a:t>
            </a:r>
          </a:p>
        </p:txBody>
      </p:sp>
      <p:pic>
        <p:nvPicPr>
          <p:cNvPr id="2" name="Picture 1">
            <a:extLst>
              <a:ext uri="{FF2B5EF4-FFF2-40B4-BE49-F238E27FC236}">
                <a16:creationId xmlns:a16="http://schemas.microsoft.com/office/drawing/2014/main" id="{FC81BD42-5360-A244-8EA1-929AE1CB1E0C}"/>
              </a:ext>
            </a:extLst>
          </p:cNvPr>
          <p:cNvPicPr>
            <a:picLocks noChangeAspect="1"/>
          </p:cNvPicPr>
          <p:nvPr/>
        </p:nvPicPr>
        <p:blipFill>
          <a:blip r:embed="rId3"/>
          <a:stretch>
            <a:fillRect/>
          </a:stretch>
        </p:blipFill>
        <p:spPr>
          <a:xfrm>
            <a:off x="2224865" y="2739286"/>
            <a:ext cx="7155982" cy="3160070"/>
          </a:xfrm>
          <a:prstGeom prst="rect">
            <a:avLst/>
          </a:prstGeom>
        </p:spPr>
      </p:pic>
    </p:spTree>
    <p:extLst>
      <p:ext uri="{BB962C8B-B14F-4D97-AF65-F5344CB8AC3E}">
        <p14:creationId xmlns:p14="http://schemas.microsoft.com/office/powerpoint/2010/main" val="6702595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8" name="Picture 70">
            <a:extLst>
              <a:ext uri="{FF2B5EF4-FFF2-40B4-BE49-F238E27FC236}">
                <a16:creationId xmlns:a16="http://schemas.microsoft.com/office/drawing/2014/main" id="{54DDEBDD-D8BD-41A6-8A0D-B00E3768B0F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flipH="1" flipV="1">
            <a:off x="0" y="0"/>
            <a:ext cx="12192000" cy="6858000"/>
          </a:xfrm>
          <a:prstGeom prst="rect">
            <a:avLst/>
          </a:prstGeom>
        </p:spPr>
      </p:pic>
      <p:sp>
        <p:nvSpPr>
          <p:cNvPr id="9" name="ZoneTexte 8">
            <a:extLst>
              <a:ext uri="{FF2B5EF4-FFF2-40B4-BE49-F238E27FC236}">
                <a16:creationId xmlns:a16="http://schemas.microsoft.com/office/drawing/2014/main" id="{3B7A6BA1-60B7-2840-89FC-0F9FBC090FB5}"/>
              </a:ext>
            </a:extLst>
          </p:cNvPr>
          <p:cNvSpPr txBox="1"/>
          <p:nvPr/>
        </p:nvSpPr>
        <p:spPr>
          <a:xfrm>
            <a:off x="802278" y="491327"/>
            <a:ext cx="7711681" cy="1311664"/>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b="1" dirty="0">
                <a:solidFill>
                  <a:srgbClr val="000000"/>
                </a:solidFill>
                <a:latin typeface="+mj-lt"/>
                <a:ea typeface="+mj-ea"/>
                <a:cs typeface="+mj-cs"/>
              </a:rPr>
              <a:t>Facility risk scores</a:t>
            </a:r>
          </a:p>
        </p:txBody>
      </p:sp>
      <p:sp>
        <p:nvSpPr>
          <p:cNvPr id="4" name="Rectangle 3">
            <a:extLst>
              <a:ext uri="{FF2B5EF4-FFF2-40B4-BE49-F238E27FC236}">
                <a16:creationId xmlns:a16="http://schemas.microsoft.com/office/drawing/2014/main" id="{B320D3E9-C393-2343-8D7F-61F059686621}"/>
              </a:ext>
            </a:extLst>
          </p:cNvPr>
          <p:cNvSpPr/>
          <p:nvPr/>
        </p:nvSpPr>
        <p:spPr>
          <a:xfrm>
            <a:off x="-118534" y="6345692"/>
            <a:ext cx="12429067" cy="528637"/>
          </a:xfrm>
          <a:prstGeom prst="rect">
            <a:avLst/>
          </a:prstGeom>
          <a:solidFill>
            <a:srgbClr val="A9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a:extLst>
              <a:ext uri="{FF2B5EF4-FFF2-40B4-BE49-F238E27FC236}">
                <a16:creationId xmlns:a16="http://schemas.microsoft.com/office/drawing/2014/main" id="{03870195-77E8-924D-B887-1155AE11ECC7}"/>
              </a:ext>
            </a:extLst>
          </p:cNvPr>
          <p:cNvSpPr/>
          <p:nvPr/>
        </p:nvSpPr>
        <p:spPr>
          <a:xfrm>
            <a:off x="-118534" y="-16933"/>
            <a:ext cx="12429067" cy="528637"/>
          </a:xfrm>
          <a:prstGeom prst="rect">
            <a:avLst/>
          </a:prstGeom>
          <a:solidFill>
            <a:srgbClr val="B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TextBox 10">
            <a:extLst>
              <a:ext uri="{FF2B5EF4-FFF2-40B4-BE49-F238E27FC236}">
                <a16:creationId xmlns:a16="http://schemas.microsoft.com/office/drawing/2014/main" id="{4DCDE068-34AF-3B42-B365-EB1F330E8E5F}"/>
              </a:ext>
            </a:extLst>
          </p:cNvPr>
          <p:cNvSpPr txBox="1"/>
          <p:nvPr/>
        </p:nvSpPr>
        <p:spPr>
          <a:xfrm>
            <a:off x="802278" y="1447999"/>
            <a:ext cx="10308771" cy="646331"/>
          </a:xfrm>
          <a:prstGeom prst="rect">
            <a:avLst/>
          </a:prstGeom>
          <a:noFill/>
        </p:spPr>
        <p:txBody>
          <a:bodyPr wrap="square">
            <a:spAutoFit/>
          </a:bodyPr>
          <a:lstStyle/>
          <a:p>
            <a:r>
              <a:rPr lang="en-GB" dirty="0">
                <a:latin typeface="Helvetica" pitchFamily="2" charset="0"/>
              </a:rPr>
              <a:t>These can be potted on an interactive map for flexibly selection pressure, risk class, and other options.</a:t>
            </a:r>
            <a:endParaRPr lang="en-GB" dirty="0">
              <a:effectLst/>
              <a:latin typeface="Helvetica" pitchFamily="2" charset="0"/>
            </a:endParaRPr>
          </a:p>
        </p:txBody>
      </p:sp>
      <p:pic>
        <p:nvPicPr>
          <p:cNvPr id="3" name="Picture 2">
            <a:extLst>
              <a:ext uri="{FF2B5EF4-FFF2-40B4-BE49-F238E27FC236}">
                <a16:creationId xmlns:a16="http://schemas.microsoft.com/office/drawing/2014/main" id="{B5A877CF-244C-594D-AB85-E90E6E652A94}"/>
              </a:ext>
            </a:extLst>
          </p:cNvPr>
          <p:cNvPicPr>
            <a:picLocks noChangeAspect="1"/>
          </p:cNvPicPr>
          <p:nvPr/>
        </p:nvPicPr>
        <p:blipFill>
          <a:blip r:embed="rId4"/>
          <a:stretch>
            <a:fillRect/>
          </a:stretch>
        </p:blipFill>
        <p:spPr>
          <a:xfrm>
            <a:off x="1338943" y="2170192"/>
            <a:ext cx="8818288" cy="3808299"/>
          </a:xfrm>
          <a:prstGeom prst="rect">
            <a:avLst/>
          </a:prstGeom>
        </p:spPr>
      </p:pic>
    </p:spTree>
    <p:extLst>
      <p:ext uri="{BB962C8B-B14F-4D97-AF65-F5344CB8AC3E}">
        <p14:creationId xmlns:p14="http://schemas.microsoft.com/office/powerpoint/2010/main" val="1972220625"/>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127259D97A32440868A42427B2F6E5A" ma:contentTypeVersion="9" ma:contentTypeDescription="Crée un document." ma:contentTypeScope="" ma:versionID="db67170f8aa4c7ab4c5ac20e4147a948">
  <xsd:schema xmlns:xsd="http://www.w3.org/2001/XMLSchema" xmlns:xs="http://www.w3.org/2001/XMLSchema" xmlns:p="http://schemas.microsoft.com/office/2006/metadata/properties" xmlns:ns2="6820eace-5853-4cff-a5b7-aba1297d9b8b" targetNamespace="http://schemas.microsoft.com/office/2006/metadata/properties" ma:root="true" ma:fieldsID="1b24430a455bd8493a3d845a9ef7fb06" ns2:_="">
    <xsd:import namespace="6820eace-5853-4cff-a5b7-aba1297d9b8b"/>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820eace-5853-4cff-a5b7-aba1297d9b8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9F532B7-76BF-4178-B68C-53E583B8A90B}">
  <ds:schemaRefs>
    <ds:schemaRef ds:uri="6820eace-5853-4cff-a5b7-aba1297d9b8b"/>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0/xmlns/"/>
    <ds:schemaRef ds:uri="http://www.w3.org/2001/XMLSchema"/>
  </ds:schemaRefs>
</ds:datastoreItem>
</file>

<file path=customXml/itemProps2.xml><?xml version="1.0" encoding="utf-8"?>
<ds:datastoreItem xmlns:ds="http://schemas.openxmlformats.org/officeDocument/2006/customXml" ds:itemID="{5C5F48D2-D883-42C9-A56A-8879CCAD425D}">
  <ds:schemaRefs>
    <ds:schemaRef ds:uri="http://schemas.microsoft.com/sharepoint/v3/contenttype/forms"/>
  </ds:schemaRefs>
</ds:datastoreItem>
</file>

<file path=customXml/itemProps3.xml><?xml version="1.0" encoding="utf-8"?>
<ds:datastoreItem xmlns:ds="http://schemas.openxmlformats.org/officeDocument/2006/customXml" ds:itemID="{0BC522A6-ACAC-4D2B-AA1F-72180B68954E}">
  <ds:schemaRefs>
    <ds:schemaRef ds:uri="http://schemas.microsoft.com/office/2006/metadata/properties"/>
    <ds:schemaRef ds:uri="http://schemas.microsoft.com/office/infopath/2007/PartnerControls"/>
    <ds:schemaRef ds:uri="http://www.w3.org/2000/xmlns/"/>
  </ds:schemaRefs>
</ds:datastoreItem>
</file>

<file path=docProps/app.xml><?xml version="1.0" encoding="utf-8"?>
<Properties xmlns="http://schemas.openxmlformats.org/officeDocument/2006/extended-properties" xmlns:vt="http://schemas.openxmlformats.org/officeDocument/2006/docPropsVTypes">
  <TotalTime>464</TotalTime>
  <Words>567</Words>
  <Application>Microsoft Macintosh PowerPoint</Application>
  <PresentationFormat>Widescreen</PresentationFormat>
  <Paragraphs>36</Paragraphs>
  <Slides>7</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Avenir Heavy</vt:lpstr>
      <vt:lpstr>Calibri</vt:lpstr>
      <vt:lpstr>Calibri Light</vt:lpstr>
      <vt:lpstr>Futura</vt:lpstr>
      <vt:lpstr>Helvetica</vt:lpstr>
      <vt:lpstr>Thème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Ponnappa Appanna MACHIMANDA</dc:creator>
  <cp:lastModifiedBy>Ponnappa Appanna MACHIMANDA</cp:lastModifiedBy>
  <cp:revision>30</cp:revision>
  <dcterms:created xsi:type="dcterms:W3CDTF">2021-03-11T12:18:14Z</dcterms:created>
  <dcterms:modified xsi:type="dcterms:W3CDTF">2021-10-06T12:30:18Z</dcterms:modified>
</cp:coreProperties>
</file>