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81" r:id="rId3"/>
    <p:sldId id="260" r:id="rId4"/>
    <p:sldId id="282" r:id="rId5"/>
    <p:sldId id="283" r:id="rId6"/>
    <p:sldId id="284" r:id="rId7"/>
    <p:sldId id="286" r:id="rId8"/>
    <p:sldId id="287" r:id="rId9"/>
    <p:sldId id="28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97"/>
  </p:normalViewPr>
  <p:slideViewPr>
    <p:cSldViewPr snapToGrid="0" snapToObjects="1">
      <p:cViewPr varScale="1">
        <p:scale>
          <a:sx n="115" d="100"/>
          <a:sy n="115" d="100"/>
        </p:scale>
        <p:origin x="4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1/19/21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1/19/21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1/19/21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1/19/21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1/19/21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1/19/21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1/19/21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1BAA1D-3C49-6E45-9753-814228481BEB}"/>
              </a:ext>
            </a:extLst>
          </p:cNvPr>
          <p:cNvSpPr>
            <a:spLocks noGrp="1"/>
          </p:cNvSpPr>
          <p:nvPr>
            <p:ph type="ctrTitle"/>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p>
            <a:r>
              <a:rPr lang="en-US" sz="3000" dirty="0">
                <a:solidFill>
                  <a:srgbClr val="FFFFFF"/>
                </a:solidFill>
              </a:rPr>
              <a:t>poison</a:t>
            </a:r>
            <a:r>
              <a:rPr lang="en-US" sz="3000" kern="1200" cap="all" spc="200" baseline="0" dirty="0">
                <a:solidFill>
                  <a:srgbClr val="FFFFFF"/>
                </a:solidFill>
                <a:latin typeface="+mj-lt"/>
                <a:ea typeface="+mj-ea"/>
                <a:cs typeface="+mj-cs"/>
              </a:rPr>
              <a:t> analysis</a:t>
            </a:r>
          </a:p>
        </p:txBody>
      </p:sp>
      <p:sp>
        <p:nvSpPr>
          <p:cNvPr id="3" name="Subtitle 2">
            <a:extLst>
              <a:ext uri="{FF2B5EF4-FFF2-40B4-BE49-F238E27FC236}">
                <a16:creationId xmlns:a16="http://schemas.microsoft.com/office/drawing/2014/main" id="{C93A2BEF-E5CF-A04A-B2AD-CCD01AE6F287}"/>
              </a:ext>
            </a:extLst>
          </p:cNvPr>
          <p:cNvSpPr>
            <a:spLocks noGrp="1"/>
          </p:cNvSpPr>
          <p:nvPr>
            <p:ph type="subTitle" idx="1"/>
          </p:nvPr>
        </p:nvSpPr>
        <p:spPr>
          <a:xfrm>
            <a:off x="5591695" y="1402080"/>
            <a:ext cx="5320696" cy="4053840"/>
          </a:xfrm>
        </p:spPr>
        <p:txBody>
          <a:bodyPr vert="horz" lIns="91440" tIns="45720" rIns="91440" bIns="45720" rtlCol="0" anchor="ctr">
            <a:normAutofit/>
          </a:bodyPr>
          <a:lstStyle/>
          <a:p>
            <a:pPr marL="342900" indent="-342900" algn="l">
              <a:buFont typeface="Arial" panose="020B0604020202020204" pitchFamily="34" charset="0"/>
              <a:buChar char="•"/>
            </a:pPr>
            <a:r>
              <a:rPr lang="en-US" dirty="0">
                <a:solidFill>
                  <a:schemeClr val="tx1">
                    <a:lumMod val="85000"/>
                    <a:lumOff val="15000"/>
                  </a:schemeClr>
                </a:solidFill>
              </a:rPr>
              <a:t>Assignment carried out using R software.</a:t>
            </a:r>
          </a:p>
          <a:p>
            <a:pPr marL="342900" indent="-228600" algn="l">
              <a:buFont typeface="Arial" panose="020B0604020202020204" pitchFamily="34" charset="0"/>
              <a:buChar char="•"/>
            </a:pPr>
            <a:r>
              <a:rPr lang="en-US" dirty="0">
                <a:solidFill>
                  <a:schemeClr val="tx1">
                    <a:lumMod val="85000"/>
                    <a:lumOff val="15000"/>
                  </a:schemeClr>
                </a:solidFill>
              </a:rPr>
              <a:t>M.P. </a:t>
            </a:r>
            <a:r>
              <a:rPr lang="en-US" dirty="0" err="1">
                <a:solidFill>
                  <a:schemeClr val="tx1">
                    <a:lumMod val="85000"/>
                    <a:lumOff val="15000"/>
                  </a:schemeClr>
                </a:solidFill>
              </a:rPr>
              <a:t>Appanna</a:t>
            </a:r>
            <a:r>
              <a:rPr lang="en-US" dirty="0">
                <a:solidFill>
                  <a:schemeClr val="tx1">
                    <a:lumMod val="85000"/>
                    <a:lumOff val="15000"/>
                  </a:schemeClr>
                </a:solidFill>
              </a:rPr>
              <a:t> and Hasnaa </a:t>
            </a:r>
            <a:r>
              <a:rPr lang="en-US" dirty="0" err="1">
                <a:solidFill>
                  <a:schemeClr val="tx1">
                    <a:lumMod val="85000"/>
                    <a:lumOff val="15000"/>
                  </a:schemeClr>
                </a:solidFill>
              </a:rPr>
              <a:t>Latique</a:t>
            </a:r>
            <a:r>
              <a:rPr lang="en-US" dirty="0">
                <a:solidFill>
                  <a:schemeClr val="tx1">
                    <a:lumMod val="85000"/>
                    <a:lumOff val="15000"/>
                  </a:schemeClr>
                </a:solidFill>
              </a:rPr>
              <a:t> </a:t>
            </a:r>
          </a:p>
          <a:p>
            <a:pPr marL="342900" indent="-228600" algn="l">
              <a:buFont typeface="Arial" panose="020B0604020202020204" pitchFamily="34" charset="0"/>
              <a:buChar char="•"/>
            </a:pPr>
            <a:r>
              <a:rPr lang="en-US" dirty="0">
                <a:solidFill>
                  <a:schemeClr val="tx1">
                    <a:lumMod val="85000"/>
                    <a:lumOff val="15000"/>
                  </a:schemeClr>
                </a:solidFill>
              </a:rPr>
              <a:t>(</a:t>
            </a:r>
            <a:r>
              <a:rPr lang="en-US" dirty="0" err="1">
                <a:solidFill>
                  <a:schemeClr val="tx1">
                    <a:lumMod val="85000"/>
                    <a:lumOff val="15000"/>
                  </a:schemeClr>
                </a:solidFill>
              </a:rPr>
              <a:t>Msc</a:t>
            </a:r>
            <a:r>
              <a:rPr lang="en-US" dirty="0">
                <a:solidFill>
                  <a:schemeClr val="tx1">
                    <a:lumMod val="85000"/>
                    <a:lumOff val="15000"/>
                  </a:schemeClr>
                </a:solidFill>
              </a:rPr>
              <a:t> food and </a:t>
            </a:r>
            <a:r>
              <a:rPr lang="en-US" dirty="0" err="1">
                <a:solidFill>
                  <a:schemeClr val="tx1">
                    <a:lumMod val="85000"/>
                    <a:lumOff val="15000"/>
                  </a:schemeClr>
                </a:solidFill>
              </a:rPr>
              <a:t>agrcultural</a:t>
            </a:r>
            <a:r>
              <a:rPr lang="en-US" dirty="0">
                <a:solidFill>
                  <a:schemeClr val="tx1">
                    <a:lumMod val="85000"/>
                    <a:lumOff val="15000"/>
                  </a:schemeClr>
                </a:solidFill>
              </a:rPr>
              <a:t> data management)</a:t>
            </a:r>
          </a:p>
          <a:p>
            <a:pPr indent="-228600" algn="l">
              <a:buFont typeface="Arial" panose="020B0604020202020204" pitchFamily="34" charset="0"/>
              <a:buChar char="•"/>
            </a:pPr>
            <a:endParaRPr lang="en-US" dirty="0">
              <a:solidFill>
                <a:schemeClr val="tx1">
                  <a:lumMod val="85000"/>
                  <a:lumOff val="15000"/>
                </a:schemeClr>
              </a:solidFill>
            </a:endParaRPr>
          </a:p>
        </p:txBody>
      </p:sp>
    </p:spTree>
    <p:extLst>
      <p:ext uri="{BB962C8B-B14F-4D97-AF65-F5344CB8AC3E}">
        <p14:creationId xmlns:p14="http://schemas.microsoft.com/office/powerpoint/2010/main" val="272694384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252350-B1C3-824D-ADD9-1F4C1B901502}"/>
              </a:ext>
            </a:extLst>
          </p:cNvPr>
          <p:cNvSpPr txBox="1">
            <a:spLocks/>
          </p:cNvSpPr>
          <p:nvPr/>
        </p:nvSpPr>
        <p:spPr>
          <a:xfrm>
            <a:off x="814388" y="628650"/>
            <a:ext cx="10908051" cy="6186309"/>
          </a:xfrm>
          <a:prstGeom prst="rect">
            <a:avLst/>
          </a:prstGeom>
          <a:noFill/>
        </p:spPr>
        <p:txBody>
          <a:bodyPr wrap="square" rtlCol="0">
            <a:spAutoFit/>
          </a:bodyPr>
          <a:lstStyle/>
          <a:p>
            <a:r>
              <a:rPr lang="en-FR" b="1" dirty="0"/>
              <a:t>Question:</a:t>
            </a:r>
          </a:p>
          <a:p>
            <a:r>
              <a:rPr lang="en-GB" dirty="0"/>
              <a:t>What food did they ate that made them fall sick? Is there a connection with gender or age of the individuals? Is there a connection with age or duration of time they were sick?</a:t>
            </a:r>
          </a:p>
          <a:p>
            <a:endParaRPr lang="en-FR" b="1" dirty="0"/>
          </a:p>
          <a:p>
            <a:endParaRPr lang="en-FR" b="1" dirty="0"/>
          </a:p>
          <a:p>
            <a:r>
              <a:rPr lang="en-FR" b="1" dirty="0"/>
              <a:t>Approach:</a:t>
            </a:r>
          </a:p>
          <a:p>
            <a:r>
              <a:rPr lang="en-FR" dirty="0"/>
              <a:t>We started by performing Univariate analysis which gave us min,max and interquartile range for quantitative variables; For qualitative variables this gave us proportion of the categories; Next we performed some Bivariate analysis where for the qualitative variables we compared the variable ‘sick’ with the variables of the individual foods. We also checked correlation between t</a:t>
            </a:r>
            <a:r>
              <a:rPr lang="en-GB" dirty="0"/>
              <a:t>he</a:t>
            </a:r>
            <a:r>
              <a:rPr lang="en-FR" dirty="0"/>
              <a:t> 2 quantitative variables.  Finally we performed Multivariate analysis using MCA and Hierarchical clustering methods.</a:t>
            </a:r>
          </a:p>
          <a:p>
            <a:endParaRPr lang="en-GB" dirty="0"/>
          </a:p>
          <a:p>
            <a:endParaRPr lang="en-GB" dirty="0"/>
          </a:p>
          <a:p>
            <a:r>
              <a:rPr lang="en-GB" b="1" dirty="0"/>
              <a:t>About the data:</a:t>
            </a:r>
          </a:p>
          <a:p>
            <a:r>
              <a:rPr lang="en-GB" dirty="0"/>
              <a:t>We have a total of 16 columns(variables) and 55 rows(individuals). The qualitative variables in the dataset were converted to factors. There are only 2 quantitative variables (Age and Time) and the remaining 13 are qualitative variables. The ID column has not been considered in the MCA.</a:t>
            </a:r>
          </a:p>
          <a:p>
            <a:endParaRPr lang="en-GB" dirty="0"/>
          </a:p>
          <a:p>
            <a:r>
              <a:rPr lang="en-GB" dirty="0"/>
              <a:t>The age of the of the individuals range from 4 years old to 88 years old. Most of the individuals are below 10 years old.</a:t>
            </a:r>
          </a:p>
          <a:p>
            <a:endParaRPr lang="en-GB" dirty="0"/>
          </a:p>
          <a:p>
            <a:endParaRPr lang="en-GB" dirty="0"/>
          </a:p>
        </p:txBody>
      </p:sp>
    </p:spTree>
    <p:extLst>
      <p:ext uri="{BB962C8B-B14F-4D97-AF65-F5344CB8AC3E}">
        <p14:creationId xmlns:p14="http://schemas.microsoft.com/office/powerpoint/2010/main" val="693414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252350-B1C3-824D-ADD9-1F4C1B901502}"/>
              </a:ext>
            </a:extLst>
          </p:cNvPr>
          <p:cNvSpPr txBox="1">
            <a:spLocks/>
          </p:cNvSpPr>
          <p:nvPr/>
        </p:nvSpPr>
        <p:spPr>
          <a:xfrm>
            <a:off x="814388" y="628650"/>
            <a:ext cx="10908051" cy="1754326"/>
          </a:xfrm>
          <a:prstGeom prst="rect">
            <a:avLst/>
          </a:prstGeom>
          <a:noFill/>
        </p:spPr>
        <p:txBody>
          <a:bodyPr wrap="square" rtlCol="0">
            <a:spAutoFit/>
          </a:bodyPr>
          <a:lstStyle/>
          <a:p>
            <a:r>
              <a:rPr lang="en-FR" b="1" dirty="0"/>
              <a:t>MCA (Multiple Correspondance Analysis)</a:t>
            </a:r>
          </a:p>
          <a:p>
            <a:r>
              <a:rPr lang="en-FR" b="1" dirty="0"/>
              <a:t>Approach:</a:t>
            </a:r>
          </a:p>
          <a:p>
            <a:r>
              <a:rPr lang="en-GB" dirty="0"/>
              <a:t>The qualitative variables in the dataset were converted to factors. There are only 2 quantitative variables and 13 qualitative variables. The ID column is not considered. </a:t>
            </a:r>
          </a:p>
          <a:p>
            <a:r>
              <a:rPr lang="en-GB" dirty="0"/>
              <a:t>Age and Time are supplementary quantitative variables; Sick and Sex are supplementary qualitative variables.</a:t>
            </a:r>
          </a:p>
          <a:p>
            <a:r>
              <a:rPr lang="en-GB" dirty="0"/>
              <a:t>As we can see in the bar chart below, the first and second dimension capture about 45% of the variance.</a:t>
            </a:r>
          </a:p>
        </p:txBody>
      </p:sp>
      <p:pic>
        <p:nvPicPr>
          <p:cNvPr id="4" name="Picture 3" descr="Eigen values. A bar chart explaining variance explained by each dimension.&#10;">
            <a:extLst>
              <a:ext uri="{FF2B5EF4-FFF2-40B4-BE49-F238E27FC236}">
                <a16:creationId xmlns:a16="http://schemas.microsoft.com/office/drawing/2014/main" id="{B9E6B24F-14AA-4342-A323-BF86C9C189FA}"/>
              </a:ext>
            </a:extLst>
          </p:cNvPr>
          <p:cNvPicPr>
            <a:picLocks noChangeAspect="1"/>
          </p:cNvPicPr>
          <p:nvPr/>
        </p:nvPicPr>
        <p:blipFill>
          <a:blip r:embed="rId2"/>
          <a:stretch>
            <a:fillRect/>
          </a:stretch>
        </p:blipFill>
        <p:spPr>
          <a:xfrm>
            <a:off x="3657600" y="3163037"/>
            <a:ext cx="4473205" cy="3215730"/>
          </a:xfrm>
          <a:prstGeom prst="rect">
            <a:avLst/>
          </a:prstGeom>
        </p:spPr>
      </p:pic>
      <p:sp>
        <p:nvSpPr>
          <p:cNvPr id="5" name="TextBox 4">
            <a:extLst>
              <a:ext uri="{FF2B5EF4-FFF2-40B4-BE49-F238E27FC236}">
                <a16:creationId xmlns:a16="http://schemas.microsoft.com/office/drawing/2014/main" id="{C3377A0B-23B5-2246-9905-258BAA5DEF4F}"/>
              </a:ext>
            </a:extLst>
          </p:cNvPr>
          <p:cNvSpPr txBox="1"/>
          <p:nvPr/>
        </p:nvSpPr>
        <p:spPr>
          <a:xfrm>
            <a:off x="3657600" y="3163037"/>
            <a:ext cx="1399142" cy="369332"/>
          </a:xfrm>
          <a:prstGeom prst="rect">
            <a:avLst/>
          </a:prstGeom>
          <a:noFill/>
        </p:spPr>
        <p:txBody>
          <a:bodyPr wrap="square" rtlCol="0">
            <a:spAutoFit/>
          </a:bodyPr>
          <a:lstStyle/>
          <a:p>
            <a:r>
              <a:rPr lang="en-FR" dirty="0"/>
              <a:t>Fig 1</a:t>
            </a:r>
          </a:p>
        </p:txBody>
      </p:sp>
    </p:spTree>
    <p:extLst>
      <p:ext uri="{BB962C8B-B14F-4D97-AF65-F5344CB8AC3E}">
        <p14:creationId xmlns:p14="http://schemas.microsoft.com/office/powerpoint/2010/main" val="1030168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252350-B1C3-824D-ADD9-1F4C1B901502}"/>
              </a:ext>
            </a:extLst>
          </p:cNvPr>
          <p:cNvSpPr txBox="1">
            <a:spLocks/>
          </p:cNvSpPr>
          <p:nvPr/>
        </p:nvSpPr>
        <p:spPr>
          <a:xfrm>
            <a:off x="814388" y="628650"/>
            <a:ext cx="10908051" cy="1754326"/>
          </a:xfrm>
          <a:prstGeom prst="rect">
            <a:avLst/>
          </a:prstGeom>
          <a:noFill/>
        </p:spPr>
        <p:txBody>
          <a:bodyPr wrap="square" rtlCol="0">
            <a:spAutoFit/>
          </a:bodyPr>
          <a:lstStyle/>
          <a:p>
            <a:r>
              <a:rPr lang="en-FR" b="1" dirty="0"/>
              <a:t>MCA (continued)</a:t>
            </a:r>
          </a:p>
          <a:p>
            <a:r>
              <a:rPr lang="en-GB" dirty="0"/>
              <a:t>All the symptoms and foods eaten are considered as active variables. </a:t>
            </a:r>
          </a:p>
          <a:p>
            <a:r>
              <a:rPr lang="en-GB" dirty="0"/>
              <a:t>10 individuals with the greatest contribution on axes 1 and 2 are: </a:t>
            </a:r>
            <a:r>
              <a:rPr lang="en-FR" dirty="0"/>
              <a:t>[44, 45], [35,37,39], [15,32,38,47,53]</a:t>
            </a:r>
            <a:endParaRPr lang="en-GB" dirty="0"/>
          </a:p>
          <a:p>
            <a:r>
              <a:rPr lang="en-GB" dirty="0"/>
              <a:t>10 modalities with the greatest contribution on the axes 1 and 2 are </a:t>
            </a:r>
            <a:r>
              <a:rPr lang="en-GB" i="1" dirty="0"/>
              <a:t>Symptoms</a:t>
            </a:r>
            <a:r>
              <a:rPr lang="en-GB" dirty="0"/>
              <a:t>: </a:t>
            </a:r>
            <a:r>
              <a:rPr lang="en-GB" dirty="0" err="1"/>
              <a:t>Diarrhea</a:t>
            </a:r>
            <a:r>
              <a:rPr lang="en-GB" dirty="0"/>
              <a:t> </a:t>
            </a:r>
            <a:r>
              <a:rPr lang="en-GB" dirty="0" err="1"/>
              <a:t>yes+no</a:t>
            </a:r>
            <a:r>
              <a:rPr lang="en-GB" dirty="0"/>
              <a:t>, Fever </a:t>
            </a:r>
            <a:r>
              <a:rPr lang="en-GB" dirty="0" err="1"/>
              <a:t>yes+no</a:t>
            </a:r>
            <a:r>
              <a:rPr lang="en-GB" dirty="0"/>
              <a:t>, Abdominal </a:t>
            </a:r>
            <a:r>
              <a:rPr lang="en-GB" dirty="0" err="1"/>
              <a:t>yes+no</a:t>
            </a:r>
            <a:r>
              <a:rPr lang="en-GB" dirty="0"/>
              <a:t>, Vomit yes; </a:t>
            </a:r>
            <a:r>
              <a:rPr lang="en-GB" i="1" dirty="0"/>
              <a:t>Foods</a:t>
            </a:r>
            <a:r>
              <a:rPr lang="en-GB" dirty="0"/>
              <a:t>: Potato No, </a:t>
            </a:r>
            <a:r>
              <a:rPr lang="en-GB" dirty="0" err="1"/>
              <a:t>Courg</a:t>
            </a:r>
            <a:r>
              <a:rPr lang="en-GB" dirty="0"/>
              <a:t> No, Mayo No</a:t>
            </a:r>
          </a:p>
          <a:p>
            <a:endParaRPr lang="en-GB" dirty="0"/>
          </a:p>
        </p:txBody>
      </p:sp>
      <p:pic>
        <p:nvPicPr>
          <p:cNvPr id="5" name="Picture 4" descr="Greatest contribution by individuals&#10;">
            <a:extLst>
              <a:ext uri="{FF2B5EF4-FFF2-40B4-BE49-F238E27FC236}">
                <a16:creationId xmlns:a16="http://schemas.microsoft.com/office/drawing/2014/main" id="{50A6BF78-1C48-CB43-BE97-64EE764E4073}"/>
              </a:ext>
            </a:extLst>
          </p:cNvPr>
          <p:cNvPicPr>
            <a:picLocks noChangeAspect="1"/>
          </p:cNvPicPr>
          <p:nvPr/>
        </p:nvPicPr>
        <p:blipFill>
          <a:blip r:embed="rId2"/>
          <a:stretch>
            <a:fillRect/>
          </a:stretch>
        </p:blipFill>
        <p:spPr>
          <a:xfrm>
            <a:off x="555229" y="2483431"/>
            <a:ext cx="5357263" cy="3851268"/>
          </a:xfrm>
          <a:prstGeom prst="rect">
            <a:avLst/>
          </a:prstGeom>
        </p:spPr>
      </p:pic>
      <p:pic>
        <p:nvPicPr>
          <p:cNvPr id="7" name="Picture 6" descr="Variables contribution to axes&#10;">
            <a:extLst>
              <a:ext uri="{FF2B5EF4-FFF2-40B4-BE49-F238E27FC236}">
                <a16:creationId xmlns:a16="http://schemas.microsoft.com/office/drawing/2014/main" id="{90D2259D-6BE2-EB47-8C8C-C72E1113A7DB}"/>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5912492" y="2483430"/>
            <a:ext cx="5357263" cy="3851268"/>
          </a:xfrm>
          <a:prstGeom prst="rect">
            <a:avLst/>
          </a:prstGeom>
        </p:spPr>
      </p:pic>
      <p:sp>
        <p:nvSpPr>
          <p:cNvPr id="8" name="TextBox 7">
            <a:extLst>
              <a:ext uri="{FF2B5EF4-FFF2-40B4-BE49-F238E27FC236}">
                <a16:creationId xmlns:a16="http://schemas.microsoft.com/office/drawing/2014/main" id="{F7879ECA-8CB8-2940-8C77-871B5E2CD264}"/>
              </a:ext>
            </a:extLst>
          </p:cNvPr>
          <p:cNvSpPr txBox="1"/>
          <p:nvPr/>
        </p:nvSpPr>
        <p:spPr>
          <a:xfrm>
            <a:off x="716097" y="2483430"/>
            <a:ext cx="1399142" cy="369332"/>
          </a:xfrm>
          <a:prstGeom prst="rect">
            <a:avLst/>
          </a:prstGeom>
          <a:noFill/>
        </p:spPr>
        <p:txBody>
          <a:bodyPr wrap="square" rtlCol="0">
            <a:spAutoFit/>
          </a:bodyPr>
          <a:lstStyle/>
          <a:p>
            <a:r>
              <a:rPr lang="en-FR" dirty="0"/>
              <a:t>Fig 2</a:t>
            </a:r>
          </a:p>
        </p:txBody>
      </p:sp>
      <p:sp>
        <p:nvSpPr>
          <p:cNvPr id="9" name="TextBox 8">
            <a:extLst>
              <a:ext uri="{FF2B5EF4-FFF2-40B4-BE49-F238E27FC236}">
                <a16:creationId xmlns:a16="http://schemas.microsoft.com/office/drawing/2014/main" id="{4BEDFC7E-CB8C-9C4B-AB25-2801EFCF393F}"/>
              </a:ext>
            </a:extLst>
          </p:cNvPr>
          <p:cNvSpPr txBox="1"/>
          <p:nvPr/>
        </p:nvSpPr>
        <p:spPr>
          <a:xfrm>
            <a:off x="6690714" y="2483429"/>
            <a:ext cx="1399142" cy="369332"/>
          </a:xfrm>
          <a:prstGeom prst="rect">
            <a:avLst/>
          </a:prstGeom>
          <a:noFill/>
        </p:spPr>
        <p:txBody>
          <a:bodyPr wrap="square" rtlCol="0">
            <a:spAutoFit/>
          </a:bodyPr>
          <a:lstStyle/>
          <a:p>
            <a:r>
              <a:rPr lang="en-FR" dirty="0"/>
              <a:t>Fig 3</a:t>
            </a:r>
          </a:p>
        </p:txBody>
      </p:sp>
    </p:spTree>
    <p:extLst>
      <p:ext uri="{BB962C8B-B14F-4D97-AF65-F5344CB8AC3E}">
        <p14:creationId xmlns:p14="http://schemas.microsoft.com/office/powerpoint/2010/main" val="3788633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252350-B1C3-824D-ADD9-1F4C1B901502}"/>
              </a:ext>
            </a:extLst>
          </p:cNvPr>
          <p:cNvSpPr txBox="1">
            <a:spLocks/>
          </p:cNvSpPr>
          <p:nvPr/>
        </p:nvSpPr>
        <p:spPr>
          <a:xfrm>
            <a:off x="814388" y="628650"/>
            <a:ext cx="10908051" cy="2031325"/>
          </a:xfrm>
          <a:prstGeom prst="rect">
            <a:avLst/>
          </a:prstGeom>
          <a:noFill/>
        </p:spPr>
        <p:txBody>
          <a:bodyPr wrap="square" rtlCol="0">
            <a:spAutoFit/>
          </a:bodyPr>
          <a:lstStyle/>
          <a:p>
            <a:r>
              <a:rPr lang="en-FR" b="1" dirty="0"/>
              <a:t>MCA (continued)</a:t>
            </a:r>
            <a:endParaRPr lang="en-GB" dirty="0"/>
          </a:p>
          <a:p>
            <a:r>
              <a:rPr lang="en-GB" dirty="0"/>
              <a:t>The left graph helps to identify variables where the squared correlations between variables and the dimensions are used as coordinates. The further the distance between variable points and the origin, the better is the representation in the factor map.  Abdominals, Fever and </a:t>
            </a:r>
            <a:r>
              <a:rPr lang="en-GB" dirty="0" err="1"/>
              <a:t>Diarrhea</a:t>
            </a:r>
            <a:r>
              <a:rPr lang="en-GB" dirty="0"/>
              <a:t> are most correlated with dimension 1; Courgette and Potato are most correlated with dimension 2</a:t>
            </a:r>
          </a:p>
          <a:p>
            <a:r>
              <a:rPr lang="en-GB" dirty="0"/>
              <a:t>On the right we have the variable categories where similar profiles are grouped together. The food categories closest to </a:t>
            </a:r>
            <a:r>
              <a:rPr lang="en-GB" dirty="0" err="1"/>
              <a:t>Sick_y</a:t>
            </a:r>
            <a:r>
              <a:rPr lang="en-GB" dirty="0"/>
              <a:t> appears to be: </a:t>
            </a:r>
            <a:r>
              <a:rPr lang="en-GB" dirty="0" err="1"/>
              <a:t>Mayo_y</a:t>
            </a:r>
            <a:r>
              <a:rPr lang="en-GB" dirty="0"/>
              <a:t> and </a:t>
            </a:r>
            <a:r>
              <a:rPr lang="en-GB" dirty="0" err="1"/>
              <a:t>Cheese_y</a:t>
            </a:r>
            <a:endParaRPr lang="en-GB" dirty="0"/>
          </a:p>
        </p:txBody>
      </p:sp>
      <p:pic>
        <p:nvPicPr>
          <p:cNvPr id="4" name="Picture 3" descr="Variables rerpesentation based on square of the category coordintates. Projects the categories on 2 dimensions.">
            <a:extLst>
              <a:ext uri="{FF2B5EF4-FFF2-40B4-BE49-F238E27FC236}">
                <a16:creationId xmlns:a16="http://schemas.microsoft.com/office/drawing/2014/main" id="{16D65AD7-81A0-AD49-B83E-AFBB12CEEB56}"/>
              </a:ext>
            </a:extLst>
          </p:cNvPr>
          <p:cNvPicPr>
            <a:picLocks noChangeAspect="1"/>
          </p:cNvPicPr>
          <p:nvPr/>
        </p:nvPicPr>
        <p:blipFill>
          <a:blip r:embed="rId2"/>
          <a:stretch>
            <a:fillRect/>
          </a:stretch>
        </p:blipFill>
        <p:spPr>
          <a:xfrm>
            <a:off x="690314" y="2900112"/>
            <a:ext cx="4854265" cy="3489669"/>
          </a:xfrm>
          <a:prstGeom prst="rect">
            <a:avLst/>
          </a:prstGeom>
        </p:spPr>
      </p:pic>
      <p:pic>
        <p:nvPicPr>
          <p:cNvPr id="10" name="Picture 9" descr="Categories and supplementary variables.">
            <a:extLst>
              <a:ext uri="{FF2B5EF4-FFF2-40B4-BE49-F238E27FC236}">
                <a16:creationId xmlns:a16="http://schemas.microsoft.com/office/drawing/2014/main" id="{B38B3759-989A-8140-A321-60A95028A88C}"/>
              </a:ext>
            </a:extLst>
          </p:cNvPr>
          <p:cNvPicPr>
            <a:picLocks noChangeAspect="1"/>
          </p:cNvPicPr>
          <p:nvPr/>
        </p:nvPicPr>
        <p:blipFill>
          <a:blip r:embed="rId3"/>
          <a:stretch>
            <a:fillRect/>
          </a:stretch>
        </p:blipFill>
        <p:spPr>
          <a:xfrm>
            <a:off x="6209764" y="2900112"/>
            <a:ext cx="4854264" cy="3489669"/>
          </a:xfrm>
          <a:prstGeom prst="rect">
            <a:avLst/>
          </a:prstGeom>
        </p:spPr>
      </p:pic>
      <p:sp>
        <p:nvSpPr>
          <p:cNvPr id="11" name="TextBox 10">
            <a:extLst>
              <a:ext uri="{FF2B5EF4-FFF2-40B4-BE49-F238E27FC236}">
                <a16:creationId xmlns:a16="http://schemas.microsoft.com/office/drawing/2014/main" id="{74D0B5DE-C786-4840-BCBF-0CB060C79FCA}"/>
              </a:ext>
            </a:extLst>
          </p:cNvPr>
          <p:cNvSpPr txBox="1"/>
          <p:nvPr/>
        </p:nvSpPr>
        <p:spPr>
          <a:xfrm>
            <a:off x="690314" y="2900112"/>
            <a:ext cx="1399142" cy="369332"/>
          </a:xfrm>
          <a:prstGeom prst="rect">
            <a:avLst/>
          </a:prstGeom>
          <a:noFill/>
        </p:spPr>
        <p:txBody>
          <a:bodyPr wrap="square" rtlCol="0">
            <a:spAutoFit/>
          </a:bodyPr>
          <a:lstStyle/>
          <a:p>
            <a:r>
              <a:rPr lang="en-FR" dirty="0"/>
              <a:t>Fig 4</a:t>
            </a:r>
          </a:p>
        </p:txBody>
      </p:sp>
      <p:sp>
        <p:nvSpPr>
          <p:cNvPr id="12" name="TextBox 11">
            <a:extLst>
              <a:ext uri="{FF2B5EF4-FFF2-40B4-BE49-F238E27FC236}">
                <a16:creationId xmlns:a16="http://schemas.microsoft.com/office/drawing/2014/main" id="{6E862469-1984-BA45-A0CE-B9B961AC0A6F}"/>
              </a:ext>
            </a:extLst>
          </p:cNvPr>
          <p:cNvSpPr txBox="1"/>
          <p:nvPr/>
        </p:nvSpPr>
        <p:spPr>
          <a:xfrm>
            <a:off x="6268413" y="2922201"/>
            <a:ext cx="1399142" cy="369332"/>
          </a:xfrm>
          <a:prstGeom prst="rect">
            <a:avLst/>
          </a:prstGeom>
          <a:noFill/>
        </p:spPr>
        <p:txBody>
          <a:bodyPr wrap="square" rtlCol="0">
            <a:spAutoFit/>
          </a:bodyPr>
          <a:lstStyle/>
          <a:p>
            <a:r>
              <a:rPr lang="en-FR" dirty="0"/>
              <a:t>Fig 5</a:t>
            </a:r>
          </a:p>
        </p:txBody>
      </p:sp>
    </p:spTree>
    <p:extLst>
      <p:ext uri="{BB962C8B-B14F-4D97-AF65-F5344CB8AC3E}">
        <p14:creationId xmlns:p14="http://schemas.microsoft.com/office/powerpoint/2010/main" val="2406774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252350-B1C3-824D-ADD9-1F4C1B901502}"/>
              </a:ext>
            </a:extLst>
          </p:cNvPr>
          <p:cNvSpPr txBox="1">
            <a:spLocks/>
          </p:cNvSpPr>
          <p:nvPr/>
        </p:nvSpPr>
        <p:spPr>
          <a:xfrm>
            <a:off x="814388" y="628650"/>
            <a:ext cx="10908051" cy="1200329"/>
          </a:xfrm>
          <a:prstGeom prst="rect">
            <a:avLst/>
          </a:prstGeom>
          <a:noFill/>
        </p:spPr>
        <p:txBody>
          <a:bodyPr wrap="square" rtlCol="0">
            <a:spAutoFit/>
          </a:bodyPr>
          <a:lstStyle/>
          <a:p>
            <a:r>
              <a:rPr lang="en-FR" b="1" dirty="0"/>
              <a:t>MCA (continued)</a:t>
            </a:r>
            <a:endParaRPr lang="en-GB" b="1" dirty="0"/>
          </a:p>
          <a:p>
            <a:r>
              <a:rPr lang="en-GB" dirty="0"/>
              <a:t>The </a:t>
            </a:r>
            <a:r>
              <a:rPr lang="en-GB" i="1" dirty="0"/>
              <a:t>quality</a:t>
            </a:r>
            <a:r>
              <a:rPr lang="en-GB" dirty="0"/>
              <a:t> of the representation is called the squared cosine (cos2), which measures the degree of association between variable categories and a particular axis. On the left , the </a:t>
            </a:r>
            <a:r>
              <a:rPr lang="en-GB" i="1" dirty="0"/>
              <a:t>variables</a:t>
            </a:r>
            <a:r>
              <a:rPr lang="en-GB" dirty="0"/>
              <a:t> are </a:t>
            </a:r>
            <a:r>
              <a:rPr lang="en-GB" dirty="0" err="1"/>
              <a:t>colored</a:t>
            </a:r>
            <a:r>
              <a:rPr lang="en-GB" dirty="0"/>
              <a:t> as a function of the cos2 value. On the right, the variable </a:t>
            </a:r>
            <a:r>
              <a:rPr lang="en-GB" i="1" dirty="0"/>
              <a:t>categories</a:t>
            </a:r>
            <a:r>
              <a:rPr lang="en-GB" dirty="0"/>
              <a:t> are </a:t>
            </a:r>
            <a:r>
              <a:rPr lang="en-GB" dirty="0" err="1"/>
              <a:t>colored</a:t>
            </a:r>
            <a:r>
              <a:rPr lang="en-GB" dirty="0"/>
              <a:t> as a function of contribution to the axes. </a:t>
            </a:r>
          </a:p>
        </p:txBody>
      </p:sp>
      <p:pic>
        <p:nvPicPr>
          <p:cNvPr id="5" name="Picture 4" descr="Category level quality representation">
            <a:extLst>
              <a:ext uri="{FF2B5EF4-FFF2-40B4-BE49-F238E27FC236}">
                <a16:creationId xmlns:a16="http://schemas.microsoft.com/office/drawing/2014/main" id="{25B459F7-B0CF-2D4C-9945-0BD1B22DBAEF}"/>
              </a:ext>
            </a:extLst>
          </p:cNvPr>
          <p:cNvPicPr>
            <a:picLocks noChangeAspect="1"/>
          </p:cNvPicPr>
          <p:nvPr/>
        </p:nvPicPr>
        <p:blipFill>
          <a:blip r:embed="rId2"/>
          <a:stretch>
            <a:fillRect/>
          </a:stretch>
        </p:blipFill>
        <p:spPr>
          <a:xfrm>
            <a:off x="668280" y="2624693"/>
            <a:ext cx="5252712" cy="3776108"/>
          </a:xfrm>
          <a:prstGeom prst="rect">
            <a:avLst/>
          </a:prstGeom>
        </p:spPr>
      </p:pic>
      <p:pic>
        <p:nvPicPr>
          <p:cNvPr id="7" name="Picture 6" descr="Category level contribution to the axis.&#10;">
            <a:extLst>
              <a:ext uri="{FF2B5EF4-FFF2-40B4-BE49-F238E27FC236}">
                <a16:creationId xmlns:a16="http://schemas.microsoft.com/office/drawing/2014/main" id="{87CF1A5E-2717-6E4D-BD44-ED87F73F86DF}"/>
              </a:ext>
            </a:extLst>
          </p:cNvPr>
          <p:cNvPicPr>
            <a:picLocks noChangeAspect="1"/>
          </p:cNvPicPr>
          <p:nvPr/>
        </p:nvPicPr>
        <p:blipFill>
          <a:blip r:embed="rId3"/>
          <a:stretch>
            <a:fillRect/>
          </a:stretch>
        </p:blipFill>
        <p:spPr>
          <a:xfrm>
            <a:off x="6095999" y="2624692"/>
            <a:ext cx="5252711" cy="3776107"/>
          </a:xfrm>
          <a:prstGeom prst="rect">
            <a:avLst/>
          </a:prstGeom>
        </p:spPr>
      </p:pic>
      <p:sp>
        <p:nvSpPr>
          <p:cNvPr id="9" name="TextBox 8">
            <a:extLst>
              <a:ext uri="{FF2B5EF4-FFF2-40B4-BE49-F238E27FC236}">
                <a16:creationId xmlns:a16="http://schemas.microsoft.com/office/drawing/2014/main" id="{1F5C0151-74DC-FB41-893B-5E3578D84C2F}"/>
              </a:ext>
            </a:extLst>
          </p:cNvPr>
          <p:cNvSpPr txBox="1"/>
          <p:nvPr/>
        </p:nvSpPr>
        <p:spPr>
          <a:xfrm>
            <a:off x="668280" y="2624692"/>
            <a:ext cx="1399142" cy="369332"/>
          </a:xfrm>
          <a:prstGeom prst="rect">
            <a:avLst/>
          </a:prstGeom>
          <a:noFill/>
        </p:spPr>
        <p:txBody>
          <a:bodyPr wrap="square" rtlCol="0">
            <a:spAutoFit/>
          </a:bodyPr>
          <a:lstStyle/>
          <a:p>
            <a:r>
              <a:rPr lang="en-FR" dirty="0"/>
              <a:t>Fig 6</a:t>
            </a:r>
          </a:p>
        </p:txBody>
      </p:sp>
      <p:sp>
        <p:nvSpPr>
          <p:cNvPr id="11" name="TextBox 10">
            <a:extLst>
              <a:ext uri="{FF2B5EF4-FFF2-40B4-BE49-F238E27FC236}">
                <a16:creationId xmlns:a16="http://schemas.microsoft.com/office/drawing/2014/main" id="{FBED4D48-4F43-6448-AC8A-DA4067E440D1}"/>
              </a:ext>
            </a:extLst>
          </p:cNvPr>
          <p:cNvSpPr txBox="1"/>
          <p:nvPr/>
        </p:nvSpPr>
        <p:spPr>
          <a:xfrm>
            <a:off x="6095999" y="2624692"/>
            <a:ext cx="1399142" cy="369332"/>
          </a:xfrm>
          <a:prstGeom prst="rect">
            <a:avLst/>
          </a:prstGeom>
          <a:noFill/>
        </p:spPr>
        <p:txBody>
          <a:bodyPr wrap="square" rtlCol="0">
            <a:spAutoFit/>
          </a:bodyPr>
          <a:lstStyle/>
          <a:p>
            <a:r>
              <a:rPr lang="en-FR" dirty="0"/>
              <a:t>Fig 7</a:t>
            </a:r>
          </a:p>
        </p:txBody>
      </p:sp>
    </p:spTree>
    <p:extLst>
      <p:ext uri="{BB962C8B-B14F-4D97-AF65-F5344CB8AC3E}">
        <p14:creationId xmlns:p14="http://schemas.microsoft.com/office/powerpoint/2010/main" val="2426919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252350-B1C3-824D-ADD9-1F4C1B901502}"/>
              </a:ext>
            </a:extLst>
          </p:cNvPr>
          <p:cNvSpPr txBox="1">
            <a:spLocks/>
          </p:cNvSpPr>
          <p:nvPr/>
        </p:nvSpPr>
        <p:spPr>
          <a:xfrm>
            <a:off x="814388" y="628650"/>
            <a:ext cx="10908051" cy="1754326"/>
          </a:xfrm>
          <a:prstGeom prst="rect">
            <a:avLst/>
          </a:prstGeom>
          <a:noFill/>
        </p:spPr>
        <p:txBody>
          <a:bodyPr wrap="square" rtlCol="0">
            <a:spAutoFit/>
          </a:bodyPr>
          <a:lstStyle/>
          <a:p>
            <a:r>
              <a:rPr lang="en-FR" b="1" dirty="0"/>
              <a:t>Hierarchical Clustering (HCA)</a:t>
            </a:r>
          </a:p>
          <a:p>
            <a:r>
              <a:rPr lang="en-FR" b="1" dirty="0"/>
              <a:t>Approach:</a:t>
            </a:r>
          </a:p>
          <a:p>
            <a:r>
              <a:rPr lang="en-FR" dirty="0"/>
              <a:t>We can use Kaiser criterion to keep axes which have an inertia greater than the inertia mean. From this we know that at least 4 axes should be considered. However, selecting 4 axes and running HCA did not properly separate the 3 groups of individuals which we identified in the prveious MCA. On keeping 5 axes and using ward distance metric for the HCA to cluster into 3 groups, it appears to better represent the 10 highest contributing individuals. </a:t>
            </a:r>
          </a:p>
        </p:txBody>
      </p:sp>
      <p:pic>
        <p:nvPicPr>
          <p:cNvPr id="9" name="Picture 8" descr="Diagram&#10;&#10;Description automatically generated">
            <a:extLst>
              <a:ext uri="{FF2B5EF4-FFF2-40B4-BE49-F238E27FC236}">
                <a16:creationId xmlns:a16="http://schemas.microsoft.com/office/drawing/2014/main" id="{019A0760-0CB2-2F46-A6C5-D90880DFCE45}"/>
              </a:ext>
            </a:extLst>
          </p:cNvPr>
          <p:cNvPicPr>
            <a:picLocks noChangeAspect="1"/>
          </p:cNvPicPr>
          <p:nvPr/>
        </p:nvPicPr>
        <p:blipFill>
          <a:blip r:embed="rId2"/>
          <a:stretch>
            <a:fillRect/>
          </a:stretch>
        </p:blipFill>
        <p:spPr>
          <a:xfrm>
            <a:off x="814388" y="2576583"/>
            <a:ext cx="5281612" cy="3796883"/>
          </a:xfrm>
          <a:prstGeom prst="rect">
            <a:avLst/>
          </a:prstGeom>
        </p:spPr>
      </p:pic>
      <p:pic>
        <p:nvPicPr>
          <p:cNvPr id="11" name="Picture 10" descr="Dendrogram 3 dimensional space&#10;">
            <a:extLst>
              <a:ext uri="{FF2B5EF4-FFF2-40B4-BE49-F238E27FC236}">
                <a16:creationId xmlns:a16="http://schemas.microsoft.com/office/drawing/2014/main" id="{843C1027-3598-CD4D-B42F-CB7F6461891A}"/>
              </a:ext>
            </a:extLst>
          </p:cNvPr>
          <p:cNvPicPr>
            <a:picLocks noChangeAspect="1"/>
          </p:cNvPicPr>
          <p:nvPr/>
        </p:nvPicPr>
        <p:blipFill>
          <a:blip r:embed="rId3"/>
          <a:stretch>
            <a:fillRect/>
          </a:stretch>
        </p:blipFill>
        <p:spPr>
          <a:xfrm>
            <a:off x="6416030" y="2576584"/>
            <a:ext cx="5281612" cy="3796884"/>
          </a:xfrm>
          <a:prstGeom prst="rect">
            <a:avLst/>
          </a:prstGeom>
        </p:spPr>
      </p:pic>
    </p:spTree>
    <p:extLst>
      <p:ext uri="{BB962C8B-B14F-4D97-AF65-F5344CB8AC3E}">
        <p14:creationId xmlns:p14="http://schemas.microsoft.com/office/powerpoint/2010/main" val="2368825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252350-B1C3-824D-ADD9-1F4C1B901502}"/>
              </a:ext>
            </a:extLst>
          </p:cNvPr>
          <p:cNvSpPr txBox="1">
            <a:spLocks/>
          </p:cNvSpPr>
          <p:nvPr/>
        </p:nvSpPr>
        <p:spPr>
          <a:xfrm>
            <a:off x="814388" y="628650"/>
            <a:ext cx="10908051" cy="369332"/>
          </a:xfrm>
          <a:prstGeom prst="rect">
            <a:avLst/>
          </a:prstGeom>
          <a:noFill/>
        </p:spPr>
        <p:txBody>
          <a:bodyPr wrap="square" rtlCol="0">
            <a:spAutoFit/>
          </a:bodyPr>
          <a:lstStyle/>
          <a:p>
            <a:r>
              <a:rPr lang="en-FR" b="1" dirty="0"/>
              <a:t>Hierarchical Clustering (continued)</a:t>
            </a:r>
          </a:p>
        </p:txBody>
      </p:sp>
      <p:pic>
        <p:nvPicPr>
          <p:cNvPr id="6" name="Picture 5" descr="HCA using MCA( ncp=5), Ward method, and 3 clusters">
            <a:extLst>
              <a:ext uri="{FF2B5EF4-FFF2-40B4-BE49-F238E27FC236}">
                <a16:creationId xmlns:a16="http://schemas.microsoft.com/office/drawing/2014/main" id="{887D24EC-E1A6-AF4F-8C9A-FA45EC252682}"/>
              </a:ext>
            </a:extLst>
          </p:cNvPr>
          <p:cNvPicPr>
            <a:picLocks noChangeAspect="1"/>
          </p:cNvPicPr>
          <p:nvPr/>
        </p:nvPicPr>
        <p:blipFill>
          <a:blip r:embed="rId2"/>
          <a:stretch>
            <a:fillRect/>
          </a:stretch>
        </p:blipFill>
        <p:spPr>
          <a:xfrm>
            <a:off x="814388" y="1536912"/>
            <a:ext cx="5970879" cy="4292388"/>
          </a:xfrm>
          <a:prstGeom prst="rect">
            <a:avLst/>
          </a:prstGeom>
        </p:spPr>
      </p:pic>
      <p:sp>
        <p:nvSpPr>
          <p:cNvPr id="7" name="TextBox 6">
            <a:extLst>
              <a:ext uri="{FF2B5EF4-FFF2-40B4-BE49-F238E27FC236}">
                <a16:creationId xmlns:a16="http://schemas.microsoft.com/office/drawing/2014/main" id="{D6616911-B2F6-5542-B064-582332D61EAD}"/>
              </a:ext>
            </a:extLst>
          </p:cNvPr>
          <p:cNvSpPr txBox="1"/>
          <p:nvPr/>
        </p:nvSpPr>
        <p:spPr>
          <a:xfrm>
            <a:off x="6972300" y="1536912"/>
            <a:ext cx="5072063" cy="4524315"/>
          </a:xfrm>
          <a:prstGeom prst="rect">
            <a:avLst/>
          </a:prstGeom>
          <a:noFill/>
        </p:spPr>
        <p:txBody>
          <a:bodyPr wrap="square" rtlCol="0">
            <a:spAutoFit/>
          </a:bodyPr>
          <a:lstStyle/>
          <a:p>
            <a:r>
              <a:rPr lang="en-FR" dirty="0"/>
              <a:t>C</a:t>
            </a:r>
            <a:r>
              <a:rPr lang="en-GB" dirty="0"/>
              <a:t>l</a:t>
            </a:r>
            <a:r>
              <a:rPr lang="en-FR" dirty="0"/>
              <a:t>uster 1 indicates all individuals who did not eat potatoes.  All 3 individuals who did not eat potatoes still became sick.</a:t>
            </a:r>
          </a:p>
          <a:p>
            <a:endParaRPr lang="en-FR" dirty="0"/>
          </a:p>
          <a:p>
            <a:r>
              <a:rPr lang="en-FR" dirty="0"/>
              <a:t>Cluster 2 seems to indicate the individuals who have become sick. Highest p</a:t>
            </a:r>
            <a:r>
              <a:rPr lang="en-GB" dirty="0"/>
              <a:t>e</a:t>
            </a:r>
            <a:r>
              <a:rPr lang="en-FR" dirty="0"/>
              <a:t>rcentage that the class of this cluster refers to a food is for those who ate Mayo. Individuals who ate Potato appear as the second highest possible contributor to falling sick.</a:t>
            </a:r>
          </a:p>
          <a:p>
            <a:endParaRPr lang="en-FR" dirty="0"/>
          </a:p>
          <a:p>
            <a:r>
              <a:rPr lang="en-FR" dirty="0"/>
              <a:t>Cluster 3 seems to indicate the individuals who did not become sick. Here we confirm that people who did not eat Mayo are the most likely to not fall sick.  Since Potato_no does not feature here, it indicates that these individuals do not belong to this class. So we can rule out potato as a contributor to sickness.</a:t>
            </a:r>
          </a:p>
        </p:txBody>
      </p:sp>
    </p:spTree>
    <p:extLst>
      <p:ext uri="{BB962C8B-B14F-4D97-AF65-F5344CB8AC3E}">
        <p14:creationId xmlns:p14="http://schemas.microsoft.com/office/powerpoint/2010/main" val="3767696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252350-B1C3-824D-ADD9-1F4C1B901502}"/>
              </a:ext>
            </a:extLst>
          </p:cNvPr>
          <p:cNvSpPr txBox="1">
            <a:spLocks/>
          </p:cNvSpPr>
          <p:nvPr/>
        </p:nvSpPr>
        <p:spPr>
          <a:xfrm>
            <a:off x="814388" y="628650"/>
            <a:ext cx="10908051" cy="7294305"/>
          </a:xfrm>
          <a:prstGeom prst="rect">
            <a:avLst/>
          </a:prstGeom>
          <a:noFill/>
        </p:spPr>
        <p:txBody>
          <a:bodyPr wrap="square" rtlCol="0">
            <a:spAutoFit/>
          </a:bodyPr>
          <a:lstStyle/>
          <a:p>
            <a:r>
              <a:rPr lang="en-FR" b="1" dirty="0"/>
              <a:t>MCA Conclusions </a:t>
            </a:r>
          </a:p>
          <a:p>
            <a:pPr marL="342900" indent="-342900">
              <a:buFont typeface="+mj-lt"/>
              <a:buAutoNum type="arabicPeriod"/>
            </a:pPr>
            <a:r>
              <a:rPr lang="en-GB" dirty="0"/>
              <a:t>Axis 1 and 2 accounts for 45% of the variance (Fig 1).  Abdo, Fever, </a:t>
            </a:r>
            <a:r>
              <a:rPr lang="en-GB" dirty="0" err="1"/>
              <a:t>Diarrhea</a:t>
            </a:r>
            <a:r>
              <a:rPr lang="en-GB" dirty="0"/>
              <a:t>, Mayo are the most important variables for dimension 1. The variables </a:t>
            </a:r>
            <a:r>
              <a:rPr lang="en-GB" dirty="0" err="1"/>
              <a:t>Courg</a:t>
            </a:r>
            <a:r>
              <a:rPr lang="en-GB" dirty="0"/>
              <a:t>, Potato, Vomit and </a:t>
            </a:r>
            <a:r>
              <a:rPr lang="en-GB" dirty="0" err="1"/>
              <a:t>Icecream</a:t>
            </a:r>
            <a:r>
              <a:rPr lang="en-GB" dirty="0"/>
              <a:t> contribute the most to the dimension 2(Fig 6). It must be noted that dimension 1 best separates the </a:t>
            </a:r>
            <a:r>
              <a:rPr lang="en-GB" dirty="0" err="1"/>
              <a:t>sick_yes</a:t>
            </a:r>
            <a:r>
              <a:rPr lang="en-GB" dirty="0"/>
              <a:t> from </a:t>
            </a:r>
            <a:r>
              <a:rPr lang="en-GB" dirty="0" err="1"/>
              <a:t>sick_no</a:t>
            </a:r>
            <a:r>
              <a:rPr lang="en-GB" dirty="0"/>
              <a:t>.</a:t>
            </a:r>
          </a:p>
          <a:p>
            <a:pPr marL="342900" indent="-342900">
              <a:buFont typeface="+mj-lt"/>
              <a:buAutoNum type="arabicPeriod"/>
            </a:pPr>
            <a:r>
              <a:rPr lang="en-GB" dirty="0"/>
              <a:t>10 individuals with the greatest contribution on axes 1 and 2 seem to be in 3 groups: </a:t>
            </a:r>
            <a:r>
              <a:rPr lang="en-FR" dirty="0"/>
              <a:t>[44, 45], [35,37,39], [15,32,38,47,53]</a:t>
            </a:r>
            <a:endParaRPr lang="en-GB" dirty="0"/>
          </a:p>
          <a:p>
            <a:pPr marL="342900" indent="-342900">
              <a:buFont typeface="+mj-lt"/>
              <a:buAutoNum type="arabicPeriod"/>
            </a:pPr>
            <a:r>
              <a:rPr lang="en-GB" dirty="0"/>
              <a:t>Age is closer to the origin in the plot and hence does not have a significant association with types of foods or symptoms. (Fig 4)</a:t>
            </a:r>
          </a:p>
          <a:p>
            <a:pPr marL="342900" indent="-342900">
              <a:buFont typeface="+mj-lt"/>
              <a:buAutoNum type="arabicPeriod"/>
            </a:pPr>
            <a:r>
              <a:rPr lang="en-GB" dirty="0"/>
              <a:t>Time of sickness has strongest association with Mayo as indicated by the small angle between the lines from the variables to origin and distance away from origin. Symptoms like Fever, </a:t>
            </a:r>
            <a:r>
              <a:rPr lang="en-GB" dirty="0" err="1"/>
              <a:t>Diarrhea</a:t>
            </a:r>
            <a:r>
              <a:rPr lang="en-GB" dirty="0"/>
              <a:t>, and Abdominals are associated most with increased time. (Fig 4)</a:t>
            </a:r>
          </a:p>
          <a:p>
            <a:pPr marL="342900" indent="-342900">
              <a:buFont typeface="+mj-lt"/>
              <a:buAutoNum type="arabicPeriod"/>
            </a:pPr>
            <a:r>
              <a:rPr lang="en-GB" dirty="0"/>
              <a:t>The food categories closest to </a:t>
            </a:r>
            <a:r>
              <a:rPr lang="en-GB" dirty="0" err="1"/>
              <a:t>Sick_y</a:t>
            </a:r>
            <a:r>
              <a:rPr lang="en-GB" dirty="0"/>
              <a:t> appears to be: </a:t>
            </a:r>
            <a:r>
              <a:rPr lang="en-GB" dirty="0" err="1"/>
              <a:t>Mayo_y</a:t>
            </a:r>
            <a:r>
              <a:rPr lang="en-GB" dirty="0"/>
              <a:t> and </a:t>
            </a:r>
            <a:r>
              <a:rPr lang="en-GB" dirty="0" err="1"/>
              <a:t>Cheese_y</a:t>
            </a:r>
            <a:r>
              <a:rPr lang="en-GB" dirty="0"/>
              <a:t>. These foods have the most connection with the sickness of individuals. (Fig 5)</a:t>
            </a:r>
          </a:p>
          <a:p>
            <a:pPr marL="342900" indent="-342900">
              <a:buFont typeface="+mj-lt"/>
              <a:buAutoNum type="arabicPeriod"/>
            </a:pPr>
            <a:r>
              <a:rPr lang="en-GB" dirty="0"/>
              <a:t>There is no significant difference in males or females being more susceptible to falling sick or eating certain foods. (Fig 5)</a:t>
            </a:r>
          </a:p>
          <a:p>
            <a:pPr marL="342900" indent="-342900">
              <a:buFont typeface="+mj-lt"/>
              <a:buAutoNum type="arabicPeriod"/>
            </a:pPr>
            <a:endParaRPr lang="en-GB" dirty="0"/>
          </a:p>
          <a:p>
            <a:r>
              <a:rPr lang="en-FR" b="1" dirty="0"/>
              <a:t>HCA Conclusions</a:t>
            </a:r>
          </a:p>
          <a:p>
            <a:pPr marL="342900" indent="-342900">
              <a:buFont typeface="+mj-lt"/>
              <a:buAutoNum type="arabicPeriod"/>
            </a:pPr>
            <a:r>
              <a:rPr lang="en-FR" dirty="0"/>
              <a:t>All individuals who did not eat potato were in cluster 1 and </a:t>
            </a:r>
            <a:r>
              <a:rPr lang="en-FR"/>
              <a:t>had fallen </a:t>
            </a:r>
            <a:r>
              <a:rPr lang="en-FR" dirty="0"/>
              <a:t>sick.</a:t>
            </a:r>
          </a:p>
          <a:p>
            <a:pPr marL="342900" indent="-342900">
              <a:buFont typeface="+mj-lt"/>
              <a:buAutoNum type="arabicPeriod"/>
            </a:pPr>
            <a:r>
              <a:rPr lang="en-FR" dirty="0"/>
              <a:t>In the 2nd cluster we identified the dominant modality being those who have fallen sick. H</a:t>
            </a:r>
            <a:r>
              <a:rPr lang="en-GB" dirty="0"/>
              <a:t>e</a:t>
            </a:r>
            <a:r>
              <a:rPr lang="en-FR" dirty="0"/>
              <a:t>re the top foods eaten were M</a:t>
            </a:r>
            <a:r>
              <a:rPr lang="en-GB" dirty="0"/>
              <a:t>a</a:t>
            </a:r>
            <a:r>
              <a:rPr lang="en-FR" dirty="0"/>
              <a:t>yo followed by Potato. </a:t>
            </a:r>
          </a:p>
          <a:p>
            <a:pPr marL="342900" indent="-342900">
              <a:buFont typeface="+mj-lt"/>
              <a:buAutoNum type="arabicPeriod"/>
            </a:pPr>
            <a:r>
              <a:rPr lang="en-FR" dirty="0"/>
              <a:t>In the 3rd cluster the dominant modality is those who are not sick. Mayo_no is the main food feature here and potato_no is not here. So we can rule out potato and identify Mayo as the main cause for sickness.</a:t>
            </a:r>
            <a:endParaRPr lang="en-FR" b="1" dirty="0"/>
          </a:p>
          <a:p>
            <a:pPr marL="342900" indent="-342900">
              <a:buFont typeface="+mj-lt"/>
              <a:buAutoNum type="arabicPeriod"/>
            </a:pPr>
            <a:endParaRPr lang="en-GB" dirty="0"/>
          </a:p>
          <a:p>
            <a:pPr marL="342900" indent="-342900">
              <a:buFont typeface="+mj-lt"/>
              <a:buAutoNum type="arabicPeriod"/>
            </a:pPr>
            <a:endParaRPr lang="en-GB" dirty="0"/>
          </a:p>
          <a:p>
            <a:endParaRPr lang="en-FR" dirty="0"/>
          </a:p>
        </p:txBody>
      </p:sp>
    </p:spTree>
    <p:extLst>
      <p:ext uri="{BB962C8B-B14F-4D97-AF65-F5344CB8AC3E}">
        <p14:creationId xmlns:p14="http://schemas.microsoft.com/office/powerpoint/2010/main" val="230441820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2882</TotalTime>
  <Words>1138</Words>
  <Application>Microsoft Macintosh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Parcel</vt:lpstr>
      <vt:lpstr>poison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Poison dataset analysis </dc:title>
  <dc:creator>Ponnappa Appanna MACHIMANDA</dc:creator>
  <cp:lastModifiedBy>Ponnappa Appanna MACHIMANDA</cp:lastModifiedBy>
  <cp:revision>50</cp:revision>
  <dcterms:created xsi:type="dcterms:W3CDTF">2021-01-08T08:41:58Z</dcterms:created>
  <dcterms:modified xsi:type="dcterms:W3CDTF">2021-01-19T08:31:16Z</dcterms:modified>
</cp:coreProperties>
</file>