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74" r:id="rId2"/>
    <p:sldId id="269" r:id="rId3"/>
    <p:sldId id="256" r:id="rId4"/>
    <p:sldId id="257" r:id="rId5"/>
    <p:sldId id="258" r:id="rId6"/>
    <p:sldId id="259" r:id="rId7"/>
    <p:sldId id="384" r:id="rId8"/>
    <p:sldId id="260" r:id="rId9"/>
    <p:sldId id="659" r:id="rId10"/>
    <p:sldId id="660" r:id="rId11"/>
    <p:sldId id="385" r:id="rId12"/>
    <p:sldId id="657" r:id="rId13"/>
    <p:sldId id="658" r:id="rId14"/>
    <p:sldId id="44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BEBEB"/>
    <a:srgbClr val="DDF9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73744" autoAdjust="0"/>
  </p:normalViewPr>
  <p:slideViewPr>
    <p:cSldViewPr snapToGrid="0">
      <p:cViewPr varScale="1">
        <p:scale>
          <a:sx n="63" d="100"/>
          <a:sy n="63" d="100"/>
        </p:scale>
        <p:origin x="132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454C7C-CD84-447C-8084-05F455D41FC1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392E0-5473-4B32-9ADB-B7C9AAF52561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146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016E-61B5-42CD-8FDF-6376BFC2FCB7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73585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1.</a:t>
            </a:r>
            <a:r>
              <a:rPr lang="fr-FR" sz="1200" b="1" kern="1200" dirty="0">
                <a:solidFill>
                  <a:srgbClr val="4F81BD"/>
                </a:solidFill>
                <a:latin typeface="+mn-lt"/>
                <a:ea typeface="+mn-ea"/>
                <a:cs typeface="Times New Roman" panose="02020603050405020304" pitchFamily="18" charset="0"/>
              </a:rPr>
              <a:t>Concerning </a:t>
            </a:r>
            <a:r>
              <a:rPr lang="en-US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professional stats vs symptoms</a:t>
            </a:r>
          </a:p>
          <a:p>
            <a:r>
              <a:rPr lang="en-US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For example, 10 master students suffer from frustration and 4 </a:t>
            </a:r>
            <a:r>
              <a:rPr lang="en-US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licence</a:t>
            </a:r>
            <a:r>
              <a:rPr lang="en-US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students experienced this feeling</a:t>
            </a: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2. </a:t>
            </a:r>
            <a:r>
              <a:rPr lang="en-US" sz="1200" b="1" kern="1200" dirty="0">
                <a:solidFill>
                  <a:srgbClr val="4F81BD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Personal s</a:t>
            </a:r>
            <a:r>
              <a:rPr lang="en-US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tats vs habits </a:t>
            </a:r>
            <a:endParaRPr lang="fr-FR" b="1" dirty="0">
              <a:solidFill>
                <a:srgbClr val="4F81BD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fr-FR" dirty="0" err="1"/>
              <a:t>Productivity</a:t>
            </a:r>
            <a:r>
              <a:rPr lang="fr-FR" dirty="0"/>
              <a:t>, and Physical </a:t>
            </a:r>
            <a:r>
              <a:rPr lang="fr-FR" dirty="0" err="1"/>
              <a:t>activity</a:t>
            </a:r>
            <a:r>
              <a:rPr lang="fr-FR" dirty="0"/>
              <a:t>  </a:t>
            </a:r>
            <a:r>
              <a:rPr lang="fr-FR" dirty="0" err="1"/>
              <a:t>decreases</a:t>
            </a:r>
            <a:r>
              <a:rPr lang="fr-FR" dirty="0"/>
              <a:t> for </a:t>
            </a:r>
            <a:r>
              <a:rPr lang="fr-FR" dirty="0" err="1"/>
              <a:t>among</a:t>
            </a:r>
            <a:r>
              <a:rPr lang="fr-FR" dirty="0"/>
              <a:t> all </a:t>
            </a:r>
            <a:r>
              <a:rPr lang="fr-FR" dirty="0" err="1"/>
              <a:t>ages</a:t>
            </a:r>
            <a:endParaRPr lang="fr-FR" dirty="0"/>
          </a:p>
          <a:p>
            <a:r>
              <a:rPr lang="fr-FR" dirty="0"/>
              <a:t> Use of screen, and </a:t>
            </a:r>
            <a:r>
              <a:rPr lang="fr-FR" dirty="0" err="1"/>
              <a:t>hours</a:t>
            </a:r>
            <a:r>
              <a:rPr lang="fr-FR" dirty="0"/>
              <a:t> of </a:t>
            </a:r>
            <a:r>
              <a:rPr lang="fr-FR" dirty="0" err="1"/>
              <a:t>sleep</a:t>
            </a:r>
            <a:r>
              <a:rPr lang="fr-FR" dirty="0"/>
              <a:t> </a:t>
            </a:r>
            <a:r>
              <a:rPr lang="fr-FR" dirty="0" err="1"/>
              <a:t>increase</a:t>
            </a:r>
            <a:endParaRPr lang="en-US" b="1" dirty="0">
              <a:solidFill>
                <a:srgbClr val="4F81BD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stats vs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acknowlededged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some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of the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benificial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aspects of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Covid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told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us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they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faced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several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challenges.</a:t>
            </a: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36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7ADD84-C24F-452B-9FF7-11B42C971BEC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511626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92E0-5473-4B32-9ADB-B7C9AAF5256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160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Results can be used To grasp social impacts of this pandemic in the short and long term.</a:t>
            </a:r>
          </a:p>
          <a:p>
            <a:r>
              <a:rPr lang="en-US" baseline="0" dirty="0"/>
              <a:t>And we can do further analysis with it </a:t>
            </a:r>
            <a:endParaRPr lang="fr-FR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016E-61B5-42CD-8FDF-6376BFC2FCB7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80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016E-61B5-42CD-8FDF-6376BFC2FCB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220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Survey questions were divided into three sections: 1) General info, 2) Home Situation and 3) Feelings and habits.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92E0-5473-4B32-9ADB-B7C9AAF525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4804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92E0-5473-4B32-9ADB-B7C9AAF5256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882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baseline="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016E-61B5-42CD-8FDF-6376BFC2FCB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15362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The population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 by international </a:t>
            </a:r>
            <a:r>
              <a:rPr lang="fr-FR" dirty="0" err="1"/>
              <a:t>students</a:t>
            </a:r>
            <a:r>
              <a:rPr lang="fr-FR" dirty="0"/>
              <a:t>, the </a:t>
            </a:r>
            <a:r>
              <a:rPr lang="fr-FR" dirty="0" err="1"/>
              <a:t>majorityof</a:t>
            </a:r>
            <a:r>
              <a:rPr lang="fr-FR" dirty="0"/>
              <a:t> participants </a:t>
            </a:r>
            <a:r>
              <a:rPr lang="fr-FR" dirty="0" err="1"/>
              <a:t>that</a:t>
            </a:r>
            <a:r>
              <a:rPr lang="fr-FR" dirty="0"/>
              <a:t> has </a:t>
            </a:r>
            <a:r>
              <a:rPr lang="fr-FR" dirty="0" err="1"/>
              <a:t>responded</a:t>
            </a:r>
            <a:r>
              <a:rPr lang="fr-FR" dirty="0"/>
              <a:t> to the </a:t>
            </a:r>
            <a:r>
              <a:rPr lang="fr-FR" dirty="0" err="1"/>
              <a:t>survey</a:t>
            </a:r>
            <a:r>
              <a:rPr lang="fr-FR" dirty="0"/>
              <a:t> </a:t>
            </a:r>
            <a:r>
              <a:rPr lang="fr-FR" dirty="0" err="1"/>
              <a:t>were</a:t>
            </a:r>
            <a:r>
              <a:rPr lang="fr-FR" dirty="0"/>
              <a:t> male</a:t>
            </a:r>
          </a:p>
          <a:p>
            <a:r>
              <a:rPr lang="fr-FR" dirty="0"/>
              <a:t>The </a:t>
            </a:r>
            <a:r>
              <a:rPr lang="fr-FR" dirty="0" err="1"/>
              <a:t>response</a:t>
            </a:r>
            <a:r>
              <a:rPr lang="fr-FR" dirty="0"/>
              <a:t> rate </a:t>
            </a:r>
            <a:r>
              <a:rPr lang="fr-FR" dirty="0" err="1"/>
              <a:t>was</a:t>
            </a:r>
            <a:r>
              <a:rPr lang="fr-FR" dirty="0"/>
              <a:t> </a:t>
            </a:r>
            <a:r>
              <a:rPr lang="fr-FR" dirty="0" err="1"/>
              <a:t>most</a:t>
            </a:r>
            <a:r>
              <a:rPr lang="fr-FR" dirty="0"/>
              <a:t> </a:t>
            </a:r>
            <a:r>
              <a:rPr lang="fr-FR" dirty="0" err="1"/>
              <a:t>represented</a:t>
            </a:r>
            <a:r>
              <a:rPr lang="fr-FR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By 13% male </a:t>
            </a:r>
            <a:r>
              <a:rPr lang="fr-FR" dirty="0" err="1"/>
              <a:t>between</a:t>
            </a:r>
            <a:r>
              <a:rPr lang="fr-FR" dirty="0"/>
              <a:t> 25 and 35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dirty="0"/>
              <a:t>And by 10%female </a:t>
            </a:r>
            <a:r>
              <a:rPr lang="fr-FR" dirty="0" err="1"/>
              <a:t>between</a:t>
            </a:r>
            <a:r>
              <a:rPr lang="fr-FR" dirty="0"/>
              <a:t> 18 and 25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92E0-5473-4B32-9ADB-B7C9AAF525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391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92E0-5473-4B32-9ADB-B7C9AAF5256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31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1392E0-5473-4B32-9ADB-B7C9AAF5256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555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got</a:t>
            </a:r>
            <a:r>
              <a:rPr lang="fr-FR" dirty="0"/>
              <a:t> </a:t>
            </a:r>
            <a:r>
              <a:rPr lang="fr-FR" dirty="0" err="1"/>
              <a:t>some</a:t>
            </a:r>
            <a:r>
              <a:rPr lang="fr-FR" dirty="0"/>
              <a:t> </a:t>
            </a:r>
            <a:r>
              <a:rPr lang="fr-FR" dirty="0" err="1"/>
              <a:t>interesting</a:t>
            </a:r>
            <a:r>
              <a:rPr lang="fr-FR" dirty="0"/>
              <a:t> </a:t>
            </a:r>
            <a:r>
              <a:rPr lang="fr-FR" dirty="0" err="1"/>
              <a:t>results</a:t>
            </a:r>
            <a:r>
              <a:rPr lang="fr-FR" dirty="0"/>
              <a:t> </a:t>
            </a:r>
            <a:r>
              <a:rPr lang="fr-FR" dirty="0" err="1"/>
              <a:t>here</a:t>
            </a:r>
            <a:endParaRPr lang="fr-FR" dirty="0"/>
          </a:p>
          <a:p>
            <a:endParaRPr lang="fr-FR" dirty="0"/>
          </a:p>
          <a:p>
            <a:r>
              <a:rPr lang="en-US" dirty="0"/>
              <a:t>The following contingency tables show the distribution of the symptoms of negative feelings based on the age of the population. </a:t>
            </a:r>
          </a:p>
          <a:p>
            <a:r>
              <a:rPr lang="en-US" dirty="0"/>
              <a:t>From the 1</a:t>
            </a:r>
            <a:r>
              <a:rPr lang="en-US" baseline="30000" dirty="0"/>
              <a:t>st</a:t>
            </a:r>
            <a:r>
              <a:rPr lang="en-US" dirty="0"/>
              <a:t> table for example, you can see that 4 people among 13  between the age 25 and 35 feel sad; </a:t>
            </a:r>
            <a:r>
              <a:rPr lang="fr-FR" dirty="0"/>
              <a:t>7 </a:t>
            </a:r>
            <a:r>
              <a:rPr lang="fr-FR" dirty="0" err="1"/>
              <a:t>among</a:t>
            </a:r>
            <a:r>
              <a:rPr lang="fr-FR" dirty="0"/>
              <a:t> 10 of the people </a:t>
            </a:r>
            <a:r>
              <a:rPr lang="fr-FR" dirty="0" err="1"/>
              <a:t>between</a:t>
            </a:r>
            <a:r>
              <a:rPr lang="fr-FR" dirty="0"/>
              <a:t> 18 and 25 express </a:t>
            </a:r>
            <a:r>
              <a:rPr lang="fr-FR" dirty="0" err="1"/>
              <a:t>this</a:t>
            </a:r>
            <a:r>
              <a:rPr lang="fr-FR" dirty="0"/>
              <a:t> feeling </a:t>
            </a:r>
          </a:p>
          <a:p>
            <a:endParaRPr lang="fr-FR" dirty="0"/>
          </a:p>
          <a:p>
            <a:r>
              <a:rPr lang="en-US" dirty="0"/>
              <a:t>“Is there a significant relationship between the distribution of the population based on age  and the symptoms of negative feelings?”.</a:t>
            </a:r>
          </a:p>
          <a:p>
            <a:r>
              <a:rPr lang="en-US" dirty="0"/>
              <a:t> A chi-square test could then be run on each table to determine if there is a relationship between the two variables.</a:t>
            </a:r>
            <a:r>
              <a:rPr lang="fr-FR" dirty="0"/>
              <a:t> </a:t>
            </a:r>
          </a:p>
          <a:p>
            <a:endParaRPr lang="fr-FR" baseline="0" dirty="0"/>
          </a:p>
          <a:p>
            <a:r>
              <a:rPr lang="fr-FR" baseline="0" dirty="0"/>
              <a:t> </a:t>
            </a:r>
            <a:r>
              <a:rPr lang="fr-FR" baseline="0" dirty="0" err="1"/>
              <a:t>We</a:t>
            </a:r>
            <a:r>
              <a:rPr lang="fr-FR" baseline="0" dirty="0"/>
              <a:t> </a:t>
            </a:r>
            <a:r>
              <a:rPr lang="fr-FR" baseline="0" dirty="0" err="1"/>
              <a:t>found</a:t>
            </a:r>
            <a:r>
              <a:rPr lang="fr-FR" baseline="0" dirty="0"/>
              <a:t> </a:t>
            </a:r>
            <a:r>
              <a:rPr lang="fr-FR" baseline="0" dirty="0" err="1"/>
              <a:t>interesting</a:t>
            </a:r>
            <a:r>
              <a:rPr lang="fr-FR" baseline="0" dirty="0"/>
              <a:t> </a:t>
            </a:r>
            <a:r>
              <a:rPr lang="fr-FR" baseline="0" dirty="0" err="1"/>
              <a:t>also</a:t>
            </a:r>
            <a:r>
              <a:rPr lang="fr-FR" baseline="0" dirty="0"/>
              <a:t> to </a:t>
            </a:r>
            <a:r>
              <a:rPr lang="fr-FR" baseline="0" dirty="0" err="1"/>
              <a:t>investigate</a:t>
            </a:r>
            <a:r>
              <a:rPr lang="fr-FR" baseline="0" dirty="0"/>
              <a:t> if the social situation </a:t>
            </a:r>
            <a:r>
              <a:rPr lang="fr-FR" baseline="0" dirty="0" err="1"/>
              <a:t>is</a:t>
            </a:r>
            <a:r>
              <a:rPr lang="fr-FR" baseline="0" dirty="0"/>
              <a:t> </a:t>
            </a:r>
            <a:r>
              <a:rPr lang="fr-FR" baseline="0" dirty="0" err="1"/>
              <a:t>having</a:t>
            </a:r>
            <a:r>
              <a:rPr lang="fr-FR" baseline="0" dirty="0"/>
              <a:t> a </a:t>
            </a:r>
            <a:r>
              <a:rPr lang="fr-FR" baseline="0" dirty="0" err="1"/>
              <a:t>role</a:t>
            </a:r>
            <a:r>
              <a:rPr lang="fr-FR" baseline="0" dirty="0"/>
              <a:t> on </a:t>
            </a:r>
            <a:r>
              <a:rPr lang="fr-FR" baseline="0" dirty="0" err="1"/>
              <a:t>people’s</a:t>
            </a:r>
            <a:r>
              <a:rPr lang="fr-FR" baseline="0" dirty="0"/>
              <a:t> state of feelings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4D016E-61B5-42CD-8FDF-6376BFC2FCB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460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F0076E-A869-4E2F-B44A-780AC82C4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4341740-F2E0-490C-BE5A-66A5F709C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9086EF-5D6B-4C8F-86F6-BD9E3C2C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B90A251-3FA6-4E2C-928F-0DFF8AD6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4E9C56-D558-4FC2-9300-C5ED896B6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70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30583B-10CF-4AF6-9AFD-B4485EB3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074C552-D060-410A-B041-F7F5EAE1E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C69C268-DD79-4455-B068-9592A44A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E9258A-3EA7-4B57-9978-57775D4D6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874B51-FAD2-4647-BE88-69E870F97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34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4A7F021-01B6-4F80-8578-B1C6B1D0B1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C2757F9-1392-4856-8AE9-33C2C1F09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84E3346-0432-4B46-B268-C0F0A8149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CA1619D-1806-45AC-8898-2858292CF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3DE1022-A1C2-4248-AFE1-89CAFAD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74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A0AA4-9170-4C8A-B8E4-69FCB5B92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9BE77CF-56EC-4836-9D12-9B7FB3607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8627827-79C5-4961-882C-86B30E7DE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69F7CC-D06D-4B4F-BB16-2AC84289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7F92566-9E2C-4339-9CD3-F5026BC5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97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E1EC83-C668-4F09-B4C6-461F505E0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422829F-08C9-4043-B558-DC8A18437E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3A4AC46-8726-49EC-BC68-47CE9B607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F08648-A8F5-47B7-BD73-EAA86C9B6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9BF5A4-4135-4C20-854E-2DDAA7B9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0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A7CE20-70D2-41FB-9056-B7AB2E7B2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93D5C1C-F607-4E93-9E74-B8A435B42C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FD83B32-3387-4749-B659-F6720CC08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A28C57-4C60-430D-A26C-48B15BB64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25B49BC-C810-4314-9432-C968E577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8AE7D4-51BA-4796-B677-57D54D226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86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DD6D0F-2BAB-42C4-AAEC-9CE8084D5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882E97-2B2B-4F69-BC30-65ADD06D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E9FA061-BDBB-454C-BCC9-E5BC4C190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3CCB226-C097-41D7-B650-AFCCD209FD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8E8EC9-FC5C-4878-A162-FD0A3AABD9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0BEAFB7-CBBF-4BA9-AD03-0DBA83921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F56A77-FFE6-4263-BFF8-37474C25F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BDB2665-7253-4D08-A3C8-4B3244AF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89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4CF35F4-DC61-4BAF-8838-C10CA54F5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B8A9A64-542B-4FDB-A566-0E4FF7BB7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61E5C9C-A915-4EBE-BFA5-22230D7EA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E3E6AFD-7C5E-4A74-916A-C42C1624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50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C94EA77-4789-434B-8EEA-19CDA0A6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4D313CA-069A-44C1-A94C-012F7E949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D6F0F6-8CAD-4786-BDB0-638112594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53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8FD0A9-EC59-4018-8101-2B5488FDE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2856BEC-5508-4053-978E-058E9FBF2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8203D-F08E-49BB-A20C-C9BDE1824C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31EBEE1-479A-497A-9748-B71CE6FA7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6A1EE64-9A7C-4E36-8360-D5E9640EF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4017A44-AD99-4B6F-A406-7649050F6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76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EDCBCB-270A-414C-BD40-E438F1E85E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87575D-1F98-4839-A9BA-2C75DB20BB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57352DD-1CFC-4216-A1AB-9EB9CFA77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893F5CF-15FF-4B0C-8DA3-853500D0A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FA7988-A16A-47A6-B99D-27A02E0E4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EF00208-A06F-462D-AD08-C203C915D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02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4D3EE8-8813-4B2A-A3B0-39EDA1E00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0CD4A97-2CB8-4B92-B55C-7169176BE1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B2575F2-D8E3-4370-8B31-9CDF69904F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360FBE-D92A-4636-943B-51D08678BC8C}" type="datetimeFigureOut">
              <a:rPr lang="en-US" smtClean="0"/>
              <a:t>1/19/2021</a:t>
            </a:fld>
            <a:endParaRPr lang="en-US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E91B1E-0E44-4398-A0A8-22BEE91131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DD316BD-C037-4DDE-A658-096F5A546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D5F1DE-9206-41D6-AF78-3B6FAE4760F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47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10992" y="2243315"/>
            <a:ext cx="10991325" cy="58477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endParaRPr lang="fr-FR" sz="3200" b="1" i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ea typeface="Times New Roman" panose="02020603050405020304" pitchFamily="18" charset="0"/>
            </a:endParaRPr>
          </a:p>
        </p:txBody>
      </p:sp>
      <p:sp>
        <p:nvSpPr>
          <p:cNvPr id="5" name="AutoShape 2" descr="Résultat de recherche d'images pour &quot;logo université Lyon 1 png&quot;"/>
          <p:cNvSpPr>
            <a:spLocks noChangeAspect="1" noChangeArrowheads="1"/>
          </p:cNvSpPr>
          <p:nvPr/>
        </p:nvSpPr>
        <p:spPr bwMode="auto">
          <a:xfrm>
            <a:off x="3520965" y="627603"/>
            <a:ext cx="1587609" cy="1007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80270" y="5041536"/>
            <a:ext cx="30550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3200" b="1" i="1" dirty="0">
                <a:solidFill>
                  <a:schemeClr val="accent1">
                    <a:lumMod val="50000"/>
                  </a:schemeClr>
                </a:solidFill>
              </a:rPr>
              <a:t>19 </a:t>
            </a:r>
            <a:r>
              <a:rPr lang="fr-FR" sz="3200" b="1" i="1" dirty="0" err="1">
                <a:solidFill>
                  <a:schemeClr val="accent1">
                    <a:lumMod val="50000"/>
                  </a:schemeClr>
                </a:solidFill>
              </a:rPr>
              <a:t>January</a:t>
            </a:r>
            <a:r>
              <a:rPr lang="fr-FR" sz="3200" b="1" i="1" dirty="0">
                <a:solidFill>
                  <a:schemeClr val="accent1">
                    <a:lumMod val="50000"/>
                  </a:schemeClr>
                </a:solidFill>
              </a:rPr>
              <a:t> 2021 </a:t>
            </a:r>
            <a:endParaRPr lang="fr-FR" sz="3600" i="1" dirty="0">
              <a:solidFill>
                <a:schemeClr val="accent1">
                  <a:lumMod val="50000"/>
                </a:schemeClr>
              </a:solidFill>
              <a:ea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93250" y="4554394"/>
            <a:ext cx="75713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fr-FR" sz="3200" b="1" dirty="0" err="1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Appanna</a:t>
            </a:r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 MACHIMANDA - </a:t>
            </a:r>
            <a:r>
              <a:rPr lang="fr-FR" sz="3200" b="1" dirty="0" err="1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Hasnaâ</a:t>
            </a:r>
            <a:r>
              <a:rPr lang="fr-FR" sz="3200" b="1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 LATIQUE </a:t>
            </a:r>
            <a:endParaRPr lang="fr-FR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Forme libre 8"/>
          <p:cNvSpPr/>
          <p:nvPr/>
        </p:nvSpPr>
        <p:spPr>
          <a:xfrm>
            <a:off x="0" y="1268381"/>
            <a:ext cx="11813310" cy="724887"/>
          </a:xfrm>
          <a:custGeom>
            <a:avLst/>
            <a:gdLst>
              <a:gd name="connsiteX0" fmla="*/ 11525250 w 11525250"/>
              <a:gd name="connsiteY0" fmla="*/ 1278082 h 1278082"/>
              <a:gd name="connsiteX1" fmla="*/ 9201150 w 11525250"/>
              <a:gd name="connsiteY1" fmla="*/ 1732 h 1278082"/>
              <a:gd name="connsiteX2" fmla="*/ 3867150 w 11525250"/>
              <a:gd name="connsiteY2" fmla="*/ 992332 h 1278082"/>
              <a:gd name="connsiteX3" fmla="*/ 1714500 w 11525250"/>
              <a:gd name="connsiteY3" fmla="*/ 535132 h 1278082"/>
              <a:gd name="connsiteX4" fmla="*/ 0 w 11525250"/>
              <a:gd name="connsiteY4" fmla="*/ 1011382 h 1278082"/>
              <a:gd name="connsiteX5" fmla="*/ 0 w 11525250"/>
              <a:gd name="connsiteY5" fmla="*/ 1011382 h 1278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25250" h="1278082">
                <a:moveTo>
                  <a:pt x="11525250" y="1278082"/>
                </a:moveTo>
                <a:cubicBezTo>
                  <a:pt x="11001375" y="663719"/>
                  <a:pt x="10477500" y="49357"/>
                  <a:pt x="9201150" y="1732"/>
                </a:cubicBezTo>
                <a:cubicBezTo>
                  <a:pt x="7924800" y="-45893"/>
                  <a:pt x="5114925" y="903432"/>
                  <a:pt x="3867150" y="992332"/>
                </a:cubicBezTo>
                <a:cubicBezTo>
                  <a:pt x="2619375" y="1081232"/>
                  <a:pt x="2359025" y="531957"/>
                  <a:pt x="1714500" y="535132"/>
                </a:cubicBezTo>
                <a:cubicBezTo>
                  <a:pt x="1069975" y="538307"/>
                  <a:pt x="0" y="1011382"/>
                  <a:pt x="0" y="1011382"/>
                </a:cubicBezTo>
                <a:lnTo>
                  <a:pt x="0" y="1011382"/>
                </a:lnTo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E9ED0896-7E8D-4E1A-8570-7EF1EFAA7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4547" y="52224"/>
            <a:ext cx="2143125" cy="1736572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B11AFF63-71A1-4768-9CB7-F6445BF4ABEF}"/>
              </a:ext>
            </a:extLst>
          </p:cNvPr>
          <p:cNvSpPr txBox="1"/>
          <p:nvPr/>
        </p:nvSpPr>
        <p:spPr>
          <a:xfrm>
            <a:off x="410992" y="2503266"/>
            <a:ext cx="11201399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Survey Methods: </a:t>
            </a:r>
            <a:r>
              <a:rPr lang="en-US" sz="3200" b="1" i="1" dirty="0" err="1">
                <a:solidFill>
                  <a:schemeClr val="accent1">
                    <a:lumMod val="50000"/>
                  </a:schemeClr>
                </a:solidFill>
              </a:rPr>
              <a:t>Covid_survey</a:t>
            </a: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 and poison data</a:t>
            </a:r>
          </a:p>
          <a:p>
            <a:pPr algn="ctr">
              <a:spcAft>
                <a:spcPts val="1200"/>
              </a:spcAft>
            </a:pPr>
            <a:r>
              <a:rPr lang="en-US" sz="3200" b="1" i="1" dirty="0">
                <a:solidFill>
                  <a:schemeClr val="accent1">
                    <a:lumMod val="50000"/>
                  </a:schemeClr>
                </a:solidFill>
              </a:rPr>
              <a:t>Project on the </a:t>
            </a:r>
            <a:r>
              <a:rPr lang="fr-FR" sz="3200" b="1" i="1" dirty="0" err="1">
                <a:solidFill>
                  <a:schemeClr val="accent1">
                    <a:lumMod val="50000"/>
                  </a:schemeClr>
                </a:solidFill>
              </a:rPr>
              <a:t>LimeSurvey</a:t>
            </a:r>
            <a:endParaRPr lang="fr-FR" sz="18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70CE6AF-7211-44B8-ACBE-7F4C59C03D56}"/>
              </a:ext>
            </a:extLst>
          </p:cNvPr>
          <p:cNvSpPr txBox="1"/>
          <p:nvPr/>
        </p:nvSpPr>
        <p:spPr>
          <a:xfrm>
            <a:off x="2858654" y="135049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prstClr val="black"/>
                </a:solidFill>
                <a:latin typeface="Cambria" pitchFamily="18" charset="0"/>
              </a:rPr>
              <a:t>INSTITUT POLYTHECHNIQUE UNILASALLE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7012AF71-27B9-4BC6-B588-BE37B2AAC0D7}"/>
              </a:ext>
            </a:extLst>
          </p:cNvPr>
          <p:cNvSpPr txBox="1"/>
          <p:nvPr/>
        </p:nvSpPr>
        <p:spPr>
          <a:xfrm>
            <a:off x="2930896" y="163383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of Science Agricultural and Food Data Management</a:t>
            </a:r>
            <a:r>
              <a:rPr lang="fr-F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5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B66BD16-1387-4882-8849-4763D731EF20}"/>
              </a:ext>
            </a:extLst>
          </p:cNvPr>
          <p:cNvSpPr txBox="1"/>
          <p:nvPr/>
        </p:nvSpPr>
        <p:spPr>
          <a:xfrm>
            <a:off x="1064514" y="128168"/>
            <a:ext cx="1052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F469C21-6D47-4E92-8D3D-7C8CF16D9E68}"/>
              </a:ext>
            </a:extLst>
          </p:cNvPr>
          <p:cNvCxnSpPr/>
          <p:nvPr/>
        </p:nvCxnSpPr>
        <p:spPr>
          <a:xfrm>
            <a:off x="1149858" y="614458"/>
            <a:ext cx="1032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182">
            <a:extLst>
              <a:ext uri="{FF2B5EF4-FFF2-40B4-BE49-F238E27FC236}">
                <a16:creationId xmlns:a16="http://schemas.microsoft.com/office/drawing/2014/main" id="{FF114EAB-A60B-4A91-B434-526D3028EABE}"/>
              </a:ext>
            </a:extLst>
          </p:cNvPr>
          <p:cNvGraphicFramePr>
            <a:graphicFrameLocks noGrp="1"/>
          </p:cNvGraphicFramePr>
          <p:nvPr/>
        </p:nvGraphicFramePr>
        <p:xfrm>
          <a:off x="1015746" y="686366"/>
          <a:ext cx="4569994" cy="514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MA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Part 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MA" sz="1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PartII</a:t>
                      </a:r>
                      <a:endParaRPr lang="fr-MA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2">
            <a:extLst>
              <a:ext uri="{FF2B5EF4-FFF2-40B4-BE49-F238E27FC236}">
                <a16:creationId xmlns:a16="http://schemas.microsoft.com/office/drawing/2014/main" id="{B6D40BE2-A36A-431E-BE73-285C596D8A46}"/>
              </a:ext>
            </a:extLst>
          </p:cNvPr>
          <p:cNvSpPr txBox="1"/>
          <p:nvPr/>
        </p:nvSpPr>
        <p:spPr>
          <a:xfrm>
            <a:off x="4748772" y="1426471"/>
            <a:ext cx="22731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cs typeface="Times New Roman" panose="02020603050405020304" pitchFamily="18" charset="0"/>
              </a:rPr>
              <a:t>Pie chart</a:t>
            </a: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4E47160B-5F0D-453A-84B9-02EDB4CBCC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4247" y="4322405"/>
            <a:ext cx="4177913" cy="257919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5220328D-48FC-42CA-9891-79DC4F20543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882" y="2074658"/>
            <a:ext cx="4177913" cy="2579190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1B43621-3B09-40F3-AE04-92B546A2B4D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2030" y="2070561"/>
            <a:ext cx="4206594" cy="2620458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947DFE84-4D52-4DE1-9877-3A281F36140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440" y="2050919"/>
            <a:ext cx="3884684" cy="2596896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22B0A87-E9E1-4445-9D9F-7B5C544C49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07" y="4320470"/>
            <a:ext cx="4212865" cy="2600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543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28600" y="152400"/>
            <a:ext cx="723900" cy="7048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19100" y="338136"/>
            <a:ext cx="7239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04850" y="678655"/>
            <a:ext cx="438150" cy="3571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466850" y="128586"/>
            <a:ext cx="1052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/>
              <a:t>BIVARIATE ANALYSIS</a:t>
            </a:r>
            <a:endParaRPr lang="fr-FR" sz="2800" b="1" dirty="0"/>
          </a:p>
        </p:txBody>
      </p:sp>
      <p:cxnSp>
        <p:nvCxnSpPr>
          <p:cNvPr id="3" name="Connecteur droit 2"/>
          <p:cNvCxnSpPr/>
          <p:nvPr/>
        </p:nvCxnSpPr>
        <p:spPr>
          <a:xfrm>
            <a:off x="1466850" y="711994"/>
            <a:ext cx="1032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10" descr="http://www.courrierinternational.com/files/2014/hebdos/1232/1232-Nano-comp_0.jpg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" name="AutoShape 2" descr="data:image/jpeg;base64,/9j/4AAQSkZJRgABAQAAAQABAAD/2wCEAAkGBxITEhQUExQUFhUWFRETGRQUFxQTFRgYFRQWFhcUFBgZHCggIBolHBcUIjEhJykrLi4uFx8zODMsNygtLiwBCgoKDg0OGhAQGisfHiUsLCs0LDcsLDAsLCw0LDAsNywrLCwuLDctLCwsLi0sNzgsNDcvNy0sMSsrLDIsLCw3LP/AABEIAMAAwAMBIgACEQEDEQH/xAAcAAEAAQUBAQAAAAAAAAAAAAAABQEDBAYHAgj/xAA6EAACAQIDBQUFBgUFAAAAAAAAAQIDEQQhMQUGQVFhEnGRsfAiUoGhwRMyQnLR4RQzgpLxByNic6L/xAAaAQEAAwEBAQAAAAAAAAAAAAAAAQIDBAUG/8QAJxEBAAICAQMEAQUBAAAAAAAAAAECAxEEEiFBBTFRgTIVI2Fx8BP/2gAMAwEAAhEDEQA/AO4gAAAAAAAAAAAAAAAAAAAAAAAAAAAAAAAAAAAAAAAAAAAAAAAAAAAAAAAAAAAAAAAAAAAAAAAAAAAAAAAAoAKgx62Mpx+9OC75JFhbZw97fbU7/mRG1opafaJZ4LdKrGSvFprmmmvke0SqqAAAAAAAAAAAAAAAAAAKAMjNr7co4de27y92Ocv2EzELUpa86rG5SdyN2lt2hQ+/NX92OcvA57t7fmrUuov7OPKLz+Mv0NJxe29czG2WPD2OP6Ra3fJOv4dM2nv88/soqK96Wb8NF8zVsXvPWqv2qkmuSfZXyNKqbQcn6+CRep1W3bxfkYzeZeti4eHH+MQ2N46yu/BZX/Y8U8W9W78enwIuKu78EkvjxfkXZT9cCGuk1g9pyg7wk4vmm15G67v74ttQrtNPSppb8y5dTmUK3BZ+vMyaGL5XfXRfAtW0wwz8bHmjVo+3eoyuVNK3D225L7CfBXg+i1j9fE3U6qzuNvl+RgthvNJAASxAAAAAAAAAClwDPM5pJttJLNt6HjFYiNOLlNpRWrZy3eze2Vb2Y3jTvlHn1l+hW1oq6uLxL57du0fKb3n33UbwoacanH+hfU5jtTbjbbbbbd83e/ezB2htFt659zZEOLk/X6nLa0y+m4/Gx4Y1WHvE46U2UpUW8zLw2BJCnh0uRV0/2w6GHt4GdhqKTz0VpPhdvNpeRWS4ZZeZk04fO3X1+wRMvdGDtnrr4lipK3f4mdViuzn8yLr1I8/l5EqEp3187eRdo1XfVL1yIypXj1XV+0/geqUk399t/wBrz6cSFm3bIx7pzjNPOLT8P1O1YeqpxjJaSSku5q5wHZzzWvLPPXhc7LuViftMJTfu9qH9raN8M+Hjer446a3+J0ngAbvBAAAAAAAADxVqKKcm7JK7b5I9s0ff3bLX+zDRZzfXVR+r+BFp1G2/HwTmyRSEBvfvI68rRdqau4p8bfiZoOMxN9Lvj/kz8Wrttsiq8c+nLVnJM7nb6mlK4qxWsdmB2FJ8beNjNw+HS0K06Rl0rpPi9EuHeyGlZVjGy6+tMj3HPl5hQa1zZchSfEJmVKa/yzNw1Lj8ymHw3M84zFqKsiE613lax9fgQ9ed+JTFYgj6tdhC/N8mHKVs8+9JoxHUbzLlCrLg+YWiWw7LknZ6OyTto7aPvOy/6fSbwz/7JeSOO7Nzs2rPS649beB2bcKnbCp85zfzt9DXF+TzPVZ/Y+4bGVKFTpfNgAAAAAAUAsY/EqnTnN/hTf7HF9r4tznKUrvN8bXd87u3fzOn771nHDNR1lJRWduv0ORY2PBvJZL161MMs+Hv+k44ik3+UfWrXeS0u8l5cku88qn8PXQvTfBZLl9XmWO2uOnfr39DF6swvUqSemnrMyI0PkYf8Ulor9/sxXw1Z4eMbXTW2i+JHdMTEe8JNUYrO56+1hHqQ08ZzfMxK2L4DSeqPEJbFbU8CKxOMuYVXE8DFqVF73gvMlSZ37rtWtcxpTLU5hSuRtHU9uRKUaV7P0yLjG5M7NhkF4T2yo2Xrrmdz3cwzp4ajF69hN97zfmcm3S2W6taEPeab/KtfXU7YjfFHl4vq+T8afYADd4gAAAAAFCoAgd8qPaw76NP6fU5LjodiSyu87cc+i42O5YqgpwlB6STRyHeHAyhKad01aFvjm/mYZY8ve9Iyx0zSfHdqk07O92+1FPm3nl9W+hg1KyWvtPl+FfqZu0ItWitIpt/ma1ZEVVZ27rmD2+l6lWlLklpZZIszr3yueakjFU8wrMaX51c8367zGq1r9Oh5rJrXqWJMbZ2lcnUfMtNiRQhnMh6ghGJmYfDhatVcNSNn2PhMrv4fVmBgMFfgb5upsF4ioo/hik5yXBcl1eZaI2vkvXHWbW9obd/p5sjsQdeWs12Y/l4v4u3gbmi3RpqKUYqySSSXBLgXDrrGo0+R5Gac2SbyAAsxAAAAAAAAGQG82xPtl24r21w95cu8nyliJjbTFltjtFquHbT2VaT631yd1wZq+IwrTz10PoDbm71Oum8oz52yff16nPdu7tSg/bi1fjqn1TOa+OYfT8Tn0zRqe0/DmtfCy1XlzMOtQtwsnor9DdcXsprh1/e3gYGJ2X2k+D+pm7u0tTlSb79H4aliVJm0Vdluycej+K1XLqWJ7Ns9H0IU6IlCfw/aSa7nyFOg+V/WpsFPZ3c76tr/wAq7Mmlsxctfj4InR0xCAwmDctI5c+HiTWF2d0JjD7NbtfPglfySNy2FuPOdpVW4Ry4e0+5cO9+BaKzPsyy56Yo3adNe3d3fnXmowXK8npFPi/ouJ17ZGzIYemoQXVvjJ82XcBgYUYKFOKjFcuPV82ZJ00p0vnOZzbZ51Hav+9wAF3CAAAAAAAAAAAAAKHmcE1Zq65PNHsAQWO3WoVNE4P/AI6eDNfxO4k192UJrlLtRf1N9BSaRLrx87Pj9rOYVNyq60hH+nslqO5uJ07DS6uLOqAj/lDo/Vs3xDmuH3FrPVRXWUv0RL4LcOmv5k79IK3zd/obmBGOsM7+pZ7edI/Z+yKNH+XBJ+885eLM+xUGjita1p3adyAAKg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-544510" y="-844549"/>
            <a:ext cx="1004885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952147" y="1145530"/>
            <a:ext cx="3772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solidFill>
                  <a:schemeClr val="bg1"/>
                </a:solidFill>
              </a:rPr>
              <a:t>FORMULATION GALENIQUE 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413320" y="6525435"/>
            <a:ext cx="2743200" cy="365125"/>
          </a:xfrm>
        </p:spPr>
        <p:txBody>
          <a:bodyPr/>
          <a:lstStyle/>
          <a:p>
            <a:fld id="{ABA4BD45-B1B4-43B8-B1D1-EE0B5FA09DBA}" type="slidenum">
              <a:rPr lang="fr-FR" sz="2000" b="1" smtClean="0">
                <a:solidFill>
                  <a:schemeClr val="bg1"/>
                </a:solidFill>
              </a:rPr>
              <a:t>11</a:t>
            </a:fld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4610" y="1410725"/>
            <a:ext cx="5031014" cy="4637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>
            <a:off x="6600644" y="1436914"/>
            <a:ext cx="4606471" cy="4637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66850" y="1531015"/>
            <a:ext cx="4162325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difference of the symptoms based on the age of the participants</a:t>
            </a:r>
          </a:p>
          <a:p>
            <a:pPr algn="ctr"/>
            <a:r>
              <a:rPr lang="en-US" dirty="0"/>
              <a:t>the symptoms of negative feelings on each categorie of age </a:t>
            </a:r>
          </a:p>
        </p:txBody>
      </p:sp>
      <p:sp>
        <p:nvSpPr>
          <p:cNvPr id="67" name="Rectangle 66"/>
          <p:cNvSpPr/>
          <p:nvPr/>
        </p:nvSpPr>
        <p:spPr>
          <a:xfrm>
            <a:off x="6938424" y="1634858"/>
            <a:ext cx="4015972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The difference of the symptoms based on the social situation</a:t>
            </a:r>
          </a:p>
          <a:p>
            <a:pPr algn="ctr"/>
            <a:r>
              <a:rPr lang="en-US" dirty="0"/>
              <a:t>the symptoms of negative feelings on participants considering within or not they’re living alone or else</a:t>
            </a:r>
          </a:p>
        </p:txBody>
      </p:sp>
      <p:pic>
        <p:nvPicPr>
          <p:cNvPr id="13" name="Image 12">
            <a:extLst>
              <a:ext uri="{FF2B5EF4-FFF2-40B4-BE49-F238E27FC236}">
                <a16:creationId xmlns:a16="http://schemas.microsoft.com/office/drawing/2014/main" id="{21303DC9-F62F-44CB-A84B-58FDDE16AD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8938" y="3369048"/>
            <a:ext cx="1691787" cy="2453853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347CD07E-4579-4B4A-95AF-640DA9860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7271" y="3405630"/>
            <a:ext cx="2651990" cy="2392887"/>
          </a:xfrm>
          <a:prstGeom prst="rect">
            <a:avLst/>
          </a:prstGeom>
        </p:spPr>
      </p:pic>
      <p:sp>
        <p:nvSpPr>
          <p:cNvPr id="28" name="TextBox 15">
            <a:extLst>
              <a:ext uri="{FF2B5EF4-FFF2-40B4-BE49-F238E27FC236}">
                <a16:creationId xmlns:a16="http://schemas.microsoft.com/office/drawing/2014/main" id="{EEAD0389-2F5C-47AA-9279-DA03FE85E23D}"/>
              </a:ext>
            </a:extLst>
          </p:cNvPr>
          <p:cNvSpPr txBox="1"/>
          <p:nvPr/>
        </p:nvSpPr>
        <p:spPr>
          <a:xfrm>
            <a:off x="6111891" y="1018271"/>
            <a:ext cx="37582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err="1"/>
              <a:t>Contingency</a:t>
            </a:r>
            <a:r>
              <a:rPr lang="fr-FR" sz="2000" b="1" u="sng" dirty="0"/>
              <a:t> tables</a:t>
            </a:r>
            <a:endParaRPr lang="en-US" sz="2000" b="1" u="sng" dirty="0"/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F762CF33-1BB6-4050-83A2-0F3C240F9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351" y="3612909"/>
            <a:ext cx="1988992" cy="1966130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DA2B1D01-67E6-4907-90A7-25B249C790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03879" y="3563392"/>
            <a:ext cx="2183278" cy="2095682"/>
          </a:xfrm>
          <a:prstGeom prst="rect">
            <a:avLst/>
          </a:prstGeom>
        </p:spPr>
      </p:pic>
      <p:graphicFrame>
        <p:nvGraphicFramePr>
          <p:cNvPr id="21" name="Table 182">
            <a:extLst>
              <a:ext uri="{FF2B5EF4-FFF2-40B4-BE49-F238E27FC236}">
                <a16:creationId xmlns:a16="http://schemas.microsoft.com/office/drawing/2014/main" id="{1CFB7251-ADA0-43DD-9975-1D2BB3FB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873624"/>
              </p:ext>
            </p:extLst>
          </p:nvPr>
        </p:nvGraphicFramePr>
        <p:xfrm>
          <a:off x="1329267" y="777923"/>
          <a:ext cx="4569994" cy="514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MA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Part 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MA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Part II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594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AFBFCE-EA6E-4DC6-934C-86F28867A44C}"/>
              </a:ext>
            </a:extLst>
          </p:cNvPr>
          <p:cNvSpPr txBox="1"/>
          <p:nvPr/>
        </p:nvSpPr>
        <p:spPr>
          <a:xfrm>
            <a:off x="3907971" y="1069463"/>
            <a:ext cx="22731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Bivariate</a:t>
            </a:r>
            <a:r>
              <a:rPr lang="fr-FR" b="1" dirty="0"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ea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endParaRPr lang="fr-FR" dirty="0"/>
          </a:p>
        </p:txBody>
      </p:sp>
      <p:grpSp>
        <p:nvGrpSpPr>
          <p:cNvPr id="11" name="Group 11"/>
          <p:cNvGrpSpPr/>
          <p:nvPr/>
        </p:nvGrpSpPr>
        <p:grpSpPr>
          <a:xfrm>
            <a:off x="336996" y="2328191"/>
            <a:ext cx="516155" cy="516155"/>
            <a:chOff x="1123642" y="1900296"/>
            <a:chExt cx="687003" cy="687003"/>
          </a:xfrm>
          <a:solidFill>
            <a:schemeClr val="accent3">
              <a:lumMod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12" name="Oval 12"/>
            <p:cNvSpPr/>
            <p:nvPr/>
          </p:nvSpPr>
          <p:spPr>
            <a:xfrm>
              <a:off x="1123642" y="1900296"/>
              <a:ext cx="687003" cy="687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3" name="Freeform 13"/>
            <p:cNvSpPr>
              <a:spLocks/>
            </p:cNvSpPr>
            <p:nvPr/>
          </p:nvSpPr>
          <p:spPr bwMode="auto">
            <a:xfrm>
              <a:off x="1328245" y="2099747"/>
              <a:ext cx="277795" cy="28810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2" name="ZoneTexte 21"/>
          <p:cNvSpPr txBox="1"/>
          <p:nvPr/>
        </p:nvSpPr>
        <p:spPr>
          <a:xfrm>
            <a:off x="846912" y="2367677"/>
            <a:ext cx="3146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professional stats vs symptoms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4714787" y="2309840"/>
            <a:ext cx="7203869" cy="463397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 err="1"/>
              <a:t>Level</a:t>
            </a:r>
            <a:r>
              <a:rPr lang="fr-FR" dirty="0"/>
              <a:t> of </a:t>
            </a:r>
            <a:r>
              <a:rPr lang="fr-FR" dirty="0" err="1"/>
              <a:t>studies</a:t>
            </a:r>
            <a:r>
              <a:rPr lang="fr-FR" dirty="0"/>
              <a:t>/</a:t>
            </a:r>
            <a:r>
              <a:rPr lang="fr-FR" dirty="0" err="1"/>
              <a:t>Internship</a:t>
            </a:r>
            <a:r>
              <a:rPr lang="fr-FR" dirty="0"/>
              <a:t> or job existence vs the </a:t>
            </a:r>
            <a:r>
              <a:rPr lang="fr-FR" dirty="0" err="1"/>
              <a:t>symptoms</a:t>
            </a:r>
            <a:endParaRPr lang="fr-FR" b="1" dirty="0"/>
          </a:p>
        </p:txBody>
      </p:sp>
      <p:sp>
        <p:nvSpPr>
          <p:cNvPr id="26" name="Flèche droite 22">
            <a:extLst>
              <a:ext uri="{FF2B5EF4-FFF2-40B4-BE49-F238E27FC236}">
                <a16:creationId xmlns:a16="http://schemas.microsoft.com/office/drawing/2014/main" id="{677C0B82-AA57-49D7-8328-CD3B06F6FB3D}"/>
              </a:ext>
            </a:extLst>
          </p:cNvPr>
          <p:cNvSpPr/>
          <p:nvPr/>
        </p:nvSpPr>
        <p:spPr>
          <a:xfrm>
            <a:off x="3826476" y="2421859"/>
            <a:ext cx="742604" cy="33797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3" name="Group 11">
            <a:extLst>
              <a:ext uri="{FF2B5EF4-FFF2-40B4-BE49-F238E27FC236}">
                <a16:creationId xmlns:a16="http://schemas.microsoft.com/office/drawing/2014/main" id="{DC73F523-9371-489E-9806-6DC54E3CD2AF}"/>
              </a:ext>
            </a:extLst>
          </p:cNvPr>
          <p:cNvGrpSpPr/>
          <p:nvPr/>
        </p:nvGrpSpPr>
        <p:grpSpPr>
          <a:xfrm>
            <a:off x="311651" y="4957379"/>
            <a:ext cx="516155" cy="516155"/>
            <a:chOff x="1123642" y="1900296"/>
            <a:chExt cx="687003" cy="687003"/>
          </a:xfrm>
          <a:solidFill>
            <a:schemeClr val="accent3">
              <a:lumMod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74" name="Oval 12">
              <a:extLst>
                <a:ext uri="{FF2B5EF4-FFF2-40B4-BE49-F238E27FC236}">
                  <a16:creationId xmlns:a16="http://schemas.microsoft.com/office/drawing/2014/main" id="{A62F1A78-1136-4C43-B09E-498EFCA2EC8E}"/>
                </a:ext>
              </a:extLst>
            </p:cNvPr>
            <p:cNvSpPr/>
            <p:nvPr/>
          </p:nvSpPr>
          <p:spPr>
            <a:xfrm>
              <a:off x="1123642" y="1900296"/>
              <a:ext cx="687003" cy="687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5" name="Freeform 13">
              <a:extLst>
                <a:ext uri="{FF2B5EF4-FFF2-40B4-BE49-F238E27FC236}">
                  <a16:creationId xmlns:a16="http://schemas.microsoft.com/office/drawing/2014/main" id="{05DC815E-BE1E-4C20-A977-A6A3E7779A3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245" y="2099747"/>
              <a:ext cx="277795" cy="28810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76" name="ZoneTexte 75">
            <a:extLst>
              <a:ext uri="{FF2B5EF4-FFF2-40B4-BE49-F238E27FC236}">
                <a16:creationId xmlns:a16="http://schemas.microsoft.com/office/drawing/2014/main" id="{C66AF531-E748-4271-9F55-CF7E7B65EEF0}"/>
              </a:ext>
            </a:extLst>
          </p:cNvPr>
          <p:cNvSpPr txBox="1"/>
          <p:nvPr/>
        </p:nvSpPr>
        <p:spPr>
          <a:xfrm>
            <a:off x="757616" y="5103181"/>
            <a:ext cx="2873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personal</a:t>
            </a:r>
            <a:r>
              <a:rPr lang="fr-FR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 stats vs </a:t>
            </a:r>
            <a:r>
              <a:rPr lang="fr-FR" b="1" dirty="0" err="1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comments</a:t>
            </a:r>
            <a:endParaRPr lang="fr-FR" b="1" dirty="0">
              <a:solidFill>
                <a:srgbClr val="4F81BD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3762946A-A346-432E-A671-C66D82D5A933}"/>
              </a:ext>
            </a:extLst>
          </p:cNvPr>
          <p:cNvSpPr txBox="1"/>
          <p:nvPr/>
        </p:nvSpPr>
        <p:spPr>
          <a:xfrm>
            <a:off x="4703192" y="4352213"/>
            <a:ext cx="7203869" cy="2542363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“Stressed about others not feeling ok! </a:t>
            </a:r>
            <a:r>
              <a:rPr lang="en-US" dirty="0" err="1"/>
              <a:t>i</a:t>
            </a:r>
            <a:r>
              <a:rPr lang="en-US" dirty="0"/>
              <a:t> might have been in a decent situation pre </a:t>
            </a:r>
            <a:r>
              <a:rPr lang="en-US" dirty="0" err="1"/>
              <a:t>covid</a:t>
            </a:r>
            <a:r>
              <a:rPr lang="en-US" dirty="0"/>
              <a:t>, but </a:t>
            </a:r>
            <a:r>
              <a:rPr lang="en-US" dirty="0" err="1"/>
              <a:t>i</a:t>
            </a:r>
            <a:r>
              <a:rPr lang="en-US" dirty="0"/>
              <a:t> know others may have not been!”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“ </a:t>
            </a:r>
            <a:r>
              <a:rPr lang="en-US" altLang="en-US" dirty="0"/>
              <a:t>On some days it’s more productive. And on some days it is less productive. Overall I think it takes time to get used to. </a:t>
            </a:r>
            <a:r>
              <a:rPr lang="en-US" dirty="0"/>
              <a:t>” </a:t>
            </a: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en-US" dirty="0"/>
              <a:t>“ </a:t>
            </a:r>
            <a:r>
              <a:rPr lang="en-US" altLang="en-US" dirty="0">
                <a:solidFill>
                  <a:srgbClr val="000000"/>
                </a:solidFill>
                <a:latin typeface="Monaco"/>
              </a:rPr>
              <a:t>Staying productive and positive and using this opportunity during quarantine, well</a:t>
            </a:r>
            <a:r>
              <a:rPr lang="en-US" dirty="0"/>
              <a:t> “</a:t>
            </a:r>
            <a:endParaRPr lang="fr-FR" dirty="0"/>
          </a:p>
        </p:txBody>
      </p:sp>
      <p:sp>
        <p:nvSpPr>
          <p:cNvPr id="78" name="Flèche droite 22">
            <a:extLst>
              <a:ext uri="{FF2B5EF4-FFF2-40B4-BE49-F238E27FC236}">
                <a16:creationId xmlns:a16="http://schemas.microsoft.com/office/drawing/2014/main" id="{3665ED63-F7F8-40FE-AE9A-2B0E3FD422EF}"/>
              </a:ext>
            </a:extLst>
          </p:cNvPr>
          <p:cNvSpPr/>
          <p:nvPr/>
        </p:nvSpPr>
        <p:spPr>
          <a:xfrm>
            <a:off x="3791335" y="5046467"/>
            <a:ext cx="777745" cy="33797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25" name="Table 182">
            <a:extLst>
              <a:ext uri="{FF2B5EF4-FFF2-40B4-BE49-F238E27FC236}">
                <a16:creationId xmlns:a16="http://schemas.microsoft.com/office/drawing/2014/main" id="{CA5E8C99-CEE6-451A-8430-2B80371403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8851382"/>
              </p:ext>
            </p:extLst>
          </p:nvPr>
        </p:nvGraphicFramePr>
        <p:xfrm>
          <a:off x="311651" y="534061"/>
          <a:ext cx="4569994" cy="514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MA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Part 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MA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Part II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pSp>
        <p:nvGrpSpPr>
          <p:cNvPr id="23" name="Group 11">
            <a:extLst>
              <a:ext uri="{FF2B5EF4-FFF2-40B4-BE49-F238E27FC236}">
                <a16:creationId xmlns:a16="http://schemas.microsoft.com/office/drawing/2014/main" id="{CDD05BF6-5575-4851-946D-21424EE8FC94}"/>
              </a:ext>
            </a:extLst>
          </p:cNvPr>
          <p:cNvGrpSpPr/>
          <p:nvPr/>
        </p:nvGrpSpPr>
        <p:grpSpPr>
          <a:xfrm>
            <a:off x="326258" y="3409856"/>
            <a:ext cx="516155" cy="516155"/>
            <a:chOff x="1123642" y="1900296"/>
            <a:chExt cx="687003" cy="687003"/>
          </a:xfrm>
          <a:solidFill>
            <a:schemeClr val="accent3">
              <a:lumMod val="75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24" name="Oval 12">
              <a:extLst>
                <a:ext uri="{FF2B5EF4-FFF2-40B4-BE49-F238E27FC236}">
                  <a16:creationId xmlns:a16="http://schemas.microsoft.com/office/drawing/2014/main" id="{BDC0050C-8758-4DE2-A984-B9C6CFD8D2C9}"/>
                </a:ext>
              </a:extLst>
            </p:cNvPr>
            <p:cNvSpPr/>
            <p:nvPr/>
          </p:nvSpPr>
          <p:spPr>
            <a:xfrm>
              <a:off x="1123642" y="1900296"/>
              <a:ext cx="687003" cy="687003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94F53FD8-99C2-44ED-96E2-3D183B8B2B4A}"/>
                </a:ext>
              </a:extLst>
            </p:cNvPr>
            <p:cNvSpPr>
              <a:spLocks/>
            </p:cNvSpPr>
            <p:nvPr/>
          </p:nvSpPr>
          <p:spPr bwMode="auto">
            <a:xfrm>
              <a:off x="1328245" y="2099747"/>
              <a:ext cx="277795" cy="288100"/>
            </a:xfrm>
            <a:custGeom>
              <a:avLst/>
              <a:gdLst>
                <a:gd name="T0" fmla="*/ 103 w 274"/>
                <a:gd name="T1" fmla="*/ 284 h 284"/>
                <a:gd name="T2" fmla="*/ 80 w 274"/>
                <a:gd name="T3" fmla="*/ 273 h 284"/>
                <a:gd name="T4" fmla="*/ 9 w 274"/>
                <a:gd name="T5" fmla="*/ 178 h 284"/>
                <a:gd name="T6" fmla="*/ 14 w 274"/>
                <a:gd name="T7" fmla="*/ 139 h 284"/>
                <a:gd name="T8" fmla="*/ 53 w 274"/>
                <a:gd name="T9" fmla="*/ 145 h 284"/>
                <a:gd name="T10" fmla="*/ 100 w 274"/>
                <a:gd name="T11" fmla="*/ 207 h 284"/>
                <a:gd name="T12" fmla="*/ 219 w 274"/>
                <a:gd name="T13" fmla="*/ 17 h 284"/>
                <a:gd name="T14" fmla="*/ 257 w 274"/>
                <a:gd name="T15" fmla="*/ 8 h 284"/>
                <a:gd name="T16" fmla="*/ 266 w 274"/>
                <a:gd name="T17" fmla="*/ 47 h 284"/>
                <a:gd name="T18" fmla="*/ 126 w 274"/>
                <a:gd name="T19" fmla="*/ 271 h 284"/>
                <a:gd name="T20" fmla="*/ 104 w 274"/>
                <a:gd name="T21" fmla="*/ 284 h 284"/>
                <a:gd name="T22" fmla="*/ 103 w 274"/>
                <a:gd name="T23" fmla="*/ 284 h 2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74" h="284">
                  <a:moveTo>
                    <a:pt x="103" y="284"/>
                  </a:moveTo>
                  <a:cubicBezTo>
                    <a:pt x="94" y="284"/>
                    <a:pt x="86" y="280"/>
                    <a:pt x="80" y="273"/>
                  </a:cubicBezTo>
                  <a:cubicBezTo>
                    <a:pt x="9" y="178"/>
                    <a:pt x="9" y="178"/>
                    <a:pt x="9" y="178"/>
                  </a:cubicBezTo>
                  <a:cubicBezTo>
                    <a:pt x="0" y="166"/>
                    <a:pt x="2" y="149"/>
                    <a:pt x="14" y="139"/>
                  </a:cubicBezTo>
                  <a:cubicBezTo>
                    <a:pt x="27" y="130"/>
                    <a:pt x="44" y="133"/>
                    <a:pt x="53" y="145"/>
                  </a:cubicBezTo>
                  <a:cubicBezTo>
                    <a:pt x="100" y="207"/>
                    <a:pt x="100" y="207"/>
                    <a:pt x="100" y="207"/>
                  </a:cubicBezTo>
                  <a:cubicBezTo>
                    <a:pt x="219" y="17"/>
                    <a:pt x="219" y="17"/>
                    <a:pt x="219" y="17"/>
                  </a:cubicBezTo>
                  <a:cubicBezTo>
                    <a:pt x="227" y="4"/>
                    <a:pt x="244" y="0"/>
                    <a:pt x="257" y="8"/>
                  </a:cubicBezTo>
                  <a:cubicBezTo>
                    <a:pt x="270" y="16"/>
                    <a:pt x="274" y="33"/>
                    <a:pt x="266" y="47"/>
                  </a:cubicBezTo>
                  <a:cubicBezTo>
                    <a:pt x="126" y="271"/>
                    <a:pt x="126" y="271"/>
                    <a:pt x="126" y="271"/>
                  </a:cubicBezTo>
                  <a:cubicBezTo>
                    <a:pt x="121" y="279"/>
                    <a:pt x="113" y="283"/>
                    <a:pt x="104" y="284"/>
                  </a:cubicBezTo>
                  <a:cubicBezTo>
                    <a:pt x="104" y="284"/>
                    <a:pt x="103" y="284"/>
                    <a:pt x="103" y="28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fr-FR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29" name="ZoneTexte 28">
            <a:extLst>
              <a:ext uri="{FF2B5EF4-FFF2-40B4-BE49-F238E27FC236}">
                <a16:creationId xmlns:a16="http://schemas.microsoft.com/office/drawing/2014/main" id="{D19FDDA5-9DF2-4722-A3AE-22C5C034299F}"/>
              </a:ext>
            </a:extLst>
          </p:cNvPr>
          <p:cNvSpPr txBox="1"/>
          <p:nvPr/>
        </p:nvSpPr>
        <p:spPr>
          <a:xfrm>
            <a:off x="827806" y="3496237"/>
            <a:ext cx="2460097" cy="3921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5000"/>
              </a:lnSpc>
              <a:spcBef>
                <a:spcPts val="1000"/>
              </a:spcBef>
            </a:pPr>
            <a:r>
              <a:rPr lang="en-US" b="1" dirty="0">
                <a:solidFill>
                  <a:srgbClr val="4F81BD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Personal stats vs habits </a:t>
            </a:r>
            <a:endParaRPr lang="fr-FR" b="1" dirty="0">
              <a:solidFill>
                <a:srgbClr val="4F81BD"/>
              </a:solidFill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5EFE10AC-2BEC-4D24-A8D9-F9EE45305620}"/>
              </a:ext>
            </a:extLst>
          </p:cNvPr>
          <p:cNvSpPr txBox="1"/>
          <p:nvPr/>
        </p:nvSpPr>
        <p:spPr>
          <a:xfrm>
            <a:off x="4666616" y="3441990"/>
            <a:ext cx="7203869" cy="464871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dirty="0"/>
              <a:t>Age vs </a:t>
            </a:r>
            <a:r>
              <a:rPr lang="fr-FR" dirty="0" err="1"/>
              <a:t>Productivity</a:t>
            </a:r>
            <a:r>
              <a:rPr lang="fr-FR" dirty="0"/>
              <a:t>, Use of screen, Physical </a:t>
            </a:r>
            <a:r>
              <a:rPr lang="fr-FR" dirty="0" err="1"/>
              <a:t>activity</a:t>
            </a:r>
            <a:r>
              <a:rPr lang="fr-FR" dirty="0"/>
              <a:t> and </a:t>
            </a:r>
            <a:r>
              <a:rPr lang="fr-FR" dirty="0" err="1"/>
              <a:t>hours</a:t>
            </a:r>
            <a:r>
              <a:rPr lang="fr-FR" dirty="0"/>
              <a:t> of </a:t>
            </a:r>
            <a:r>
              <a:rPr lang="fr-FR" dirty="0" err="1"/>
              <a:t>sleep</a:t>
            </a:r>
            <a:endParaRPr lang="fr-FR" b="1" dirty="0"/>
          </a:p>
        </p:txBody>
      </p:sp>
      <p:sp>
        <p:nvSpPr>
          <p:cNvPr id="31" name="Flèche droite 22">
            <a:extLst>
              <a:ext uri="{FF2B5EF4-FFF2-40B4-BE49-F238E27FC236}">
                <a16:creationId xmlns:a16="http://schemas.microsoft.com/office/drawing/2014/main" id="{3F47C88D-6371-4AE9-8A16-27487403600A}"/>
              </a:ext>
            </a:extLst>
          </p:cNvPr>
          <p:cNvSpPr/>
          <p:nvPr/>
        </p:nvSpPr>
        <p:spPr>
          <a:xfrm>
            <a:off x="3791335" y="3577823"/>
            <a:ext cx="742604" cy="337977"/>
          </a:xfrm>
          <a:prstGeom prst="rightArrow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F280679-FC2D-4D2E-A3D0-51A99444C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258" y="520297"/>
            <a:ext cx="239168" cy="1384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Monaco"/>
              </a:rPr>
              <a:t>.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06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/>
      <p:bldP spid="8" grpId="0" animBg="1"/>
      <p:bldP spid="26" grpId="0" animBg="1"/>
      <p:bldP spid="76" grpId="0"/>
      <p:bldP spid="77" grpId="0" animBg="1"/>
      <p:bldP spid="78" grpId="0" animBg="1"/>
      <p:bldP spid="29" grpId="0"/>
      <p:bldP spid="30" grpId="0" animBg="1"/>
      <p:bldP spid="3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4421C543-E799-4A42-B885-D4542C6F7B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9641" y="2111082"/>
            <a:ext cx="4941703" cy="2635836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CD16180-1ED2-48DF-BBAD-71C65C09F139}"/>
              </a:ext>
            </a:extLst>
          </p:cNvPr>
          <p:cNvSpPr txBox="1"/>
          <p:nvPr/>
        </p:nvSpPr>
        <p:spPr>
          <a:xfrm>
            <a:off x="1373753" y="144296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u="sng" dirty="0"/>
              <a:t>Frequency</a:t>
            </a:r>
            <a:r>
              <a:rPr lang="fr-FR" sz="1800" b="1" u="sng" dirty="0"/>
              <a:t> tables</a:t>
            </a:r>
            <a:endParaRPr lang="en-US" sz="1800" b="1" u="sng" dirty="0"/>
          </a:p>
        </p:txBody>
      </p:sp>
      <p:pic>
        <p:nvPicPr>
          <p:cNvPr id="4" name="Image 3" descr="Une image contenant texte, reçu, capture d’écran&#10;&#10;Description générée automatiquement">
            <a:extLst>
              <a:ext uri="{FF2B5EF4-FFF2-40B4-BE49-F238E27FC236}">
                <a16:creationId xmlns:a16="http://schemas.microsoft.com/office/drawing/2014/main" id="{ABDA3A78-6141-4F29-89FC-DEE3F4B9F4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4641" y="2260893"/>
            <a:ext cx="4657344" cy="2486025"/>
          </a:xfrm>
          <a:prstGeom prst="rect">
            <a:avLst/>
          </a:prstGeom>
        </p:spPr>
      </p:pic>
      <p:graphicFrame>
        <p:nvGraphicFramePr>
          <p:cNvPr id="6" name="Table 182">
            <a:extLst>
              <a:ext uri="{FF2B5EF4-FFF2-40B4-BE49-F238E27FC236}">
                <a16:creationId xmlns:a16="http://schemas.microsoft.com/office/drawing/2014/main" id="{C244FEEE-F62F-4C0D-9687-B1A2B1DF62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682444"/>
              </p:ext>
            </p:extLst>
          </p:nvPr>
        </p:nvGraphicFramePr>
        <p:xfrm>
          <a:off x="311651" y="534061"/>
          <a:ext cx="4569994" cy="514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MA" sz="1800" b="1" kern="12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Part 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MA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Part II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73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>
            <a:off x="228600" y="152400"/>
            <a:ext cx="723900" cy="7048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19100" y="338136"/>
            <a:ext cx="7239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04850" y="678655"/>
            <a:ext cx="438150" cy="3571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333500" y="193363"/>
            <a:ext cx="108585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200" b="1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1333500" y="678655"/>
            <a:ext cx="1032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333500" y="995119"/>
            <a:ext cx="3657600" cy="13849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Study</a:t>
            </a:r>
            <a:r>
              <a:rPr lang="fr-FR" sz="2800" dirty="0"/>
              <a:t> of the impact of Covid-19 on </a:t>
            </a:r>
            <a:r>
              <a:rPr lang="fr-FR" sz="2800" dirty="0" err="1"/>
              <a:t>people’s</a:t>
            </a:r>
            <a:r>
              <a:rPr lang="fr-FR" sz="2800" dirty="0"/>
              <a:t> feelings and patterns</a:t>
            </a:r>
            <a:endParaRPr lang="en-US" sz="2800" dirty="0"/>
          </a:p>
        </p:txBody>
      </p:sp>
      <p:sp>
        <p:nvSpPr>
          <p:cNvPr id="4" name="Right Arrow 3"/>
          <p:cNvSpPr/>
          <p:nvPr/>
        </p:nvSpPr>
        <p:spPr>
          <a:xfrm>
            <a:off x="5191286" y="849558"/>
            <a:ext cx="1627322" cy="7495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7250291" y="836766"/>
            <a:ext cx="4559416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A </a:t>
            </a:r>
            <a:r>
              <a:rPr lang="fr-FR" sz="2800" dirty="0" err="1"/>
              <a:t>general</a:t>
            </a:r>
            <a:r>
              <a:rPr lang="fr-FR" sz="2800" dirty="0"/>
              <a:t> </a:t>
            </a:r>
            <a:r>
              <a:rPr lang="fr-FR" sz="2800" dirty="0" err="1"/>
              <a:t>idea</a:t>
            </a:r>
            <a:r>
              <a:rPr lang="fr-FR" sz="2800" dirty="0"/>
              <a:t> of how </a:t>
            </a:r>
            <a:r>
              <a:rPr lang="fr-FR" sz="2800" dirty="0" err="1"/>
              <a:t>our</a:t>
            </a:r>
            <a:r>
              <a:rPr lang="fr-FR" sz="2800" dirty="0"/>
              <a:t> data looks like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54378" y="3145711"/>
            <a:ext cx="3657600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/>
              <a:t>Descriptive </a:t>
            </a:r>
            <a:r>
              <a:rPr lang="fr-FR" sz="2800" dirty="0" err="1"/>
              <a:t>statistics</a:t>
            </a:r>
            <a:r>
              <a:rPr lang="fr-FR" sz="2800" dirty="0"/>
              <a:t> on the </a:t>
            </a:r>
            <a:r>
              <a:rPr lang="fr-FR" sz="2800" dirty="0" err="1"/>
              <a:t>survey</a:t>
            </a:r>
            <a:r>
              <a:rPr lang="fr-FR" sz="2800" dirty="0"/>
              <a:t> </a:t>
            </a:r>
            <a:r>
              <a:rPr lang="fr-FR" sz="2800" dirty="0" err="1"/>
              <a:t>results</a:t>
            </a:r>
            <a:r>
              <a:rPr lang="fr-FR" sz="2800" dirty="0"/>
              <a:t>  </a:t>
            </a:r>
            <a:endParaRPr lang="en-US" sz="2800" dirty="0"/>
          </a:p>
        </p:txBody>
      </p:sp>
      <p:sp>
        <p:nvSpPr>
          <p:cNvPr id="20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70469" y="6389687"/>
            <a:ext cx="2743200" cy="365125"/>
          </a:xfrm>
        </p:spPr>
        <p:txBody>
          <a:bodyPr/>
          <a:lstStyle/>
          <a:p>
            <a:fld id="{0F3E4307-9425-443D-AD1A-A56EE431EED3}" type="slidenum">
              <a:rPr lang="fr-FR" sz="1600" b="1" smtClean="0">
                <a:solidFill>
                  <a:schemeClr val="bg1"/>
                </a:solidFill>
              </a:rPr>
              <a:t>14</a:t>
            </a:fld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43000" y="5332383"/>
            <a:ext cx="22511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UNIVARIATE</a:t>
            </a:r>
            <a:endParaRPr lang="en-US" sz="2400" dirty="0"/>
          </a:p>
        </p:txBody>
      </p:sp>
      <p:sp>
        <p:nvSpPr>
          <p:cNvPr id="7" name="Bent-Up Arrow 6"/>
          <p:cNvSpPr/>
          <p:nvPr/>
        </p:nvSpPr>
        <p:spPr>
          <a:xfrm rot="10800000">
            <a:off x="1844297" y="4053651"/>
            <a:ext cx="2285355" cy="1246768"/>
          </a:xfrm>
          <a:prstGeom prst="bent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Bent-Up Arrow 13"/>
          <p:cNvSpPr/>
          <p:nvPr/>
        </p:nvSpPr>
        <p:spPr>
          <a:xfrm flipV="1">
            <a:off x="8236704" y="4053651"/>
            <a:ext cx="1861088" cy="1177871"/>
          </a:xfrm>
          <a:prstGeom prst="bentUpArrow">
            <a:avLst>
              <a:gd name="adj1" fmla="val 25000"/>
              <a:gd name="adj2" fmla="val 23026"/>
              <a:gd name="adj3" fmla="val 25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ight Arrow 24"/>
          <p:cNvSpPr/>
          <p:nvPr/>
        </p:nvSpPr>
        <p:spPr>
          <a:xfrm>
            <a:off x="5277818" y="2088769"/>
            <a:ext cx="1627322" cy="74956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7250290" y="2057796"/>
            <a:ext cx="455941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2800" dirty="0" err="1"/>
              <a:t>Further</a:t>
            </a:r>
            <a:r>
              <a:rPr lang="fr-FR" sz="2800" dirty="0"/>
              <a:t> </a:t>
            </a:r>
            <a:r>
              <a:rPr lang="fr-FR" sz="2800" dirty="0" err="1"/>
              <a:t>analysis</a:t>
            </a:r>
            <a:r>
              <a:rPr lang="fr-FR" sz="2800" dirty="0"/>
              <a:t> of the data </a:t>
            </a:r>
            <a:endParaRPr lang="en-US" sz="2800" dirty="0"/>
          </a:p>
        </p:txBody>
      </p:sp>
      <p:sp>
        <p:nvSpPr>
          <p:cNvPr id="31" name="TextBox 30"/>
          <p:cNvSpPr txBox="1"/>
          <p:nvPr/>
        </p:nvSpPr>
        <p:spPr>
          <a:xfrm>
            <a:off x="8972227" y="5377094"/>
            <a:ext cx="2251129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400" dirty="0"/>
              <a:t>BIVARIATE</a:t>
            </a:r>
            <a:endParaRPr lang="en-US" sz="2400" dirty="0"/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5C889BA9-914C-424F-B17A-C1D81E7517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4120" y="4257928"/>
            <a:ext cx="3521654" cy="250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4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ounded Rectangle 36">
            <a:extLst>
              <a:ext uri="{FF2B5EF4-FFF2-40B4-BE49-F238E27FC236}">
                <a16:creationId xmlns:a16="http://schemas.microsoft.com/office/drawing/2014/main" id="{AD2AEDED-0C0C-4CBC-8C88-95763AA4222D}"/>
              </a:ext>
            </a:extLst>
          </p:cNvPr>
          <p:cNvSpPr/>
          <p:nvPr/>
        </p:nvSpPr>
        <p:spPr>
          <a:xfrm>
            <a:off x="1482448" y="4744170"/>
            <a:ext cx="9955749" cy="944614"/>
          </a:xfrm>
          <a:custGeom>
            <a:avLst/>
            <a:gdLst>
              <a:gd name="connsiteX0" fmla="*/ 0 w 9954786"/>
              <a:gd name="connsiteY0" fmla="*/ 157439 h 944614"/>
              <a:gd name="connsiteX1" fmla="*/ 157439 w 9954786"/>
              <a:gd name="connsiteY1" fmla="*/ 0 h 944614"/>
              <a:gd name="connsiteX2" fmla="*/ 9797347 w 9954786"/>
              <a:gd name="connsiteY2" fmla="*/ 0 h 944614"/>
              <a:gd name="connsiteX3" fmla="*/ 9954786 w 9954786"/>
              <a:gd name="connsiteY3" fmla="*/ 157439 h 944614"/>
              <a:gd name="connsiteX4" fmla="*/ 9954786 w 9954786"/>
              <a:gd name="connsiteY4" fmla="*/ 787175 h 944614"/>
              <a:gd name="connsiteX5" fmla="*/ 9797347 w 9954786"/>
              <a:gd name="connsiteY5" fmla="*/ 944614 h 944614"/>
              <a:gd name="connsiteX6" fmla="*/ 157439 w 9954786"/>
              <a:gd name="connsiteY6" fmla="*/ 944614 h 944614"/>
              <a:gd name="connsiteX7" fmla="*/ 0 w 9954786"/>
              <a:gd name="connsiteY7" fmla="*/ 787175 h 944614"/>
              <a:gd name="connsiteX8" fmla="*/ 0 w 9954786"/>
              <a:gd name="connsiteY8" fmla="*/ 157439 h 944614"/>
              <a:gd name="connsiteX0" fmla="*/ 0 w 9955749"/>
              <a:gd name="connsiteY0" fmla="*/ 157439 h 944614"/>
              <a:gd name="connsiteX1" fmla="*/ 157439 w 9955749"/>
              <a:gd name="connsiteY1" fmla="*/ 0 h 944614"/>
              <a:gd name="connsiteX2" fmla="*/ 9797347 w 9955749"/>
              <a:gd name="connsiteY2" fmla="*/ 0 h 944614"/>
              <a:gd name="connsiteX3" fmla="*/ 9954786 w 9955749"/>
              <a:gd name="connsiteY3" fmla="*/ 157439 h 944614"/>
              <a:gd name="connsiteX4" fmla="*/ 9954786 w 9955749"/>
              <a:gd name="connsiteY4" fmla="*/ 787175 h 944614"/>
              <a:gd name="connsiteX5" fmla="*/ 9882691 w 9955749"/>
              <a:gd name="connsiteY5" fmla="*/ 920230 h 944614"/>
              <a:gd name="connsiteX6" fmla="*/ 157439 w 9955749"/>
              <a:gd name="connsiteY6" fmla="*/ 944614 h 944614"/>
              <a:gd name="connsiteX7" fmla="*/ 0 w 9955749"/>
              <a:gd name="connsiteY7" fmla="*/ 787175 h 944614"/>
              <a:gd name="connsiteX8" fmla="*/ 0 w 9955749"/>
              <a:gd name="connsiteY8" fmla="*/ 157439 h 944614"/>
              <a:gd name="connsiteX0" fmla="*/ 0 w 9955749"/>
              <a:gd name="connsiteY0" fmla="*/ 157439 h 944614"/>
              <a:gd name="connsiteX1" fmla="*/ 157439 w 9955749"/>
              <a:gd name="connsiteY1" fmla="*/ 0 h 944614"/>
              <a:gd name="connsiteX2" fmla="*/ 9882691 w 9955749"/>
              <a:gd name="connsiteY2" fmla="*/ 0 h 944614"/>
              <a:gd name="connsiteX3" fmla="*/ 9954786 w 9955749"/>
              <a:gd name="connsiteY3" fmla="*/ 157439 h 944614"/>
              <a:gd name="connsiteX4" fmla="*/ 9954786 w 9955749"/>
              <a:gd name="connsiteY4" fmla="*/ 787175 h 944614"/>
              <a:gd name="connsiteX5" fmla="*/ 9882691 w 9955749"/>
              <a:gd name="connsiteY5" fmla="*/ 920230 h 944614"/>
              <a:gd name="connsiteX6" fmla="*/ 157439 w 9955749"/>
              <a:gd name="connsiteY6" fmla="*/ 944614 h 944614"/>
              <a:gd name="connsiteX7" fmla="*/ 0 w 9955749"/>
              <a:gd name="connsiteY7" fmla="*/ 787175 h 944614"/>
              <a:gd name="connsiteX8" fmla="*/ 0 w 9955749"/>
              <a:gd name="connsiteY8" fmla="*/ 157439 h 9446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955749" h="944614">
                <a:moveTo>
                  <a:pt x="0" y="157439"/>
                </a:moveTo>
                <a:cubicBezTo>
                  <a:pt x="0" y="70488"/>
                  <a:pt x="70488" y="0"/>
                  <a:pt x="157439" y="0"/>
                </a:cubicBezTo>
                <a:lnTo>
                  <a:pt x="9882691" y="0"/>
                </a:lnTo>
                <a:cubicBezTo>
                  <a:pt x="9969642" y="0"/>
                  <a:pt x="9954786" y="70488"/>
                  <a:pt x="9954786" y="157439"/>
                </a:cubicBezTo>
                <a:lnTo>
                  <a:pt x="9954786" y="787175"/>
                </a:lnTo>
                <a:cubicBezTo>
                  <a:pt x="9954786" y="874126"/>
                  <a:pt x="9969642" y="920230"/>
                  <a:pt x="9882691" y="920230"/>
                </a:cubicBezTo>
                <a:lnTo>
                  <a:pt x="157439" y="944614"/>
                </a:lnTo>
                <a:cubicBezTo>
                  <a:pt x="70488" y="944614"/>
                  <a:pt x="0" y="874126"/>
                  <a:pt x="0" y="787175"/>
                </a:cubicBezTo>
                <a:lnTo>
                  <a:pt x="0" y="157439"/>
                </a:lnTo>
                <a:close/>
              </a:path>
            </a:pathLst>
          </a:cu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lèche courbée vers la gauche 31"/>
          <p:cNvSpPr/>
          <p:nvPr/>
        </p:nvSpPr>
        <p:spPr>
          <a:xfrm rot="10800000" flipV="1">
            <a:off x="323469" y="1470681"/>
            <a:ext cx="899966" cy="2087005"/>
          </a:xfrm>
          <a:prstGeom prst="curvedLeftArrow">
            <a:avLst>
              <a:gd name="adj1" fmla="val 25000"/>
              <a:gd name="adj2" fmla="val 50000"/>
              <a:gd name="adj3" fmla="val 36468"/>
            </a:avLst>
          </a:prstGeom>
          <a:solidFill>
            <a:schemeClr val="bg1"/>
          </a:solidFill>
          <a:ln>
            <a:solidFill>
              <a:schemeClr val="tx1"/>
            </a:solidFill>
          </a:ln>
          <a:scene3d>
            <a:camera prst="orthographicFront">
              <a:rot lat="0" lon="300000" rev="18000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28600" y="159280"/>
            <a:ext cx="723900" cy="7048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18815" y="318500"/>
            <a:ext cx="654081" cy="73001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04850" y="685535"/>
            <a:ext cx="438150" cy="3571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466565" y="227590"/>
            <a:ext cx="842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>
                <a:latin typeface="Arial" panose="020B0604020202020204" pitchFamily="34" charset="0"/>
                <a:cs typeface="Arial" panose="020B0604020202020204" pitchFamily="34" charset="0"/>
              </a:rPr>
              <a:t>Survey objectives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1466850" y="767642"/>
            <a:ext cx="1032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e 11"/>
          <p:cNvGrpSpPr/>
          <p:nvPr/>
        </p:nvGrpSpPr>
        <p:grpSpPr>
          <a:xfrm>
            <a:off x="1276531" y="3067420"/>
            <a:ext cx="10080885" cy="1134177"/>
            <a:chOff x="3032873" y="1462941"/>
            <a:chExt cx="8935530" cy="1134177"/>
          </a:xfrm>
        </p:grpSpPr>
        <p:grpSp>
          <p:nvGrpSpPr>
            <p:cNvPr id="11" name="Groupe 10"/>
            <p:cNvGrpSpPr/>
            <p:nvPr/>
          </p:nvGrpSpPr>
          <p:grpSpPr>
            <a:xfrm>
              <a:off x="3032873" y="1462941"/>
              <a:ext cx="8935530" cy="1134177"/>
              <a:chOff x="3032873" y="1462941"/>
              <a:chExt cx="8935530" cy="1134177"/>
            </a:xfrm>
          </p:grpSpPr>
          <p:sp>
            <p:nvSpPr>
              <p:cNvPr id="25" name="Forme libre 24"/>
              <p:cNvSpPr/>
              <p:nvPr/>
            </p:nvSpPr>
            <p:spPr>
              <a:xfrm>
                <a:off x="3286144" y="1521407"/>
                <a:ext cx="8682259" cy="1075711"/>
              </a:xfrm>
              <a:custGeom>
                <a:avLst/>
                <a:gdLst>
                  <a:gd name="connsiteX0" fmla="*/ 0 w 7601724"/>
                  <a:gd name="connsiteY0" fmla="*/ 0 h 1507139"/>
                  <a:gd name="connsiteX1" fmla="*/ 7601724 w 7601724"/>
                  <a:gd name="connsiteY1" fmla="*/ 0 h 1507139"/>
                  <a:gd name="connsiteX2" fmla="*/ 7601724 w 7601724"/>
                  <a:gd name="connsiteY2" fmla="*/ 1507139 h 1507139"/>
                  <a:gd name="connsiteX3" fmla="*/ 0 w 7601724"/>
                  <a:gd name="connsiteY3" fmla="*/ 1507139 h 1507139"/>
                  <a:gd name="connsiteX4" fmla="*/ 0 w 7601724"/>
                  <a:gd name="connsiteY4" fmla="*/ 0 h 15071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601724" h="1507139">
                    <a:moveTo>
                      <a:pt x="0" y="0"/>
                    </a:moveTo>
                    <a:lnTo>
                      <a:pt x="7601724" y="0"/>
                    </a:lnTo>
                    <a:lnTo>
                      <a:pt x="7601724" y="1507139"/>
                    </a:lnTo>
                    <a:lnTo>
                      <a:pt x="0" y="15071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1077333" tIns="45720" rIns="45720" bIns="45720" numCol="1" spcCol="1270" anchor="ctr" anchorCtr="0">
                <a:noAutofit/>
              </a:bodyPr>
              <a:lstStyle/>
              <a:p>
                <a:pPr lvl="0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1800" kern="1200" dirty="0">
                  <a:solidFill>
                    <a:schemeClr val="tx1"/>
                  </a:solidFill>
                </a:endParaRPr>
              </a:p>
              <a:p>
                <a:pPr lvl="0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dirty="0">
                  <a:solidFill>
                    <a:schemeClr val="tx1"/>
                  </a:solidFill>
                </a:endParaRPr>
              </a:p>
              <a:p>
                <a:pPr lvl="0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1800" kern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3" name="Groupe 12"/>
              <p:cNvGrpSpPr/>
              <p:nvPr/>
            </p:nvGrpSpPr>
            <p:grpSpPr>
              <a:xfrm>
                <a:off x="3032873" y="1462941"/>
                <a:ext cx="859891" cy="779210"/>
                <a:chOff x="3451739" y="1971057"/>
                <a:chExt cx="859891" cy="779210"/>
              </a:xfrm>
            </p:grpSpPr>
            <p:sp>
              <p:nvSpPr>
                <p:cNvPr id="14" name="Ellipse 13"/>
                <p:cNvSpPr/>
                <p:nvPr/>
              </p:nvSpPr>
              <p:spPr>
                <a:xfrm>
                  <a:off x="3451739" y="2032040"/>
                  <a:ext cx="859891" cy="718227"/>
                </a:xfrm>
                <a:prstGeom prst="ellips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lt1"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lt1"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dk1">
                    <a:hueOff val="0"/>
                    <a:satOff val="0"/>
                    <a:lumOff val="0"/>
                    <a:alphaOff val="0"/>
                  </a:schemeClr>
                </a:fontRef>
              </p:style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3665313" y="1971057"/>
                  <a:ext cx="504394" cy="76944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4400" b="1" dirty="0"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</a:rPr>
                    <a:t>2</a:t>
                  </a:r>
                </a:p>
              </p:txBody>
            </p:sp>
          </p:grpSp>
        </p:grpSp>
        <p:sp>
          <p:nvSpPr>
            <p:cNvPr id="28" name="Rectangle 27"/>
            <p:cNvSpPr/>
            <p:nvPr/>
          </p:nvSpPr>
          <p:spPr>
            <a:xfrm>
              <a:off x="3881844" y="1583604"/>
              <a:ext cx="8065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14300" algn="ctr" defTabSz="800100">
                <a:spcAft>
                  <a:spcPct val="35000"/>
                </a:spcAft>
              </a:pPr>
              <a:r>
                <a:rPr lang="fr-FR" sz="2800" b="1" dirty="0" err="1"/>
                <a:t>Assess</a:t>
              </a:r>
              <a:r>
                <a:rPr lang="fr-FR" sz="2800" b="1" dirty="0"/>
                <a:t> </a:t>
              </a:r>
              <a:r>
                <a:rPr lang="en-US" sz="2800" b="1" dirty="0"/>
                <a:t>the impact of the problem in case</a:t>
              </a:r>
              <a:r>
                <a:rPr lang="fr-FR" sz="2800" b="1" dirty="0"/>
                <a:t> </a:t>
              </a:r>
              <a:r>
                <a:rPr lang="fr-FR" sz="2800" b="1" dirty="0" err="1"/>
                <a:t>there</a:t>
              </a:r>
              <a:r>
                <a:rPr lang="fr-FR" sz="2800" b="1" dirty="0"/>
                <a:t> </a:t>
              </a:r>
              <a:r>
                <a:rPr lang="fr-FR" sz="2800" b="1" dirty="0" err="1"/>
                <a:t>is</a:t>
              </a:r>
              <a:r>
                <a:rPr lang="fr-FR" sz="2800" b="1" dirty="0"/>
                <a:t> an impact </a:t>
              </a:r>
              <a:endParaRPr lang="fr-FR" sz="2000" b="1" i="1" dirty="0"/>
            </a:p>
          </p:txBody>
        </p:sp>
      </p:grpSp>
      <p:sp>
        <p:nvSpPr>
          <p:cNvPr id="18" name="Flèche courbée vers le haut 17"/>
          <p:cNvSpPr/>
          <p:nvPr/>
        </p:nvSpPr>
        <p:spPr>
          <a:xfrm rot="5400000">
            <a:off x="-1418705" y="2858115"/>
            <a:ext cx="4114799" cy="1169480"/>
          </a:xfrm>
          <a:prstGeom prst="curvedUp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grpSp>
        <p:nvGrpSpPr>
          <p:cNvPr id="16" name="Groupe 15"/>
          <p:cNvGrpSpPr/>
          <p:nvPr/>
        </p:nvGrpSpPr>
        <p:grpSpPr>
          <a:xfrm>
            <a:off x="1087631" y="1208017"/>
            <a:ext cx="10210259" cy="1329622"/>
            <a:chOff x="2911941" y="2689846"/>
            <a:chExt cx="9078421" cy="1598755"/>
          </a:xfrm>
        </p:grpSpPr>
        <p:sp>
          <p:nvSpPr>
            <p:cNvPr id="33" name="Forme libre 32"/>
            <p:cNvSpPr/>
            <p:nvPr/>
          </p:nvSpPr>
          <p:spPr>
            <a:xfrm>
              <a:off x="3333961" y="2752553"/>
              <a:ext cx="8656401" cy="1536048"/>
            </a:xfrm>
            <a:custGeom>
              <a:avLst/>
              <a:gdLst>
                <a:gd name="connsiteX0" fmla="*/ 0 w 7601724"/>
                <a:gd name="connsiteY0" fmla="*/ 0 h 1507139"/>
                <a:gd name="connsiteX1" fmla="*/ 7601724 w 7601724"/>
                <a:gd name="connsiteY1" fmla="*/ 0 h 1507139"/>
                <a:gd name="connsiteX2" fmla="*/ 7601724 w 7601724"/>
                <a:gd name="connsiteY2" fmla="*/ 1507139 h 1507139"/>
                <a:gd name="connsiteX3" fmla="*/ 0 w 7601724"/>
                <a:gd name="connsiteY3" fmla="*/ 1507139 h 1507139"/>
                <a:gd name="connsiteX4" fmla="*/ 0 w 7601724"/>
                <a:gd name="connsiteY4" fmla="*/ 0 h 1507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601724" h="1507139">
                  <a:moveTo>
                    <a:pt x="0" y="0"/>
                  </a:moveTo>
                  <a:lnTo>
                    <a:pt x="7601724" y="0"/>
                  </a:lnTo>
                  <a:lnTo>
                    <a:pt x="7601724" y="1507139"/>
                  </a:lnTo>
                  <a:lnTo>
                    <a:pt x="0" y="15071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BEBEB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77333" tIns="45720" rIns="45720" bIns="45720" numCol="1" spcCol="1270" anchor="ctr" anchorCtr="0">
              <a:noAutofit/>
            </a:bodyPr>
            <a:lstStyle/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800" kern="1200" dirty="0">
                <a:solidFill>
                  <a:schemeClr val="tx1"/>
                </a:solidFill>
              </a:endParaRPr>
            </a:p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dirty="0">
                <a:solidFill>
                  <a:schemeClr val="tx1"/>
                </a:solidFill>
              </a:endParaRPr>
            </a:p>
            <a:p>
              <a:pPr lvl="0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sz="1800" kern="1200" dirty="0">
                <a:solidFill>
                  <a:schemeClr val="tx1"/>
                </a:solidFill>
              </a:endParaRPr>
            </a:p>
          </p:txBody>
        </p:sp>
        <p:grpSp>
          <p:nvGrpSpPr>
            <p:cNvPr id="38" name="Groupe 37"/>
            <p:cNvGrpSpPr/>
            <p:nvPr/>
          </p:nvGrpSpPr>
          <p:grpSpPr>
            <a:xfrm>
              <a:off x="2911941" y="2689846"/>
              <a:ext cx="924765" cy="976539"/>
              <a:chOff x="3370113" y="1203444"/>
              <a:chExt cx="924765" cy="976539"/>
            </a:xfrm>
          </p:grpSpPr>
          <p:sp>
            <p:nvSpPr>
              <p:cNvPr id="40" name="ZoneTexte 39"/>
              <p:cNvSpPr txBox="1"/>
              <p:nvPr/>
            </p:nvSpPr>
            <p:spPr>
              <a:xfrm>
                <a:off x="3574068" y="1203444"/>
                <a:ext cx="504395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1</a:t>
                </a:r>
              </a:p>
            </p:txBody>
          </p:sp>
          <p:sp>
            <p:nvSpPr>
              <p:cNvPr id="39" name="Ellipse 38"/>
              <p:cNvSpPr/>
              <p:nvPr/>
            </p:nvSpPr>
            <p:spPr>
              <a:xfrm>
                <a:off x="3370113" y="1398056"/>
                <a:ext cx="924765" cy="78192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endParaRPr lang="en-US" dirty="0"/>
              </a:p>
            </p:txBody>
          </p:sp>
        </p:grpSp>
        <p:sp>
          <p:nvSpPr>
            <p:cNvPr id="42" name="Rectangle 41"/>
            <p:cNvSpPr/>
            <p:nvPr/>
          </p:nvSpPr>
          <p:spPr>
            <a:xfrm>
              <a:off x="3824247" y="2937428"/>
              <a:ext cx="8139340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See if there is an impact of </a:t>
              </a:r>
              <a:r>
                <a:rPr lang="en-US" sz="2800" b="1" dirty="0" err="1"/>
                <a:t>Covid</a:t>
              </a:r>
              <a:r>
                <a:rPr lang="en-US" sz="2800" b="1" dirty="0"/>
                <a:t> on people's mental health and habits</a:t>
              </a:r>
              <a:endParaRPr lang="fr-FR" sz="2800" b="1" dirty="0"/>
            </a:p>
          </p:txBody>
        </p:sp>
      </p:grpSp>
      <p:sp>
        <p:nvSpPr>
          <p:cNvPr id="41" name="Espace réservé du numéro de diapositive 3"/>
          <p:cNvSpPr txBox="1">
            <a:spLocks/>
          </p:cNvSpPr>
          <p:nvPr/>
        </p:nvSpPr>
        <p:spPr>
          <a:xfrm>
            <a:off x="4767741" y="64373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BA4BD45-B1B4-43B8-B1D1-EE0B5FA09DBA}" type="slidenum">
              <a:rPr lang="fr-FR" sz="2000" b="1" smtClean="0">
                <a:solidFill>
                  <a:schemeClr val="bg1"/>
                </a:solidFill>
              </a:rPr>
              <a:pPr/>
              <a:t>2</a:t>
            </a:fld>
            <a:endParaRPr lang="fr-FR" sz="1600" b="1" dirty="0">
              <a:solidFill>
                <a:schemeClr val="bg1"/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296566" y="6432254"/>
            <a:ext cx="2743200" cy="365125"/>
          </a:xfrm>
        </p:spPr>
        <p:txBody>
          <a:bodyPr/>
          <a:lstStyle/>
          <a:p>
            <a:fld id="{ABA4BD45-B1B4-43B8-B1D1-EE0B5FA09DBA}" type="slidenum">
              <a:rPr lang="fr-FR" sz="2000" b="1" smtClean="0">
                <a:solidFill>
                  <a:schemeClr val="bg1"/>
                </a:solidFill>
              </a:rPr>
              <a:t>2</a:t>
            </a:fld>
            <a:endParaRPr lang="fr-FR" b="1" dirty="0">
              <a:solidFill>
                <a:schemeClr val="bg1"/>
              </a:solidFill>
            </a:endParaRP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79851B52-216A-4077-81DF-9CC3A66E4C6D}"/>
              </a:ext>
            </a:extLst>
          </p:cNvPr>
          <p:cNvSpPr txBox="1"/>
          <p:nvPr/>
        </p:nvSpPr>
        <p:spPr>
          <a:xfrm>
            <a:off x="1365081" y="1330060"/>
            <a:ext cx="5690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</a:p>
        </p:txBody>
      </p: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6E14CDDD-4F3D-4CA1-AEFC-79011A7366B7}"/>
              </a:ext>
            </a:extLst>
          </p:cNvPr>
          <p:cNvGrpSpPr/>
          <p:nvPr/>
        </p:nvGrpSpPr>
        <p:grpSpPr>
          <a:xfrm>
            <a:off x="1252852" y="4774919"/>
            <a:ext cx="10104563" cy="779210"/>
            <a:chOff x="3032873" y="1462941"/>
            <a:chExt cx="8956518" cy="779210"/>
          </a:xfrm>
        </p:grpSpPr>
        <p:grpSp>
          <p:nvGrpSpPr>
            <p:cNvPr id="52" name="Groupe 51">
              <a:extLst>
                <a:ext uri="{FF2B5EF4-FFF2-40B4-BE49-F238E27FC236}">
                  <a16:creationId xmlns:a16="http://schemas.microsoft.com/office/drawing/2014/main" id="{9A089736-1A8C-4E83-AC4E-E3A616D6494B}"/>
                </a:ext>
              </a:extLst>
            </p:cNvPr>
            <p:cNvGrpSpPr/>
            <p:nvPr/>
          </p:nvGrpSpPr>
          <p:grpSpPr>
            <a:xfrm>
              <a:off x="3032873" y="1462941"/>
              <a:ext cx="859891" cy="779210"/>
              <a:chOff x="3451739" y="1971057"/>
              <a:chExt cx="859891" cy="779210"/>
            </a:xfrm>
          </p:grpSpPr>
          <p:sp>
            <p:nvSpPr>
              <p:cNvPr id="53" name="Ellipse 52">
                <a:extLst>
                  <a:ext uri="{FF2B5EF4-FFF2-40B4-BE49-F238E27FC236}">
                    <a16:creationId xmlns:a16="http://schemas.microsoft.com/office/drawing/2014/main" id="{69BEE06F-7840-47DF-A96E-9662C7E9A9CB}"/>
                  </a:ext>
                </a:extLst>
              </p:cNvPr>
              <p:cNvSpPr/>
              <p:nvPr/>
            </p:nvSpPr>
            <p:spPr>
              <a:xfrm>
                <a:off x="3451739" y="2032040"/>
                <a:ext cx="859891" cy="718227"/>
              </a:xfrm>
              <a:prstGeom prst="ellips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l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l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54" name="ZoneTexte 53">
                <a:extLst>
                  <a:ext uri="{FF2B5EF4-FFF2-40B4-BE49-F238E27FC236}">
                    <a16:creationId xmlns:a16="http://schemas.microsoft.com/office/drawing/2014/main" id="{1DC28AF7-20A6-47DC-9035-0EDDC8A07E58}"/>
                  </a:ext>
                </a:extLst>
              </p:cNvPr>
              <p:cNvSpPr txBox="1"/>
              <p:nvPr/>
            </p:nvSpPr>
            <p:spPr>
              <a:xfrm>
                <a:off x="3665313" y="1971057"/>
                <a:ext cx="504394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4400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3</a:t>
                </a:r>
              </a:p>
            </p:txBody>
          </p:sp>
        </p:grp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FA940F28-8216-461D-B6C7-75AB482A0BC8}"/>
                </a:ext>
              </a:extLst>
            </p:cNvPr>
            <p:cNvSpPr/>
            <p:nvPr/>
          </p:nvSpPr>
          <p:spPr>
            <a:xfrm>
              <a:off x="3923821" y="1642889"/>
              <a:ext cx="8065570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2800" b="1" dirty="0"/>
                <a:t>Gain an </a:t>
              </a:r>
              <a:r>
                <a:rPr lang="fr-FR" sz="2800" b="1" dirty="0" err="1"/>
                <a:t>understanding</a:t>
              </a:r>
              <a:r>
                <a:rPr lang="fr-FR" sz="2800" b="1" dirty="0"/>
                <a:t> about life </a:t>
              </a:r>
              <a:r>
                <a:rPr lang="fr-FR" sz="2800" b="1" dirty="0" err="1"/>
                <a:t>under</a:t>
              </a:r>
              <a:r>
                <a:rPr lang="fr-FR" sz="2800" b="1" dirty="0"/>
                <a:t> the </a:t>
              </a:r>
              <a:r>
                <a:rPr lang="fr-FR" sz="2800" b="1" dirty="0" err="1"/>
                <a:t>Covid</a:t>
              </a:r>
              <a:r>
                <a:rPr lang="fr-FR" sz="2800" b="1" dirty="0"/>
                <a:t> time</a:t>
              </a:r>
              <a:endParaRPr lang="en-US" sz="28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26350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32" grpId="0" animBg="1"/>
      <p:bldP spid="29" grpId="0"/>
      <p:bldP spid="18" grpId="0" animBg="1"/>
      <p:bldP spid="4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4369A0DA-F7CC-4069-9E86-6EE231D66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8521" y="192895"/>
            <a:ext cx="4503810" cy="632514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7DA172B0-CEEF-401D-B2AC-2D97FFFD1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6808" y="192895"/>
            <a:ext cx="4503810" cy="628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834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A195EB5D-565A-4472-A850-8A3598047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734" y="296908"/>
            <a:ext cx="4473328" cy="628704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C7B2B0C-3F4E-48E3-A5AC-98481BEA6C6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82"/>
          <a:stretch/>
        </p:blipFill>
        <p:spPr>
          <a:xfrm>
            <a:off x="1719470" y="243564"/>
            <a:ext cx="4376530" cy="634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724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B299CE6-EE15-4317-800A-2B158E3E7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401" y="266425"/>
            <a:ext cx="4496190" cy="630990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5CFA167-448B-4AD5-AF2F-24C1C37B3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2470" y="274046"/>
            <a:ext cx="4442845" cy="630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96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AFC307EE-F175-41FC-B803-B4354887E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183" y="196741"/>
            <a:ext cx="4465707" cy="630228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35CDC71-F206-4A78-B88B-7D987C86E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111" y="231034"/>
            <a:ext cx="4465707" cy="62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066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ounded Rectangle 36"/>
          <p:cNvSpPr/>
          <p:nvPr/>
        </p:nvSpPr>
        <p:spPr>
          <a:xfrm>
            <a:off x="1320866" y="1026184"/>
            <a:ext cx="10301565" cy="804554"/>
          </a:xfrm>
          <a:prstGeom prst="round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228600" y="152400"/>
            <a:ext cx="723900" cy="70485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ectangle 25"/>
          <p:cNvSpPr/>
          <p:nvPr/>
        </p:nvSpPr>
        <p:spPr>
          <a:xfrm>
            <a:off x="419100" y="338136"/>
            <a:ext cx="723900" cy="7048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 26"/>
          <p:cNvSpPr/>
          <p:nvPr/>
        </p:nvSpPr>
        <p:spPr>
          <a:xfrm>
            <a:off x="704850" y="678655"/>
            <a:ext cx="438150" cy="3571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ZoneTexte 28"/>
          <p:cNvSpPr txBox="1"/>
          <p:nvPr/>
        </p:nvSpPr>
        <p:spPr>
          <a:xfrm>
            <a:off x="1466850" y="128586"/>
            <a:ext cx="1052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CONTENT OF THE SURVEY</a:t>
            </a:r>
          </a:p>
        </p:txBody>
      </p:sp>
      <p:cxnSp>
        <p:nvCxnSpPr>
          <p:cNvPr id="3" name="Connecteur droit 2"/>
          <p:cNvCxnSpPr/>
          <p:nvPr/>
        </p:nvCxnSpPr>
        <p:spPr>
          <a:xfrm>
            <a:off x="1466850" y="711994"/>
            <a:ext cx="1032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utoShape 10" descr="http://www.courrierinternational.com/files/2014/hebdos/1232/1232-Nano-comp_0.jpg"/>
          <p:cNvSpPr>
            <a:spLocks noChangeAspect="1" noChangeArrowheads="1"/>
          </p:cNvSpPr>
          <p:nvPr/>
        </p:nvSpPr>
        <p:spPr bwMode="auto">
          <a:xfrm>
            <a:off x="76200" y="-93262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63" name="AutoShape 2" descr="data:image/jpeg;base64,/9j/4AAQSkZJRgABAQAAAQABAAD/2wCEAAkGBxITEhQUExQUFhUWFRETGRQUFxQTFRgYFRQWFhcUFBgZHCggIBolHBcUIjEhJykrLi4uFx8zODMsNygtLiwBCgoKDg0OGhAQGisfHiUsLCs0LDcsLDAsLCw0LDAsNywrLCwuLDctLCwsLi0sNzgsNDcvNy0sMSsrLDIsLCw3LP/AABEIAMAAwAMBIgACEQEDEQH/xAAcAAEAAQUBAQAAAAAAAAAAAAAABQEDBAYHAgj/xAA6EAACAQIDBQUFBgUFAAAAAAAAAQIDEQQhMQUGQVFhEnGRsfAiUoGhwRMyQnLR4RQzgpLxByNic6L/xAAaAQEAAwEBAQAAAAAAAAAAAAAAAQIDBAUG/8QAJxEBAAICAQMEAQUBAAAAAAAAAAECAxEEEiFBBTFRgTIVI2Fx8BP/2gAMAwEAAhEDEQA/AO4gAAAAAAAAAAAAAAAAAAAAAAAAAAAAAAAAAAAAAAAAAAAAAAAAAAAAAAAAAAAAAAAAAAAAAAAAAAAAAAAAoAKgx62Mpx+9OC75JFhbZw97fbU7/mRG1opafaJZ4LdKrGSvFprmmmvke0SqqAAAAAAAAAAAAAAAAAAKAMjNr7co4de27y92Ocv2EzELUpa86rG5SdyN2lt2hQ+/NX92OcvA57t7fmrUuov7OPKLz+Mv0NJxe29czG2WPD2OP6Ra3fJOv4dM2nv88/soqK96Wb8NF8zVsXvPWqv2qkmuSfZXyNKqbQcn6+CRep1W3bxfkYzeZeti4eHH+MQ2N46yu/BZX/Y8U8W9W78enwIuKu78EkvjxfkXZT9cCGuk1g9pyg7wk4vmm15G67v74ttQrtNPSppb8y5dTmUK3BZ+vMyaGL5XfXRfAtW0wwz8bHmjVo+3eoyuVNK3D225L7CfBXg+i1j9fE3U6qzuNvl+RgthvNJAASxAAAAAAAAAClwDPM5pJttJLNt6HjFYiNOLlNpRWrZy3eze2Vb2Y3jTvlHn1l+hW1oq6uLxL57du0fKb3n33UbwoacanH+hfU5jtTbjbbbbbd83e/ezB2htFt659zZEOLk/X6nLa0y+m4/Gx4Y1WHvE46U2UpUW8zLw2BJCnh0uRV0/2w6GHt4GdhqKTz0VpPhdvNpeRWS4ZZeZk04fO3X1+wRMvdGDtnrr4lipK3f4mdViuzn8yLr1I8/l5EqEp3187eRdo1XfVL1yIypXj1XV+0/geqUk399t/wBrz6cSFm3bIx7pzjNPOLT8P1O1YeqpxjJaSSku5q5wHZzzWvLPPXhc7LuViftMJTfu9qH9raN8M+Hjer446a3+J0ngAbvBAAAAAAAADxVqKKcm7JK7b5I9s0ff3bLX+zDRZzfXVR+r+BFp1G2/HwTmyRSEBvfvI68rRdqau4p8bfiZoOMxN9Lvj/kz8Wrttsiq8c+nLVnJM7nb6mlK4qxWsdmB2FJ8beNjNw+HS0K06Rl0rpPi9EuHeyGlZVjGy6+tMj3HPl5hQa1zZchSfEJmVKa/yzNw1Lj8ymHw3M84zFqKsiE613lax9fgQ9ed+JTFYgj6tdhC/N8mHKVs8+9JoxHUbzLlCrLg+YWiWw7LknZ6OyTto7aPvOy/6fSbwz/7JeSOO7Nzs2rPS649beB2bcKnbCp85zfzt9DXF+TzPVZ/Y+4bGVKFTpfNgAAAAAAUAsY/EqnTnN/hTf7HF9r4tznKUrvN8bXd87u3fzOn771nHDNR1lJRWduv0ORY2PBvJZL161MMs+Hv+k44ik3+UfWrXeS0u8l5cku88qn8PXQvTfBZLl9XmWO2uOnfr39DF6swvUqSemnrMyI0PkYf8Ulor9/sxXw1Z4eMbXTW2i+JHdMTEe8JNUYrO56+1hHqQ08ZzfMxK2L4DSeqPEJbFbU8CKxOMuYVXE8DFqVF73gvMlSZ37rtWtcxpTLU5hSuRtHU9uRKUaV7P0yLjG5M7NhkF4T2yo2Xrrmdz3cwzp4ajF69hN97zfmcm3S2W6taEPeab/KtfXU7YjfFHl4vq+T8afYADd4gAAAAAFCoAgd8qPaw76NP6fU5LjodiSyu87cc+i42O5YqgpwlB6STRyHeHAyhKad01aFvjm/mYZY8ve9Iyx0zSfHdqk07O92+1FPm3nl9W+hg1KyWvtPl+FfqZu0ItWitIpt/ma1ZEVVZ27rmD2+l6lWlLklpZZIszr3yueakjFU8wrMaX51c8367zGq1r9Oh5rJrXqWJMbZ2lcnUfMtNiRQhnMh6ghGJmYfDhatVcNSNn2PhMrv4fVmBgMFfgb5upsF4ioo/hik5yXBcl1eZaI2vkvXHWbW9obd/p5sjsQdeWs12Y/l4v4u3gbmi3RpqKUYqySSSXBLgXDrrGo0+R5Gac2SbyAAsxAAAAAAAAGQG82xPtl24r21w95cu8nyliJjbTFltjtFquHbT2VaT631yd1wZq+IwrTz10PoDbm71Oum8oz52yff16nPdu7tSg/bi1fjqn1TOa+OYfT8Tn0zRqe0/DmtfCy1XlzMOtQtwsnor9DdcXsprh1/e3gYGJ2X2k+D+pm7u0tTlSb79H4aliVJm0Vdluycej+K1XLqWJ7Ns9H0IU6IlCfw/aSa7nyFOg+V/WpsFPZ3c76tr/wAq7Mmlsxctfj4InR0xCAwmDctI5c+HiTWF2d0JjD7NbtfPglfySNy2FuPOdpVW4Ry4e0+5cO9+BaKzPsyy56Yo3adNe3d3fnXmowXK8npFPi/ouJ17ZGzIYemoQXVvjJ82XcBgYUYKFOKjFcuPV82ZJ00p0vnOZzbZ51Hav+9wAF3CAAAAAAAAAAAAAKHmcE1Zq65PNHsAQWO3WoVNE4P/AI6eDNfxO4k192UJrlLtRf1N9BSaRLrx87Pj9rOYVNyq60hH+nslqO5uJ07DS6uLOqAj/lDo/Vs3xDmuH3FrPVRXWUv0RL4LcOmv5k79IK3zd/obmBGOsM7+pZ7edI/Z+yKNH+XBJ+885eLM+xUGjita1p3adyAAKgAAAAAAAAAAAAAAAAAAAAAAAAAAAAAAAAAAAAAAAAAAAAAAAAAAAAAAAAAAAAAAAAAAAAAAAP/Z"/>
          <p:cNvSpPr>
            <a:spLocks noChangeAspect="1" noChangeArrowheads="1"/>
          </p:cNvSpPr>
          <p:nvPr/>
        </p:nvSpPr>
        <p:spPr bwMode="auto">
          <a:xfrm>
            <a:off x="-544510" y="-844549"/>
            <a:ext cx="1004885" cy="100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sp>
        <p:nvSpPr>
          <p:cNvPr id="21" name="TextBox 20"/>
          <p:cNvSpPr txBox="1"/>
          <p:nvPr/>
        </p:nvSpPr>
        <p:spPr>
          <a:xfrm>
            <a:off x="1365184" y="1087281"/>
            <a:ext cx="9505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600" dirty="0" err="1"/>
              <a:t>Categories</a:t>
            </a:r>
            <a:r>
              <a:rPr lang="fr-FR" sz="3600" dirty="0"/>
              <a:t> of </a:t>
            </a:r>
            <a:r>
              <a:rPr lang="fr-FR" sz="3600" dirty="0" err="1"/>
              <a:t>our</a:t>
            </a:r>
            <a:r>
              <a:rPr lang="fr-FR" sz="3600" dirty="0"/>
              <a:t> data</a:t>
            </a:r>
            <a:endParaRPr lang="en-US" sz="36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9385005" y="6470969"/>
            <a:ext cx="2743200" cy="365125"/>
          </a:xfrm>
        </p:spPr>
        <p:txBody>
          <a:bodyPr/>
          <a:lstStyle/>
          <a:p>
            <a:fld id="{ABA4BD45-B1B4-43B8-B1D1-EE0B5FA09DBA}" type="slidenum">
              <a:rPr lang="fr-FR" sz="2000" b="1" smtClean="0">
                <a:solidFill>
                  <a:schemeClr val="bg1"/>
                </a:solidFill>
              </a:rPr>
              <a:t>7</a:t>
            </a:fld>
            <a:endParaRPr lang="fr-FR" sz="1600" b="1" dirty="0">
              <a:solidFill>
                <a:schemeClr val="bg1"/>
              </a:solidFill>
            </a:endParaRPr>
          </a:p>
        </p:txBody>
      </p:sp>
      <p:cxnSp>
        <p:nvCxnSpPr>
          <p:cNvPr id="6" name="Elbow Connector 5"/>
          <p:cNvCxnSpPr/>
          <p:nvPr/>
        </p:nvCxnSpPr>
        <p:spPr>
          <a:xfrm>
            <a:off x="590550" y="2339163"/>
            <a:ext cx="552450" cy="38277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/>
          <p:nvPr/>
        </p:nvCxnSpPr>
        <p:spPr>
          <a:xfrm>
            <a:off x="562270" y="3251350"/>
            <a:ext cx="552450" cy="38277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/>
          <p:nvPr/>
        </p:nvCxnSpPr>
        <p:spPr>
          <a:xfrm>
            <a:off x="544106" y="4120397"/>
            <a:ext cx="552450" cy="38277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>
            <a:off x="584337" y="5609226"/>
            <a:ext cx="552450" cy="38277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1296725" y="2391152"/>
            <a:ext cx="304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Personal</a:t>
            </a:r>
            <a:r>
              <a:rPr lang="fr-FR" sz="3600" dirty="0"/>
              <a:t> </a:t>
            </a:r>
            <a:r>
              <a:rPr lang="fr-FR" sz="3600" dirty="0" err="1"/>
              <a:t>status</a:t>
            </a:r>
            <a:r>
              <a:rPr lang="fr-FR" sz="3600" dirty="0"/>
              <a:t> </a:t>
            </a:r>
            <a:endParaRPr lang="en-US" sz="3600" dirty="0"/>
          </a:p>
        </p:txBody>
      </p:sp>
      <p:sp>
        <p:nvSpPr>
          <p:cNvPr id="34" name="TextBox 33"/>
          <p:cNvSpPr txBox="1"/>
          <p:nvPr/>
        </p:nvSpPr>
        <p:spPr>
          <a:xfrm>
            <a:off x="1320866" y="3224170"/>
            <a:ext cx="30413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Symptoms</a:t>
            </a:r>
            <a:r>
              <a:rPr lang="fr-FR" sz="3600" dirty="0"/>
              <a:t> </a:t>
            </a:r>
            <a:endParaRPr lang="en-US" sz="3600" dirty="0"/>
          </a:p>
        </p:txBody>
      </p:sp>
      <p:sp>
        <p:nvSpPr>
          <p:cNvPr id="35" name="TextBox 34"/>
          <p:cNvSpPr txBox="1"/>
          <p:nvPr/>
        </p:nvSpPr>
        <p:spPr>
          <a:xfrm>
            <a:off x="1296723" y="4081907"/>
            <a:ext cx="42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Professional </a:t>
            </a:r>
            <a:r>
              <a:rPr lang="fr-FR" sz="3600" dirty="0" err="1"/>
              <a:t>status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1296723" y="5480248"/>
            <a:ext cx="62949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err="1"/>
              <a:t>Comments</a:t>
            </a:r>
            <a:r>
              <a:rPr lang="fr-FR" sz="3600" dirty="0"/>
              <a:t> </a:t>
            </a:r>
            <a:endParaRPr lang="en-US" sz="3600" dirty="0"/>
          </a:p>
        </p:txBody>
      </p:sp>
      <p:sp>
        <p:nvSpPr>
          <p:cNvPr id="7" name="Right Arrow 6"/>
          <p:cNvSpPr/>
          <p:nvPr/>
        </p:nvSpPr>
        <p:spPr>
          <a:xfrm>
            <a:off x="5716534" y="3561387"/>
            <a:ext cx="1422658" cy="848392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7809898" y="3327854"/>
            <a:ext cx="3982052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3200" b="1" dirty="0"/>
              <a:t>The impact of </a:t>
            </a:r>
            <a:r>
              <a:rPr lang="fr-FR" sz="3200" b="1" dirty="0" err="1"/>
              <a:t>Covid</a:t>
            </a:r>
            <a:endParaRPr lang="fr-FR" sz="3200" b="1" dirty="0"/>
          </a:p>
          <a:p>
            <a:pPr algn="ctr"/>
            <a:endParaRPr lang="en-US" sz="3200" b="1" dirty="0"/>
          </a:p>
        </p:txBody>
      </p:sp>
      <p:sp>
        <p:nvSpPr>
          <p:cNvPr id="24" name="TextBox 34">
            <a:extLst>
              <a:ext uri="{FF2B5EF4-FFF2-40B4-BE49-F238E27FC236}">
                <a16:creationId xmlns:a16="http://schemas.microsoft.com/office/drawing/2014/main" id="{13D6DD82-F046-4FB4-BDA8-62E0AA324A1D}"/>
              </a:ext>
            </a:extLst>
          </p:cNvPr>
          <p:cNvSpPr txBox="1"/>
          <p:nvPr/>
        </p:nvSpPr>
        <p:spPr>
          <a:xfrm>
            <a:off x="1290099" y="4830655"/>
            <a:ext cx="4296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Habits</a:t>
            </a:r>
            <a:endParaRPr lang="en-US" sz="3600" dirty="0"/>
          </a:p>
        </p:txBody>
      </p:sp>
      <p:cxnSp>
        <p:nvCxnSpPr>
          <p:cNvPr id="25" name="Elbow Connector 30">
            <a:extLst>
              <a:ext uri="{FF2B5EF4-FFF2-40B4-BE49-F238E27FC236}">
                <a16:creationId xmlns:a16="http://schemas.microsoft.com/office/drawing/2014/main" id="{08210FBB-8919-4DE1-A81F-3921974AED39}"/>
              </a:ext>
            </a:extLst>
          </p:cNvPr>
          <p:cNvCxnSpPr/>
          <p:nvPr/>
        </p:nvCxnSpPr>
        <p:spPr>
          <a:xfrm>
            <a:off x="597591" y="4886987"/>
            <a:ext cx="552450" cy="38277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3070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A76C1D71-7134-4BCB-A90B-A634439FF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90" y="1183313"/>
            <a:ext cx="5425910" cy="430239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B66BD16-1387-4882-8849-4763D731EF20}"/>
              </a:ext>
            </a:extLst>
          </p:cNvPr>
          <p:cNvSpPr txBox="1"/>
          <p:nvPr/>
        </p:nvSpPr>
        <p:spPr>
          <a:xfrm>
            <a:off x="1064514" y="128168"/>
            <a:ext cx="1052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OUR TARGET POPULATION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F469C21-6D47-4E92-8D3D-7C8CF16D9E68}"/>
              </a:ext>
            </a:extLst>
          </p:cNvPr>
          <p:cNvCxnSpPr/>
          <p:nvPr/>
        </p:nvCxnSpPr>
        <p:spPr>
          <a:xfrm>
            <a:off x="1149858" y="614458"/>
            <a:ext cx="1032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age 3">
            <a:extLst>
              <a:ext uri="{FF2B5EF4-FFF2-40B4-BE49-F238E27FC236}">
                <a16:creationId xmlns:a16="http://schemas.microsoft.com/office/drawing/2014/main" id="{7271FD37-B854-4698-BDAF-5B1E287EA5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6860" y="1183313"/>
            <a:ext cx="3558848" cy="4105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90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B66BD16-1387-4882-8849-4763D731EF20}"/>
              </a:ext>
            </a:extLst>
          </p:cNvPr>
          <p:cNvSpPr txBox="1"/>
          <p:nvPr/>
        </p:nvSpPr>
        <p:spPr>
          <a:xfrm>
            <a:off x="1064514" y="128168"/>
            <a:ext cx="10525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BF469C21-6D47-4E92-8D3D-7C8CF16D9E68}"/>
              </a:ext>
            </a:extLst>
          </p:cNvPr>
          <p:cNvCxnSpPr/>
          <p:nvPr/>
        </p:nvCxnSpPr>
        <p:spPr>
          <a:xfrm>
            <a:off x="1149858" y="614458"/>
            <a:ext cx="103251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 7">
            <a:extLst>
              <a:ext uri="{FF2B5EF4-FFF2-40B4-BE49-F238E27FC236}">
                <a16:creationId xmlns:a16="http://schemas.microsoft.com/office/drawing/2014/main" id="{703AE99B-DAB7-4156-9B60-AA71DB8F21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2562" y="1975800"/>
            <a:ext cx="5486875" cy="4447739"/>
          </a:xfrm>
          <a:prstGeom prst="rect">
            <a:avLst/>
          </a:prstGeom>
        </p:spPr>
      </p:pic>
      <p:graphicFrame>
        <p:nvGraphicFramePr>
          <p:cNvPr id="9" name="Table 182">
            <a:extLst>
              <a:ext uri="{FF2B5EF4-FFF2-40B4-BE49-F238E27FC236}">
                <a16:creationId xmlns:a16="http://schemas.microsoft.com/office/drawing/2014/main" id="{FF114EAB-A60B-4A91-B434-526D3028EABE}"/>
              </a:ext>
            </a:extLst>
          </p:cNvPr>
          <p:cNvGraphicFramePr>
            <a:graphicFrameLocks noGrp="1"/>
          </p:cNvGraphicFramePr>
          <p:nvPr/>
        </p:nvGraphicFramePr>
        <p:xfrm>
          <a:off x="1015746" y="686366"/>
          <a:ext cx="4569994" cy="51435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71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28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435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fr-MA" sz="18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Part I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MA" sz="1800" b="1" kern="1200" dirty="0" err="1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n-lt"/>
                          <a:ea typeface="+mn-ea"/>
                          <a:cs typeface="Times New Roman" panose="02020603050405020304" pitchFamily="18" charset="0"/>
                        </a:rPr>
                        <a:t>PartII</a:t>
                      </a:r>
                      <a:endParaRPr lang="fr-MA" sz="1800" b="1" kern="1200" dirty="0">
                        <a:solidFill>
                          <a:schemeClr val="bg1"/>
                        </a:solidFill>
                        <a:latin typeface="+mn-lt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TextBox 2">
            <a:extLst>
              <a:ext uri="{FF2B5EF4-FFF2-40B4-BE49-F238E27FC236}">
                <a16:creationId xmlns:a16="http://schemas.microsoft.com/office/drawing/2014/main" id="{B6D40BE2-A36A-431E-BE73-285C596D8A46}"/>
              </a:ext>
            </a:extLst>
          </p:cNvPr>
          <p:cNvSpPr txBox="1"/>
          <p:nvPr/>
        </p:nvSpPr>
        <p:spPr>
          <a:xfrm>
            <a:off x="4760964" y="1426471"/>
            <a:ext cx="2273110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cs typeface="Times New Roman" panose="02020603050405020304" pitchFamily="18" charset="0"/>
              </a:rPr>
              <a:t>Bar plots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4062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639</Words>
  <Application>Microsoft Office PowerPoint</Application>
  <PresentationFormat>Grand écran</PresentationFormat>
  <Paragraphs>105</Paragraphs>
  <Slides>14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Monaco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Hasnaa LATIQUE</dc:creator>
  <cp:lastModifiedBy>Hasnaa LATIQUE</cp:lastModifiedBy>
  <cp:revision>79</cp:revision>
  <dcterms:created xsi:type="dcterms:W3CDTF">2021-01-18T12:51:11Z</dcterms:created>
  <dcterms:modified xsi:type="dcterms:W3CDTF">2021-01-19T10:42:46Z</dcterms:modified>
</cp:coreProperties>
</file>