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66" r:id="rId7"/>
    <p:sldId id="268" r:id="rId8"/>
    <p:sldId id="259" r:id="rId9"/>
    <p:sldId id="273" r:id="rId10"/>
    <p:sldId id="264" r:id="rId11"/>
    <p:sldId id="267" r:id="rId12"/>
    <p:sldId id="269" r:id="rId13"/>
    <p:sldId id="261" r:id="rId14"/>
    <p:sldId id="274" r:id="rId15"/>
    <p:sldId id="265" r:id="rId16"/>
    <p:sldId id="270" r:id="rId17"/>
    <p:sldId id="271" r:id="rId18"/>
    <p:sldId id="262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13929-C359-4D49-B25E-9B2871DAC839}" v="2193" dt="2021-01-19T15:01:08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77376"/>
  </p:normalViewPr>
  <p:slideViewPr>
    <p:cSldViewPr snapToGrid="0">
      <p:cViewPr>
        <p:scale>
          <a:sx n="112" d="100"/>
          <a:sy n="112" d="100"/>
        </p:scale>
        <p:origin x="3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9045-4341-48F4-8C15-D79ECB5D216B}" type="datetimeFigureOut">
              <a:rPr lang="en-US"/>
              <a:t>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5DBE9-DD32-4943-A349-4C4CA51E18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2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DBE9-DD32-4943-A349-4C4CA51E18F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2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DBE9-DD32-4943-A349-4C4CA51E18F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1994,1995,1996 -&gt;  antibodies, determine, treatment ; Balance of fewer articles describing both the disease and treatment methodlogies.</a:t>
            </a:r>
          </a:p>
          <a:p>
            <a:r>
              <a:rPr lang="en-FR" dirty="0"/>
              <a:t>1997,1998,1999 -&gt; clinical, trial, effects, patient ; Emergence of more clinical trials articles.</a:t>
            </a:r>
          </a:p>
          <a:p>
            <a:r>
              <a:rPr lang="en-FR" dirty="0"/>
              <a:t>2000,2001,2002 -&gt; systemic, may, dose, showed, objective, results, mg, mean. Articels with more emperical measures used to determine dosage of drugs.</a:t>
            </a:r>
          </a:p>
          <a:p>
            <a:r>
              <a:rPr lang="en-FR" dirty="0"/>
              <a:t>2003,2004,2005 -&gt; found, anti, treated, compared,group, assessed, lupus,effect . Studies on drug effects, statistical comparison of groups, effects of time.</a:t>
            </a:r>
          </a:p>
          <a:p>
            <a:r>
              <a:rPr lang="en-FR" dirty="0"/>
              <a:t>2006,2007,2008 -&gt; activity, disease, systemic, conclusions, data, significant, conclusion. Some longterm studies ha</a:t>
            </a:r>
            <a:r>
              <a:rPr lang="en-GB" dirty="0" err="1"/>
              <a:t>ve</a:t>
            </a:r>
            <a:r>
              <a:rPr lang="en-FR" dirty="0"/>
              <a:t> been concluded with data. Possibly of drug clinical trials. </a:t>
            </a:r>
          </a:p>
          <a:p>
            <a:r>
              <a:rPr lang="en-FR" dirty="0"/>
              <a:t>2009,2010,2011,2012 -&gt; observed, using, sle,score, used, age, control, total, performed. Monitoring of drug use. Mostly after approval of trials and release into market.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DBE9-DD32-4943-A349-4C4CA51E18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1994,1995,1996 -&gt;  antibodies, determine, treatment ; Balance of fewer articles describing both the disease and treatment methodlogies.</a:t>
            </a:r>
          </a:p>
          <a:p>
            <a:r>
              <a:rPr lang="en-FR" dirty="0"/>
              <a:t>1997,1998,1999 -&gt; clinical, trial, effects, patient ; Emergence of more clinical trials articles.</a:t>
            </a:r>
          </a:p>
          <a:p>
            <a:r>
              <a:rPr lang="en-FR" dirty="0"/>
              <a:t>2000,2001,2002 -&gt; systemic, may, dose, showed, objective, results, mg, mean. Articels with more emperical measures used to determine dosage of drugs.</a:t>
            </a:r>
          </a:p>
          <a:p>
            <a:r>
              <a:rPr lang="en-FR" dirty="0"/>
              <a:t>2003,2004,2005 -&gt; found, anti, treated, compared,group, assessed, lupus,effect . Studies on drug effects, statistical comparison of groups, effects of time.</a:t>
            </a:r>
          </a:p>
          <a:p>
            <a:r>
              <a:rPr lang="en-FR" dirty="0"/>
              <a:t>2006,2007,2008 -&gt; activity, disease, systemic, conclusions, data, significant, conclusion. Some longterm studies ha</a:t>
            </a:r>
            <a:r>
              <a:rPr lang="en-GB" dirty="0" err="1"/>
              <a:t>ve</a:t>
            </a:r>
            <a:r>
              <a:rPr lang="en-FR" dirty="0"/>
              <a:t> been concluded with data. Possibly of drug clinical trials. </a:t>
            </a:r>
          </a:p>
          <a:p>
            <a:r>
              <a:rPr lang="en-FR" dirty="0"/>
              <a:t>2009,2010,2011,2012 -&gt; observed, using, sle,score, used, age, control, total, performed. Monitoring of drug use. Mostly after approval of trials and release into market.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DBE9-DD32-4943-A349-4C4CA51E18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1994,1995,1996 - &gt; steroids, corticosteroids,antimalarial, anticoagulant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dirty="0"/>
              <a:t>1997,1998,1999 - &gt; immunosuppression, anticoagulant, cyclophosphamide (low representation), hydroxychoroquinone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dirty="0"/>
              <a:t>2000, 2001, 2002 - &gt; antiinflammatory, antibodies (low representation), azathioprine</a:t>
            </a:r>
          </a:p>
          <a:p>
            <a:r>
              <a:rPr lang="en-FR" dirty="0"/>
              <a:t>2003, 2004, 2005 - &gt; hydroxychoroquinone, antigns, immunosuppresive, interleukin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dirty="0"/>
              <a:t>2006, 2007, 2008 - &gt; plasma (low representation), antibody, abetimus, rituximab, mizoribine, infliximab, pharmacokinetics, belimumab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dirty="0"/>
              <a:t>2009, 2010, 2011, 2012 - &gt; immunoglobulin, cyclophosphamide, mm (low representation) , methotrexate, immunoglobulins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DBE9-DD32-4943-A349-4C4CA51E18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5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DBE9-DD32-4943-A349-4C4CA51E18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1/19/21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36D8-F89C-6E45-B99C-A9C651558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/>
              <a:t>Text Mining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D10A4-1ECB-A649-90FA-A57830511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err="1"/>
              <a:t>Ponnappa</a:t>
            </a:r>
            <a:r>
              <a:rPr lang="fr-FR"/>
              <a:t> </a:t>
            </a:r>
            <a:r>
              <a:rPr lang="fr-FR" err="1"/>
              <a:t>Appanna</a:t>
            </a:r>
            <a:r>
              <a:rPr lang="fr-FR"/>
              <a:t> MACHIMANDA</a:t>
            </a:r>
          </a:p>
          <a:p>
            <a:r>
              <a:rPr lang="fr-FR"/>
              <a:t>Uranie JEAN-LOUIS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842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C00C3-4825-411A-A634-0ED59E37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agregated</a:t>
            </a:r>
            <a:r>
              <a:rPr lang="fr-FR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8072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237C2-20C5-46F2-8170-C6FE590B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Chi square test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550795-78AD-4CC3-A35B-356C13EF2D08}"/>
              </a:ext>
            </a:extLst>
          </p:cNvPr>
          <p:cNvSpPr txBox="1"/>
          <p:nvPr/>
        </p:nvSpPr>
        <p:spPr>
          <a:xfrm>
            <a:off x="1083212" y="3193366"/>
            <a:ext cx="5134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Strong association </a:t>
            </a:r>
            <a:r>
              <a:rPr lang="fr-FR" err="1"/>
              <a:t>between</a:t>
            </a:r>
            <a:r>
              <a:rPr lang="fr-FR"/>
              <a:t> </a:t>
            </a:r>
            <a:r>
              <a:rPr lang="fr-FR" err="1"/>
              <a:t>words</a:t>
            </a:r>
            <a:r>
              <a:rPr lang="fr-FR"/>
              <a:t> and </a:t>
            </a:r>
            <a:r>
              <a:rPr lang="fr-FR" err="1"/>
              <a:t>years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Words</a:t>
            </a:r>
            <a:r>
              <a:rPr lang="fr-FR"/>
              <a:t> </a:t>
            </a:r>
            <a:r>
              <a:rPr lang="fr-FR" err="1"/>
              <a:t>frequency</a:t>
            </a:r>
            <a:r>
              <a:rPr lang="fr-FR"/>
              <a:t> are </a:t>
            </a:r>
            <a:r>
              <a:rPr lang="fr-FR" err="1"/>
              <a:t>significantly</a:t>
            </a:r>
            <a:r>
              <a:rPr lang="fr-FR"/>
              <a:t> différents </a:t>
            </a:r>
            <a:r>
              <a:rPr lang="fr-FR" err="1"/>
              <a:t>from</a:t>
            </a:r>
            <a:r>
              <a:rPr lang="fr-FR"/>
              <a:t> </a:t>
            </a:r>
            <a:r>
              <a:rPr lang="fr-FR" err="1"/>
              <a:t>each</a:t>
            </a:r>
            <a:r>
              <a:rPr lang="fr-FR"/>
              <a:t> </a:t>
            </a:r>
            <a:r>
              <a:rPr lang="fr-FR" err="1"/>
              <a:t>other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Words</a:t>
            </a:r>
            <a:r>
              <a:rPr lang="fr-FR"/>
              <a:t> </a:t>
            </a:r>
            <a:r>
              <a:rPr lang="fr-FR" err="1"/>
              <a:t>frequency</a:t>
            </a:r>
            <a:r>
              <a:rPr lang="fr-FR"/>
              <a:t> are </a:t>
            </a:r>
            <a:r>
              <a:rPr lang="fr-FR" err="1"/>
              <a:t>significantly</a:t>
            </a:r>
            <a:r>
              <a:rPr lang="fr-FR"/>
              <a:t>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from</a:t>
            </a:r>
            <a:r>
              <a:rPr lang="fr-FR"/>
              <a:t> </a:t>
            </a:r>
            <a:r>
              <a:rPr lang="fr-FR" err="1"/>
              <a:t>each</a:t>
            </a:r>
            <a:r>
              <a:rPr lang="fr-FR"/>
              <a:t> </a:t>
            </a:r>
            <a:r>
              <a:rPr lang="fr-FR" err="1"/>
              <a:t>years</a:t>
            </a:r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5A84060-41E3-4CA7-ACCB-35E95DA3A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662" y="3399183"/>
            <a:ext cx="5058658" cy="938834"/>
          </a:xfrm>
        </p:spPr>
      </p:pic>
    </p:spTree>
    <p:extLst>
      <p:ext uri="{BB962C8B-B14F-4D97-AF65-F5344CB8AC3E}">
        <p14:creationId xmlns:p14="http://schemas.microsoft.com/office/powerpoint/2010/main" val="364611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D3392-0ED4-4CCF-9414-99FE738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24" y="171077"/>
            <a:ext cx="7254925" cy="574511"/>
          </a:xfrm>
        </p:spPr>
        <p:txBody>
          <a:bodyPr>
            <a:normAutofit fontScale="90000"/>
          </a:bodyPr>
          <a:lstStyle/>
          <a:p>
            <a:r>
              <a:rPr lang="fr-FR"/>
              <a:t>Eigen values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ECFE2F-519F-4D30-9A25-9692CDE9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632" y="2198411"/>
            <a:ext cx="5810250" cy="2752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39BFA2-80A0-4664-BBB6-76AF4FFD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886198"/>
            <a:ext cx="5810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2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7E71D-9ABE-4DB7-B0FD-285858D5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824" y="87733"/>
            <a:ext cx="6880039" cy="460907"/>
          </a:xfrm>
        </p:spPr>
        <p:txBody>
          <a:bodyPr>
            <a:normAutofit fontScale="90000"/>
          </a:bodyPr>
          <a:lstStyle/>
          <a:p>
            <a:r>
              <a:rPr lang="fr-FR"/>
              <a:t>CA </a:t>
            </a:r>
            <a:r>
              <a:rPr lang="fr-FR" err="1"/>
              <a:t>agregated</a:t>
            </a:r>
            <a:r>
              <a:rPr lang="fr-FR"/>
              <a:t> by </a:t>
            </a:r>
            <a:r>
              <a:rPr lang="fr-FR" err="1"/>
              <a:t>year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3CFD17-7BB7-4351-84C5-E5DC26009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740942"/>
            <a:ext cx="105537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0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7E71D-9ABE-4DB7-B0FD-285858D5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824" y="87733"/>
            <a:ext cx="6880039" cy="460907"/>
          </a:xfrm>
        </p:spPr>
        <p:txBody>
          <a:bodyPr>
            <a:normAutofit fontScale="90000"/>
          </a:bodyPr>
          <a:lstStyle/>
          <a:p>
            <a:r>
              <a:rPr lang="fr-FR" dirty="0"/>
              <a:t>Evolution of </a:t>
            </a:r>
            <a:r>
              <a:rPr lang="fr-FR" dirty="0" err="1"/>
              <a:t>research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41F52-39AF-0C4D-8BB9-B04B7ECADF72}"/>
              </a:ext>
            </a:extLst>
          </p:cNvPr>
          <p:cNvSpPr txBox="1"/>
          <p:nvPr/>
        </p:nvSpPr>
        <p:spPr>
          <a:xfrm>
            <a:off x="971550" y="1171575"/>
            <a:ext cx="101584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1994,1995,1996 -&gt;  antibodies, determine, treatment. Balance of fewer articles describing both the disease and treatment methodlogies.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1997,1998,1999 -&gt; clinical, trial, effects, patient. Emergence of more clinical trials 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2000,2001,2002 -&gt; systemic, may, dose, showed, objective, results, mg, mean.  Articles with more emperical measures used to determine dosage of drugs.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2003,2004,2005 -&gt; found, anti, treated, compared,group, assessed, lupus,effect. Studies on drug effects, statistical comparison of groups, effects of time.</a:t>
            </a:r>
          </a:p>
          <a:p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2006,2007,2008 -&gt; activity, disease, systemic, conclusions, data, significant, conclusion. Some longterm studies ha</a:t>
            </a:r>
            <a:r>
              <a:rPr lang="en-GB" dirty="0" err="1"/>
              <a:t>ve</a:t>
            </a:r>
            <a:r>
              <a:rPr lang="en-FR" dirty="0"/>
              <a:t> been concluded with data. Possibly of drug clinical trials.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2009,2010,2011,2012 -&gt; observed, using, sle,score, used, age, control, total, performed. Monitoring of drug use. Mostly after approval of trials and release into market.</a:t>
            </a:r>
          </a:p>
          <a:p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62314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C00C3-4825-411A-A634-0ED59E37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Evolution of </a:t>
            </a:r>
            <a:r>
              <a:rPr lang="fr-FR" err="1"/>
              <a:t>drugs</a:t>
            </a:r>
            <a:r>
              <a:rPr lang="fr-FR"/>
              <a:t> </a:t>
            </a:r>
            <a:r>
              <a:rPr lang="fr-FR" err="1"/>
              <a:t>agregated</a:t>
            </a:r>
            <a:r>
              <a:rPr lang="fr-FR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82516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237C2-20C5-46F2-8170-C6FE590B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Chi square test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550795-78AD-4CC3-A35B-356C13EF2D08}"/>
              </a:ext>
            </a:extLst>
          </p:cNvPr>
          <p:cNvSpPr txBox="1"/>
          <p:nvPr/>
        </p:nvSpPr>
        <p:spPr>
          <a:xfrm>
            <a:off x="1083212" y="3193366"/>
            <a:ext cx="5134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Week association </a:t>
            </a:r>
            <a:r>
              <a:rPr lang="fr-FR" err="1"/>
              <a:t>between</a:t>
            </a:r>
            <a:r>
              <a:rPr lang="fr-FR"/>
              <a:t> </a:t>
            </a:r>
            <a:r>
              <a:rPr lang="fr-FR" err="1"/>
              <a:t>drugs</a:t>
            </a:r>
            <a:r>
              <a:rPr lang="fr-FR"/>
              <a:t> and </a:t>
            </a:r>
            <a:r>
              <a:rPr lang="fr-FR" err="1"/>
              <a:t>years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Drugs</a:t>
            </a:r>
            <a:r>
              <a:rPr lang="fr-FR"/>
              <a:t> </a:t>
            </a:r>
            <a:r>
              <a:rPr lang="fr-FR" err="1"/>
              <a:t>frequency</a:t>
            </a:r>
            <a:r>
              <a:rPr lang="fr-FR"/>
              <a:t> are not </a:t>
            </a:r>
            <a:r>
              <a:rPr lang="fr-FR" err="1"/>
              <a:t>significantly</a:t>
            </a:r>
            <a:r>
              <a:rPr lang="fr-FR"/>
              <a:t> différents </a:t>
            </a:r>
            <a:r>
              <a:rPr lang="fr-FR" err="1"/>
              <a:t>from</a:t>
            </a:r>
            <a:r>
              <a:rPr lang="fr-FR"/>
              <a:t> </a:t>
            </a:r>
            <a:r>
              <a:rPr lang="fr-FR" err="1"/>
              <a:t>each</a:t>
            </a:r>
            <a:r>
              <a:rPr lang="fr-FR"/>
              <a:t> </a:t>
            </a:r>
            <a:r>
              <a:rPr lang="fr-FR" err="1"/>
              <a:t>other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Drugs</a:t>
            </a:r>
            <a:r>
              <a:rPr lang="fr-FR"/>
              <a:t> </a:t>
            </a:r>
            <a:r>
              <a:rPr lang="fr-FR" err="1"/>
              <a:t>frequency</a:t>
            </a:r>
            <a:r>
              <a:rPr lang="fr-FR"/>
              <a:t> are not </a:t>
            </a:r>
            <a:r>
              <a:rPr lang="fr-FR" err="1"/>
              <a:t>significantly</a:t>
            </a:r>
            <a:r>
              <a:rPr lang="fr-FR"/>
              <a:t> </a:t>
            </a:r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from</a:t>
            </a:r>
            <a:r>
              <a:rPr lang="fr-FR"/>
              <a:t> </a:t>
            </a:r>
            <a:r>
              <a:rPr lang="fr-FR" err="1"/>
              <a:t>each</a:t>
            </a:r>
            <a:r>
              <a:rPr lang="fr-FR"/>
              <a:t> </a:t>
            </a:r>
            <a:r>
              <a:rPr lang="fr-FR" err="1"/>
              <a:t>years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A6BEF3-A4E4-4ADE-A76D-078B07FA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62" y="3429000"/>
            <a:ext cx="4490931" cy="9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8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D3392-0ED4-4CCF-9414-99FE738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24" y="171077"/>
            <a:ext cx="7254925" cy="574511"/>
          </a:xfrm>
        </p:spPr>
        <p:txBody>
          <a:bodyPr>
            <a:normAutofit fontScale="90000"/>
          </a:bodyPr>
          <a:lstStyle/>
          <a:p>
            <a:r>
              <a:rPr lang="fr-FR"/>
              <a:t>Eigen values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D26927-ECAD-474D-850D-EB347A4B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52" y="2419722"/>
            <a:ext cx="5867400" cy="2733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FA40665-8395-45F8-931E-01FABAAC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4" y="933821"/>
            <a:ext cx="5705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7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7E71D-9ABE-4DB7-B0FD-285858D5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80" y="87733"/>
            <a:ext cx="8581089" cy="700057"/>
          </a:xfrm>
        </p:spPr>
        <p:txBody>
          <a:bodyPr>
            <a:normAutofit fontScale="90000"/>
          </a:bodyPr>
          <a:lstStyle/>
          <a:p>
            <a:r>
              <a:rPr lang="fr-FR"/>
              <a:t>CA </a:t>
            </a:r>
            <a:r>
              <a:rPr lang="fr-FR" err="1"/>
              <a:t>evolution</a:t>
            </a:r>
            <a:r>
              <a:rPr lang="fr-FR"/>
              <a:t> of </a:t>
            </a:r>
            <a:r>
              <a:rPr lang="fr-FR" err="1"/>
              <a:t>drugs</a:t>
            </a:r>
            <a:r>
              <a:rPr lang="fr-FR"/>
              <a:t> </a:t>
            </a:r>
            <a:r>
              <a:rPr lang="fr-FR" err="1"/>
              <a:t>agregated</a:t>
            </a:r>
            <a:r>
              <a:rPr lang="fr-FR"/>
              <a:t> by </a:t>
            </a:r>
            <a:r>
              <a:rPr lang="fr-FR" err="1"/>
              <a:t>year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810DB71-4F22-4C45-8A14-F659738D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2804"/>
            <a:ext cx="10515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3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7E71D-9ABE-4DB7-B0FD-285858D5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80" y="87733"/>
            <a:ext cx="8581089" cy="70005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evolution</a:t>
            </a:r>
            <a:r>
              <a:rPr lang="fr-FR" dirty="0"/>
              <a:t> of </a:t>
            </a:r>
            <a:r>
              <a:rPr lang="fr-FR" dirty="0" err="1"/>
              <a:t>drugs</a:t>
            </a:r>
            <a:r>
              <a:rPr lang="fr-FR" dirty="0"/>
              <a:t> </a:t>
            </a:r>
            <a:r>
              <a:rPr lang="fr-FR" dirty="0" err="1"/>
              <a:t>agregated</a:t>
            </a:r>
            <a:r>
              <a:rPr lang="fr-F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4BA3E-C6E7-134F-92D9-D99C64ECE91A}"/>
              </a:ext>
            </a:extLst>
          </p:cNvPr>
          <p:cNvSpPr txBox="1"/>
          <p:nvPr/>
        </p:nvSpPr>
        <p:spPr>
          <a:xfrm>
            <a:off x="971550" y="1171575"/>
            <a:ext cx="101584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1994,1995,1996 -&gt; steroids, corticosteroids,antimalarial, anticoagulant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1997,1998,1999 -&gt; immunosuppression, anticoagulant, cyclophosphamide (low representation), , hydroxychoroquinone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2000, 2001, 2002 -&gt; antiinflammatory, antibodies (low representation), azathioprine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2003, 2004, 2005 -&gt; hydroxychoroquinone, antigns, immunosuppresive, interleukin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2006, 2007, 2008 -&gt; plasma (low representation), , antibody, abetimus, rituximab, mizoribine, infliximab, pharmacokinetics, belimumab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2009, 2010, 2011, 2012 -&gt; immunoglobulin, cyclophosphamide, mm (low representation), methotrexate, immunoglobulins</a:t>
            </a:r>
          </a:p>
          <a:p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8943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09661-92AF-B64C-9870-4960B46717F4}"/>
              </a:ext>
            </a:extLst>
          </p:cNvPr>
          <p:cNvSpPr txBox="1"/>
          <p:nvPr/>
        </p:nvSpPr>
        <p:spPr>
          <a:xfrm>
            <a:off x="613317" y="334537"/>
            <a:ext cx="11273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/>
              <a:t>Overview Data:</a:t>
            </a:r>
          </a:p>
          <a:p>
            <a:r>
              <a:rPr lang="en-FR"/>
              <a:t>Thare are a total of 7 columns and 506 rows of data. Each row represents a unique title and is given an ID number ranging from 1 to 506. Many titles can be published by the same journal and the same author can publish many titles.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/>
              <a:t>409 unique authors. Most authors have published only 1 title. Maximum of 6 titles published by any 1 author.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/>
              <a:t>The most prolific authors who have produced 6 titles each are: </a:t>
            </a:r>
            <a:r>
              <a:rPr lang="en-GB" err="1"/>
              <a:t>Bernatsky</a:t>
            </a:r>
            <a:r>
              <a:rPr lang="en-GB"/>
              <a:t> S, Brunner HI, </a:t>
            </a:r>
            <a:r>
              <a:rPr lang="en-GB" err="1"/>
              <a:t>Hanly</a:t>
            </a:r>
            <a:r>
              <a:rPr lang="en-GB"/>
              <a:t> JG, Petri M, and Yee CS.</a:t>
            </a:r>
            <a:endParaRPr lang="en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/>
              <a:t>112 unique journals.  Most journals contain only 1 title. Maximum of 85 titles by a journal “Arthritis and rheumtism” which were written by 70 authors.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/>
          </a:p>
        </p:txBody>
      </p:sp>
      <p:pic>
        <p:nvPicPr>
          <p:cNvPr id="8" name="Picture 7" descr="Count of journals by titles&#10;">
            <a:extLst>
              <a:ext uri="{FF2B5EF4-FFF2-40B4-BE49-F238E27FC236}">
                <a16:creationId xmlns:a16="http://schemas.microsoft.com/office/drawing/2014/main" id="{7EA40F10-F568-C547-9BE6-4EDBF2B0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88" y="3130458"/>
            <a:ext cx="5083175" cy="3284630"/>
          </a:xfrm>
          <a:prstGeom prst="rect">
            <a:avLst/>
          </a:prstGeom>
        </p:spPr>
      </p:pic>
      <p:pic>
        <p:nvPicPr>
          <p:cNvPr id="12" name="Picture 11" descr="Count of authors by number of titles">
            <a:extLst>
              <a:ext uri="{FF2B5EF4-FFF2-40B4-BE49-F238E27FC236}">
                <a16:creationId xmlns:a16="http://schemas.microsoft.com/office/drawing/2014/main" id="{9D17E284-2D96-504F-97C6-1794168F0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7" y="3130458"/>
            <a:ext cx="5083175" cy="328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4BBC1-6AB5-4C40-BF6C-85C1C86F3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err="1"/>
              <a:t>Thank</a:t>
            </a:r>
            <a:r>
              <a:rPr lang="fr-FR"/>
              <a:t> </a:t>
            </a:r>
            <a:r>
              <a:rPr lang="fr-FR" err="1"/>
              <a:t>you</a:t>
            </a:r>
            <a:r>
              <a:rPr lang="fr-FR"/>
              <a:t> for </a:t>
            </a:r>
            <a:r>
              <a:rPr lang="fr-FR" err="1"/>
              <a:t>listening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60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09661-92AF-B64C-9870-4960B46717F4}"/>
              </a:ext>
            </a:extLst>
          </p:cNvPr>
          <p:cNvSpPr txBox="1"/>
          <p:nvPr/>
        </p:nvSpPr>
        <p:spPr>
          <a:xfrm>
            <a:off x="613317" y="334537"/>
            <a:ext cx="11273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Overview Data (cont):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M</a:t>
            </a:r>
            <a:r>
              <a:rPr lang="en-GB" dirty="0"/>
              <a:t>a</a:t>
            </a:r>
            <a:r>
              <a:rPr lang="en-FR" dirty="0"/>
              <a:t>ximum number of titles were published in the year 2007.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There are totally 19 years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2004 marks a sharp increase in the volume of titles published. There seems to be 2 significant year ranges by average volume of titles, which are 1994-2003 and 2004 to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“Arthritis and rheumatism” journal consistently published the most titles from 2004 to 2007 which may have contributed most to the increased volume of titles.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</p:txBody>
      </p:sp>
      <p:pic>
        <p:nvPicPr>
          <p:cNvPr id="4" name="Picture 3" descr="Number of titles by year">
            <a:extLst>
              <a:ext uri="{FF2B5EF4-FFF2-40B4-BE49-F238E27FC236}">
                <a16:creationId xmlns:a16="http://schemas.microsoft.com/office/drawing/2014/main" id="{12F0ECEF-BDDA-5E40-8DD5-AB7AFF7B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7" y="2819881"/>
            <a:ext cx="5278438" cy="3410805"/>
          </a:xfrm>
          <a:prstGeom prst="rect">
            <a:avLst/>
          </a:prstGeom>
        </p:spPr>
      </p:pic>
      <p:pic>
        <p:nvPicPr>
          <p:cNvPr id="9" name="Picture 8" descr="Top 10 journals by volume of publishing and year">
            <a:extLst>
              <a:ext uri="{FF2B5EF4-FFF2-40B4-BE49-F238E27FC236}">
                <a16:creationId xmlns:a16="http://schemas.microsoft.com/office/drawing/2014/main" id="{9D1CF8DF-9337-7F48-83ED-467AD17B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47" y="2819880"/>
            <a:ext cx="5278438" cy="34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4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0E09-7421-49B7-A3C6-13A35F72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fr-FR" err="1"/>
              <a:t>Word’s</a:t>
            </a:r>
            <a:r>
              <a:rPr lang="fr-FR"/>
              <a:t> </a:t>
            </a:r>
            <a:r>
              <a:rPr lang="fr-FR" err="1"/>
              <a:t>frequency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22548A-D40D-45A8-8BEB-6699DA6D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420242"/>
            <a:ext cx="6622412" cy="3934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D7B2F3-A012-4A8D-B47A-D4A12ED97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390" y="2420242"/>
            <a:ext cx="4228880" cy="39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C00C3-4825-411A-A634-0ED59E37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Non </a:t>
            </a:r>
            <a:r>
              <a:rPr lang="fr-FR" err="1"/>
              <a:t>agregated</a:t>
            </a:r>
            <a:r>
              <a:rPr lang="fr-FR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69299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237C2-20C5-46F2-8170-C6FE590B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Chi square test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60DC988-893A-465A-BB81-4E325DDA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3194" y="3467686"/>
            <a:ext cx="4911761" cy="104452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8550795-78AD-4CC3-A35B-356C13EF2D08}"/>
              </a:ext>
            </a:extLst>
          </p:cNvPr>
          <p:cNvSpPr txBox="1"/>
          <p:nvPr/>
        </p:nvSpPr>
        <p:spPr>
          <a:xfrm>
            <a:off x="1083212" y="3193366"/>
            <a:ext cx="5134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Strong</a:t>
            </a:r>
            <a:r>
              <a:rPr lang="fr-FR" dirty="0"/>
              <a:t> association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and </a:t>
            </a:r>
            <a:r>
              <a:rPr lang="fr-FR" dirty="0" err="1"/>
              <a:t>papers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frequency</a:t>
            </a:r>
            <a:r>
              <a:rPr lang="fr-FR" dirty="0"/>
              <a:t> are </a:t>
            </a:r>
            <a:r>
              <a:rPr lang="fr-FR" dirty="0" err="1"/>
              <a:t>significantly</a:t>
            </a:r>
            <a:r>
              <a:rPr lang="fr-FR" dirty="0"/>
              <a:t> différents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frequency</a:t>
            </a:r>
            <a:r>
              <a:rPr lang="fr-FR" dirty="0"/>
              <a:t> are </a:t>
            </a:r>
            <a:r>
              <a:rPr lang="fr-FR" dirty="0" err="1"/>
              <a:t>significantly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papers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299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D3392-0ED4-4CCF-9414-99FE738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24" y="171077"/>
            <a:ext cx="7254925" cy="574511"/>
          </a:xfrm>
        </p:spPr>
        <p:txBody>
          <a:bodyPr>
            <a:normAutofit fontScale="90000"/>
          </a:bodyPr>
          <a:lstStyle/>
          <a:p>
            <a:r>
              <a:rPr lang="fr-FR"/>
              <a:t>Eigen values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4749AC-64A8-4812-A066-87B5F5B5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63" y="942596"/>
            <a:ext cx="5705475" cy="5781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4AF88F-3367-4281-8E55-2327982E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82" y="1961529"/>
            <a:ext cx="5772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0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7E71D-9ABE-4DB7-B0FD-285858D5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824" y="87733"/>
            <a:ext cx="6880039" cy="460907"/>
          </a:xfrm>
        </p:spPr>
        <p:txBody>
          <a:bodyPr>
            <a:normAutofit fontScale="90000"/>
          </a:bodyPr>
          <a:lstStyle/>
          <a:p>
            <a:r>
              <a:rPr lang="fr-FR"/>
              <a:t>CA </a:t>
            </a:r>
            <a:r>
              <a:rPr lang="fr-FR" err="1"/>
              <a:t>with</a:t>
            </a:r>
            <a:r>
              <a:rPr lang="fr-FR"/>
              <a:t> non </a:t>
            </a:r>
            <a:r>
              <a:rPr lang="fr-FR" err="1"/>
              <a:t>agregated</a:t>
            </a:r>
            <a:r>
              <a:rPr lang="fr-FR"/>
              <a:t> data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85203A-2E81-4D62-8240-6B311CC8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54" y="675249"/>
            <a:ext cx="105441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3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7E71D-9ABE-4DB7-B0FD-285858D5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824" y="87733"/>
            <a:ext cx="6880039" cy="46090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Identifying</a:t>
            </a:r>
            <a:r>
              <a:rPr lang="fr-FR" dirty="0"/>
              <a:t> more </a:t>
            </a:r>
            <a:r>
              <a:rPr lang="fr-FR" dirty="0" err="1"/>
              <a:t>precise</a:t>
            </a:r>
            <a:r>
              <a:rPr lang="fr-FR" dirty="0"/>
              <a:t> topics</a:t>
            </a:r>
          </a:p>
        </p:txBody>
      </p:sp>
      <p:pic>
        <p:nvPicPr>
          <p:cNvPr id="11" name="Picture 10" descr="Bi plot with significant words and articles">
            <a:extLst>
              <a:ext uri="{FF2B5EF4-FFF2-40B4-BE49-F238E27FC236}">
                <a16:creationId xmlns:a16="http://schemas.microsoft.com/office/drawing/2014/main" id="{93438712-DABA-0843-B735-E429CF38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5" y="971551"/>
            <a:ext cx="6216699" cy="5200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22BB27-335E-6E4A-A305-997D2701CAAB}"/>
              </a:ext>
            </a:extLst>
          </p:cNvPr>
          <p:cNvSpPr txBox="1"/>
          <p:nvPr/>
        </p:nvSpPr>
        <p:spPr>
          <a:xfrm>
            <a:off x="7286625" y="1143000"/>
            <a:ext cx="45577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The dimension 1 and 2 explain 11.6% of the variance and there are 12 words which significantly contribute to these 2 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For the articles, there is a dip </a:t>
            </a:r>
            <a:r>
              <a:rPr lang="en-GB" dirty="0"/>
              <a:t>in contribution to the axes after the top 7. But there are many articles which remain significant. Here we have plotted the top 15.</a:t>
            </a:r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Dimension 1 seperates research topics involving “treatment methodology” indicated by words like : treatment, therapy,dose,months,mg, group. These are best characterised by articles ID 478, 442,342.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However the top contributing articles appear on the other side away from the treatment based articles. These are characterised by words which “describe the disease” like: antibodies, anti, associated, controls, risk, and sle.</a:t>
            </a:r>
          </a:p>
        </p:txBody>
      </p:sp>
    </p:spTree>
    <p:extLst>
      <p:ext uri="{BB962C8B-B14F-4D97-AF65-F5344CB8AC3E}">
        <p14:creationId xmlns:p14="http://schemas.microsoft.com/office/powerpoint/2010/main" val="23764939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189</TotalTime>
  <Words>1190</Words>
  <Application>Microsoft Macintosh PowerPoint</Application>
  <PresentationFormat>Widescreen</PresentationFormat>
  <Paragraphs>83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Text Mining analysis</vt:lpstr>
      <vt:lpstr>PowerPoint Presentation</vt:lpstr>
      <vt:lpstr>PowerPoint Presentation</vt:lpstr>
      <vt:lpstr>Word’s frequency</vt:lpstr>
      <vt:lpstr>Non agregated data</vt:lpstr>
      <vt:lpstr>Chi square test</vt:lpstr>
      <vt:lpstr>Eigen values</vt:lpstr>
      <vt:lpstr>CA with non agregated data</vt:lpstr>
      <vt:lpstr>Identifying more precise topics</vt:lpstr>
      <vt:lpstr>agregated data</vt:lpstr>
      <vt:lpstr>Chi square test</vt:lpstr>
      <vt:lpstr>Eigen values</vt:lpstr>
      <vt:lpstr>CA agregated by year</vt:lpstr>
      <vt:lpstr>Evolution of research</vt:lpstr>
      <vt:lpstr>Evolution of drugs agregated data</vt:lpstr>
      <vt:lpstr>Chi square test</vt:lpstr>
      <vt:lpstr>Eigen values</vt:lpstr>
      <vt:lpstr>CA evolution of drugs agregated by year</vt:lpstr>
      <vt:lpstr>evolution of drugs agregated 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analysis</dc:title>
  <dc:creator>Ponnappa Appanna MACHIMANDA</dc:creator>
  <cp:lastModifiedBy>Ponnappa Appanna MACHIMANDA</cp:lastModifiedBy>
  <cp:revision>2</cp:revision>
  <dcterms:created xsi:type="dcterms:W3CDTF">2021-01-17T08:03:02Z</dcterms:created>
  <dcterms:modified xsi:type="dcterms:W3CDTF">2021-01-19T15:06:39Z</dcterms:modified>
</cp:coreProperties>
</file>