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lol/main/EDE8D9717B9942ABC676AEAD386381E4" TargetMode="External"/><Relationship Id="rId2" Type="http://schemas.openxmlformats.org/officeDocument/2006/relationships/hyperlink" Target="https://github.com/AprendizajeProfundo/Diploma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://library.lol/main/8BBC6F648C777B669662A4066F882AB0" TargetMode="External"/><Relationship Id="rId4" Type="http://schemas.openxmlformats.org/officeDocument/2006/relationships/hyperlink" Target="http://library.lol/main/472B57FA461867F6CFB4334BFED600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FE84E-47B9-AC7C-1101-E00E73A1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Modelos lineales generalizados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AA4BD-5A74-0D17-70BD-6A6DEC11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8366"/>
            <a:ext cx="9448800" cy="685800"/>
          </a:xfrm>
        </p:spPr>
        <p:txBody>
          <a:bodyPr/>
          <a:lstStyle/>
          <a:p>
            <a:pPr algn="ctr"/>
            <a:r>
              <a:rPr lang="es-CO" dirty="0"/>
              <a:t>Kevin Daniel Medina Cardona</a:t>
            </a:r>
          </a:p>
        </p:txBody>
      </p:sp>
    </p:spTree>
    <p:extLst>
      <p:ext uri="{BB962C8B-B14F-4D97-AF65-F5344CB8AC3E}">
        <p14:creationId xmlns:p14="http://schemas.microsoft.com/office/powerpoint/2010/main" val="307917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6D12A1-3B80-D088-AFEE-574160A4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3" y="1028768"/>
            <a:ext cx="6902824" cy="56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35F2C-AD0C-A1C3-820D-30D7C5AF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E2A14-87A3-559B-ABFE-43A1D511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Alvaro Montenegro y Daniel Montenegro, </a:t>
            </a:r>
            <a:r>
              <a:rPr lang="en-US" b="0" i="0" u="sng" dirty="0" err="1">
                <a:solidFill>
                  <a:srgbClr val="296EAA"/>
                </a:solidFill>
                <a:effectLst/>
                <a:latin typeface="Helvetica Neue"/>
                <a:hlinkClick r:id="rId2"/>
              </a:rPr>
              <a:t>Inteligencia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 Artificial y </a:t>
            </a:r>
            <a:r>
              <a:rPr lang="en-US" b="0" i="0" u="sng" dirty="0" err="1">
                <a:solidFill>
                  <a:srgbClr val="296EAA"/>
                </a:solidFill>
                <a:effectLst/>
                <a:latin typeface="Helvetica Neue"/>
                <a:hlinkClick r:id="rId2"/>
              </a:rPr>
              <a:t>Aprendizaje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 Profundo, 2022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u="sng" dirty="0" err="1">
                <a:solidFill>
                  <a:srgbClr val="296EAA"/>
                </a:solidFill>
                <a:effectLst/>
                <a:latin typeface="Helvetica Neue"/>
                <a:hlinkClick r:id="rId3"/>
              </a:rPr>
              <a:t>Agresti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, A. (2015) Foundations of linear and generalized linear models. Wiley series in probability and statistics.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Dobson, A. and Barnett A. (2008) An Introduction to Generalized Linear Models Third Edition. Chapman &amp; Hall.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Dunn, P. K., &amp; Smyth, G. K. (2018). Generalized linear models with examples in R. New York: Springer.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u="sng" dirty="0" err="1">
                <a:solidFill>
                  <a:srgbClr val="296EAA"/>
                </a:solidFill>
                <a:effectLst/>
                <a:latin typeface="Helvetica Neue"/>
                <a:hlinkClick r:id="rId6"/>
              </a:rPr>
              <a:t>statsmodels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94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BAFA6-0ED1-E310-4439-287F7DC1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Indice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BF0B9-71F0-B518-0695-AB5332F4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Motivación de estudio</a:t>
            </a:r>
          </a:p>
          <a:p>
            <a:r>
              <a:rPr lang="es-CO" dirty="0"/>
              <a:t>Composición</a:t>
            </a:r>
          </a:p>
          <a:p>
            <a:r>
              <a:rPr lang="es-CO" dirty="0"/>
              <a:t>Familia exponencial lineal</a:t>
            </a:r>
          </a:p>
          <a:p>
            <a:r>
              <a:rPr lang="es-CO" dirty="0"/>
              <a:t>Función de enlace</a:t>
            </a:r>
          </a:p>
          <a:p>
            <a:r>
              <a:rPr lang="es-CO" dirty="0"/>
              <a:t>Formulación de modelos</a:t>
            </a:r>
          </a:p>
          <a:p>
            <a:r>
              <a:rPr lang="es-CO" dirty="0"/>
              <a:t>Ejemplos</a:t>
            </a:r>
          </a:p>
          <a:p>
            <a:r>
              <a:rPr lang="es-CO" dirty="0"/>
              <a:t>Referencias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89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D0EF-728D-E82E-CDDE-FE487B7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54183-D608-F4CF-F2E5-345495EE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2000" b="0" i="0" dirty="0">
                <a:effectLst/>
                <a:latin typeface="-apple-system"/>
              </a:rPr>
              <a:t>En la regresión lineal ordinaria, basada en la teoría del modelo Normal lineal, se asumen los siguientes supuestos:</a:t>
            </a:r>
          </a:p>
          <a:p>
            <a:r>
              <a:rPr lang="es-ES" sz="2000" b="0" i="0" dirty="0">
                <a:effectLst/>
                <a:latin typeface="-apple-system"/>
              </a:rPr>
              <a:t>La variable respuesta es continua, simétrica, y su varianza no depende de la media (homocedasticidad).</a:t>
            </a:r>
          </a:p>
          <a:p>
            <a:r>
              <a:rPr lang="es-ES" sz="2000" b="0" i="0" dirty="0">
                <a:effectLst/>
                <a:latin typeface="-apple-system"/>
              </a:rPr>
              <a:t>Los efectos de las variables explicativas sobre la media de la respuesta son de tipo aditivo.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28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11A40-0778-BCFE-6BFD-225BD66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Composición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87763-8CCE-C85C-2919-8F0FF30B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Componente aleatoria:</a:t>
            </a:r>
          </a:p>
          <a:p>
            <a:pPr marL="457200" lvl="1" indent="0">
              <a:buNone/>
            </a:pPr>
            <a:r>
              <a:rPr lang="es-ES" dirty="0"/>
              <a:t>La distribución de probabilidad que describe la variable respuesta  𝑌 , puede ser cualquiera perteneciente a la familia exponencial lineal. Por ejemplo, Normal, Bernoulli, Binomial, Poisson, Gamma.</a:t>
            </a:r>
          </a:p>
          <a:p>
            <a:endParaRPr lang="es-ES" dirty="0"/>
          </a:p>
          <a:p>
            <a:r>
              <a:rPr lang="es-ES" dirty="0"/>
              <a:t>Componente sistemática:</a:t>
            </a:r>
          </a:p>
          <a:p>
            <a:pPr marL="0" indent="0">
              <a:buNone/>
            </a:pPr>
            <a:r>
              <a:rPr lang="es-ES" dirty="0"/>
              <a:t>	Variables explicadoras ya sean continuas o categóricas en un predictor lineal,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</a:t>
            </a:r>
          </a:p>
          <a:p>
            <a:r>
              <a:rPr lang="es-ES" dirty="0"/>
              <a:t>Función de enlace:</a:t>
            </a:r>
          </a:p>
          <a:p>
            <a:pPr marL="0" indent="0">
              <a:buNone/>
            </a:pPr>
            <a:r>
              <a:rPr lang="es-ES" dirty="0"/>
              <a:t>Función continua, monótona y dos veces diferenciable, notada generalmente por 𝑔(.), la cual enlaza la media de la variable respuesta, 𝜇, a la componente sistemática, esto es,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3734D8-4A33-42B2-A8FE-85777C22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73" y="4206622"/>
            <a:ext cx="3368653" cy="5204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2B12FA-8220-6EC7-6727-7DCCB4CC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099" y="5958445"/>
            <a:ext cx="4857799" cy="5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E85F-8E53-2C61-1E49-CB5B0F2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 exponencial lineal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04F9C-C81B-0603-A33B-88A9AF92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función de densidad o la función de masa de  𝑌∼𝐹𝐸𝐿(𝜇,𝜙)  donde  𝜇  es la media y  𝜙&gt;0  es el parámetro de dispersión, puede ser escrita como</a:t>
            </a:r>
          </a:p>
          <a:p>
            <a:endParaRPr lang="es-CO" dirty="0"/>
          </a:p>
          <a:p>
            <a:endParaRPr lang="es-CO" dirty="0"/>
          </a:p>
          <a:p>
            <a:pPr marL="0" indent="0" algn="ctr">
              <a:buNone/>
            </a:pPr>
            <a:r>
              <a:rPr lang="es-CO" dirty="0"/>
              <a:t>𝑓𝑦(𝑦;𝜇,𝜙)=𝐶(𝑦,𝜙)𝑒𝑥𝑝(1/𝜙[𝑦𝜃(𝜇)−𝑏[𝜃(𝜇)]])</a:t>
            </a:r>
          </a:p>
        </p:txBody>
      </p:sp>
    </p:spTree>
    <p:extLst>
      <p:ext uri="{BB962C8B-B14F-4D97-AF65-F5344CB8AC3E}">
        <p14:creationId xmlns:p14="http://schemas.microsoft.com/office/powerpoint/2010/main" val="423081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D0A8-8B59-62C7-CD79-0D78A132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3" y="854020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s-CO" sz="2000" dirty="0"/>
              <a:t>Ejemplo:</a:t>
            </a:r>
            <a:br>
              <a:rPr lang="es-CO" sz="2000" dirty="0"/>
            </a:br>
            <a:r>
              <a:rPr lang="es-CO" sz="2000" dirty="0"/>
              <a:t>Supongamos  𝑌∼𝑃𝑜𝑖𝑠𝑠𝑜𝑛(𝜇)𝜇&gt;0 </a:t>
            </a:r>
            <a:br>
              <a:rPr lang="es-CO" sz="2000" dirty="0"/>
            </a:br>
            <a:endParaRPr lang="es-CO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C0D22D-1A00-2FCF-F6F1-BD9F71161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583" y="4454251"/>
            <a:ext cx="7978831" cy="20194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820A7F-D014-E28D-AD20-2219C239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30" y="1993066"/>
            <a:ext cx="4638135" cy="1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58840-9295-EFC6-1A52-21E4AAE0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DE ENLACE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7DE83E-AAEA-A43F-7FF8-1B540C96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380" y="2112884"/>
            <a:ext cx="3525239" cy="2869382"/>
          </a:xfrm>
        </p:spPr>
      </p:pic>
    </p:spTree>
    <p:extLst>
      <p:ext uri="{BB962C8B-B14F-4D97-AF65-F5344CB8AC3E}">
        <p14:creationId xmlns:p14="http://schemas.microsoft.com/office/powerpoint/2010/main" val="16978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767A1-BAA4-25A2-D1E1-ADD589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Formulación del modelo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E581AB-EC2E-7C11-B038-BCB46B528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607" y="1718121"/>
            <a:ext cx="5420786" cy="1392632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8285533-7AC5-A34A-3C67-93E8A22CA224}"/>
              </a:ext>
            </a:extLst>
          </p:cNvPr>
          <p:cNvSpPr txBox="1"/>
          <p:nvPr/>
        </p:nvSpPr>
        <p:spPr>
          <a:xfrm>
            <a:off x="472077" y="3110753"/>
            <a:ext cx="101062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Entonces,  𝐸(𝑌𝑘)=𝜇𝑘  and  𝑉𝑎𝑟(𝑌𝑘)=𝜙𝜔𝑘𝑉(𝜇𝑘) , donde,</a:t>
            </a:r>
          </a:p>
          <a:p>
            <a:endParaRPr lang="es-CO" sz="1600" dirty="0"/>
          </a:p>
          <a:p>
            <a:r>
              <a:rPr lang="es-CO" sz="1600" dirty="0"/>
              <a:t>𝛽=(𝛽0,𝛽1,...,𝛽𝑝)𝑡 , Es el vector de parámetros de interés.</a:t>
            </a:r>
          </a:p>
          <a:p>
            <a:endParaRPr lang="es-CO" sz="1600" dirty="0"/>
          </a:p>
          <a:p>
            <a:r>
              <a:rPr lang="es-CO" sz="1600" dirty="0"/>
              <a:t>𝑥𝑘=(1,𝑥𝑘1,...,𝑥𝑘𝑝)𝑡 , donde  𝑥𝑘𝑝  es el valor de la p-</a:t>
            </a:r>
            <a:r>
              <a:rPr lang="es-CO" sz="1600" dirty="0" err="1"/>
              <a:t>esima</a:t>
            </a:r>
            <a:r>
              <a:rPr lang="es-CO" sz="1600" dirty="0"/>
              <a:t> variable explicadora, medida sobre el k-</a:t>
            </a:r>
            <a:r>
              <a:rPr lang="es-CO" sz="1600" dirty="0" err="1"/>
              <a:t>esimo</a:t>
            </a:r>
            <a:r>
              <a:rPr lang="es-CO" sz="1600" dirty="0"/>
              <a:t> individuo.</a:t>
            </a:r>
          </a:p>
          <a:p>
            <a:endParaRPr lang="es-CO" sz="1600" dirty="0"/>
          </a:p>
          <a:p>
            <a:r>
              <a:rPr lang="es-CO" sz="1600" dirty="0"/>
              <a:t>𝜙&gt;0  Es el parámetro de dispersión.</a:t>
            </a:r>
          </a:p>
          <a:p>
            <a:endParaRPr lang="es-CO" sz="1600" dirty="0"/>
          </a:p>
          <a:p>
            <a:r>
              <a:rPr lang="es-CO" sz="1600" dirty="0"/>
              <a:t>𝜔1,...,𝜔𝑛  Son pesos conocidos y positivos.</a:t>
            </a:r>
          </a:p>
          <a:p>
            <a:endParaRPr lang="es-CO" sz="1600" dirty="0"/>
          </a:p>
          <a:p>
            <a:r>
              <a:rPr lang="es-CO" sz="1600" dirty="0"/>
              <a:t>𝑉(· )  es la función de varianza.</a:t>
            </a:r>
          </a:p>
          <a:p>
            <a:endParaRPr lang="es-CO" sz="1600" dirty="0"/>
          </a:p>
          <a:p>
            <a:r>
              <a:rPr lang="es-CO" sz="1600" dirty="0"/>
              <a:t>𝑔(· )  es la función de enlace, que se asume conocida, monótona y 2 veces diferenciable.</a:t>
            </a:r>
          </a:p>
        </p:txBody>
      </p:sp>
    </p:spTree>
    <p:extLst>
      <p:ext uri="{BB962C8B-B14F-4D97-AF65-F5344CB8AC3E}">
        <p14:creationId xmlns:p14="http://schemas.microsoft.com/office/powerpoint/2010/main" val="213509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0B76-29A5-6623-0E48-C81FE2DB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EBDD1B-3B96-4F58-7D7F-D7558F8F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823" y="1714351"/>
            <a:ext cx="6225888" cy="3429297"/>
          </a:xfrm>
        </p:spPr>
      </p:pic>
    </p:spTree>
    <p:extLst>
      <p:ext uri="{BB962C8B-B14F-4D97-AF65-F5344CB8AC3E}">
        <p14:creationId xmlns:p14="http://schemas.microsoft.com/office/powerpoint/2010/main" val="136460791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244</TotalTime>
  <Words>478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Helvetica Neue</vt:lpstr>
      <vt:lpstr>Estela de condensación</vt:lpstr>
      <vt:lpstr>Modelos lineales generalizados</vt:lpstr>
      <vt:lpstr>Indice</vt:lpstr>
      <vt:lpstr>Motivación de estudio</vt:lpstr>
      <vt:lpstr>Composición </vt:lpstr>
      <vt:lpstr>Familia exponencial lineal </vt:lpstr>
      <vt:lpstr>Ejemplo: Supongamos  𝑌∼𝑃𝑜𝑖𝑠𝑠𝑜𝑛(𝜇)𝜇&gt;0  </vt:lpstr>
      <vt:lpstr>FUNCIONES DE ENLACE</vt:lpstr>
      <vt:lpstr>Formulación del modelo</vt:lpstr>
      <vt:lpstr>Ejemplo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lineales generalizados</dc:title>
  <dc:creator>KEVIN DANIEL</dc:creator>
  <cp:lastModifiedBy>KEVIN DANIEL</cp:lastModifiedBy>
  <cp:revision>1</cp:revision>
  <dcterms:created xsi:type="dcterms:W3CDTF">2022-11-23T09:10:00Z</dcterms:created>
  <dcterms:modified xsi:type="dcterms:W3CDTF">2022-11-23T13:14:54Z</dcterms:modified>
</cp:coreProperties>
</file>