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8" r:id="rId2"/>
    <p:sldId id="259" r:id="rId3"/>
    <p:sldId id="262" r:id="rId4"/>
    <p:sldId id="263" r:id="rId5"/>
    <p:sldId id="272" r:id="rId6"/>
    <p:sldId id="264" r:id="rId7"/>
    <p:sldId id="265" r:id="rId8"/>
    <p:sldId id="266" r:id="rId9"/>
    <p:sldId id="267" r:id="rId10"/>
    <p:sldId id="271" r:id="rId11"/>
    <p:sldId id="270"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69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FDD914C-67A4-4D57-8AA1-0E900480853E}" type="datetimeFigureOut">
              <a:rPr lang="en-IN" smtClean="0"/>
              <a:t>08-12-2021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19C74A8-90EF-478A-8970-17165511ACDE}" type="slidenum">
              <a:rPr lang="en-IN" smtClean="0"/>
              <a:t>‹#›</a:t>
            </a:fld>
            <a:endParaRPr lang="en-IN"/>
          </a:p>
        </p:txBody>
      </p:sp>
    </p:spTree>
    <p:extLst>
      <p:ext uri="{BB962C8B-B14F-4D97-AF65-F5344CB8AC3E}">
        <p14:creationId xmlns:p14="http://schemas.microsoft.com/office/powerpoint/2010/main" val="189071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DD914C-67A4-4D57-8AA1-0E900480853E}"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C74A8-90EF-478A-8970-17165511ACDE}" type="slidenum">
              <a:rPr lang="en-IN" smtClean="0"/>
              <a:t>‹#›</a:t>
            </a:fld>
            <a:endParaRPr lang="en-IN"/>
          </a:p>
        </p:txBody>
      </p:sp>
    </p:spTree>
    <p:extLst>
      <p:ext uri="{BB962C8B-B14F-4D97-AF65-F5344CB8AC3E}">
        <p14:creationId xmlns:p14="http://schemas.microsoft.com/office/powerpoint/2010/main" val="400951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DD914C-67A4-4D57-8AA1-0E900480853E}"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C74A8-90EF-478A-8970-17165511ACDE}" type="slidenum">
              <a:rPr lang="en-IN" smtClean="0"/>
              <a:t>‹#›</a:t>
            </a:fld>
            <a:endParaRPr lang="en-IN"/>
          </a:p>
        </p:txBody>
      </p:sp>
    </p:spTree>
    <p:extLst>
      <p:ext uri="{BB962C8B-B14F-4D97-AF65-F5344CB8AC3E}">
        <p14:creationId xmlns:p14="http://schemas.microsoft.com/office/powerpoint/2010/main" val="2556872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DD914C-67A4-4D57-8AA1-0E900480853E}"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C74A8-90EF-478A-8970-17165511ACD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01769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DD914C-67A4-4D57-8AA1-0E900480853E}"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C74A8-90EF-478A-8970-17165511ACDE}" type="slidenum">
              <a:rPr lang="en-IN" smtClean="0"/>
              <a:t>‹#›</a:t>
            </a:fld>
            <a:endParaRPr lang="en-IN"/>
          </a:p>
        </p:txBody>
      </p:sp>
    </p:spTree>
    <p:extLst>
      <p:ext uri="{BB962C8B-B14F-4D97-AF65-F5344CB8AC3E}">
        <p14:creationId xmlns:p14="http://schemas.microsoft.com/office/powerpoint/2010/main" val="792972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DD914C-67A4-4D57-8AA1-0E900480853E}" type="datetimeFigureOut">
              <a:rPr lang="en-IN" smtClean="0"/>
              <a:t>08-12-2021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9C74A8-90EF-478A-8970-17165511ACDE}" type="slidenum">
              <a:rPr lang="en-IN" smtClean="0"/>
              <a:t>‹#›</a:t>
            </a:fld>
            <a:endParaRPr lang="en-IN"/>
          </a:p>
        </p:txBody>
      </p:sp>
    </p:spTree>
    <p:extLst>
      <p:ext uri="{BB962C8B-B14F-4D97-AF65-F5344CB8AC3E}">
        <p14:creationId xmlns:p14="http://schemas.microsoft.com/office/powerpoint/2010/main" val="2589264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DD914C-67A4-4D57-8AA1-0E900480853E}" type="datetimeFigureOut">
              <a:rPr lang="en-IN" smtClean="0"/>
              <a:t>08-12-2021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9C74A8-90EF-478A-8970-17165511ACDE}" type="slidenum">
              <a:rPr lang="en-IN" smtClean="0"/>
              <a:t>‹#›</a:t>
            </a:fld>
            <a:endParaRPr lang="en-IN"/>
          </a:p>
        </p:txBody>
      </p:sp>
    </p:spTree>
    <p:extLst>
      <p:ext uri="{BB962C8B-B14F-4D97-AF65-F5344CB8AC3E}">
        <p14:creationId xmlns:p14="http://schemas.microsoft.com/office/powerpoint/2010/main" val="2905051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D914C-67A4-4D57-8AA1-0E900480853E}"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C74A8-90EF-478A-8970-17165511ACDE}" type="slidenum">
              <a:rPr lang="en-IN" smtClean="0"/>
              <a:t>‹#›</a:t>
            </a:fld>
            <a:endParaRPr lang="en-IN"/>
          </a:p>
        </p:txBody>
      </p:sp>
    </p:spTree>
    <p:extLst>
      <p:ext uri="{BB962C8B-B14F-4D97-AF65-F5344CB8AC3E}">
        <p14:creationId xmlns:p14="http://schemas.microsoft.com/office/powerpoint/2010/main" val="2927990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D914C-67A4-4D57-8AA1-0E900480853E}"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C74A8-90EF-478A-8970-17165511ACDE}" type="slidenum">
              <a:rPr lang="en-IN" smtClean="0"/>
              <a:t>‹#›</a:t>
            </a:fld>
            <a:endParaRPr lang="en-IN"/>
          </a:p>
        </p:txBody>
      </p:sp>
    </p:spTree>
    <p:extLst>
      <p:ext uri="{BB962C8B-B14F-4D97-AF65-F5344CB8AC3E}">
        <p14:creationId xmlns:p14="http://schemas.microsoft.com/office/powerpoint/2010/main" val="2740464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DD914C-67A4-4D57-8AA1-0E900480853E}"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C74A8-90EF-478A-8970-17165511ACDE}" type="slidenum">
              <a:rPr lang="en-IN" smtClean="0"/>
              <a:t>‹#›</a:t>
            </a:fld>
            <a:endParaRPr lang="en-IN"/>
          </a:p>
        </p:txBody>
      </p:sp>
    </p:spTree>
    <p:extLst>
      <p:ext uri="{BB962C8B-B14F-4D97-AF65-F5344CB8AC3E}">
        <p14:creationId xmlns:p14="http://schemas.microsoft.com/office/powerpoint/2010/main" val="3771599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DD914C-67A4-4D57-8AA1-0E900480853E}"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C74A8-90EF-478A-8970-17165511ACDE}" type="slidenum">
              <a:rPr lang="en-IN" smtClean="0"/>
              <a:t>‹#›</a:t>
            </a:fld>
            <a:endParaRPr lang="en-IN"/>
          </a:p>
        </p:txBody>
      </p:sp>
    </p:spTree>
    <p:extLst>
      <p:ext uri="{BB962C8B-B14F-4D97-AF65-F5344CB8AC3E}">
        <p14:creationId xmlns:p14="http://schemas.microsoft.com/office/powerpoint/2010/main" val="3244662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DD914C-67A4-4D57-8AA1-0E900480853E}"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C74A8-90EF-478A-8970-17165511ACDE}" type="slidenum">
              <a:rPr lang="en-IN" smtClean="0"/>
              <a:t>‹#›</a:t>
            </a:fld>
            <a:endParaRPr lang="en-IN"/>
          </a:p>
        </p:txBody>
      </p:sp>
    </p:spTree>
    <p:extLst>
      <p:ext uri="{BB962C8B-B14F-4D97-AF65-F5344CB8AC3E}">
        <p14:creationId xmlns:p14="http://schemas.microsoft.com/office/powerpoint/2010/main" val="347216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DD914C-67A4-4D57-8AA1-0E900480853E}" type="datetimeFigureOut">
              <a:rPr lang="en-IN" smtClean="0"/>
              <a:t>08-12-2021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9C74A8-90EF-478A-8970-17165511ACDE}" type="slidenum">
              <a:rPr lang="en-IN" smtClean="0"/>
              <a:t>‹#›</a:t>
            </a:fld>
            <a:endParaRPr lang="en-IN"/>
          </a:p>
        </p:txBody>
      </p:sp>
    </p:spTree>
    <p:extLst>
      <p:ext uri="{BB962C8B-B14F-4D97-AF65-F5344CB8AC3E}">
        <p14:creationId xmlns:p14="http://schemas.microsoft.com/office/powerpoint/2010/main" val="382390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DD914C-67A4-4D57-8AA1-0E900480853E}" type="datetimeFigureOut">
              <a:rPr lang="en-IN" smtClean="0"/>
              <a:t>08-12-2021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9C74A8-90EF-478A-8970-17165511ACDE}" type="slidenum">
              <a:rPr lang="en-IN" smtClean="0"/>
              <a:t>‹#›</a:t>
            </a:fld>
            <a:endParaRPr lang="en-IN"/>
          </a:p>
        </p:txBody>
      </p:sp>
    </p:spTree>
    <p:extLst>
      <p:ext uri="{BB962C8B-B14F-4D97-AF65-F5344CB8AC3E}">
        <p14:creationId xmlns:p14="http://schemas.microsoft.com/office/powerpoint/2010/main" val="391213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DD914C-67A4-4D57-8AA1-0E900480853E}" type="datetimeFigureOut">
              <a:rPr lang="en-IN" smtClean="0"/>
              <a:t>08-12-2021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9C74A8-90EF-478A-8970-17165511ACDE}" type="slidenum">
              <a:rPr lang="en-IN" smtClean="0"/>
              <a:t>‹#›</a:t>
            </a:fld>
            <a:endParaRPr lang="en-IN"/>
          </a:p>
        </p:txBody>
      </p:sp>
    </p:spTree>
    <p:extLst>
      <p:ext uri="{BB962C8B-B14F-4D97-AF65-F5344CB8AC3E}">
        <p14:creationId xmlns:p14="http://schemas.microsoft.com/office/powerpoint/2010/main" val="1875069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DD914C-67A4-4D57-8AA1-0E900480853E}"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C74A8-90EF-478A-8970-17165511ACDE}" type="slidenum">
              <a:rPr lang="en-IN" smtClean="0"/>
              <a:t>‹#›</a:t>
            </a:fld>
            <a:endParaRPr lang="en-IN"/>
          </a:p>
        </p:txBody>
      </p:sp>
    </p:spTree>
    <p:extLst>
      <p:ext uri="{BB962C8B-B14F-4D97-AF65-F5344CB8AC3E}">
        <p14:creationId xmlns:p14="http://schemas.microsoft.com/office/powerpoint/2010/main" val="204828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DD914C-67A4-4D57-8AA1-0E900480853E}"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C74A8-90EF-478A-8970-17165511ACDE}" type="slidenum">
              <a:rPr lang="en-IN" smtClean="0"/>
              <a:t>‹#›</a:t>
            </a:fld>
            <a:endParaRPr lang="en-IN"/>
          </a:p>
        </p:txBody>
      </p:sp>
    </p:spTree>
    <p:extLst>
      <p:ext uri="{BB962C8B-B14F-4D97-AF65-F5344CB8AC3E}">
        <p14:creationId xmlns:p14="http://schemas.microsoft.com/office/powerpoint/2010/main" val="293735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DD914C-67A4-4D57-8AA1-0E900480853E}" type="datetimeFigureOut">
              <a:rPr lang="en-IN" smtClean="0"/>
              <a:t>08-12-2021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19C74A8-90EF-478A-8970-17165511ACDE}" type="slidenum">
              <a:rPr lang="en-IN" smtClean="0"/>
              <a:t>‹#›</a:t>
            </a:fld>
            <a:endParaRPr lang="en-IN"/>
          </a:p>
        </p:txBody>
      </p:sp>
    </p:spTree>
    <p:extLst>
      <p:ext uri="{BB962C8B-B14F-4D97-AF65-F5344CB8AC3E}">
        <p14:creationId xmlns:p14="http://schemas.microsoft.com/office/powerpoint/2010/main" val="17578953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photos/team-teamwork-team-spirit-together-2309036/" TargetMode="Externa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217257" y="365067"/>
            <a:ext cx="5775960" cy="2026920"/>
          </a:xfrm>
          <a:prstGeom prst="rect">
            <a:avLst/>
          </a:prstGeom>
        </p:spPr>
      </p:pic>
      <p:sp>
        <p:nvSpPr>
          <p:cNvPr id="3" name="Rectangle 2"/>
          <p:cNvSpPr/>
          <p:nvPr/>
        </p:nvSpPr>
        <p:spPr>
          <a:xfrm>
            <a:off x="3640112" y="5035744"/>
            <a:ext cx="5226806" cy="1122871"/>
          </a:xfrm>
          <a:prstGeom prst="rect">
            <a:avLst/>
          </a:prstGeom>
        </p:spPr>
        <p:txBody>
          <a:bodyPr wrap="square">
            <a:spAutoFit/>
          </a:bodyPr>
          <a:lstStyle/>
          <a:p>
            <a:pPr algn="ctr">
              <a:lnSpc>
                <a:spcPct val="107000"/>
              </a:lnSpc>
              <a:spcAft>
                <a:spcPts val="800"/>
              </a:spcAft>
            </a:pPr>
            <a:r>
              <a:rPr lang="en-IN" sz="3200" b="1" u="sng" dirty="0">
                <a:ln w="9525">
                  <a:solidFill>
                    <a:schemeClr val="bg1"/>
                  </a:solidFill>
                  <a:prstDash val="solid"/>
                </a:ln>
                <a:effectLst>
                  <a:outerShdw blurRad="12700" dist="38100" dir="2700000" algn="tl" rotWithShape="0">
                    <a:schemeClr val="bg1">
                      <a:lumMod val="50000"/>
                    </a:schemeClr>
                  </a:outerShdw>
                </a:effectLst>
                <a:latin typeface="Bodoni MT" panose="02070603080606020203" pitchFamily="18" charset="0"/>
                <a:ea typeface="Calibri" panose="020F0502020204030204" pitchFamily="34" charset="0"/>
                <a:cs typeface="Times New Roman" panose="02020603050405020304" pitchFamily="18" charset="0"/>
              </a:rPr>
              <a:t>PYTHON PROGRAMMING (INT 213)</a:t>
            </a:r>
            <a:endParaRPr lang="en-IN" b="1" dirty="0">
              <a:ln w="9525">
                <a:solidFill>
                  <a:schemeClr val="bg1"/>
                </a:solidFill>
                <a:prstDash val="solid"/>
              </a:ln>
              <a:effectLst>
                <a:outerShdw blurRad="12700" dist="38100" dir="2700000" algn="tl" rotWithShape="0">
                  <a:schemeClr val="bg1">
                    <a:lumMod val="50000"/>
                  </a:schemeClr>
                </a:outerShdw>
              </a:effectLst>
              <a:latin typeface="Bodoni MT" panose="02070603080606020203" pitchFamily="18" charset="0"/>
              <a:ea typeface="Calibri" panose="020F0502020204030204" pitchFamily="34" charset="0"/>
              <a:cs typeface="Times New Roman" panose="02020603050405020304" pitchFamily="18" charset="0"/>
            </a:endParaRPr>
          </a:p>
        </p:txBody>
      </p:sp>
      <p:sp>
        <p:nvSpPr>
          <p:cNvPr id="4" name="Rectangle 3"/>
          <p:cNvSpPr/>
          <p:nvPr/>
        </p:nvSpPr>
        <p:spPr>
          <a:xfrm>
            <a:off x="2645223" y="2630960"/>
            <a:ext cx="7050328" cy="1845698"/>
          </a:xfrm>
          <a:prstGeom prst="rect">
            <a:avLst/>
          </a:prstGeom>
        </p:spPr>
        <p:txBody>
          <a:bodyPr wrap="none">
            <a:spAutoFit/>
          </a:bodyPr>
          <a:lstStyle/>
          <a:p>
            <a:pPr algn="ctr">
              <a:lnSpc>
                <a:spcPct val="107000"/>
              </a:lnSpc>
              <a:spcAft>
                <a:spcPts val="800"/>
              </a:spcAft>
            </a:pPr>
            <a:r>
              <a:rPr lang="en-IN" sz="3200" b="1" dirty="0">
                <a:ln w="9525">
                  <a:solidFill>
                    <a:schemeClr val="bg1"/>
                  </a:solidFill>
                  <a:prstDash val="solid"/>
                </a:ln>
                <a:effectLst>
                  <a:outerShdw blurRad="12700" dist="38100" dir="2700000" algn="tl" rotWithShape="0">
                    <a:schemeClr val="bg1">
                      <a:lumMod val="50000"/>
                    </a:schemeClr>
                  </a:outerShdw>
                </a:effectLst>
                <a:latin typeface="Algerian" panose="04020705040A02060702" pitchFamily="82" charset="0"/>
                <a:ea typeface="Calibri" panose="020F0502020204030204" pitchFamily="34" charset="0"/>
                <a:cs typeface="Times New Roman" panose="02020603050405020304" pitchFamily="18" charset="0"/>
              </a:rPr>
              <a:t>Project On </a:t>
            </a:r>
          </a:p>
          <a:p>
            <a:pPr algn="ctr">
              <a:lnSpc>
                <a:spcPct val="107000"/>
              </a:lnSpc>
              <a:spcAft>
                <a:spcPts val="800"/>
              </a:spcAft>
            </a:pPr>
            <a:r>
              <a:rPr lang="en-IN" sz="3200" b="1" dirty="0">
                <a:ln w="9525">
                  <a:solidFill>
                    <a:schemeClr val="bg1"/>
                  </a:solidFill>
                  <a:prstDash val="solid"/>
                </a:ln>
                <a:effectLst>
                  <a:outerShdw blurRad="12700" dist="38100" dir="2700000" algn="tl" rotWithShape="0">
                    <a:schemeClr val="bg1">
                      <a:lumMod val="50000"/>
                    </a:schemeClr>
                  </a:outerShdw>
                </a:effectLst>
                <a:latin typeface="Algerian" panose="04020705040A02060702" pitchFamily="82" charset="0"/>
                <a:ea typeface="Calibri" panose="020F0502020204030204" pitchFamily="34" charset="0"/>
                <a:cs typeface="Times New Roman" panose="02020603050405020304" pitchFamily="18" charset="0"/>
              </a:rPr>
              <a:t>Ecommerce Electronic Products</a:t>
            </a:r>
          </a:p>
          <a:p>
            <a:pPr algn="ctr">
              <a:lnSpc>
                <a:spcPct val="107000"/>
              </a:lnSpc>
              <a:spcAft>
                <a:spcPts val="800"/>
              </a:spcAft>
            </a:pPr>
            <a:r>
              <a:rPr lang="en-IN" sz="3200" b="1" dirty="0">
                <a:ln w="9525">
                  <a:solidFill>
                    <a:schemeClr val="bg1"/>
                  </a:solidFill>
                  <a:prstDash val="solid"/>
                </a:ln>
                <a:effectLst>
                  <a:outerShdw blurRad="12700" dist="38100" dir="2700000" algn="tl" rotWithShape="0">
                    <a:schemeClr val="bg1">
                      <a:lumMod val="50000"/>
                    </a:schemeClr>
                  </a:outerShdw>
                </a:effectLst>
                <a:latin typeface="Algerian" panose="04020705040A02060702" pitchFamily="82" charset="0"/>
                <a:ea typeface="Calibri" panose="020F0502020204030204" pitchFamily="34" charset="0"/>
                <a:cs typeface="Times New Roman" panose="02020603050405020304" pitchFamily="18" charset="0"/>
              </a:rPr>
              <a:t> Sales Forecasting System </a:t>
            </a:r>
            <a:endParaRPr lang="en-IN" sz="2000" b="1" dirty="0">
              <a:ln w="9525">
                <a:solidFill>
                  <a:schemeClr val="bg1"/>
                </a:solidFill>
                <a:prstDash val="solid"/>
              </a:ln>
              <a:effectLst>
                <a:outerShdw blurRad="12700" dist="38100" dir="2700000" algn="tl" rotWithShape="0">
                  <a:schemeClr val="bg1">
                    <a:lumMod val="50000"/>
                  </a:schemeClr>
                </a:outerShdw>
              </a:effectLst>
              <a:latin typeface="Algerian" panose="04020705040A02060702" pitchFamily="8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7441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0873" y="707736"/>
            <a:ext cx="8996218" cy="1001556"/>
          </a:xfrm>
          <a:prstGeom prst="rect">
            <a:avLst/>
          </a:prstGeom>
          <a:noFill/>
        </p:spPr>
        <p:txBody>
          <a:bodyPr wrap="square" rtlCol="0">
            <a:spAutoFit/>
          </a:bodyPr>
          <a:lstStyle/>
          <a:p>
            <a:pPr algn="ctr">
              <a:lnSpc>
                <a:spcPct val="107000"/>
              </a:lnSpc>
              <a:spcAft>
                <a:spcPts val="800"/>
              </a:spcAft>
            </a:pPr>
            <a:r>
              <a:rPr lang="en-IN" sz="6000" b="1" u="sng" dirty="0">
                <a:ln w="9525">
                  <a:solidFill>
                    <a:schemeClr val="bg1"/>
                  </a:solidFill>
                  <a:prstDash val="solid"/>
                </a:ln>
                <a:effectLst>
                  <a:outerShdw blurRad="12700" dist="38100" dir="2700000" algn="tl" rotWithShape="0">
                    <a:schemeClr val="bg1">
                      <a:lumMod val="50000"/>
                    </a:schemeClr>
                  </a:outerShdw>
                </a:effectLst>
                <a:latin typeface="Berlin Sans FB Demi" panose="020E0802020502020306" pitchFamily="34" charset="0"/>
                <a:cs typeface="Arial" panose="020B0604020202020204" pitchFamily="34" charset="0"/>
              </a:rPr>
              <a:t>Formulae used </a:t>
            </a:r>
          </a:p>
        </p:txBody>
      </p:sp>
      <p:sp>
        <p:nvSpPr>
          <p:cNvPr id="3" name="TextBox 2"/>
          <p:cNvSpPr txBox="1"/>
          <p:nvPr/>
        </p:nvSpPr>
        <p:spPr>
          <a:xfrm>
            <a:off x="1440873" y="2553854"/>
            <a:ext cx="10169236" cy="1200329"/>
          </a:xfrm>
          <a:prstGeom prst="rect">
            <a:avLst/>
          </a:prstGeom>
          <a:noFill/>
        </p:spPr>
        <p:txBody>
          <a:bodyPr wrap="square" rtlCol="0">
            <a:spAutoFit/>
          </a:bodyPr>
          <a:lstStyle/>
          <a:p>
            <a:pPr marL="571500" indent="-571500">
              <a:buFont typeface="Wingdings" panose="05000000000000000000" pitchFamily="2" charset="2"/>
              <a:buChar char="Ø"/>
            </a:pPr>
            <a:r>
              <a:rPr lang="en-IN" sz="3600" dirty="0">
                <a:ln w="0"/>
                <a:effectLst>
                  <a:outerShdw blurRad="38100" dist="19050" dir="2700000" algn="tl" rotWithShape="0">
                    <a:schemeClr val="dk1">
                      <a:alpha val="40000"/>
                    </a:schemeClr>
                  </a:outerShdw>
                </a:effectLst>
                <a:latin typeface="Baskerville Old Face" panose="02020602080505020303" pitchFamily="18" charset="0"/>
              </a:rPr>
              <a:t>Profit = Selling price – ((discount/100)*sales)-Buying price</a:t>
            </a:r>
          </a:p>
        </p:txBody>
      </p:sp>
      <p:sp>
        <p:nvSpPr>
          <p:cNvPr id="4" name="TextBox 3"/>
          <p:cNvSpPr txBox="1"/>
          <p:nvPr/>
        </p:nvSpPr>
        <p:spPr>
          <a:xfrm>
            <a:off x="1440873" y="4147341"/>
            <a:ext cx="8996218" cy="646331"/>
          </a:xfrm>
          <a:prstGeom prst="rect">
            <a:avLst/>
          </a:prstGeom>
          <a:noFill/>
        </p:spPr>
        <p:txBody>
          <a:bodyPr wrap="square" rtlCol="0">
            <a:spAutoFit/>
          </a:bodyPr>
          <a:lstStyle/>
          <a:p>
            <a:pPr marL="571500" indent="-571500">
              <a:buFont typeface="Wingdings" panose="05000000000000000000" pitchFamily="2" charset="2"/>
              <a:buChar char="Ø"/>
            </a:pPr>
            <a:r>
              <a:rPr lang="en-IN" sz="3600" dirty="0">
                <a:ln w="0"/>
                <a:effectLst>
                  <a:outerShdw blurRad="38100" dist="19050" dir="2700000" algn="tl" rotWithShape="0">
                    <a:schemeClr val="dk1">
                      <a:alpha val="40000"/>
                    </a:schemeClr>
                  </a:outerShdw>
                </a:effectLst>
                <a:latin typeface="Baskerville Old Face" panose="02020602080505020303" pitchFamily="18" charset="0"/>
              </a:rPr>
              <a:t>Forecast =Sales + (discount/2)*sales </a:t>
            </a:r>
          </a:p>
        </p:txBody>
      </p:sp>
    </p:spTree>
    <p:extLst>
      <p:ext uri="{BB962C8B-B14F-4D97-AF65-F5344CB8AC3E}">
        <p14:creationId xmlns:p14="http://schemas.microsoft.com/office/powerpoint/2010/main" val="3787620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3346" y="797792"/>
            <a:ext cx="8996218" cy="1001556"/>
          </a:xfrm>
          <a:prstGeom prst="rect">
            <a:avLst/>
          </a:prstGeom>
          <a:noFill/>
        </p:spPr>
        <p:txBody>
          <a:bodyPr wrap="square" rtlCol="0">
            <a:spAutoFit/>
          </a:bodyPr>
          <a:lstStyle/>
          <a:p>
            <a:pPr algn="ctr">
              <a:lnSpc>
                <a:spcPct val="107000"/>
              </a:lnSpc>
              <a:spcAft>
                <a:spcPts val="800"/>
              </a:spcAft>
            </a:pPr>
            <a:r>
              <a:rPr lang="en-IN" sz="6000" b="1" u="sng" dirty="0">
                <a:ln w="9525">
                  <a:solidFill>
                    <a:schemeClr val="bg1"/>
                  </a:solidFill>
                  <a:prstDash val="solid"/>
                </a:ln>
                <a:effectLst>
                  <a:outerShdw blurRad="12700" dist="38100" dir="2700000" algn="tl" rotWithShape="0">
                    <a:schemeClr val="bg1">
                      <a:lumMod val="50000"/>
                    </a:schemeClr>
                  </a:outerShdw>
                </a:effectLst>
                <a:latin typeface="Berlin Sans FB Demi" panose="020E0802020502020306" pitchFamily="34" charset="0"/>
                <a:cs typeface="Arial" panose="020B0604020202020204" pitchFamily="34" charset="0"/>
              </a:rPr>
              <a:t>Concept used of Python  </a:t>
            </a:r>
          </a:p>
        </p:txBody>
      </p:sp>
      <p:sp>
        <p:nvSpPr>
          <p:cNvPr id="3" name="TextBox 2"/>
          <p:cNvSpPr txBox="1"/>
          <p:nvPr/>
        </p:nvSpPr>
        <p:spPr>
          <a:xfrm>
            <a:off x="1126837" y="2337953"/>
            <a:ext cx="10169236" cy="3416320"/>
          </a:xfrm>
          <a:prstGeom prst="rect">
            <a:avLst/>
          </a:prstGeom>
          <a:noFill/>
        </p:spPr>
        <p:txBody>
          <a:bodyPr wrap="square" rtlCol="0">
            <a:spAutoFit/>
          </a:bodyPr>
          <a:lstStyle/>
          <a:p>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skerville Old Face" panose="02020602080505020303" pitchFamily="18" charset="0"/>
              </a:rPr>
              <a:t>Python offers multiple options for developing GUI (Graphical User Interface). Out of all the GUI methods, </a:t>
            </a:r>
            <a:r>
              <a:rPr lang="en-US" sz="36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skerville Old Face" panose="02020602080505020303" pitchFamily="18" charset="0"/>
              </a:rPr>
              <a:t>tkinter</a:t>
            </a: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skerville Old Face" panose="02020602080505020303" pitchFamily="18" charset="0"/>
              </a:rPr>
              <a:t> is the most commonly used method. It is a standard Python interface to the Tk GUI toolkit shipped with Python. Python with </a:t>
            </a:r>
            <a:r>
              <a:rPr lang="en-US" sz="36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skerville Old Face" panose="02020602080505020303" pitchFamily="18" charset="0"/>
              </a:rPr>
              <a:t>tkinter</a:t>
            </a: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skerville Old Face" panose="02020602080505020303" pitchFamily="18" charset="0"/>
              </a:rPr>
              <a:t> is the fastest and easiest way to create the GUI applications. </a:t>
            </a:r>
            <a:endParaRPr lang="en-IN"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skerville Old Face" panose="02020602080505020303" pitchFamily="18" charset="0"/>
            </a:endParaRPr>
          </a:p>
        </p:txBody>
      </p:sp>
    </p:spTree>
    <p:extLst>
      <p:ext uri="{BB962C8B-B14F-4D97-AF65-F5344CB8AC3E}">
        <p14:creationId xmlns:p14="http://schemas.microsoft.com/office/powerpoint/2010/main" val="647036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8514" y="536479"/>
            <a:ext cx="4270721" cy="1001556"/>
          </a:xfrm>
          <a:prstGeom prst="rect">
            <a:avLst/>
          </a:prstGeom>
        </p:spPr>
        <p:txBody>
          <a:bodyPr wrap="none">
            <a:spAutoFit/>
          </a:bodyPr>
          <a:lstStyle/>
          <a:p>
            <a:pPr marL="457200" algn="ctr">
              <a:lnSpc>
                <a:spcPct val="107000"/>
              </a:lnSpc>
              <a:spcAft>
                <a:spcPts val="800"/>
              </a:spcAft>
            </a:pPr>
            <a:r>
              <a:rPr lang="en-IN" sz="6000" b="1" u="sng" dirty="0">
                <a:ln w="9525">
                  <a:solidFill>
                    <a:schemeClr val="bg1"/>
                  </a:solidFill>
                  <a:prstDash val="solid"/>
                </a:ln>
                <a:effectLst>
                  <a:outerShdw blurRad="12700" dist="38100" dir="2700000" algn="tl" rotWithShape="0">
                    <a:schemeClr val="bg1">
                      <a:lumMod val="50000"/>
                    </a:schemeClr>
                  </a:outerShdw>
                </a:effectLst>
                <a:latin typeface="Berlin Sans FB Demi" panose="020E0802020502020306" pitchFamily="34" charset="0"/>
                <a:cs typeface="Arial" panose="020B0604020202020204" pitchFamily="34" charset="0"/>
              </a:rPr>
              <a:t>References</a:t>
            </a:r>
          </a:p>
        </p:txBody>
      </p:sp>
      <p:pic>
        <p:nvPicPr>
          <p:cNvPr id="1026" name="Picture 2" descr="Using GeeksforGeeks For Practice | Learning Cod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1247" y="2505563"/>
            <a:ext cx="3834534" cy="2156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t Tutorials Point - Microsoft St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2317" y="2020166"/>
            <a:ext cx="3455844" cy="3455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016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562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87523" y="363354"/>
            <a:ext cx="10804477" cy="6428363"/>
          </a:xfrm>
          <a:prstGeom prst="rect">
            <a:avLst/>
          </a:prstGeom>
        </p:spPr>
        <p:txBody>
          <a:bodyPr wrap="square">
            <a:spAutoFit/>
          </a:bodyPr>
          <a:lstStyle/>
          <a:p>
            <a:pPr algn="ctr">
              <a:lnSpc>
                <a:spcPct val="107000"/>
              </a:lnSpc>
              <a:spcAft>
                <a:spcPts val="800"/>
              </a:spcAft>
            </a:pPr>
            <a:r>
              <a:rPr lang="en-IN" sz="3600" b="1" i="1" u="sng" dirty="0">
                <a:ln w="6600">
                  <a:solidFill>
                    <a:schemeClr val="accent2"/>
                  </a:solidFill>
                  <a:prstDash val="solid"/>
                </a:ln>
                <a:solidFill>
                  <a:srgbClr val="FFFFFF"/>
                </a:solidFill>
                <a:effectLst>
                  <a:outerShdw dist="38100" dir="2700000" algn="tl" rotWithShape="0">
                    <a:schemeClr val="accent2"/>
                  </a:outerShdw>
                </a:effectLst>
                <a:latin typeface="Baskerville Old Face" panose="02020602080505020303" pitchFamily="18" charset="0"/>
                <a:ea typeface="Calibri" panose="020F0502020204030204" pitchFamily="34" charset="0"/>
                <a:cs typeface="Times New Roman" panose="02020603050405020304" pitchFamily="18" charset="0"/>
              </a:rPr>
              <a:t>SCHOOL OF COMPUTER SCIENCE &amp; ENGINEERING</a:t>
            </a:r>
          </a:p>
          <a:p>
            <a:pPr>
              <a:lnSpc>
                <a:spcPct val="107000"/>
              </a:lnSpc>
              <a:spcAft>
                <a:spcPts val="800"/>
              </a:spcAft>
            </a:pPr>
            <a:endParaRPr lang="en-IN" sz="2800" i="1" dirty="0">
              <a:effectLst/>
              <a:latin typeface="Baskerville Old Face" panose="02020602080505020303"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3600" b="1" i="1" spc="50" dirty="0">
                <a:ln w="0"/>
                <a:solidFill>
                  <a:schemeClr val="bg2"/>
                </a:solidFill>
                <a:effectLst>
                  <a:outerShdw blurRad="38100" dist="38100" dir="2700000" algn="tl">
                    <a:srgbClr val="000000">
                      <a:alpha val="43137"/>
                    </a:srgbClr>
                  </a:outerShdw>
                </a:effectLst>
                <a:latin typeface="Baskerville Old Face" panose="02020602080505020303" pitchFamily="18" charset="0"/>
                <a:ea typeface="Calibri" panose="020F0502020204030204" pitchFamily="34" charset="0"/>
                <a:cs typeface="Times New Roman" panose="02020603050405020304" pitchFamily="18" charset="0"/>
              </a:rPr>
              <a:t>NAME OF UNIVERSITY   -  </a:t>
            </a:r>
          </a:p>
          <a:p>
            <a:pPr algn="ctr">
              <a:lnSpc>
                <a:spcPct val="107000"/>
              </a:lnSpc>
              <a:spcAft>
                <a:spcPts val="800"/>
              </a:spcAft>
            </a:pPr>
            <a:r>
              <a:rPr lang="en-IN" sz="3600" b="1" i="1" spc="50" dirty="0">
                <a:ln w="0"/>
                <a:solidFill>
                  <a:schemeClr val="bg2"/>
                </a:solidFill>
                <a:effectLst>
                  <a:innerShdw blurRad="63500" dist="50800" dir="13500000">
                    <a:srgbClr val="000000">
                      <a:alpha val="50000"/>
                    </a:srgbClr>
                  </a:innerShdw>
                </a:effectLst>
                <a:latin typeface="Baskerville Old Face" panose="02020602080505020303" pitchFamily="18" charset="0"/>
                <a:ea typeface="Calibri" panose="020F0502020204030204" pitchFamily="34" charset="0"/>
                <a:cs typeface="Times New Roman" panose="02020603050405020304" pitchFamily="18" charset="0"/>
              </a:rPr>
              <a:t>   </a:t>
            </a:r>
            <a:r>
              <a:rPr lang="en-IN" sz="3600" b="1" i="1" u="sng" spc="50" dirty="0">
                <a:ln w="0"/>
                <a:solidFill>
                  <a:schemeClr val="bg2"/>
                </a:solidFill>
                <a:effectLst>
                  <a:outerShdw blurRad="38100" dist="38100" dir="2700000" algn="tl">
                    <a:srgbClr val="000000">
                      <a:alpha val="43137"/>
                    </a:srgbClr>
                  </a:outerShdw>
                </a:effectLst>
                <a:latin typeface="Baskerville Old Face" panose="02020602080505020303" pitchFamily="18" charset="0"/>
                <a:ea typeface="Calibri" panose="020F0502020204030204" pitchFamily="34" charset="0"/>
                <a:cs typeface="Times New Roman" panose="02020603050405020304" pitchFamily="18" charset="0"/>
              </a:rPr>
              <a:t>LOVELY PROFESSIONAL UNIVERSITY</a:t>
            </a:r>
            <a:endParaRPr lang="en-IN" sz="2800" b="1" i="1" u="sng" spc="50" dirty="0">
              <a:ln w="0"/>
              <a:solidFill>
                <a:schemeClr val="bg2"/>
              </a:solidFill>
              <a:effectLst>
                <a:outerShdw blurRad="38100" dist="38100" dir="2700000" algn="tl">
                  <a:srgbClr val="000000">
                    <a:alpha val="43137"/>
                  </a:srgbClr>
                </a:outerShdw>
              </a:effectLst>
              <a:latin typeface="Baskerville Old Face" panose="02020602080505020303"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3600" i="1" dirty="0">
                <a:effectLst/>
                <a:latin typeface="Baskerville Old Face" panose="02020602080505020303" pitchFamily="18" charset="0"/>
                <a:ea typeface="Calibri" panose="020F0502020204030204" pitchFamily="34" charset="0"/>
                <a:cs typeface="Times New Roman" panose="02020603050405020304" pitchFamily="18" charset="0"/>
              </a:rPr>
              <a:t> </a:t>
            </a:r>
            <a:endParaRPr lang="en-IN" sz="2800" i="1" dirty="0">
              <a:latin typeface="Baskerville Old Face" panose="02020602080505020303"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3600" i="1" dirty="0">
                <a:effectLst/>
                <a:latin typeface="Baskerville Old Face" panose="02020602080505020303" pitchFamily="18" charset="0"/>
                <a:ea typeface="Calibri" panose="020F0502020204030204" pitchFamily="34" charset="0"/>
                <a:cs typeface="Times New Roman" panose="02020603050405020304" pitchFamily="18" charset="0"/>
              </a:rPr>
              <a:t> </a:t>
            </a:r>
            <a:r>
              <a:rPr lang="en-IN" sz="3600" b="1" i="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askerville Old Face" panose="02020602080505020303" pitchFamily="18" charset="0"/>
                <a:ea typeface="Calibri" panose="020F0502020204030204" pitchFamily="34" charset="0"/>
                <a:cs typeface="Times New Roman" panose="02020603050405020304" pitchFamily="18" charset="0"/>
              </a:rPr>
              <a:t>DATE OF SUBMISSION -       7</a:t>
            </a:r>
            <a:r>
              <a:rPr lang="en-IN" sz="3600" b="1" i="1" baseline="300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askerville Old Face" panose="02020602080505020303" pitchFamily="18" charset="0"/>
                <a:ea typeface="Calibri" panose="020F0502020204030204" pitchFamily="34" charset="0"/>
                <a:cs typeface="Times New Roman" panose="02020603050405020304" pitchFamily="18" charset="0"/>
              </a:rPr>
              <a:t>th</a:t>
            </a:r>
            <a:r>
              <a:rPr lang="en-IN" sz="3600" b="1" i="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askerville Old Face" panose="02020602080505020303" pitchFamily="18" charset="0"/>
                <a:ea typeface="Calibri" panose="020F0502020204030204" pitchFamily="34" charset="0"/>
                <a:cs typeface="Times New Roman" panose="02020603050405020304" pitchFamily="18" charset="0"/>
              </a:rPr>
              <a:t> December 2021</a:t>
            </a:r>
          </a:p>
          <a:p>
            <a:pPr>
              <a:lnSpc>
                <a:spcPct val="107000"/>
              </a:lnSpc>
              <a:spcAft>
                <a:spcPts val="800"/>
              </a:spcAft>
            </a:pPr>
            <a:endParaRPr lang="en-IN" sz="2800" b="1" i="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askerville Old Face" panose="02020602080505020303"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3600" b="1" i="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askerville Old Face" panose="02020602080505020303" pitchFamily="18" charset="0"/>
                <a:ea typeface="Calibri" panose="020F0502020204030204" pitchFamily="34" charset="0"/>
                <a:cs typeface="Times New Roman" panose="02020603050405020304" pitchFamily="18" charset="0"/>
              </a:rPr>
              <a:t> FACULTY                           - Mr. Ishan Kumar </a:t>
            </a:r>
            <a:endParaRPr lang="en-IN" sz="2800" b="1" i="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askerville Old Face" panose="02020602080505020303"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800" i="1" dirty="0">
                <a:effectLst/>
                <a:latin typeface="Baskerville Old Face" panose="02020602080505020303" pitchFamily="18" charset="0"/>
                <a:ea typeface="Calibri" panose="020F0502020204030204" pitchFamily="34" charset="0"/>
                <a:cs typeface="Times New Roman" panose="02020603050405020304" pitchFamily="18" charset="0"/>
              </a:rPr>
              <a:t> </a:t>
            </a:r>
            <a:endParaRPr lang="en-IN" sz="2000" i="1" dirty="0">
              <a:effectLst/>
              <a:latin typeface="Baskerville Old Face" panose="020206020805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3995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0130" y="684261"/>
            <a:ext cx="3777672" cy="948145"/>
          </a:xfrm>
          <a:prstGeom prst="rect">
            <a:avLst/>
          </a:prstGeom>
        </p:spPr>
        <p:txBody>
          <a:bodyPr wrap="square">
            <a:spAutoFit/>
          </a:bodyPr>
          <a:lstStyle/>
          <a:p>
            <a:pPr algn="ctr">
              <a:lnSpc>
                <a:spcPct val="107000"/>
              </a:lnSpc>
              <a:spcAft>
                <a:spcPts val="800"/>
              </a:spcAft>
            </a:pPr>
            <a:r>
              <a:rPr lang="en-IN" sz="5400" i="1" u="sng" dirty="0">
                <a:ln w="0"/>
                <a:effectLst>
                  <a:outerShdw blurRad="38100" dist="19050" dir="2700000" algn="tl" rotWithShape="0">
                    <a:schemeClr val="dk1">
                      <a:alpha val="40000"/>
                    </a:schemeClr>
                  </a:outerShdw>
                </a:effectLst>
                <a:latin typeface="Algerian" panose="04020705040A02060702" pitchFamily="82" charset="0"/>
                <a:cs typeface="Times New Roman" panose="02020603050405020304" pitchFamily="18" charset="0"/>
              </a:rPr>
              <a:t>Team</a:t>
            </a:r>
          </a:p>
        </p:txBody>
      </p:sp>
      <p:sp>
        <p:nvSpPr>
          <p:cNvPr id="3" name="Rectangle 2"/>
          <p:cNvSpPr/>
          <p:nvPr/>
        </p:nvSpPr>
        <p:spPr>
          <a:xfrm>
            <a:off x="1447800" y="2888784"/>
            <a:ext cx="9982199" cy="3424655"/>
          </a:xfrm>
          <a:prstGeom prst="rect">
            <a:avLst/>
          </a:prstGeom>
        </p:spPr>
        <p:txBody>
          <a:bodyPr wrap="square">
            <a:spAutoFit/>
          </a:bodyPr>
          <a:lstStyle/>
          <a:p>
            <a:pPr>
              <a:lnSpc>
                <a:spcPct val="107000"/>
              </a:lnSpc>
              <a:spcAft>
                <a:spcPts val="800"/>
              </a:spcAft>
            </a:pPr>
            <a:r>
              <a:rPr lang="en-IN" sz="2000" dirty="0">
                <a:ln w="0"/>
                <a:effectLst>
                  <a:outerShdw blurRad="38100" dist="19050" dir="2700000" algn="tl" rotWithShape="0">
                    <a:schemeClr val="dk1">
                      <a:alpha val="40000"/>
                    </a:schemeClr>
                  </a:outerShdw>
                </a:effectLst>
                <a:latin typeface="Algerian" panose="04020705040A02060702" pitchFamily="82" charset="0"/>
                <a:ea typeface="Calibri" panose="020F0502020204030204" pitchFamily="34" charset="0"/>
                <a:cs typeface="Times New Roman" panose="02020603050405020304" pitchFamily="18" charset="0"/>
              </a:rPr>
              <a:t>NAME (REGISTRATION NUMBER)                       </a:t>
            </a:r>
            <a:r>
              <a:rPr lang="en-IN" sz="2000" dirty="0" err="1">
                <a:ln w="0"/>
                <a:effectLst>
                  <a:outerShdw blurRad="38100" dist="19050" dir="2700000" algn="tl" rotWithShape="0">
                    <a:schemeClr val="dk1">
                      <a:alpha val="40000"/>
                    </a:schemeClr>
                  </a:outerShdw>
                </a:effectLst>
                <a:latin typeface="Algerian" panose="04020705040A02060702" pitchFamily="82" charset="0"/>
                <a:ea typeface="Calibri" panose="020F0502020204030204" pitchFamily="34" charset="0"/>
                <a:cs typeface="Times New Roman" panose="02020603050405020304" pitchFamily="18" charset="0"/>
              </a:rPr>
              <a:t>Aprendu</a:t>
            </a:r>
            <a:r>
              <a:rPr lang="en-IN" sz="2000" dirty="0">
                <a:ln w="0"/>
                <a:effectLst>
                  <a:outerShdw blurRad="38100" dist="19050" dir="2700000" algn="tl" rotWithShape="0">
                    <a:schemeClr val="dk1">
                      <a:alpha val="40000"/>
                    </a:schemeClr>
                  </a:outerShdw>
                </a:effectLst>
                <a:latin typeface="Algerian" panose="04020705040A02060702" pitchFamily="82" charset="0"/>
                <a:ea typeface="Calibri" panose="020F0502020204030204" pitchFamily="34" charset="0"/>
                <a:cs typeface="Times New Roman" panose="02020603050405020304" pitchFamily="18" charset="0"/>
              </a:rPr>
              <a:t> </a:t>
            </a:r>
            <a:r>
              <a:rPr lang="en-IN" sz="2000" dirty="0" err="1">
                <a:ln w="0"/>
                <a:effectLst>
                  <a:outerShdw blurRad="38100" dist="19050" dir="2700000" algn="tl" rotWithShape="0">
                    <a:schemeClr val="dk1">
                      <a:alpha val="40000"/>
                    </a:schemeClr>
                  </a:outerShdw>
                </a:effectLst>
                <a:latin typeface="Algerian" panose="04020705040A02060702" pitchFamily="82" charset="0"/>
                <a:ea typeface="Calibri" panose="020F0502020204030204" pitchFamily="34" charset="0"/>
                <a:cs typeface="Times New Roman" panose="02020603050405020304" pitchFamily="18" charset="0"/>
              </a:rPr>
              <a:t>Aman</a:t>
            </a:r>
            <a:r>
              <a:rPr lang="en-IN" sz="2000" dirty="0">
                <a:ln w="0"/>
                <a:effectLst>
                  <a:outerShdw blurRad="38100" dist="19050" dir="2700000" algn="tl" rotWithShape="0">
                    <a:schemeClr val="dk1">
                      <a:alpha val="40000"/>
                    </a:schemeClr>
                  </a:outerShdw>
                </a:effectLst>
                <a:latin typeface="Algerian" panose="04020705040A02060702" pitchFamily="82" charset="0"/>
                <a:ea typeface="Calibri" panose="020F0502020204030204" pitchFamily="34" charset="0"/>
                <a:cs typeface="Times New Roman" panose="02020603050405020304" pitchFamily="18" charset="0"/>
              </a:rPr>
              <a:t>  (12016997 )</a:t>
            </a:r>
          </a:p>
          <a:p>
            <a:pPr>
              <a:lnSpc>
                <a:spcPct val="107000"/>
              </a:lnSpc>
              <a:spcAft>
                <a:spcPts val="800"/>
              </a:spcAft>
            </a:pPr>
            <a:r>
              <a:rPr lang="en-IN" sz="2000" dirty="0">
                <a:ln w="0"/>
                <a:effectLst>
                  <a:outerShdw blurRad="38100" dist="19050" dir="2700000" algn="tl" rotWithShape="0">
                    <a:schemeClr val="dk1">
                      <a:alpha val="40000"/>
                    </a:schemeClr>
                  </a:outerShdw>
                </a:effectLst>
                <a:latin typeface="Algerian" panose="04020705040A02060702" pitchFamily="82" charset="0"/>
                <a:ea typeface="Calibri" panose="020F0502020204030204" pitchFamily="34" charset="0"/>
                <a:cs typeface="Times New Roman" panose="02020603050405020304" pitchFamily="18" charset="0"/>
              </a:rPr>
              <a:t> Contribution :                                                         Coding </a:t>
            </a:r>
            <a:endParaRPr lang="en-IN" sz="1600" dirty="0">
              <a:ln w="0"/>
              <a:effectLst>
                <a:outerShdw blurRad="38100" dist="19050" dir="2700000" algn="tl" rotWithShape="0">
                  <a:schemeClr val="dk1">
                    <a:alpha val="40000"/>
                  </a:schemeClr>
                </a:outerShdw>
              </a:effectLst>
              <a:latin typeface="Algerian" panose="04020705040A02060702" pitchFamily="82"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ln w="0"/>
                <a:effectLst>
                  <a:outerShdw blurRad="38100" dist="19050" dir="2700000" algn="tl" rotWithShape="0">
                    <a:schemeClr val="dk1">
                      <a:alpha val="40000"/>
                    </a:schemeClr>
                  </a:outerShdw>
                </a:effectLst>
                <a:latin typeface="Algerian" panose="04020705040A02060702" pitchFamily="82" charset="0"/>
                <a:ea typeface="Calibri" panose="020F0502020204030204" pitchFamily="34" charset="0"/>
                <a:cs typeface="Times New Roman" panose="02020603050405020304" pitchFamily="18" charset="0"/>
              </a:rPr>
              <a:t>    </a:t>
            </a:r>
            <a:endParaRPr lang="en-IN" sz="1600" dirty="0">
              <a:ln w="0"/>
              <a:effectLst>
                <a:outerShdw blurRad="38100" dist="19050" dir="2700000" algn="tl" rotWithShape="0">
                  <a:schemeClr val="dk1">
                    <a:alpha val="40000"/>
                  </a:schemeClr>
                </a:outerShdw>
              </a:effectLst>
              <a:latin typeface="Algerian" panose="04020705040A02060702" pitchFamily="82"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ln w="0"/>
                <a:effectLst>
                  <a:outerShdw blurRad="38100" dist="19050" dir="2700000" algn="tl" rotWithShape="0">
                    <a:schemeClr val="dk1">
                      <a:alpha val="40000"/>
                    </a:schemeClr>
                  </a:outerShdw>
                </a:effectLst>
                <a:latin typeface="Algerian" panose="04020705040A02060702" pitchFamily="82" charset="0"/>
                <a:ea typeface="Calibri" panose="020F0502020204030204" pitchFamily="34" charset="0"/>
                <a:cs typeface="Times New Roman" panose="02020603050405020304" pitchFamily="18" charset="0"/>
              </a:rPr>
              <a:t> NAME (REGISTRATION NUMBER)                      </a:t>
            </a:r>
            <a:r>
              <a:rPr lang="en-IN" sz="2000" dirty="0" err="1">
                <a:ln w="0"/>
                <a:effectLst>
                  <a:outerShdw blurRad="38100" dist="19050" dir="2700000" algn="tl" rotWithShape="0">
                    <a:schemeClr val="dk1">
                      <a:alpha val="40000"/>
                    </a:schemeClr>
                  </a:outerShdw>
                </a:effectLst>
                <a:latin typeface="Algerian" panose="04020705040A02060702" pitchFamily="82" charset="0"/>
                <a:ea typeface="Calibri" panose="020F0502020204030204" pitchFamily="34" charset="0"/>
                <a:cs typeface="Times New Roman" panose="02020603050405020304" pitchFamily="18" charset="0"/>
              </a:rPr>
              <a:t>Aryaman</a:t>
            </a:r>
            <a:r>
              <a:rPr lang="en-IN" sz="2000" dirty="0">
                <a:ln w="0"/>
                <a:effectLst>
                  <a:outerShdw blurRad="38100" dist="19050" dir="2700000" algn="tl" rotWithShape="0">
                    <a:schemeClr val="dk1">
                      <a:alpha val="40000"/>
                    </a:schemeClr>
                  </a:outerShdw>
                </a:effectLst>
                <a:latin typeface="Algerian" panose="04020705040A02060702" pitchFamily="82" charset="0"/>
                <a:ea typeface="Calibri" panose="020F0502020204030204" pitchFamily="34" charset="0"/>
                <a:cs typeface="Times New Roman" panose="02020603050405020304" pitchFamily="18" charset="0"/>
              </a:rPr>
              <a:t> Suri (12016990)</a:t>
            </a:r>
          </a:p>
          <a:p>
            <a:pPr>
              <a:lnSpc>
                <a:spcPct val="107000"/>
              </a:lnSpc>
              <a:spcAft>
                <a:spcPts val="800"/>
              </a:spcAft>
            </a:pPr>
            <a:r>
              <a:rPr lang="en-IN" sz="2000" dirty="0">
                <a:ln w="0"/>
                <a:effectLst>
                  <a:outerShdw blurRad="38100" dist="19050" dir="2700000" algn="tl" rotWithShape="0">
                    <a:schemeClr val="dk1">
                      <a:alpha val="40000"/>
                    </a:schemeClr>
                  </a:outerShdw>
                </a:effectLst>
                <a:latin typeface="Algerian" panose="04020705040A02060702" pitchFamily="82" charset="0"/>
                <a:ea typeface="Calibri" panose="020F0502020204030204" pitchFamily="34" charset="0"/>
                <a:cs typeface="Times New Roman" panose="02020603050405020304" pitchFamily="18" charset="0"/>
              </a:rPr>
              <a:t>Contribution :                                                           Report </a:t>
            </a:r>
            <a:endParaRPr lang="en-IN" sz="1600" dirty="0">
              <a:ln w="0"/>
              <a:effectLst>
                <a:outerShdw blurRad="38100" dist="19050" dir="2700000" algn="tl" rotWithShape="0">
                  <a:schemeClr val="dk1">
                    <a:alpha val="40000"/>
                  </a:schemeClr>
                </a:outerShdw>
              </a:effectLst>
              <a:latin typeface="Algerian" panose="04020705040A02060702" pitchFamily="82"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ln w="0"/>
                <a:effectLst>
                  <a:outerShdw blurRad="38100" dist="19050" dir="2700000" algn="tl" rotWithShape="0">
                    <a:schemeClr val="dk1">
                      <a:alpha val="40000"/>
                    </a:schemeClr>
                  </a:outerShdw>
                </a:effectLst>
                <a:latin typeface="Algerian" panose="04020705040A02060702" pitchFamily="82" charset="0"/>
                <a:ea typeface="Calibri" panose="020F0502020204030204" pitchFamily="34" charset="0"/>
                <a:cs typeface="Times New Roman" panose="02020603050405020304" pitchFamily="18" charset="0"/>
              </a:rPr>
              <a:t>     </a:t>
            </a:r>
            <a:endParaRPr lang="en-IN" sz="1600" dirty="0">
              <a:ln w="0"/>
              <a:effectLst>
                <a:outerShdw blurRad="38100" dist="19050" dir="2700000" algn="tl" rotWithShape="0">
                  <a:schemeClr val="dk1">
                    <a:alpha val="40000"/>
                  </a:schemeClr>
                </a:outerShdw>
              </a:effectLst>
              <a:latin typeface="Algerian" panose="04020705040A02060702" pitchFamily="82"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ln w="0"/>
                <a:effectLst>
                  <a:outerShdw blurRad="38100" dist="19050" dir="2700000" algn="tl" rotWithShape="0">
                    <a:schemeClr val="dk1">
                      <a:alpha val="40000"/>
                    </a:schemeClr>
                  </a:outerShdw>
                </a:effectLst>
                <a:latin typeface="Algerian" panose="04020705040A02060702" pitchFamily="82" charset="0"/>
                <a:ea typeface="Calibri" panose="020F0502020204030204" pitchFamily="34" charset="0"/>
                <a:cs typeface="Times New Roman" panose="02020603050405020304" pitchFamily="18" charset="0"/>
              </a:rPr>
              <a:t> NAME (REGISTRATION NUMBER)                       Shivam </a:t>
            </a:r>
            <a:r>
              <a:rPr lang="en-IN" sz="2000" dirty="0" err="1">
                <a:ln w="0"/>
                <a:effectLst>
                  <a:outerShdw blurRad="38100" dist="19050" dir="2700000" algn="tl" rotWithShape="0">
                    <a:schemeClr val="dk1">
                      <a:alpha val="40000"/>
                    </a:schemeClr>
                  </a:outerShdw>
                </a:effectLst>
                <a:latin typeface="Algerian" panose="04020705040A02060702" pitchFamily="82" charset="0"/>
                <a:ea typeface="Calibri" panose="020F0502020204030204" pitchFamily="34" charset="0"/>
                <a:cs typeface="Times New Roman" panose="02020603050405020304" pitchFamily="18" charset="0"/>
              </a:rPr>
              <a:t>Hooda</a:t>
            </a:r>
            <a:r>
              <a:rPr lang="en-IN" sz="2000" dirty="0">
                <a:ln w="0"/>
                <a:effectLst>
                  <a:outerShdw blurRad="38100" dist="19050" dir="2700000" algn="tl" rotWithShape="0">
                    <a:schemeClr val="dk1">
                      <a:alpha val="40000"/>
                    </a:schemeClr>
                  </a:outerShdw>
                </a:effectLst>
                <a:latin typeface="Algerian" panose="04020705040A02060702" pitchFamily="82" charset="0"/>
                <a:ea typeface="Calibri" panose="020F0502020204030204" pitchFamily="34" charset="0"/>
                <a:cs typeface="Times New Roman" panose="02020603050405020304" pitchFamily="18" charset="0"/>
              </a:rPr>
              <a:t> (12016991)</a:t>
            </a:r>
          </a:p>
          <a:p>
            <a:pPr>
              <a:lnSpc>
                <a:spcPct val="107000"/>
              </a:lnSpc>
              <a:spcAft>
                <a:spcPts val="800"/>
              </a:spcAft>
            </a:pPr>
            <a:r>
              <a:rPr lang="en-IN" sz="2000" dirty="0">
                <a:ln w="0"/>
                <a:effectLst>
                  <a:outerShdw blurRad="38100" dist="19050" dir="2700000" algn="tl" rotWithShape="0">
                    <a:schemeClr val="dk1">
                      <a:alpha val="40000"/>
                    </a:schemeClr>
                  </a:outerShdw>
                </a:effectLst>
                <a:latin typeface="Algerian" panose="04020705040A02060702" pitchFamily="82" charset="0"/>
                <a:ea typeface="Calibri" panose="020F0502020204030204" pitchFamily="34" charset="0"/>
                <a:cs typeface="Times New Roman" panose="02020603050405020304" pitchFamily="18" charset="0"/>
              </a:rPr>
              <a:t>Contribution :                                                            Presentation </a:t>
            </a:r>
            <a:endParaRPr lang="en-IN" sz="1600" dirty="0">
              <a:ln w="0"/>
              <a:effectLst>
                <a:outerShdw blurRad="38100" dist="19050" dir="2700000" algn="tl" rotWithShape="0">
                  <a:schemeClr val="dk1">
                    <a:alpha val="40000"/>
                  </a:schemeClr>
                </a:outerShdw>
              </a:effectLst>
              <a:latin typeface="Algerian" panose="04020705040A02060702" pitchFamily="82" charset="0"/>
              <a:ea typeface="Calibri" panose="020F0502020204030204" pitchFamily="34" charset="0"/>
              <a:cs typeface="Times New Roman" panose="02020603050405020304" pitchFamily="18" charset="0"/>
            </a:endParaRPr>
          </a:p>
        </p:txBody>
      </p:sp>
      <p:pic>
        <p:nvPicPr>
          <p:cNvPr id="4" name="Picture 3"/>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478"/>
          <a:stretch/>
        </p:blipFill>
        <p:spPr>
          <a:xfrm>
            <a:off x="7308735" y="417561"/>
            <a:ext cx="2622665" cy="1982739"/>
          </a:xfrm>
          <a:prstGeom prst="rect">
            <a:avLst/>
          </a:prstGeom>
        </p:spPr>
      </p:pic>
    </p:spTree>
    <p:extLst>
      <p:ext uri="{BB962C8B-B14F-4D97-AF65-F5344CB8AC3E}">
        <p14:creationId xmlns:p14="http://schemas.microsoft.com/office/powerpoint/2010/main" val="2160762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7964" y="455661"/>
            <a:ext cx="4238336" cy="1230722"/>
          </a:xfrm>
          <a:prstGeom prst="rect">
            <a:avLst/>
          </a:prstGeom>
        </p:spPr>
        <p:txBody>
          <a:bodyPr wrap="square">
            <a:spAutoFit/>
          </a:bodyPr>
          <a:lstStyle/>
          <a:p>
            <a:pPr algn="ctr">
              <a:lnSpc>
                <a:spcPct val="107000"/>
              </a:lnSpc>
              <a:spcAft>
                <a:spcPts val="800"/>
              </a:spcAft>
            </a:pPr>
            <a:r>
              <a:rPr lang="en-IN" sz="3600" b="1" u="sng" dirty="0">
                <a:latin typeface="Berlin Sans FB Demi" panose="020E0802020502020306" pitchFamily="34" charset="0"/>
                <a:cs typeface="Arial" panose="020B0604020202020204" pitchFamily="34" charset="0"/>
              </a:rPr>
              <a:t>What is Sales Forecasting ?</a:t>
            </a:r>
          </a:p>
        </p:txBody>
      </p:sp>
      <p:sp>
        <p:nvSpPr>
          <p:cNvPr id="3" name="Rectangle 2"/>
          <p:cNvSpPr/>
          <p:nvPr/>
        </p:nvSpPr>
        <p:spPr>
          <a:xfrm>
            <a:off x="1379682" y="2063171"/>
            <a:ext cx="9984508" cy="4014945"/>
          </a:xfrm>
          <a:prstGeom prst="rect">
            <a:avLst/>
          </a:prstGeom>
        </p:spPr>
        <p:txBody>
          <a:bodyPr wrap="square">
            <a:spAutoFit/>
          </a:bodyPr>
          <a:lstStyle/>
          <a:p>
            <a:pPr>
              <a:lnSpc>
                <a:spcPct val="107000"/>
              </a:lnSpc>
              <a:spcAft>
                <a:spcPts val="800"/>
              </a:spcAft>
            </a:pPr>
            <a: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skerville Old Face" panose="02020602080505020303" pitchFamily="18" charset="0"/>
              </a:rPr>
              <a:t>Sales forecasting is the process of estimating future revenue by predicting the amount of product or services a sales unit (which can be an individual salesperson, a sales team, or a company) will sell in the next week, month, quarter, or year.</a:t>
            </a:r>
            <a:endParaRPr lang="en-IN"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skerville Old Face" panose="02020602080505020303" pitchFamily="18" charset="0"/>
            </a:endParaRPr>
          </a:p>
        </p:txBody>
      </p:sp>
    </p:spTree>
    <p:extLst>
      <p:ext uri="{BB962C8B-B14F-4D97-AF65-F5344CB8AC3E}">
        <p14:creationId xmlns:p14="http://schemas.microsoft.com/office/powerpoint/2010/main" val="4219080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5236" y="362143"/>
            <a:ext cx="5341527" cy="1333314"/>
          </a:xfrm>
          <a:prstGeom prst="rect">
            <a:avLst/>
          </a:prstGeom>
        </p:spPr>
        <p:txBody>
          <a:bodyPr wrap="none">
            <a:spAutoFit/>
          </a:bodyPr>
          <a:lstStyle/>
          <a:p>
            <a:pPr algn="ctr">
              <a:lnSpc>
                <a:spcPct val="107000"/>
              </a:lnSpc>
              <a:spcAft>
                <a:spcPts val="800"/>
              </a:spcAft>
            </a:pPr>
            <a:r>
              <a:rPr lang="en-IN" sz="3600" b="1" u="sng" dirty="0">
                <a:latin typeface="Berlin Sans FB Demi" panose="020E0802020502020306" pitchFamily="34" charset="0"/>
                <a:ea typeface="Calibri" panose="020F0502020204030204" pitchFamily="34" charset="0"/>
                <a:cs typeface="Arial" panose="020B0604020202020204" pitchFamily="34" charset="0"/>
              </a:rPr>
              <a:t>Why  is Sales Forecasting </a:t>
            </a:r>
          </a:p>
          <a:p>
            <a:pPr algn="ctr">
              <a:lnSpc>
                <a:spcPct val="107000"/>
              </a:lnSpc>
              <a:spcAft>
                <a:spcPts val="800"/>
              </a:spcAft>
            </a:pPr>
            <a:r>
              <a:rPr lang="en-IN" sz="3600" b="1" u="sng" dirty="0">
                <a:latin typeface="Berlin Sans FB Demi" panose="020E0802020502020306" pitchFamily="34" charset="0"/>
                <a:ea typeface="Calibri" panose="020F0502020204030204" pitchFamily="34" charset="0"/>
                <a:cs typeface="Arial" panose="020B0604020202020204" pitchFamily="34" charset="0"/>
              </a:rPr>
              <a:t> Important ?</a:t>
            </a:r>
            <a:endParaRPr lang="en-IN" sz="1400" dirty="0">
              <a:effectLst/>
              <a:latin typeface="Berlin Sans FB Demi" panose="020E0802020502020306"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1190336" y="1879600"/>
            <a:ext cx="10480964" cy="4401205"/>
          </a:xfrm>
          <a:prstGeom prst="rect">
            <a:avLst/>
          </a:prstGeom>
          <a:noFill/>
        </p:spPr>
        <p:txBody>
          <a:bodyPr wrap="square" rtlCol="0">
            <a:spAutoFit/>
          </a:bodyPr>
          <a:lstStyle/>
          <a:p>
            <a: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skerville Old Face" panose="02020602080505020303" pitchFamily="18" charset="0"/>
              </a:rPr>
              <a:t>A sales forecast helps every business make better business decisions. It helps in overall business planning, budgeting, and risk management. ... Sales forecasting also helps businesses to estimate their costs and revenue accurately based on which they are able to predict their short-term and long-term performance</a:t>
            </a:r>
            <a:endParaRPr lang="en-IN"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askerville Old Face" panose="02020602080505020303" pitchFamily="18" charset="0"/>
            </a:endParaRPr>
          </a:p>
        </p:txBody>
      </p:sp>
    </p:spTree>
    <p:extLst>
      <p:ext uri="{BB962C8B-B14F-4D97-AF65-F5344CB8AC3E}">
        <p14:creationId xmlns:p14="http://schemas.microsoft.com/office/powerpoint/2010/main" val="329974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9273" y="85053"/>
            <a:ext cx="4267200" cy="715517"/>
          </a:xfrm>
          <a:prstGeom prst="rect">
            <a:avLst/>
          </a:prstGeom>
        </p:spPr>
        <p:txBody>
          <a:bodyPr wrap="square">
            <a:spAutoFit/>
          </a:bodyPr>
          <a:lstStyle/>
          <a:p>
            <a:pPr algn="ctr">
              <a:lnSpc>
                <a:spcPct val="107000"/>
              </a:lnSpc>
              <a:spcAft>
                <a:spcPts val="800"/>
              </a:spcAft>
            </a:pPr>
            <a:r>
              <a:rPr lang="en-IN" sz="4000" b="1" u="sng" dirty="0">
                <a:latin typeface="Bahnschrift" panose="020B0502040204020203" pitchFamily="34" charset="0"/>
                <a:ea typeface="Calibri" panose="020F0502020204030204" pitchFamily="34" charset="0"/>
                <a:cs typeface="Arial" panose="020B0604020202020204" pitchFamily="34" charset="0"/>
              </a:rPr>
              <a:t>The Project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415378" y="1088346"/>
            <a:ext cx="5470004" cy="4684631"/>
          </a:xfrm>
          <a:prstGeom prst="rect">
            <a:avLst/>
          </a:prstGeom>
        </p:spPr>
      </p:pic>
      <p:sp>
        <p:nvSpPr>
          <p:cNvPr id="6" name="TextBox 5"/>
          <p:cNvSpPr txBox="1"/>
          <p:nvPr/>
        </p:nvSpPr>
        <p:spPr>
          <a:xfrm>
            <a:off x="1819564" y="6060753"/>
            <a:ext cx="8571346" cy="523220"/>
          </a:xfrm>
          <a:prstGeom prst="rect">
            <a:avLst/>
          </a:prstGeom>
          <a:noFill/>
        </p:spPr>
        <p:txBody>
          <a:bodyPr wrap="square" rtlCol="0">
            <a:spAutoFit/>
          </a:bodyPr>
          <a:lstStyle/>
          <a:p>
            <a:pPr algn="ctr"/>
            <a:r>
              <a:rPr lang="en-IN" sz="2800" b="1" u="sng" dirty="0">
                <a:latin typeface="Baskerville Old Face" panose="02020602080505020303" pitchFamily="18" charset="0"/>
              </a:rPr>
              <a:t>Home Screen /Opening Interface</a:t>
            </a:r>
          </a:p>
        </p:txBody>
      </p:sp>
      <p:sp>
        <p:nvSpPr>
          <p:cNvPr id="7" name="Down Arrow 6"/>
          <p:cNvSpPr/>
          <p:nvPr/>
        </p:nvSpPr>
        <p:spPr>
          <a:xfrm rot="5400000">
            <a:off x="8304700" y="2479233"/>
            <a:ext cx="1147020" cy="2977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0390910" y="3783523"/>
            <a:ext cx="1551709" cy="461665"/>
          </a:xfrm>
          <a:prstGeom prst="rect">
            <a:avLst/>
          </a:prstGeom>
          <a:noFill/>
        </p:spPr>
        <p:txBody>
          <a:bodyPr wrap="square" rtlCol="0">
            <a:spAutoFit/>
          </a:bodyPr>
          <a:lstStyle/>
          <a:p>
            <a:r>
              <a:rPr lang="en-IN" sz="2400" u="sng" dirty="0">
                <a:latin typeface="Baskerville Old Face" panose="02020602080505020303" pitchFamily="18" charset="0"/>
              </a:rPr>
              <a:t>Click here</a:t>
            </a:r>
          </a:p>
        </p:txBody>
      </p:sp>
    </p:spTree>
    <p:extLst>
      <p:ext uri="{BB962C8B-B14F-4D97-AF65-F5344CB8AC3E}">
        <p14:creationId xmlns:p14="http://schemas.microsoft.com/office/powerpoint/2010/main" val="643143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8873" y="513162"/>
            <a:ext cx="6081391" cy="5094534"/>
          </a:xfrm>
          <a:prstGeom prst="rect">
            <a:avLst/>
          </a:prstGeom>
        </p:spPr>
      </p:pic>
      <p:sp>
        <p:nvSpPr>
          <p:cNvPr id="3" name="TextBox 2"/>
          <p:cNvSpPr txBox="1"/>
          <p:nvPr/>
        </p:nvSpPr>
        <p:spPr>
          <a:xfrm>
            <a:off x="643081" y="5968425"/>
            <a:ext cx="8571346" cy="646331"/>
          </a:xfrm>
          <a:prstGeom prst="rect">
            <a:avLst/>
          </a:prstGeom>
          <a:noFill/>
        </p:spPr>
        <p:txBody>
          <a:bodyPr wrap="square" rtlCol="0">
            <a:spAutoFit/>
          </a:bodyPr>
          <a:lstStyle/>
          <a:p>
            <a:pPr algn="ctr"/>
            <a:r>
              <a:rPr lang="en-IN" sz="3600" b="1" u="sng" dirty="0">
                <a:latin typeface="Baskerville Old Face" panose="02020602080505020303" pitchFamily="18" charset="0"/>
              </a:rPr>
              <a:t>Products Details </a:t>
            </a:r>
          </a:p>
        </p:txBody>
      </p:sp>
      <p:cxnSp>
        <p:nvCxnSpPr>
          <p:cNvPr id="5" name="Straight Connector 4"/>
          <p:cNvCxnSpPr/>
          <p:nvPr/>
        </p:nvCxnSpPr>
        <p:spPr>
          <a:xfrm flipH="1" flipV="1">
            <a:off x="8481290" y="2231740"/>
            <a:ext cx="1" cy="1089892"/>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Arrow Connector 6"/>
          <p:cNvCxnSpPr>
            <a:cxnSpLocks/>
          </p:cNvCxnSpPr>
          <p:nvPr/>
        </p:nvCxnSpPr>
        <p:spPr>
          <a:xfrm flipH="1" flipV="1">
            <a:off x="6272646" y="3321632"/>
            <a:ext cx="2148609" cy="13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526473" y="969818"/>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flipH="1" flipV="1">
            <a:off x="6272647" y="2248946"/>
            <a:ext cx="2208643" cy="13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8771660" y="2453520"/>
            <a:ext cx="3241963" cy="646331"/>
          </a:xfrm>
          <a:prstGeom prst="rect">
            <a:avLst/>
          </a:prstGeom>
          <a:noFill/>
        </p:spPr>
        <p:txBody>
          <a:bodyPr wrap="square" rtlCol="0">
            <a:spAutoFit/>
          </a:bodyPr>
          <a:lstStyle/>
          <a:p>
            <a:r>
              <a:rPr lang="en-IN" b="1" u="sng" dirty="0">
                <a:latin typeface="Baskerville Old Face" panose="02020602080505020303" pitchFamily="18" charset="0"/>
              </a:rPr>
              <a:t>Space for entering data of product </a:t>
            </a:r>
          </a:p>
        </p:txBody>
      </p:sp>
      <p:sp>
        <p:nvSpPr>
          <p:cNvPr id="17" name="Down Arrow 16"/>
          <p:cNvSpPr/>
          <p:nvPr/>
        </p:nvSpPr>
        <p:spPr>
          <a:xfrm rot="5400000">
            <a:off x="8059604" y="4173556"/>
            <a:ext cx="1147020" cy="21486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p:cNvSpPr txBox="1"/>
          <p:nvPr/>
        </p:nvSpPr>
        <p:spPr>
          <a:xfrm>
            <a:off x="9845965" y="4674350"/>
            <a:ext cx="1551709" cy="923330"/>
          </a:xfrm>
          <a:prstGeom prst="rect">
            <a:avLst/>
          </a:prstGeom>
          <a:noFill/>
        </p:spPr>
        <p:txBody>
          <a:bodyPr wrap="square" rtlCol="0">
            <a:spAutoFit/>
          </a:bodyPr>
          <a:lstStyle/>
          <a:p>
            <a:r>
              <a:rPr lang="en-IN" b="1" u="sng" dirty="0">
                <a:latin typeface="Baskerville Old Face" panose="02020602080505020303" pitchFamily="18" charset="0"/>
              </a:rPr>
              <a:t>Click here to see more products</a:t>
            </a:r>
          </a:p>
        </p:txBody>
      </p:sp>
    </p:spTree>
    <p:extLst>
      <p:ext uri="{BB962C8B-B14F-4D97-AF65-F5344CB8AC3E}">
        <p14:creationId xmlns:p14="http://schemas.microsoft.com/office/powerpoint/2010/main" val="382208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25092" y="138546"/>
            <a:ext cx="5597924" cy="5086020"/>
          </a:xfrm>
          <a:prstGeom prst="rect">
            <a:avLst/>
          </a:prstGeom>
        </p:spPr>
      </p:pic>
      <p:sp>
        <p:nvSpPr>
          <p:cNvPr id="3" name="Down Arrow 2"/>
          <p:cNvSpPr/>
          <p:nvPr/>
        </p:nvSpPr>
        <p:spPr>
          <a:xfrm rot="5400000">
            <a:off x="8547977" y="3523725"/>
            <a:ext cx="1147020" cy="19500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10096501" y="3931768"/>
            <a:ext cx="1950028" cy="1200329"/>
          </a:xfrm>
          <a:prstGeom prst="rect">
            <a:avLst/>
          </a:prstGeom>
          <a:noFill/>
        </p:spPr>
        <p:txBody>
          <a:bodyPr wrap="square" rtlCol="0">
            <a:spAutoFit/>
          </a:bodyPr>
          <a:lstStyle/>
          <a:p>
            <a:r>
              <a:rPr lang="en-IN" sz="2400" b="1" u="sng" dirty="0">
                <a:latin typeface="Baskerville Old Face" panose="02020602080505020303" pitchFamily="18" charset="0"/>
              </a:rPr>
              <a:t>Options for adding more products</a:t>
            </a:r>
          </a:p>
        </p:txBody>
      </p:sp>
      <p:sp>
        <p:nvSpPr>
          <p:cNvPr id="5" name="TextBox 4"/>
          <p:cNvSpPr txBox="1"/>
          <p:nvPr/>
        </p:nvSpPr>
        <p:spPr>
          <a:xfrm>
            <a:off x="572999" y="4083240"/>
            <a:ext cx="1893454" cy="830997"/>
          </a:xfrm>
          <a:prstGeom prst="rect">
            <a:avLst/>
          </a:prstGeom>
          <a:noFill/>
        </p:spPr>
        <p:txBody>
          <a:bodyPr wrap="square" rtlCol="0">
            <a:spAutoFit/>
          </a:bodyPr>
          <a:lstStyle/>
          <a:p>
            <a:r>
              <a:rPr lang="en-IN" sz="2400" b="1" u="sng" dirty="0">
                <a:latin typeface="Baskerville Old Face" panose="02020602080505020303" pitchFamily="18" charset="0"/>
              </a:rPr>
              <a:t>Click to start forecasting </a:t>
            </a:r>
          </a:p>
        </p:txBody>
      </p:sp>
      <p:sp>
        <p:nvSpPr>
          <p:cNvPr id="6" name="Down Arrow 5"/>
          <p:cNvSpPr/>
          <p:nvPr/>
        </p:nvSpPr>
        <p:spPr>
          <a:xfrm rot="16200000">
            <a:off x="2568991" y="3642238"/>
            <a:ext cx="1147020" cy="17130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26916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03966" y="300080"/>
            <a:ext cx="5972635" cy="5426465"/>
          </a:xfrm>
          <a:prstGeom prst="rect">
            <a:avLst/>
          </a:prstGeom>
        </p:spPr>
      </p:pic>
      <p:sp>
        <p:nvSpPr>
          <p:cNvPr id="4" name="TextBox 3"/>
          <p:cNvSpPr txBox="1"/>
          <p:nvPr/>
        </p:nvSpPr>
        <p:spPr>
          <a:xfrm>
            <a:off x="4361872" y="5903893"/>
            <a:ext cx="3131128" cy="954107"/>
          </a:xfrm>
          <a:prstGeom prst="rect">
            <a:avLst/>
          </a:prstGeom>
          <a:noFill/>
        </p:spPr>
        <p:txBody>
          <a:bodyPr wrap="square" rtlCol="0">
            <a:spAutoFit/>
          </a:bodyPr>
          <a:lstStyle/>
          <a:p>
            <a:pPr algn="ctr"/>
            <a:r>
              <a:rPr lang="en-IN" sz="2800" b="1" u="sng" dirty="0">
                <a:latin typeface="Baskerville Old Face" panose="02020602080505020303" pitchFamily="18" charset="0"/>
              </a:rPr>
              <a:t>Final Result after calculation </a:t>
            </a:r>
          </a:p>
        </p:txBody>
      </p:sp>
    </p:spTree>
    <p:extLst>
      <p:ext uri="{BB962C8B-B14F-4D97-AF65-F5344CB8AC3E}">
        <p14:creationId xmlns:p14="http://schemas.microsoft.com/office/powerpoint/2010/main" val="1764133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165</TotalTime>
  <Words>327</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Arial</vt:lpstr>
      <vt:lpstr>Bahnschrift</vt:lpstr>
      <vt:lpstr>Baskerville Old Face</vt:lpstr>
      <vt:lpstr>Berlin Sans FB Demi</vt:lpstr>
      <vt:lpstr>Bodoni MT</vt:lpstr>
      <vt:lpstr>Calibri</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dc:creator>
  <cp:lastModifiedBy>Aprendu Aman</cp:lastModifiedBy>
  <cp:revision>14</cp:revision>
  <dcterms:created xsi:type="dcterms:W3CDTF">2021-12-07T09:55:38Z</dcterms:created>
  <dcterms:modified xsi:type="dcterms:W3CDTF">2021-12-08T06:32:51Z</dcterms:modified>
</cp:coreProperties>
</file>