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70" r:id="rId4"/>
    <p:sldId id="268" r:id="rId5"/>
    <p:sldId id="269" r:id="rId6"/>
    <p:sldId id="271" r:id="rId7"/>
    <p:sldId id="265" r:id="rId8"/>
    <p:sldId id="261" r:id="rId9"/>
    <p:sldId id="27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F46"/>
    <a:srgbClr val="642794"/>
    <a:srgbClr val="F9A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657"/>
  </p:normalViewPr>
  <p:slideViewPr>
    <p:cSldViewPr snapToGrid="0" snapToObjects="1">
      <p:cViewPr varScale="1">
        <p:scale>
          <a:sx n="143" d="100"/>
          <a:sy n="143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765A7-63F9-5242-8C05-9F1146B7BB76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AAE33-620D-214A-815C-A5A42C70B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96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AAE33-620D-214A-815C-A5A42C70B6B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79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D88E7F-1E7D-344F-A320-FA90F254A8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CBE03-AF61-E048-83D8-303047CF5E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SB Sans Display" panose="020B0803040504020204" pitchFamily="34" charset="0"/>
                <a:cs typeface="SB Sans Display" panose="020B0803040504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12135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FD04329-4E49-2243-803C-547119EB73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140" y="0"/>
            <a:ext cx="10515600" cy="1325563"/>
          </a:xfrm>
        </p:spPr>
        <p:txBody>
          <a:bodyPr>
            <a:normAutofit/>
          </a:bodyPr>
          <a:lstStyle>
            <a:lvl1pPr>
              <a:defRPr sz="2400">
                <a:latin typeface="SB Sans Display" panose="020B0803040504020204" pitchFamily="34" charset="0"/>
                <a:cs typeface="SB Sans Display" panose="020B0803040504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A2BDD58-B5D6-1F4B-866B-64CDAAD0A52C}"/>
              </a:ext>
            </a:extLst>
          </p:cNvPr>
          <p:cNvSpPr/>
          <p:nvPr userDrawn="1"/>
        </p:nvSpPr>
        <p:spPr>
          <a:xfrm>
            <a:off x="0" y="2241550"/>
            <a:ext cx="12192000" cy="2374900"/>
          </a:xfrm>
          <a:prstGeom prst="rect">
            <a:avLst/>
          </a:prstGeom>
          <a:solidFill>
            <a:srgbClr val="4B9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269AEA-DED6-1146-8D02-11ECD29FA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2687" y="53699"/>
            <a:ext cx="2165626" cy="12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2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F1E9540-AFFA-0944-9CF0-28913D0EE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140" y="0"/>
            <a:ext cx="10515600" cy="1325563"/>
          </a:xfrm>
        </p:spPr>
        <p:txBody>
          <a:bodyPr>
            <a:normAutofit/>
          </a:bodyPr>
          <a:lstStyle>
            <a:lvl1pPr>
              <a:defRPr sz="2400">
                <a:latin typeface="SB Sans Display" panose="020B0803040504020204" pitchFamily="34" charset="0"/>
                <a:cs typeface="SB Sans Display" panose="020B0803040504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4BEC13-544D-6D4A-A188-4E1C05B086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2687" y="53699"/>
            <a:ext cx="2165626" cy="12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43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9226E5-2BFB-C74F-BDD8-B84720689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25E526-4B35-1C47-965B-5EF87810D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CE97B-1493-5E4A-8F96-F12DD4ED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4EB2-252B-364F-907F-C271B8C3ED9E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7CBB98-2E57-D545-BABD-0FB432D5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A46223-3CC0-1F4D-A3BB-E2BF0EF2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0494-AC88-764C-AF35-5253957EE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30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1765691-F8C2-5E47-89AC-44D79E8160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140" y="0"/>
            <a:ext cx="10515600" cy="13255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SB Sans Display" panose="020B0803040504020204" pitchFamily="34" charset="0"/>
                <a:cs typeface="SB Sans Display" panose="020B0803040504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FC989E-8A74-B84C-8EEA-9EE0681F58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2687" y="53699"/>
            <a:ext cx="2165626" cy="12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156C8FB6-6A62-8441-9914-12B0F79EBEDF}"/>
              </a:ext>
            </a:extLst>
          </p:cNvPr>
          <p:cNvSpPr/>
          <p:nvPr userDrawn="1"/>
        </p:nvSpPr>
        <p:spPr>
          <a:xfrm>
            <a:off x="1020278" y="2172503"/>
            <a:ext cx="2829828" cy="3349591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innerShdw blurRad="114300">
              <a:schemeClr val="bg2">
                <a:lumMod val="9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31367E6E-B24D-A446-9FD5-07DE0198748A}"/>
              </a:ext>
            </a:extLst>
          </p:cNvPr>
          <p:cNvSpPr/>
          <p:nvPr userDrawn="1"/>
        </p:nvSpPr>
        <p:spPr>
          <a:xfrm>
            <a:off x="1020278" y="1979998"/>
            <a:ext cx="2829828" cy="1946709"/>
          </a:xfrm>
          <a:prstGeom prst="roundRect">
            <a:avLst/>
          </a:prstGeom>
          <a:solidFill>
            <a:srgbClr val="4B9F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813C4B6B-C174-144A-AF90-55C9E33CCCAF}"/>
              </a:ext>
            </a:extLst>
          </p:cNvPr>
          <p:cNvSpPr/>
          <p:nvPr userDrawn="1"/>
        </p:nvSpPr>
        <p:spPr>
          <a:xfrm>
            <a:off x="4494998" y="2172503"/>
            <a:ext cx="2829828" cy="3349591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innerShdw blurRad="114300">
              <a:schemeClr val="bg2">
                <a:lumMod val="9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4F8B9A3F-A10E-654A-A5AD-C25ADDDA7AE5}"/>
              </a:ext>
            </a:extLst>
          </p:cNvPr>
          <p:cNvSpPr/>
          <p:nvPr userDrawn="1"/>
        </p:nvSpPr>
        <p:spPr>
          <a:xfrm>
            <a:off x="4494998" y="1979998"/>
            <a:ext cx="2829828" cy="1946709"/>
          </a:xfrm>
          <a:prstGeom prst="roundRect">
            <a:avLst/>
          </a:prstGeom>
          <a:solidFill>
            <a:srgbClr val="F9A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9A600"/>
              </a:solidFill>
            </a:endParaRPr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37E1B6D4-A9F2-0A49-BB34-E700F94018DE}"/>
              </a:ext>
            </a:extLst>
          </p:cNvPr>
          <p:cNvSpPr/>
          <p:nvPr userDrawn="1"/>
        </p:nvSpPr>
        <p:spPr>
          <a:xfrm>
            <a:off x="7969718" y="2172503"/>
            <a:ext cx="2829828" cy="3349591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innerShdw blurRad="114300">
              <a:schemeClr val="bg2">
                <a:lumMod val="9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4A5DA315-7D7A-604F-8FA3-4FA827CE6795}"/>
              </a:ext>
            </a:extLst>
          </p:cNvPr>
          <p:cNvSpPr/>
          <p:nvPr userDrawn="1"/>
        </p:nvSpPr>
        <p:spPr>
          <a:xfrm>
            <a:off x="7969718" y="1979998"/>
            <a:ext cx="2829828" cy="1946709"/>
          </a:xfrm>
          <a:prstGeom prst="roundRect">
            <a:avLst/>
          </a:prstGeom>
          <a:solidFill>
            <a:srgbClr val="642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1765691-F8C2-5E47-89AC-44D79E8160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140" y="0"/>
            <a:ext cx="10515600" cy="13255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SB Sans Display" panose="020B0803040504020204" pitchFamily="34" charset="0"/>
                <a:cs typeface="SB Sans Display" panose="020B0803040504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D39A0F8-C9BD-CB4B-A0DD-69E94A55F1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2687" y="53699"/>
            <a:ext cx="2165626" cy="12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7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EFBDCE2-716A-FC43-ADAF-6D9DBFB9FE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140" y="0"/>
            <a:ext cx="10515600" cy="13255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SB Sans Display" panose="020B0803040504020204" pitchFamily="34" charset="0"/>
                <a:cs typeface="SB Sans Display" panose="020B0803040504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A8680BC5-2D6B-B743-A79B-3519E249E199}"/>
              </a:ext>
            </a:extLst>
          </p:cNvPr>
          <p:cNvSpPr/>
          <p:nvPr userDrawn="1"/>
        </p:nvSpPr>
        <p:spPr>
          <a:xfrm>
            <a:off x="596767" y="1992432"/>
            <a:ext cx="6146933" cy="976326"/>
          </a:xfrm>
          <a:prstGeom prst="roundRect">
            <a:avLst/>
          </a:prstGeom>
          <a:solidFill>
            <a:srgbClr val="4B9F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221EF517-1E5B-B345-BE8C-AC17711ABAA9}"/>
              </a:ext>
            </a:extLst>
          </p:cNvPr>
          <p:cNvSpPr/>
          <p:nvPr userDrawn="1"/>
        </p:nvSpPr>
        <p:spPr>
          <a:xfrm>
            <a:off x="596767" y="3259427"/>
            <a:ext cx="6146933" cy="976326"/>
          </a:xfrm>
          <a:prstGeom prst="roundRect">
            <a:avLst/>
          </a:prstGeom>
          <a:solidFill>
            <a:srgbClr val="F9A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9A600"/>
              </a:solidFill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64274FD6-BAA5-3843-9B0B-FED55F8BD78C}"/>
              </a:ext>
            </a:extLst>
          </p:cNvPr>
          <p:cNvSpPr/>
          <p:nvPr userDrawn="1"/>
        </p:nvSpPr>
        <p:spPr>
          <a:xfrm>
            <a:off x="596767" y="4526422"/>
            <a:ext cx="6146933" cy="976326"/>
          </a:xfrm>
          <a:prstGeom prst="roundRect">
            <a:avLst/>
          </a:prstGeom>
          <a:solidFill>
            <a:srgbClr val="642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4B72629-766B-6948-A845-1C20331797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2687" y="53699"/>
            <a:ext cx="2165626" cy="12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8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A5F1163-CDB2-1143-BB77-85220F17D1D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9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2E2151E-B226-504E-A712-8BB018D0E2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893B52C-0737-FF4C-BE6C-EFCF2F0841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140" y="0"/>
            <a:ext cx="10515600" cy="1325563"/>
          </a:xfrm>
        </p:spPr>
        <p:txBody>
          <a:bodyPr>
            <a:normAutofit/>
          </a:bodyPr>
          <a:lstStyle>
            <a:lvl1pPr>
              <a:defRPr sz="2400">
                <a:latin typeface="SB Sans Display" panose="020B0803040504020204" pitchFamily="34" charset="0"/>
                <a:cs typeface="SB Sans Display" panose="020B0803040504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8147C3-894A-B742-8043-E5C4510848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02687" y="53699"/>
            <a:ext cx="2165626" cy="12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1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142161C-8FA8-1B4F-ABA2-7A286B1CA2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140" y="0"/>
            <a:ext cx="10515600" cy="13255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SB Sans Display" panose="020B0803040504020204" pitchFamily="34" charset="0"/>
                <a:cs typeface="SB Sans Display" panose="020B0803040504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7B492-38FE-0346-BC51-2F446AD00B39}"/>
              </a:ext>
            </a:extLst>
          </p:cNvPr>
          <p:cNvSpPr txBox="1"/>
          <p:nvPr userDrawn="1"/>
        </p:nvSpPr>
        <p:spPr>
          <a:xfrm>
            <a:off x="510140" y="1790298"/>
            <a:ext cx="87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SB Sans Display" panose="020B0803040504020204" pitchFamily="34" charset="0"/>
                <a:cs typeface="SB Sans Display" panose="020B0803040504020204" pitchFamily="34" charset="0"/>
              </a:rPr>
              <a:t>ПОДЗАГОЛОВОК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845CC-EC79-5142-8BC6-25D179E85FA2}"/>
              </a:ext>
            </a:extLst>
          </p:cNvPr>
          <p:cNvSpPr txBox="1"/>
          <p:nvPr userDrawn="1"/>
        </p:nvSpPr>
        <p:spPr>
          <a:xfrm>
            <a:off x="1145407" y="2223435"/>
            <a:ext cx="8730113" cy="17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SB Sans Text" panose="020B0503040504020204" pitchFamily="34" charset="0"/>
                <a:cs typeface="SB Sans Text" panose="020B0503040504020204" pitchFamily="34" charset="0"/>
              </a:rPr>
              <a:t>текст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SB Sans Text" panose="020B0503040504020204" pitchFamily="34" charset="0"/>
                <a:cs typeface="SB Sans Text" panose="020B0503040504020204" pitchFamily="34" charset="0"/>
              </a:rPr>
              <a:t>текст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SB Sans Text" panose="020B0503040504020204" pitchFamily="34" charset="0"/>
                <a:cs typeface="SB Sans Text" panose="020B0503040504020204" pitchFamily="34" charset="0"/>
              </a:rPr>
              <a:t>текст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SB Sans Text" panose="020B0503040504020204" pitchFamily="34" charset="0"/>
                <a:cs typeface="SB Sans Text" panose="020B0503040504020204" pitchFamily="34" charset="0"/>
              </a:rPr>
              <a:t>текст 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2ABA3D1-217B-6F48-A616-A31115BEAC00}"/>
              </a:ext>
            </a:extLst>
          </p:cNvPr>
          <p:cNvSpPr/>
          <p:nvPr userDrawn="1"/>
        </p:nvSpPr>
        <p:spPr>
          <a:xfrm>
            <a:off x="683394" y="2428528"/>
            <a:ext cx="134753" cy="134753"/>
          </a:xfrm>
          <a:prstGeom prst="ellipse">
            <a:avLst/>
          </a:prstGeom>
          <a:solidFill>
            <a:srgbClr val="642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7521C79E-984E-0F46-B431-C8FE9ED13239}"/>
              </a:ext>
            </a:extLst>
          </p:cNvPr>
          <p:cNvSpPr/>
          <p:nvPr userDrawn="1"/>
        </p:nvSpPr>
        <p:spPr>
          <a:xfrm>
            <a:off x="683393" y="2885728"/>
            <a:ext cx="134753" cy="134753"/>
          </a:xfrm>
          <a:prstGeom prst="ellipse">
            <a:avLst/>
          </a:prstGeom>
          <a:solidFill>
            <a:srgbClr val="F9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BCAEE07-3F62-494E-ACB2-56FA04203ED5}"/>
              </a:ext>
            </a:extLst>
          </p:cNvPr>
          <p:cNvSpPr/>
          <p:nvPr userDrawn="1"/>
        </p:nvSpPr>
        <p:spPr>
          <a:xfrm>
            <a:off x="683391" y="3693030"/>
            <a:ext cx="134753" cy="134753"/>
          </a:xfrm>
          <a:prstGeom prst="ellipse">
            <a:avLst/>
          </a:prstGeom>
          <a:solidFill>
            <a:srgbClr val="642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16E4D9A2-0B68-2E43-8E47-AB736EACF29A}"/>
              </a:ext>
            </a:extLst>
          </p:cNvPr>
          <p:cNvSpPr/>
          <p:nvPr userDrawn="1"/>
        </p:nvSpPr>
        <p:spPr>
          <a:xfrm>
            <a:off x="683392" y="3289379"/>
            <a:ext cx="134753" cy="134753"/>
          </a:xfrm>
          <a:prstGeom prst="ellipse">
            <a:avLst/>
          </a:prstGeom>
          <a:solidFill>
            <a:srgbClr val="4B9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7CBDEB7-30D1-0A4E-8644-C4C4061B19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2687" y="53699"/>
            <a:ext cx="2165626" cy="12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9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841770-C913-F544-8CEE-344A4EDB55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00" y="0"/>
            <a:ext cx="8128000" cy="68580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A0E55F0-F9D4-8141-B18D-8ED41E1DE3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140" y="0"/>
            <a:ext cx="10515600" cy="13255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SB Sans Display" panose="020B0803040504020204" pitchFamily="34" charset="0"/>
                <a:cs typeface="SB Sans Display" panose="020B0803040504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26" name="Picture 2" descr="Macbook PNG">
            <a:extLst>
              <a:ext uri="{FF2B5EF4-FFF2-40B4-BE49-F238E27FC236}">
                <a16:creationId xmlns:a16="http://schemas.microsoft.com/office/drawing/2014/main" id="{9C0691E0-4AAB-2F4F-B117-3CE947AF33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709" y="1325563"/>
            <a:ext cx="6900262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AC8104-5FFC-5D44-808C-BC195C4639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2687" y="53699"/>
            <a:ext cx="2165626" cy="12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6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8257E0-532D-6C44-9854-D1F374489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128000" cy="68580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5F36923-8D95-E041-8E40-72C19C2B96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140" y="0"/>
            <a:ext cx="10515600" cy="13255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SB Sans Display" panose="020B0803040504020204" pitchFamily="34" charset="0"/>
                <a:cs typeface="SB Sans Display" panose="020B0803040504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DB794B-CE67-9C4B-8D8B-75411D5E6C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838200"/>
            <a:ext cx="3594974" cy="54356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54BEC4-8199-5543-82FC-EB4C1A4F4B4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2687" y="53699"/>
            <a:ext cx="2165626" cy="12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8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968A8ED-22A6-104A-880D-22C885022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140" y="0"/>
            <a:ext cx="10515600" cy="1325563"/>
          </a:xfrm>
        </p:spPr>
        <p:txBody>
          <a:bodyPr>
            <a:normAutofit/>
          </a:bodyPr>
          <a:lstStyle>
            <a:lvl1pPr>
              <a:defRPr sz="2400">
                <a:latin typeface="SB Sans Display" panose="020B0803040504020204" pitchFamily="34" charset="0"/>
                <a:cs typeface="SB Sans Display" panose="020B0803040504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A5634C-F519-C14E-BF55-54FEF80724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3378" y="0"/>
            <a:ext cx="10858500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EB4360-8CF0-4E47-B759-947E044EDE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02687" y="53699"/>
            <a:ext cx="2165626" cy="12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0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B4CA5-205D-5E43-855A-21EC23F7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791F04-7AAF-1A4A-9A5E-F58903BDD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D8370B-52A1-8149-84A3-79F279464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04EB2-252B-364F-907F-C271B8C3ED9E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7C23A7-D022-5A4D-A92D-57D90E859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348C8D-7BB3-EE40-80EC-F74ACCFD5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D0494-AC88-764C-AF35-5253957EE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5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3" r:id="rId5"/>
    <p:sldLayoutId id="2147483652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remock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hub.docker.com/r/wiremock/wiremock" TargetMode="External"/><Relationship Id="rId5" Type="http://schemas.openxmlformats.org/officeDocument/2006/relationships/hyperlink" Target="https://habr.com/ru/company/rostelecom/blog/679276/" TargetMode="External"/><Relationship Id="rId4" Type="http://schemas.openxmlformats.org/officeDocument/2006/relationships/hyperlink" Target="https://habr.com/ru/company/rostelecom/blog/67933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97E25-DAB5-1B81-2212-2E9190C86F8D}"/>
              </a:ext>
            </a:extLst>
          </p:cNvPr>
          <p:cNvSpPr txBox="1"/>
          <p:nvPr/>
        </p:nvSpPr>
        <p:spPr>
          <a:xfrm>
            <a:off x="1912841" y="2875002"/>
            <a:ext cx="83663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  <a:latin typeface="SB Sans Display Semibold" panose="020B0503040504020204" pitchFamily="34" charset="0"/>
                <a:cs typeface="SB Sans Display Semibold" panose="020B0503040504020204" pitchFamily="34" charset="0"/>
              </a:rPr>
              <a:t>WireMock</a:t>
            </a:r>
            <a:r>
              <a:rPr lang="ru-RU" sz="6600" b="1" dirty="0">
                <a:solidFill>
                  <a:schemeClr val="bg1"/>
                </a:solidFill>
                <a:latin typeface="SB Sans Display Semibold" panose="020B0503040504020204" pitchFamily="34" charset="0"/>
                <a:cs typeface="SB Sans Display Semibold" panose="020B0503040504020204" pitchFamily="34" charset="0"/>
              </a:rPr>
              <a:t>. </a:t>
            </a:r>
            <a:r>
              <a:rPr lang="en-US" sz="6600" b="1" dirty="0">
                <a:solidFill>
                  <a:schemeClr val="bg1"/>
                </a:solidFill>
                <a:latin typeface="SB Sans Display Semibold" panose="020B0503040504020204" pitchFamily="34" charset="0"/>
                <a:cs typeface="SB Sans Display Semibold" panose="020B0503040504020204" pitchFamily="34" charset="0"/>
              </a:rPr>
              <a:t>Get started</a:t>
            </a:r>
            <a:endParaRPr lang="ru-RU" sz="6600" b="1" dirty="0">
              <a:solidFill>
                <a:schemeClr val="bg1"/>
              </a:solidFill>
              <a:latin typeface="SB Sans Display Semibold" panose="020B0503040504020204" pitchFamily="34" charset="0"/>
              <a:cs typeface="SB Sans Display Semibold" panose="020B0503040504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0573EE-362B-1036-2894-D7343C25A1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5" t="37258" r="21964" b="38500"/>
          <a:stretch/>
        </p:blipFill>
        <p:spPr>
          <a:xfrm>
            <a:off x="9183462" y="5721280"/>
            <a:ext cx="2441800" cy="592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1FF55-EBCD-B1F6-F69F-2A2E7BF6A046}"/>
              </a:ext>
            </a:extLst>
          </p:cNvPr>
          <p:cNvSpPr txBox="1"/>
          <p:nvPr/>
        </p:nvSpPr>
        <p:spPr>
          <a:xfrm>
            <a:off x="566738" y="5755902"/>
            <a:ext cx="2129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>
                <a:solidFill>
                  <a:schemeClr val="bg1"/>
                </a:solidFill>
              </a:rPr>
              <a:t>Антонян</a:t>
            </a:r>
            <a:r>
              <a:rPr lang="ru-RU" sz="2800" dirty="0">
                <a:solidFill>
                  <a:schemeClr val="bg1"/>
                </a:solidFill>
              </a:rPr>
              <a:t> А.Э.</a:t>
            </a:r>
          </a:p>
        </p:txBody>
      </p:sp>
    </p:spTree>
    <p:extLst>
      <p:ext uri="{BB962C8B-B14F-4D97-AF65-F5344CB8AC3E}">
        <p14:creationId xmlns:p14="http://schemas.microsoft.com/office/powerpoint/2010/main" val="242285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0BA4F-A1C4-E846-BE22-08E5FF0B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Инструмент для создания </a:t>
            </a:r>
            <a:r>
              <a:rPr lang="en-US" sz="2800" dirty="0"/>
              <a:t>mock</a:t>
            </a:r>
            <a:r>
              <a:rPr lang="ru-RU" sz="2800" dirty="0"/>
              <a:t>-заглушек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8941BE-70DF-B15A-D5DE-84A47B339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8" y="1492419"/>
            <a:ext cx="11790363" cy="38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8CCDA-6CE5-704C-A6C2-AA560537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Потенциальные пользователи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F69E8-3DA2-A86B-5FB0-8FB5E55ED10C}"/>
              </a:ext>
            </a:extLst>
          </p:cNvPr>
          <p:cNvSpPr txBox="1"/>
          <p:nvPr/>
        </p:nvSpPr>
        <p:spPr>
          <a:xfrm>
            <a:off x="1839074" y="2712377"/>
            <a:ext cx="1231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backend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5BA51-B243-9F5D-A57C-9D2C3D97FA9C}"/>
              </a:ext>
            </a:extLst>
          </p:cNvPr>
          <p:cNvSpPr txBox="1"/>
          <p:nvPr/>
        </p:nvSpPr>
        <p:spPr>
          <a:xfrm>
            <a:off x="5255129" y="2712374"/>
            <a:ext cx="1279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frontend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0C516-618B-3EA1-4180-5DBEB905C3A4}"/>
              </a:ext>
            </a:extLst>
          </p:cNvPr>
          <p:cNvSpPr txBox="1"/>
          <p:nvPr/>
        </p:nvSpPr>
        <p:spPr>
          <a:xfrm>
            <a:off x="9121822" y="2712373"/>
            <a:ext cx="65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4D44C-C8D2-909C-7251-2A741877170D}"/>
              </a:ext>
            </a:extLst>
          </p:cNvPr>
          <p:cNvSpPr txBox="1"/>
          <p:nvPr/>
        </p:nvSpPr>
        <p:spPr>
          <a:xfrm>
            <a:off x="4692842" y="3947623"/>
            <a:ext cx="2404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Разработка по согласованной спецификации без зависимости от серверной части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E9EFA-BE83-FBB4-0511-DCD25D6DAD63}"/>
              </a:ext>
            </a:extLst>
          </p:cNvPr>
          <p:cNvSpPr txBox="1"/>
          <p:nvPr/>
        </p:nvSpPr>
        <p:spPr>
          <a:xfrm>
            <a:off x="8248329" y="3947623"/>
            <a:ext cx="2404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Тестирование конкретных сервисов и приложений в отрыве от части зависимостей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4BD66-559B-47C5-BDA7-A1BA9DF1F18E}"/>
              </a:ext>
            </a:extLst>
          </p:cNvPr>
          <p:cNvSpPr txBox="1"/>
          <p:nvPr/>
        </p:nvSpPr>
        <p:spPr>
          <a:xfrm>
            <a:off x="1252550" y="3947623"/>
            <a:ext cx="2404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Разработка сервисов без зависимости от других сервисов, использование в </a:t>
            </a:r>
            <a:r>
              <a:rPr lang="ru-RU" dirty="0" err="1"/>
              <a:t>автотестах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55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E7048-8C74-FF4D-98C3-0F6B695F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Способы запуска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2E3B4-9F7A-F8B4-42F1-70A777B42056}"/>
              </a:ext>
            </a:extLst>
          </p:cNvPr>
          <p:cNvSpPr txBox="1"/>
          <p:nvPr/>
        </p:nvSpPr>
        <p:spPr>
          <a:xfrm>
            <a:off x="770563" y="2167847"/>
            <a:ext cx="580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Внутренняя зависимость </a:t>
            </a:r>
            <a:r>
              <a:rPr lang="en-US" sz="2400" dirty="0"/>
              <a:t>java</a:t>
            </a:r>
            <a:r>
              <a:rPr lang="ru-RU" sz="2400" dirty="0"/>
              <a:t>-проекта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3FEA6-9349-CFCD-062C-33E1EE2A9ABE}"/>
              </a:ext>
            </a:extLst>
          </p:cNvPr>
          <p:cNvSpPr txBox="1"/>
          <p:nvPr/>
        </p:nvSpPr>
        <p:spPr>
          <a:xfrm>
            <a:off x="770561" y="3429000"/>
            <a:ext cx="580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Запуск из </a:t>
            </a:r>
            <a:r>
              <a:rPr lang="en-US" sz="2400" dirty="0"/>
              <a:t>jar-</a:t>
            </a:r>
            <a:r>
              <a:rPr lang="ru-RU" sz="2400" dirty="0"/>
              <a:t>файла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32B1E-FA09-A2FF-DC03-D82CC0B0D9A3}"/>
              </a:ext>
            </a:extLst>
          </p:cNvPr>
          <p:cNvSpPr txBox="1"/>
          <p:nvPr/>
        </p:nvSpPr>
        <p:spPr>
          <a:xfrm>
            <a:off x="770560" y="4690153"/>
            <a:ext cx="580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Использование </a:t>
            </a:r>
            <a:r>
              <a:rPr lang="en-US" sz="2400" dirty="0"/>
              <a:t>docker-</a:t>
            </a:r>
            <a:r>
              <a:rPr lang="ru-RU" sz="2400" dirty="0"/>
              <a:t>образа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AE6387-18B1-6FA1-148C-428980D52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038" y="415897"/>
            <a:ext cx="2682054" cy="602620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5509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9B085-D442-7F45-81CD-24E05B42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Способы конфигурирования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CE50DE04-6101-42CB-9143-043571F80CDD}"/>
              </a:ext>
            </a:extLst>
          </p:cNvPr>
          <p:cNvSpPr>
            <a:spLocks noChangeAspect="1"/>
          </p:cNvSpPr>
          <p:nvPr/>
        </p:nvSpPr>
        <p:spPr>
          <a:xfrm>
            <a:off x="1016000" y="2447346"/>
            <a:ext cx="360000" cy="360000"/>
          </a:xfrm>
          <a:prstGeom prst="ellipse">
            <a:avLst/>
          </a:prstGeom>
          <a:solidFill>
            <a:srgbClr val="7A3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F0587-9B1D-D9C5-F0F9-45771C3475B5}"/>
              </a:ext>
            </a:extLst>
          </p:cNvPr>
          <p:cNvSpPr txBox="1"/>
          <p:nvPr/>
        </p:nvSpPr>
        <p:spPr>
          <a:xfrm>
            <a:off x="1672121" y="2396513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Встроенный </a:t>
            </a:r>
            <a:r>
              <a:rPr lang="en-US" sz="2400" dirty="0"/>
              <a:t>API</a:t>
            </a:r>
            <a:endParaRPr lang="ru-RU" sz="24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7325CB0-40B3-A68C-8E53-4D2D759B21E5}"/>
              </a:ext>
            </a:extLst>
          </p:cNvPr>
          <p:cNvSpPr/>
          <p:nvPr/>
        </p:nvSpPr>
        <p:spPr>
          <a:xfrm>
            <a:off x="1016000" y="3187355"/>
            <a:ext cx="360000" cy="360000"/>
          </a:xfrm>
          <a:prstGeom prst="ellipse">
            <a:avLst/>
          </a:prstGeom>
          <a:solidFill>
            <a:srgbClr val="FCB6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E7833-0F8A-0165-DCBB-BD60FC0D900F}"/>
              </a:ext>
            </a:extLst>
          </p:cNvPr>
          <p:cNvSpPr txBox="1"/>
          <p:nvPr/>
        </p:nvSpPr>
        <p:spPr>
          <a:xfrm>
            <a:off x="1672121" y="3136522"/>
            <a:ext cx="371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Конфигурационные файлы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5E8A7A9-7C4D-5DC9-62B0-817D49361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6450"/>
            <a:ext cx="5080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7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8CCDA-6CE5-704C-A6C2-AA560537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Основные шаги конфигурирования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F69E8-3DA2-A86B-5FB0-8FB5E55ED10C}"/>
              </a:ext>
            </a:extLst>
          </p:cNvPr>
          <p:cNvSpPr txBox="1"/>
          <p:nvPr/>
        </p:nvSpPr>
        <p:spPr>
          <a:xfrm>
            <a:off x="1033660" y="2679542"/>
            <a:ext cx="2841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Настройка </a:t>
            </a:r>
            <a:r>
              <a:rPr lang="en-US" sz="2400" dirty="0" err="1"/>
              <a:t>wiremock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5BA51-B243-9F5D-A57C-9D2C3D97FA9C}"/>
              </a:ext>
            </a:extLst>
          </p:cNvPr>
          <p:cNvSpPr txBox="1"/>
          <p:nvPr/>
        </p:nvSpPr>
        <p:spPr>
          <a:xfrm>
            <a:off x="4462995" y="2494878"/>
            <a:ext cx="2758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Сопоставление запросов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0C516-618B-3EA1-4180-5DBEB905C3A4}"/>
              </a:ext>
            </a:extLst>
          </p:cNvPr>
          <p:cNvSpPr txBox="1"/>
          <p:nvPr/>
        </p:nvSpPr>
        <p:spPr>
          <a:xfrm>
            <a:off x="7988855" y="2679542"/>
            <a:ext cx="275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Генерация ответов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4D44C-C8D2-909C-7251-2A741877170D}"/>
              </a:ext>
            </a:extLst>
          </p:cNvPr>
          <p:cNvSpPr txBox="1"/>
          <p:nvPr/>
        </p:nvSpPr>
        <p:spPr>
          <a:xfrm>
            <a:off x="4750439" y="4363120"/>
            <a:ext cx="240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</a:t>
            </a:r>
            <a:r>
              <a:rPr lang="en-US" dirty="0"/>
              <a:t>, URL, Headers, Body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E9EFA-BE83-FBB4-0511-DCD25D6DAD63}"/>
              </a:ext>
            </a:extLst>
          </p:cNvPr>
          <p:cNvSpPr txBox="1"/>
          <p:nvPr/>
        </p:nvSpPr>
        <p:spPr>
          <a:xfrm>
            <a:off x="8248329" y="4086120"/>
            <a:ext cx="2404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</a:t>
            </a:r>
            <a:r>
              <a:rPr lang="ru-RU" dirty="0"/>
              <a:t>, </a:t>
            </a:r>
            <a:r>
              <a:rPr lang="en-US" dirty="0"/>
              <a:t>env</a:t>
            </a:r>
            <a:r>
              <a:rPr lang="ru-RU" dirty="0"/>
              <a:t>, переданные параметры, встроенные функции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4BD66-559B-47C5-BDA7-A1BA9DF1F18E}"/>
              </a:ext>
            </a:extLst>
          </p:cNvPr>
          <p:cNvSpPr txBox="1"/>
          <p:nvPr/>
        </p:nvSpPr>
        <p:spPr>
          <a:xfrm>
            <a:off x="1252549" y="4086122"/>
            <a:ext cx="2404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Использование конфигурационных файлов, вкл./выкл. логирования и т.д.</a:t>
            </a:r>
          </a:p>
        </p:txBody>
      </p:sp>
    </p:spTree>
    <p:extLst>
      <p:ext uri="{BB962C8B-B14F-4D97-AF65-F5344CB8AC3E}">
        <p14:creationId xmlns:p14="http://schemas.microsoft.com/office/powerpoint/2010/main" val="407828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9D5AE-F0DE-0A43-AEB0-4401D548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Дополнительные возможности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E9AA413-47FC-773F-0FE1-060CE7A5DA17}"/>
              </a:ext>
            </a:extLst>
          </p:cNvPr>
          <p:cNvSpPr>
            <a:spLocks noChangeAspect="1"/>
          </p:cNvSpPr>
          <p:nvPr/>
        </p:nvSpPr>
        <p:spPr>
          <a:xfrm>
            <a:off x="510139" y="1376396"/>
            <a:ext cx="360000" cy="360000"/>
          </a:xfrm>
          <a:prstGeom prst="ellipse">
            <a:avLst/>
          </a:prstGeom>
          <a:solidFill>
            <a:srgbClr val="7A3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D8131-0062-13C3-F9C4-923CBD236195}"/>
              </a:ext>
            </a:extLst>
          </p:cNvPr>
          <p:cNvSpPr txBox="1"/>
          <p:nvPr/>
        </p:nvSpPr>
        <p:spPr>
          <a:xfrm>
            <a:off x="1166260" y="1325563"/>
            <a:ext cx="7189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Проксирование</a:t>
            </a:r>
            <a:r>
              <a:rPr lang="ru-RU" sz="2400" dirty="0"/>
              <a:t> запросов (частичное </a:t>
            </a:r>
            <a:r>
              <a:rPr lang="ru-RU" sz="2400" dirty="0" err="1"/>
              <a:t>проксирование</a:t>
            </a:r>
            <a:r>
              <a:rPr lang="ru-RU" sz="2400" dirty="0"/>
              <a:t>)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146DA69-DEFF-6BE1-2D9B-5C788CB0B838}"/>
              </a:ext>
            </a:extLst>
          </p:cNvPr>
          <p:cNvSpPr/>
          <p:nvPr/>
        </p:nvSpPr>
        <p:spPr>
          <a:xfrm>
            <a:off x="510140" y="2054760"/>
            <a:ext cx="360000" cy="360000"/>
          </a:xfrm>
          <a:prstGeom prst="ellipse">
            <a:avLst/>
          </a:prstGeom>
          <a:solidFill>
            <a:srgbClr val="FCB6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2EDEF-8DC4-405A-AF74-D0C36E11D509}"/>
              </a:ext>
            </a:extLst>
          </p:cNvPr>
          <p:cNvSpPr txBox="1"/>
          <p:nvPr/>
        </p:nvSpPr>
        <p:spPr>
          <a:xfrm>
            <a:off x="1166260" y="3503821"/>
            <a:ext cx="4776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Добавление </a:t>
            </a:r>
            <a:r>
              <a:rPr lang="en-US" sz="2400" dirty="0"/>
              <a:t>timeout</a:t>
            </a:r>
            <a:r>
              <a:rPr lang="ru-RU" sz="2400" dirty="0"/>
              <a:t> и </a:t>
            </a:r>
            <a:r>
              <a:rPr lang="en-US" sz="2400" dirty="0"/>
              <a:t>fail</a:t>
            </a:r>
            <a:r>
              <a:rPr lang="ru-RU" sz="2400" dirty="0"/>
              <a:t> </a:t>
            </a:r>
            <a:r>
              <a:rPr lang="en-US" sz="2400" dirty="0"/>
              <a:t>response</a:t>
            </a:r>
            <a:endParaRPr lang="ru-RU" sz="24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1A7ABB-1BF3-0DF9-8A40-A9C64DFA9A75}"/>
              </a:ext>
            </a:extLst>
          </p:cNvPr>
          <p:cNvSpPr/>
          <p:nvPr/>
        </p:nvSpPr>
        <p:spPr>
          <a:xfrm>
            <a:off x="510140" y="2871145"/>
            <a:ext cx="360000" cy="360000"/>
          </a:xfrm>
          <a:prstGeom prst="ellipse">
            <a:avLst/>
          </a:prstGeom>
          <a:solidFill>
            <a:srgbClr val="00C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A59D9-6E60-3350-A2D1-8CE8524CB30B}"/>
              </a:ext>
            </a:extLst>
          </p:cNvPr>
          <p:cNvSpPr txBox="1"/>
          <p:nvPr/>
        </p:nvSpPr>
        <p:spPr>
          <a:xfrm>
            <a:off x="1166260" y="2820313"/>
            <a:ext cx="2912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Callbacks </a:t>
            </a:r>
            <a:r>
              <a:rPr lang="ru-RU" sz="2400" dirty="0"/>
              <a:t>и </a:t>
            </a:r>
            <a:r>
              <a:rPr lang="en-US" sz="2400" dirty="0"/>
              <a:t>webhooks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ABE2F-9C5D-2D34-4FF6-FA352789AADF}"/>
              </a:ext>
            </a:extLst>
          </p:cNvPr>
          <p:cNvSpPr txBox="1"/>
          <p:nvPr/>
        </p:nvSpPr>
        <p:spPr>
          <a:xfrm>
            <a:off x="1166260" y="1923905"/>
            <a:ext cx="9353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Сценарии (несколько запросов-заглушек, срабатывание которых зависит от последовательности их вызова)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C8C67-F1F8-F87D-6A51-27498B4174FF}"/>
              </a:ext>
            </a:extLst>
          </p:cNvPr>
          <p:cNvSpPr txBox="1"/>
          <p:nvPr/>
        </p:nvSpPr>
        <p:spPr>
          <a:xfrm>
            <a:off x="1166260" y="4863841"/>
            <a:ext cx="64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etc.</a:t>
            </a:r>
            <a:endParaRPr lang="ru-RU" sz="2400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11FF75DE-8778-05CD-B6A1-6BBBF5C3EBD6}"/>
              </a:ext>
            </a:extLst>
          </p:cNvPr>
          <p:cNvSpPr/>
          <p:nvPr/>
        </p:nvSpPr>
        <p:spPr>
          <a:xfrm>
            <a:off x="510140" y="3554654"/>
            <a:ext cx="360000" cy="360000"/>
          </a:xfrm>
          <a:prstGeom prst="ellipse">
            <a:avLst/>
          </a:prstGeom>
          <a:solidFill>
            <a:srgbClr val="33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21F0695-CB09-08B2-E259-E717B8EB438C}"/>
              </a:ext>
            </a:extLst>
          </p:cNvPr>
          <p:cNvSpPr/>
          <p:nvPr/>
        </p:nvSpPr>
        <p:spPr>
          <a:xfrm>
            <a:off x="510139" y="4235217"/>
            <a:ext cx="360000" cy="355335"/>
          </a:xfrm>
          <a:prstGeom prst="ellipse">
            <a:avLst/>
          </a:prstGeom>
          <a:solidFill>
            <a:srgbClr val="EE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1BF8C4BF-BF6D-C5C7-D9AD-672615472C89}"/>
              </a:ext>
            </a:extLst>
          </p:cNvPr>
          <p:cNvSpPr/>
          <p:nvPr/>
        </p:nvSpPr>
        <p:spPr>
          <a:xfrm>
            <a:off x="510139" y="4911115"/>
            <a:ext cx="360000" cy="35533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C2549-5292-77EC-D819-0B48991501F4}"/>
              </a:ext>
            </a:extLst>
          </p:cNvPr>
          <p:cNvSpPr txBox="1"/>
          <p:nvPr/>
        </p:nvSpPr>
        <p:spPr>
          <a:xfrm>
            <a:off x="1166260" y="4182053"/>
            <a:ext cx="470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Логирование запросов, статистика</a:t>
            </a:r>
          </a:p>
        </p:txBody>
      </p:sp>
    </p:spTree>
    <p:extLst>
      <p:ext uri="{BB962C8B-B14F-4D97-AF65-F5344CB8AC3E}">
        <p14:creationId xmlns:p14="http://schemas.microsoft.com/office/powerpoint/2010/main" val="242174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9422D-90F7-DB4F-9A92-FD1B8B1F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Полезные ссылки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9D672C5D-C9D9-0364-7F8A-22AEF33C8D61}"/>
              </a:ext>
            </a:extLst>
          </p:cNvPr>
          <p:cNvSpPr>
            <a:spLocks noChangeAspect="1"/>
          </p:cNvSpPr>
          <p:nvPr/>
        </p:nvSpPr>
        <p:spPr>
          <a:xfrm>
            <a:off x="510139" y="1376396"/>
            <a:ext cx="360000" cy="360000"/>
          </a:xfrm>
          <a:prstGeom prst="ellipse">
            <a:avLst/>
          </a:prstGeom>
          <a:solidFill>
            <a:srgbClr val="7A3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8E208-F364-1279-C308-8B30B7E9F18D}"/>
              </a:ext>
            </a:extLst>
          </p:cNvPr>
          <p:cNvSpPr txBox="1"/>
          <p:nvPr/>
        </p:nvSpPr>
        <p:spPr>
          <a:xfrm>
            <a:off x="1166260" y="1325563"/>
            <a:ext cx="577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3"/>
              </a:rPr>
              <a:t>https://wiremock.org/</a:t>
            </a:r>
            <a:r>
              <a:rPr lang="ru-RU" sz="2400" dirty="0"/>
              <a:t> (официальный сайт)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579FCC4-CF68-82FF-511E-F7A059134A4F}"/>
              </a:ext>
            </a:extLst>
          </p:cNvPr>
          <p:cNvSpPr/>
          <p:nvPr/>
        </p:nvSpPr>
        <p:spPr>
          <a:xfrm>
            <a:off x="510140" y="2054760"/>
            <a:ext cx="360000" cy="360000"/>
          </a:xfrm>
          <a:prstGeom prst="ellipse">
            <a:avLst/>
          </a:prstGeom>
          <a:solidFill>
            <a:srgbClr val="FCB6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8A7B5-ED10-35C6-9AEF-0CD5FCA19E56}"/>
              </a:ext>
            </a:extLst>
          </p:cNvPr>
          <p:cNvSpPr txBox="1"/>
          <p:nvPr/>
        </p:nvSpPr>
        <p:spPr>
          <a:xfrm>
            <a:off x="1131892" y="3543944"/>
            <a:ext cx="1090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linkClick r:id="rId4"/>
              </a:rPr>
              <a:t>https://habr.com/ru/company/rostelecom/blog/679330/</a:t>
            </a:r>
            <a:r>
              <a:rPr lang="ru-RU" sz="2400" dirty="0"/>
              <a:t> (статья на </a:t>
            </a:r>
            <a:r>
              <a:rPr lang="en-US" sz="2400" dirty="0" err="1"/>
              <a:t>habr</a:t>
            </a:r>
            <a:r>
              <a:rPr lang="ru-RU" sz="2400" dirty="0"/>
              <a:t> с описанием конфигурации ответов и прочего функционала)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08B4D97-653C-56F7-AF22-185F85086845}"/>
              </a:ext>
            </a:extLst>
          </p:cNvPr>
          <p:cNvSpPr/>
          <p:nvPr/>
        </p:nvSpPr>
        <p:spPr>
          <a:xfrm>
            <a:off x="510139" y="2732990"/>
            <a:ext cx="360000" cy="360000"/>
          </a:xfrm>
          <a:prstGeom prst="ellipse">
            <a:avLst/>
          </a:prstGeom>
          <a:solidFill>
            <a:srgbClr val="00C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82C9E-A22C-401B-981C-3F15732995F3}"/>
              </a:ext>
            </a:extLst>
          </p:cNvPr>
          <p:cNvSpPr txBox="1"/>
          <p:nvPr/>
        </p:nvSpPr>
        <p:spPr>
          <a:xfrm>
            <a:off x="1166260" y="2682157"/>
            <a:ext cx="1090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linkClick r:id="rId5"/>
              </a:rPr>
              <a:t>https://habr.com/ru/company/rostelecom/blog/679276/</a:t>
            </a:r>
            <a:r>
              <a:rPr lang="ru-RU" sz="2400" dirty="0"/>
              <a:t> (статья на </a:t>
            </a:r>
            <a:r>
              <a:rPr lang="en-US" sz="2400" dirty="0" err="1"/>
              <a:t>habr</a:t>
            </a:r>
            <a:r>
              <a:rPr lang="ru-RU" sz="2400" dirty="0"/>
              <a:t> с описанием конфигурации запросов)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813DD-58DA-76FE-4599-CC6D7D54B2F0}"/>
              </a:ext>
            </a:extLst>
          </p:cNvPr>
          <p:cNvSpPr txBox="1"/>
          <p:nvPr/>
        </p:nvSpPr>
        <p:spPr>
          <a:xfrm>
            <a:off x="1166260" y="2000369"/>
            <a:ext cx="9353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linkClick r:id="rId6"/>
              </a:rPr>
              <a:t>https://hub.docker.com/r/wiremock/wiremock</a:t>
            </a:r>
            <a:r>
              <a:rPr lang="ru-RU" sz="2400" dirty="0"/>
              <a:t> (</a:t>
            </a:r>
            <a:r>
              <a:rPr lang="en-US" sz="2400" dirty="0"/>
              <a:t>docker-</a:t>
            </a:r>
            <a:r>
              <a:rPr lang="ru-RU" sz="2400" dirty="0"/>
              <a:t>образ)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9785800-5432-FAFD-6B59-9EE3EFBD8D3F}"/>
              </a:ext>
            </a:extLst>
          </p:cNvPr>
          <p:cNvSpPr/>
          <p:nvPr/>
        </p:nvSpPr>
        <p:spPr>
          <a:xfrm>
            <a:off x="510139" y="3594777"/>
            <a:ext cx="360000" cy="360000"/>
          </a:xfrm>
          <a:prstGeom prst="ellipse">
            <a:avLst/>
          </a:prstGeom>
          <a:solidFill>
            <a:srgbClr val="33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11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97E25-DAB5-1B81-2212-2E9190C86F8D}"/>
              </a:ext>
            </a:extLst>
          </p:cNvPr>
          <p:cNvSpPr txBox="1"/>
          <p:nvPr/>
        </p:nvSpPr>
        <p:spPr>
          <a:xfrm>
            <a:off x="4183461" y="2875002"/>
            <a:ext cx="38250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  <a:latin typeface="SB Sans Display Semibold" panose="020B0503040504020204" pitchFamily="34" charset="0"/>
                <a:cs typeface="SB Sans Display Semibold" panose="020B0503040504020204" pitchFamily="34" charset="0"/>
              </a:rPr>
              <a:t>Вопросы?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0573EE-362B-1036-2894-D7343C25A1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5" t="37258" r="21964" b="38500"/>
          <a:stretch/>
        </p:blipFill>
        <p:spPr>
          <a:xfrm>
            <a:off x="9183462" y="5721280"/>
            <a:ext cx="2441800" cy="592464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4EABEB6-CAD2-FEA3-D37B-872411410C9D}"/>
              </a:ext>
            </a:extLst>
          </p:cNvPr>
          <p:cNvSpPr txBox="1">
            <a:spLocks/>
          </p:cNvSpPr>
          <p:nvPr/>
        </p:nvSpPr>
        <p:spPr>
          <a:xfrm>
            <a:off x="51014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B Sans Display" panose="020B0803040504020204" pitchFamily="34" charset="0"/>
                <a:ea typeface="+mj-ea"/>
                <a:cs typeface="SB Sans Display" panose="020B0803040504020204" pitchFamily="34" charset="0"/>
              </a:defRPr>
            </a:lvl1pPr>
          </a:lstStyle>
          <a:p>
            <a:pPr algn="l"/>
            <a:r>
              <a:rPr lang="ru-RU" sz="2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049997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231</Words>
  <Application>Microsoft Macintosh PowerPoint</Application>
  <PresentationFormat>Широкоэкранный</PresentationFormat>
  <Paragraphs>39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SB Sans Display</vt:lpstr>
      <vt:lpstr>SB Sans Display Semibold</vt:lpstr>
      <vt:lpstr>SB Sans Text</vt:lpstr>
      <vt:lpstr>Тема Office</vt:lpstr>
      <vt:lpstr>Презентация PowerPoint</vt:lpstr>
      <vt:lpstr>Инструмент для создания mock-заглушек</vt:lpstr>
      <vt:lpstr>Потенциальные пользователи</vt:lpstr>
      <vt:lpstr>Способы запуска</vt:lpstr>
      <vt:lpstr>Способы конфигурирования</vt:lpstr>
      <vt:lpstr>Основные шаги конфигурирования</vt:lpstr>
      <vt:lpstr>Дополнительные возможности</vt:lpstr>
      <vt:lpstr>Полезные ссылки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Карева</dc:creator>
  <cp:lastModifiedBy>Microsoft Office User</cp:lastModifiedBy>
  <cp:revision>24</cp:revision>
  <dcterms:created xsi:type="dcterms:W3CDTF">2021-04-30T06:46:45Z</dcterms:created>
  <dcterms:modified xsi:type="dcterms:W3CDTF">2022-08-31T13:33:13Z</dcterms:modified>
</cp:coreProperties>
</file>