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7" r:id="rId3"/>
    <p:sldId id="257" r:id="rId4"/>
    <p:sldId id="268" r:id="rId5"/>
    <p:sldId id="258" r:id="rId6"/>
    <p:sldId id="259" r:id="rId7"/>
    <p:sldId id="260" r:id="rId8"/>
    <p:sldId id="261" r:id="rId9"/>
    <p:sldId id="262" r:id="rId10"/>
    <p:sldId id="263" r:id="rId11"/>
    <p:sldId id="269" r:id="rId12"/>
    <p:sldId id="264" r:id="rId13"/>
    <p:sldId id="265"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D852763-20B0-410A-9695-F525C3DD4A2C}">
          <p14:sldIdLst>
            <p14:sldId id="256"/>
          </p14:sldIdLst>
        </p14:section>
        <p14:section name="Overview" id="{633EE546-EDA7-40CC-8EAE-FBE9776F26A2}">
          <p14:sldIdLst>
            <p14:sldId id="267"/>
            <p14:sldId id="257"/>
          </p14:sldIdLst>
        </p14:section>
        <p14:section name="Product and Market" id="{3E456ACF-637A-4A00-96B6-61DA3D6FE53F}">
          <p14:sldIdLst>
            <p14:sldId id="268"/>
            <p14:sldId id="258"/>
            <p14:sldId id="259"/>
            <p14:sldId id="260"/>
            <p14:sldId id="261"/>
            <p14:sldId id="262"/>
            <p14:sldId id="263"/>
          </p14:sldIdLst>
        </p14:section>
        <p14:section name="Financials" id="{F824AA0C-EC25-40D4-82C8-12AD671C04DB}">
          <p14:sldIdLst>
            <p14:sldId id="269"/>
            <p14:sldId id="264"/>
            <p14:sldId id="265"/>
          </p14:sldIdLst>
        </p14:section>
        <p14:section name="Conclusion" id="{114A19BE-95D3-4697-8117-C6197F8B3612}">
          <p14:sldIdLst>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60" autoAdjust="0"/>
    <p:restoredTop sz="81551" autoAdjust="0"/>
  </p:normalViewPr>
  <p:slideViewPr>
    <p:cSldViewPr snapToGrid="0">
      <p:cViewPr varScale="1">
        <p:scale>
          <a:sx n="71" d="100"/>
          <a:sy n="71" d="100"/>
        </p:scale>
        <p:origin x="54" y="30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el Khan" userId="cbab4b3c-bcaa-4dc7-a613-5868933e1599" providerId="ADAL" clId="{A52A1D5D-9B28-436E-B4B0-12AB71A6B2FC}"/>
    <pc:docChg chg="undo custSel modSld">
      <pc:chgData name="Adeel Khan" userId="cbab4b3c-bcaa-4dc7-a613-5868933e1599" providerId="ADAL" clId="{A52A1D5D-9B28-436E-B4B0-12AB71A6B2FC}" dt="2024-01-05T11:44:46.858" v="12" actId="1076"/>
      <pc:docMkLst>
        <pc:docMk/>
      </pc:docMkLst>
      <pc:sldChg chg="addSp delSp modSp mod setBg setClrOvrMap modNotesTx">
        <pc:chgData name="Adeel Khan" userId="cbab4b3c-bcaa-4dc7-a613-5868933e1599" providerId="ADAL" clId="{A52A1D5D-9B28-436E-B4B0-12AB71A6B2FC}" dt="2024-01-05T11:39:44.837" v="11" actId="6549"/>
        <pc:sldMkLst>
          <pc:docMk/>
          <pc:sldMk cId="199846386" sldId="256"/>
        </pc:sldMkLst>
        <pc:spChg chg="mod ord">
          <ac:chgData name="Adeel Khan" userId="cbab4b3c-bcaa-4dc7-a613-5868933e1599" providerId="ADAL" clId="{A52A1D5D-9B28-436E-B4B0-12AB71A6B2FC}" dt="2024-01-05T11:33:33.633" v="10" actId="34807"/>
          <ac:spMkLst>
            <pc:docMk/>
            <pc:sldMk cId="199846386" sldId="256"/>
            <ac:spMk id="2" creationId="{B0500D7B-9619-422C-9B6B-F3E199D1872D}"/>
          </ac:spMkLst>
        </pc:spChg>
        <pc:spChg chg="add del">
          <ac:chgData name="Adeel Khan" userId="cbab4b3c-bcaa-4dc7-a613-5868933e1599" providerId="ADAL" clId="{A52A1D5D-9B28-436E-B4B0-12AB71A6B2FC}" dt="2024-01-05T11:33:33.633" v="10" actId="34807"/>
          <ac:spMkLst>
            <pc:docMk/>
            <pc:sldMk cId="199846386" sldId="256"/>
            <ac:spMk id="7" creationId="{8C6E698C-8155-4B8B-BDC9-B7299772B509}"/>
          </ac:spMkLst>
        </pc:spChg>
        <pc:spChg chg="add del">
          <ac:chgData name="Adeel Khan" userId="cbab4b3c-bcaa-4dc7-a613-5868933e1599" providerId="ADAL" clId="{A52A1D5D-9B28-436E-B4B0-12AB71A6B2FC}" dt="2024-01-05T11:33:33.633" v="10" actId="34807"/>
          <ac:spMkLst>
            <pc:docMk/>
            <pc:sldMk cId="199846386" sldId="256"/>
            <ac:spMk id="11" creationId="{B624C8D3-B9AD-4F4F-8554-4EAF3724DBCE}"/>
          </ac:spMkLst>
        </pc:spChg>
        <pc:spChg chg="add">
          <ac:chgData name="Adeel Khan" userId="cbab4b3c-bcaa-4dc7-a613-5868933e1599" providerId="ADAL" clId="{A52A1D5D-9B28-436E-B4B0-12AB71A6B2FC}" dt="2024-01-05T11:33:33.633" v="10" actId="34807"/>
          <ac:spMkLst>
            <pc:docMk/>
            <pc:sldMk cId="199846386" sldId="256"/>
            <ac:spMk id="16" creationId="{2FDF0794-1B86-42B2-B8C7-F60123E638ED}"/>
          </ac:spMkLst>
        </pc:spChg>
        <pc:spChg chg="add del">
          <ac:chgData name="Adeel Khan" userId="cbab4b3c-bcaa-4dc7-a613-5868933e1599" providerId="ADAL" clId="{A52A1D5D-9B28-436E-B4B0-12AB71A6B2FC}" dt="2024-01-05T11:33:06.117" v="8" actId="34807"/>
          <ac:spMkLst>
            <pc:docMk/>
            <pc:sldMk cId="199846386" sldId="256"/>
            <ac:spMk id="16" creationId="{33428ACC-71EC-4171-9527-10983BA6B41D}"/>
          </ac:spMkLst>
        </pc:spChg>
        <pc:spChg chg="add">
          <ac:chgData name="Adeel Khan" userId="cbab4b3c-bcaa-4dc7-a613-5868933e1599" providerId="ADAL" clId="{A52A1D5D-9B28-436E-B4B0-12AB71A6B2FC}" dt="2024-01-05T11:33:33.633" v="10" actId="34807"/>
          <ac:spMkLst>
            <pc:docMk/>
            <pc:sldMk cId="199846386" sldId="256"/>
            <ac:spMk id="18" creationId="{EEFC1EB0-DB92-4E98-B3A9-0CD6FA5A8B62}"/>
          </ac:spMkLst>
        </pc:spChg>
        <pc:spChg chg="add del">
          <ac:chgData name="Adeel Khan" userId="cbab4b3c-bcaa-4dc7-a613-5868933e1599" providerId="ADAL" clId="{A52A1D5D-9B28-436E-B4B0-12AB71A6B2FC}" dt="2024-01-05T11:33:06.117" v="8" actId="34807"/>
          <ac:spMkLst>
            <pc:docMk/>
            <pc:sldMk cId="199846386" sldId="256"/>
            <ac:spMk id="20" creationId="{8D4480B4-953D-41FA-9052-09AB3A026947}"/>
          </ac:spMkLst>
        </pc:spChg>
        <pc:spChg chg="add del">
          <ac:chgData name="Adeel Khan" userId="cbab4b3c-bcaa-4dc7-a613-5868933e1599" providerId="ADAL" clId="{A52A1D5D-9B28-436E-B4B0-12AB71A6B2FC}" dt="2024-01-05T11:33:05.807" v="7" actId="34807"/>
          <ac:spMkLst>
            <pc:docMk/>
            <pc:sldMk cId="199846386" sldId="256"/>
            <ac:spMk id="25" creationId="{548B4202-DCD5-4F8C-B481-743A989A9DFF}"/>
          </ac:spMkLst>
        </pc:spChg>
        <pc:spChg chg="add del">
          <ac:chgData name="Adeel Khan" userId="cbab4b3c-bcaa-4dc7-a613-5868933e1599" providerId="ADAL" clId="{A52A1D5D-9B28-436E-B4B0-12AB71A6B2FC}" dt="2024-01-05T11:33:05.807" v="7" actId="34807"/>
          <ac:spMkLst>
            <pc:docMk/>
            <pc:sldMk cId="199846386" sldId="256"/>
            <ac:spMk id="29" creationId="{8EE702CF-91CE-4661-ACBF-3C8160D1B433}"/>
          </ac:spMkLst>
        </pc:spChg>
        <pc:spChg chg="add del">
          <ac:chgData name="Adeel Khan" userId="cbab4b3c-bcaa-4dc7-a613-5868933e1599" providerId="ADAL" clId="{A52A1D5D-9B28-436E-B4B0-12AB71A6B2FC}" dt="2024-01-05T11:33:05.275" v="6" actId="34807"/>
          <ac:spMkLst>
            <pc:docMk/>
            <pc:sldMk cId="199846386" sldId="256"/>
            <ac:spMk id="34" creationId="{D1B4E201-164F-4793-895E-C149B2F2FCA0}"/>
          </ac:spMkLst>
        </pc:spChg>
        <pc:spChg chg="add del">
          <ac:chgData name="Adeel Khan" userId="cbab4b3c-bcaa-4dc7-a613-5868933e1599" providerId="ADAL" clId="{A52A1D5D-9B28-436E-B4B0-12AB71A6B2FC}" dt="2024-01-05T11:33:05.275" v="6" actId="34807"/>
          <ac:spMkLst>
            <pc:docMk/>
            <pc:sldMk cId="199846386" sldId="256"/>
            <ac:spMk id="36" creationId="{765F4110-C0FC-4D61-ACD2-A7C950EAE908}"/>
          </ac:spMkLst>
        </pc:spChg>
        <pc:picChg chg="add mod">
          <ac:chgData name="Adeel Khan" userId="cbab4b3c-bcaa-4dc7-a613-5868933e1599" providerId="ADAL" clId="{A52A1D5D-9B28-436E-B4B0-12AB71A6B2FC}" dt="2024-01-05T11:33:33.633" v="10" actId="34807"/>
          <ac:picMkLst>
            <pc:docMk/>
            <pc:sldMk cId="199846386" sldId="256"/>
            <ac:picMk id="3" creationId="{2748FEEC-B30D-FEBC-93FF-2CB3AD677310}"/>
          </ac:picMkLst>
        </pc:picChg>
        <pc:picChg chg="add del mod ord">
          <ac:chgData name="Adeel Khan" userId="cbab4b3c-bcaa-4dc7-a613-5868933e1599" providerId="ADAL" clId="{A52A1D5D-9B28-436E-B4B0-12AB71A6B2FC}" dt="2024-01-05T11:33:06.117" v="8" actId="34807"/>
          <ac:picMkLst>
            <pc:docMk/>
            <pc:sldMk cId="199846386" sldId="256"/>
            <ac:picMk id="3" creationId="{4197BADF-8276-0EC1-55CD-A25D3FE8609D}"/>
          </ac:picMkLst>
        </pc:picChg>
        <pc:picChg chg="add del mod ord">
          <ac:chgData name="Adeel Khan" userId="cbab4b3c-bcaa-4dc7-a613-5868933e1599" providerId="ADAL" clId="{A52A1D5D-9B28-436E-B4B0-12AB71A6B2FC}" dt="2024-01-05T11:33:05.807" v="7" actId="34807"/>
          <ac:picMkLst>
            <pc:docMk/>
            <pc:sldMk cId="199846386" sldId="256"/>
            <ac:picMk id="4" creationId="{1141C221-8222-581C-6247-14F14289FD42}"/>
          </ac:picMkLst>
        </pc:picChg>
        <pc:picChg chg="add del mod">
          <ac:chgData name="Adeel Khan" userId="cbab4b3c-bcaa-4dc7-a613-5868933e1599" providerId="ADAL" clId="{A52A1D5D-9B28-436E-B4B0-12AB71A6B2FC}" dt="2024-01-05T11:33:05.275" v="6" actId="34807"/>
          <ac:picMkLst>
            <pc:docMk/>
            <pc:sldMk cId="199846386" sldId="256"/>
            <ac:picMk id="5" creationId="{178A84BA-64CA-EB2B-C267-A29B00336F9A}"/>
          </ac:picMkLst>
        </pc:picChg>
        <pc:cxnChg chg="add del">
          <ac:chgData name="Adeel Khan" userId="cbab4b3c-bcaa-4dc7-a613-5868933e1599" providerId="ADAL" clId="{A52A1D5D-9B28-436E-B4B0-12AB71A6B2FC}" dt="2024-01-05T11:33:33.633" v="10" actId="34807"/>
          <ac:cxnSpMkLst>
            <pc:docMk/>
            <pc:sldMk cId="199846386" sldId="256"/>
            <ac:cxnSpMk id="9" creationId="{09525C9A-1972-4836-BA7A-706C946EF4DA}"/>
          </ac:cxnSpMkLst>
        </pc:cxnChg>
        <pc:cxnChg chg="add del">
          <ac:chgData name="Adeel Khan" userId="cbab4b3c-bcaa-4dc7-a613-5868933e1599" providerId="ADAL" clId="{A52A1D5D-9B28-436E-B4B0-12AB71A6B2FC}" dt="2024-01-05T11:33:06.117" v="8" actId="34807"/>
          <ac:cxnSpMkLst>
            <pc:docMk/>
            <pc:sldMk cId="199846386" sldId="256"/>
            <ac:cxnSpMk id="18" creationId="{BA22713B-ABB6-4391-97F9-0449A2B9B664}"/>
          </ac:cxnSpMkLst>
        </pc:cxnChg>
        <pc:cxnChg chg="add">
          <ac:chgData name="Adeel Khan" userId="cbab4b3c-bcaa-4dc7-a613-5868933e1599" providerId="ADAL" clId="{A52A1D5D-9B28-436E-B4B0-12AB71A6B2FC}" dt="2024-01-05T11:33:33.633" v="10" actId="34807"/>
          <ac:cxnSpMkLst>
            <pc:docMk/>
            <pc:sldMk cId="199846386" sldId="256"/>
            <ac:cxnSpMk id="20" creationId="{96D07482-83A3-4451-943C-B46961082957}"/>
          </ac:cxnSpMkLst>
        </pc:cxnChg>
        <pc:cxnChg chg="add del">
          <ac:chgData name="Adeel Khan" userId="cbab4b3c-bcaa-4dc7-a613-5868933e1599" providerId="ADAL" clId="{A52A1D5D-9B28-436E-B4B0-12AB71A6B2FC}" dt="2024-01-05T11:33:05.807" v="7" actId="34807"/>
          <ac:cxnSpMkLst>
            <pc:docMk/>
            <pc:sldMk cId="199846386" sldId="256"/>
            <ac:cxnSpMk id="27" creationId="{F7F57F6B-E621-4E40-A34D-2FE12902AA20}"/>
          </ac:cxnSpMkLst>
        </pc:cxnChg>
        <pc:cxnChg chg="add del">
          <ac:chgData name="Adeel Khan" userId="cbab4b3c-bcaa-4dc7-a613-5868933e1599" providerId="ADAL" clId="{A52A1D5D-9B28-436E-B4B0-12AB71A6B2FC}" dt="2024-01-05T11:33:05.275" v="6" actId="34807"/>
          <ac:cxnSpMkLst>
            <pc:docMk/>
            <pc:sldMk cId="199846386" sldId="256"/>
            <ac:cxnSpMk id="38" creationId="{FACE2D80-77E9-4433-B62B-693C5B7B2AEF}"/>
          </ac:cxnSpMkLst>
        </pc:cxnChg>
      </pc:sldChg>
      <pc:sldChg chg="modSp mod">
        <pc:chgData name="Adeel Khan" userId="cbab4b3c-bcaa-4dc7-a613-5868933e1599" providerId="ADAL" clId="{A52A1D5D-9B28-436E-B4B0-12AB71A6B2FC}" dt="2024-01-05T11:44:46.858" v="12" actId="1076"/>
        <pc:sldMkLst>
          <pc:docMk/>
          <pc:sldMk cId="1232977720" sldId="264"/>
        </pc:sldMkLst>
        <pc:graphicFrameChg chg="mod">
          <ac:chgData name="Adeel Khan" userId="cbab4b3c-bcaa-4dc7-a613-5868933e1599" providerId="ADAL" clId="{A52A1D5D-9B28-436E-B4B0-12AB71A6B2FC}" dt="2024-01-05T11:44:46.858" v="12" actId="1076"/>
          <ac:graphicFrameMkLst>
            <pc:docMk/>
            <pc:sldMk cId="1232977720" sldId="264"/>
            <ac:graphicFrameMk id="6" creationId="{F65B7E9D-D780-45E8-9599-615046AD0CB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BD9CC-8A0D-4D72-A84B-0133F0AD18C1}" type="datetimeFigureOut">
              <a:rPr lang="en-SG" smtClean="0"/>
              <a:t>5/1/2024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F3C06-6C90-4175-9747-5C5D47AA471D}" type="slidenum">
              <a:rPr lang="en-SG" smtClean="0"/>
              <a:t>‹#›</a:t>
            </a:fld>
            <a:endParaRPr lang="en-SG"/>
          </a:p>
        </p:txBody>
      </p:sp>
    </p:spTree>
    <p:extLst>
      <p:ext uri="{BB962C8B-B14F-4D97-AF65-F5344CB8AC3E}">
        <p14:creationId xmlns:p14="http://schemas.microsoft.com/office/powerpoint/2010/main" val="131008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presentation was automatically generated by PowerPoint Copilot based on content found in this document:
AI-generated content may be incorrect.</a:t>
            </a:r>
          </a:p>
        </p:txBody>
      </p:sp>
      <p:sp>
        <p:nvSpPr>
          <p:cNvPr id="4" name="Slide Number Placeholder 3"/>
          <p:cNvSpPr>
            <a:spLocks noGrp="1"/>
          </p:cNvSpPr>
          <p:nvPr>
            <p:ph type="sldNum" sz="quarter" idx="5"/>
          </p:nvPr>
        </p:nvSpPr>
        <p:spPr/>
        <p:txBody>
          <a:bodyPr/>
          <a:lstStyle/>
          <a:p>
            <a:fld id="{A5479EDA-B5D9-4F62-8652-447C9B54A60C}" type="slidenum">
              <a:rPr lang="en-SG" smtClean="0"/>
              <a:t>1</a:t>
            </a:fld>
            <a:endParaRPr lang="en-SG"/>
          </a:p>
        </p:txBody>
      </p:sp>
    </p:spTree>
    <p:extLst>
      <p:ext uri="{BB962C8B-B14F-4D97-AF65-F5344CB8AC3E}">
        <p14:creationId xmlns:p14="http://schemas.microsoft.com/office/powerpoint/2010/main" val="665242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Here are the financial projections for EcoBottle as shown in the table.
Original Content:
The financial projections for EcoBottle are shown in the table below:
</a:t>
            </a:r>
          </a:p>
        </p:txBody>
      </p:sp>
      <p:sp>
        <p:nvSpPr>
          <p:cNvPr id="4" name="Slide Number Placeholder 3"/>
          <p:cNvSpPr>
            <a:spLocks noGrp="1"/>
          </p:cNvSpPr>
          <p:nvPr>
            <p:ph type="sldNum" sz="quarter" idx="5"/>
          </p:nvPr>
        </p:nvSpPr>
        <p:spPr/>
        <p:txBody>
          <a:bodyPr/>
          <a:lstStyle/>
          <a:p>
            <a:fld id="{A5479EDA-B5D9-4F62-8652-447C9B54A60C}" type="slidenum">
              <a:rPr lang="en-SG" smtClean="0"/>
              <a:t>13</a:t>
            </a:fld>
            <a:endParaRPr lang="en-SG"/>
          </a:p>
        </p:txBody>
      </p:sp>
    </p:spTree>
    <p:extLst>
      <p:ext uri="{BB962C8B-B14F-4D97-AF65-F5344CB8AC3E}">
        <p14:creationId xmlns:p14="http://schemas.microsoft.com/office/powerpoint/2010/main" val="103779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EcoBottle</a:t>
            </a:r>
            <a:r>
              <a:rPr lang="en-SG" dirty="0"/>
              <a:t> is a new, reusable water bottle with a built-in filtration system that removes 99.9% of bacteria and contaminants. Designed for health-conscious urban consumers, it reduces environmental impact and saves money on bottled water. With a distinctive design, user-friendly interface, and digital display, </a:t>
            </a:r>
            <a:r>
              <a:rPr lang="en-SG" dirty="0" err="1"/>
              <a:t>EcoBottle</a:t>
            </a:r>
            <a:r>
              <a:rPr lang="en-SG" dirty="0"/>
              <a:t> is competitively priced and has a promising financial projection. Join us in launching this amazing product and making a positive difference in the world.
Original Content:
Conclusion
�         </a:t>
            </a:r>
            <a:r>
              <a:rPr lang="en-SG" dirty="0" err="1"/>
              <a:t>EcoBottle</a:t>
            </a:r>
            <a:r>
              <a:rPr lang="en-SG" dirty="0"/>
              <a:t> is a new product that offers a convenient and sustainable way to drink clean water anywhere.
�         The product is a reusable water bottle that has a built-in filtration system that removes 99.9% of bacteria, viruses, and contaminants from any water source.
�         The product is designed for health-conscious consumers in urban areas who want to reduce their environmental impact and save money on bottled water.
�         The product has a distinctive design, a user-friendly interface, and a digital display that shows the filter status, the water quality, and the amount of plastic bottles saved by using </a:t>
            </a:r>
            <a:r>
              <a:rPr lang="en-SG" dirty="0" err="1"/>
              <a:t>EcoBottle</a:t>
            </a:r>
            <a:r>
              <a:rPr lang="en-SG" dirty="0"/>
              <a:t>.
�         The product has a competitive and affordable price, a comprehensive and effective marketing and sales strategy, a </a:t>
            </a:r>
            <a:r>
              <a:rPr lang="en-SG" dirty="0" err="1"/>
              <a:t>favorable</a:t>
            </a:r>
            <a:r>
              <a:rPr lang="en-SG" dirty="0"/>
              <a:t> and growing market, and a strong and clear competitive advantage.
�         The product has a promising and profitable financial projection, with a high profit margin and a low break-even point.
�         The product has a vision and a mission of creating a healthier and greener world for everyone.
�         We hope that you are interested and excited about </a:t>
            </a:r>
            <a:r>
              <a:rPr lang="en-SG" dirty="0" err="1"/>
              <a:t>EcoBottle</a:t>
            </a:r>
            <a:r>
              <a:rPr lang="en-SG" dirty="0"/>
              <a:t> as we are. We believe that </a:t>
            </a:r>
            <a:r>
              <a:rPr lang="en-SG" dirty="0" err="1"/>
              <a:t>EcoBottle</a:t>
            </a:r>
            <a:r>
              <a:rPr lang="en-SG" dirty="0"/>
              <a:t> is a great opportunity for both you and us to make a positive difference in the world. We invite you to join us in launching this amazing product and making it a success. Please contact us if you have any questions or feedback. We look forward to hearing from you soon. Thank you for your time and attention.
</a:t>
            </a:r>
          </a:p>
        </p:txBody>
      </p:sp>
      <p:sp>
        <p:nvSpPr>
          <p:cNvPr id="4" name="Slide Number Placeholder 3"/>
          <p:cNvSpPr>
            <a:spLocks noGrp="1"/>
          </p:cNvSpPr>
          <p:nvPr>
            <p:ph type="sldNum" sz="quarter" idx="5"/>
          </p:nvPr>
        </p:nvSpPr>
        <p:spPr/>
        <p:txBody>
          <a:bodyPr/>
          <a:lstStyle/>
          <a:p>
            <a:fld id="{A5479EDA-B5D9-4F62-8652-447C9B54A60C}" type="slidenum">
              <a:rPr lang="en-SG" smtClean="0"/>
              <a:t>15</a:t>
            </a:fld>
            <a:endParaRPr lang="en-SG"/>
          </a:p>
        </p:txBody>
      </p:sp>
    </p:spTree>
    <p:extLst>
      <p:ext uri="{BB962C8B-B14F-4D97-AF65-F5344CB8AC3E}">
        <p14:creationId xmlns:p14="http://schemas.microsoft.com/office/powerpoint/2010/main" val="315679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Agenda
* Introduction
* Executive Summary
* Product Description
* Market Analysis
* Marketing and Sales Strategy
* Competition Landscape and Advantage
* Financial Projections
    * Assumptions
    * Projections
* Conclusion
</a:t>
            </a:r>
          </a:p>
        </p:txBody>
      </p:sp>
      <p:sp>
        <p:nvSpPr>
          <p:cNvPr id="4" name="Slide Number Placeholder 3"/>
          <p:cNvSpPr>
            <a:spLocks noGrp="1"/>
          </p:cNvSpPr>
          <p:nvPr>
            <p:ph type="sldNum" sz="quarter" idx="5"/>
          </p:nvPr>
        </p:nvSpPr>
        <p:spPr/>
        <p:txBody>
          <a:bodyPr/>
          <a:lstStyle/>
          <a:p>
            <a:fld id="{A5479EDA-B5D9-4F62-8652-447C9B54A60C}" type="slidenum">
              <a:rPr lang="en-SG" smtClean="0"/>
              <a:t>3</a:t>
            </a:fld>
            <a:endParaRPr lang="en-SG"/>
          </a:p>
        </p:txBody>
      </p:sp>
    </p:spTree>
    <p:extLst>
      <p:ext uri="{BB962C8B-B14F-4D97-AF65-F5344CB8AC3E}">
        <p14:creationId xmlns:p14="http://schemas.microsoft.com/office/powerpoint/2010/main" val="61638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Introducing EcoBottle, a new solution to the problem of accessing safe and clean drinking water. EcoBottle is portable, lightweight, and durable, using a patented technology to purify water in seconds. Say goodbye to expensive bottled water and bulky water filters, and hello to clean drinking water on the go.
Original Content:
Business Proposal for EcoBottle
A new product launch for an innovative, eco-friendly water bottle
The Problem and the Solution
Many people around the world face the problem of accessing safe and clean drinking water, especially when they are traveling, hiking, camping, or living in areas with poor water quality. Bottled water is often expensive, wasteful, and harmful to the environment, as it contributes to plastic pollution and greenhouse gas emissions. Moreover, conventional water filters are bulky, heavy, and require frequent replacement of cartridges.
EcoBottle solves this problem by providing a portable, lightweight, and durable water bottle that can purify any water source in seconds. EcoBottle uses a patented technology that combines UV-C light and activated carbon to eliminate bacteria, viruses, and other harmful substances from water, while preserving its natural taste and minerals. EcoBottle does not need any electricity or batteries, as it is powered by a hand crank that generates enough energy to sanitize one liter of water in one minute. EcoBottle also has a smart sensor that indicates the water quality and the filter status, and a leak-proof cap that prevents spills and contamination.
</a:t>
            </a:r>
          </a:p>
        </p:txBody>
      </p:sp>
      <p:sp>
        <p:nvSpPr>
          <p:cNvPr id="4" name="Slide Number Placeholder 3"/>
          <p:cNvSpPr>
            <a:spLocks noGrp="1"/>
          </p:cNvSpPr>
          <p:nvPr>
            <p:ph type="sldNum" sz="quarter" idx="5"/>
          </p:nvPr>
        </p:nvSpPr>
        <p:spPr/>
        <p:txBody>
          <a:bodyPr/>
          <a:lstStyle/>
          <a:p>
            <a:fld id="{A5479EDA-B5D9-4F62-8652-447C9B54A60C}" type="slidenum">
              <a:rPr lang="en-SG" smtClean="0"/>
              <a:t>5</a:t>
            </a:fld>
            <a:endParaRPr lang="en-SG"/>
          </a:p>
        </p:txBody>
      </p:sp>
    </p:spTree>
    <p:extLst>
      <p:ext uri="{BB962C8B-B14F-4D97-AF65-F5344CB8AC3E}">
        <p14:creationId xmlns:p14="http://schemas.microsoft.com/office/powerpoint/2010/main" val="12873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EcoBottle is a new product that offers a convenient and sustainable way to drink clean water. It's a reusable water bottle with a built-in filtration system that removes 99.9% of bacteria, viruses, and contaminants. Designed for health-conscious urban consumers, it reduces environmental impact and saves money on bottled water. This proposal presents the product features, benefits, market analysis, and more, and seeks support from potential investors and partners. Our vision is to create a healthier and greener world.
Original Content:
Executive Summary
�         EcoBottle is a new product that offers a convenient and sustainable way to drink clean water anywhere.
�         The product is a reusable water bottle that has a built-in filtration system that removes 99.9% of bacteria, viruses, and contaminants from any water source.
�         The product is designed for health-conscious consumers in urban areas who want to reduce their environmental impact and save money on bottled water.
�         The purpose of this proposal is to present the product features, benefits, market analysis, marketing and sales strategy, financial projections, and competitive advantage of EcoBottle.
�         The proposal also seeks to persuade potential investors and partners to support the product launch and help EcoBottle achieve its vision of creating a healthier and greener world.
</a:t>
            </a:r>
          </a:p>
        </p:txBody>
      </p:sp>
      <p:sp>
        <p:nvSpPr>
          <p:cNvPr id="4" name="Slide Number Placeholder 3"/>
          <p:cNvSpPr>
            <a:spLocks noGrp="1"/>
          </p:cNvSpPr>
          <p:nvPr>
            <p:ph type="sldNum" sz="quarter" idx="5"/>
          </p:nvPr>
        </p:nvSpPr>
        <p:spPr/>
        <p:txBody>
          <a:bodyPr/>
          <a:lstStyle/>
          <a:p>
            <a:fld id="{A5479EDA-B5D9-4F62-8652-447C9B54A60C}" type="slidenum">
              <a:rPr lang="en-SG" smtClean="0"/>
              <a:t>6</a:t>
            </a:fld>
            <a:endParaRPr lang="en-SG"/>
          </a:p>
        </p:txBody>
      </p:sp>
    </p:spTree>
    <p:extLst>
      <p:ext uri="{BB962C8B-B14F-4D97-AF65-F5344CB8AC3E}">
        <p14:creationId xmlns:p14="http://schemas.microsoft.com/office/powerpoint/2010/main" val="4174843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Introducing EcoBottle, a 500 ml water bottle made of durable, BPA-free plastic that can be refilled from any water source. The twist-on cap contains a replaceable filter cartridge that lasts for up to 150 refills or 75 liters of water, removing 99.9% of bacteria, viruses, and contaminants. The bottle also has a digital display that shows the filter status, water quality, and plastic bottles saved. Easy to use, clean, and maintain, the EcoBottle is eco-friendly and can save up to 300 plastic bottles per year. Available in four colors, the bottle comes with a carrying strap and user manual.
Original Content:
Product Description
�         EcoBottle is a 500 ml water bottle made of durable, BPA-free plastic that can be refilled from any water source, such as taps, fountains, rivers, or lakes.
�         The bottle has a twist-on cap that contains a replaceable filter cartridge that lasts for up to 150 refills or 75 liters of water.
�         The filter cartridge uses a combination of activated carbon, ion exchange resin, and hollow fiber membrane to remove 99.9% of bacteria, viruses, and contaminants from the water, such as chlorine, lead, mercury, and pesticides.
�         The bottle also has a digital display that shows the filter status, the water quality, and the amount of plastic bottles saved by using EcoBottle.
�         The bottle is easy to use, clean, and maintain. Users simply fill the bottle with water, twist the cap, and drink from the spout. The filter cartridge can be replaced when the display indicates that it is near the end of its life span.
�         The bottle is also eco-friendly, as it reduces the need for single-use plastic bottles that contribute to environmental pollution and waste. Each EcoBottle can save up to 300 plastic bottles per year.
�         The bottle is available in four colors: blue, green, pink, and black. The bottle also comes with a carrying strap and a user manual.
</a:t>
            </a:r>
          </a:p>
        </p:txBody>
      </p:sp>
      <p:sp>
        <p:nvSpPr>
          <p:cNvPr id="4" name="Slide Number Placeholder 3"/>
          <p:cNvSpPr>
            <a:spLocks noGrp="1"/>
          </p:cNvSpPr>
          <p:nvPr>
            <p:ph type="sldNum" sz="quarter" idx="5"/>
          </p:nvPr>
        </p:nvSpPr>
        <p:spPr/>
        <p:txBody>
          <a:bodyPr/>
          <a:lstStyle/>
          <a:p>
            <a:fld id="{A5479EDA-B5D9-4F62-8652-447C9B54A60C}" type="slidenum">
              <a:rPr lang="en-SG" smtClean="0"/>
              <a:t>7</a:t>
            </a:fld>
            <a:endParaRPr lang="en-SG"/>
          </a:p>
        </p:txBody>
      </p:sp>
    </p:spTree>
    <p:extLst>
      <p:ext uri="{BB962C8B-B14F-4D97-AF65-F5344CB8AC3E}">
        <p14:creationId xmlns:p14="http://schemas.microsoft.com/office/powerpoint/2010/main" val="215706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The target market for EcoBottle is health-conscious urban consumers. The global reusable water bottle market is growing, driven by environmental and health benefits awareness. Key market segments include material, distribution channel, and region. Opportunities include demand for smart water bottles, while challenges include high initial cost and lack of proper recycling facilities.
Original Content:
Market Analysis
�         The target market for EcoBottle is health-conscious consumers in urban areas who are looking for a convenient and sustainable way to drink clean water anywhere.
�         According to a recent report by Grand View Research, the global reusable water bottle market size was valued at USD 8.1 billion in 2018 and is expected to grow at a compound annual growth rate (CAGR) of 3.9% from 2019 to 2025.
�         The report also states that the increasing awareness of the environmental and health benefits of reusable water bottles, as well as the rising disposable income and urbanization of consumers, are driving the market growth.
�         The report also identifies the key segments of the reusable water bottle market based on material, distribution channel, and region. The plastic segment accounted for the largest market share in 2018, followed by the metal and glass segments. The online segment was the fastest-growing distribution channel, followed by the supermarket and hypermarket segments. The Asia Pacific region was the largest and fastest-growing market, followed by North America and Europe.
�         The report also highlights the opportunities and challenges for the reusable water bottle market. The opportunities include the increasing demand for smart and innovative water bottles that can monitor water quality, filter water, and track water consumption. The challenges include the high initial cost of reusable water bottles, the availability of low-quality and counterfeit products, and the lack of proper recycling facilities for used water bottles.
</a:t>
            </a:r>
          </a:p>
        </p:txBody>
      </p:sp>
      <p:sp>
        <p:nvSpPr>
          <p:cNvPr id="4" name="Slide Number Placeholder 3"/>
          <p:cNvSpPr>
            <a:spLocks noGrp="1"/>
          </p:cNvSpPr>
          <p:nvPr>
            <p:ph type="sldNum" sz="quarter" idx="5"/>
          </p:nvPr>
        </p:nvSpPr>
        <p:spPr/>
        <p:txBody>
          <a:bodyPr/>
          <a:lstStyle/>
          <a:p>
            <a:fld id="{A5479EDA-B5D9-4F62-8652-447C9B54A60C}" type="slidenum">
              <a:rPr lang="en-SG" smtClean="0"/>
              <a:t>8</a:t>
            </a:fld>
            <a:endParaRPr lang="en-SG"/>
          </a:p>
        </p:txBody>
      </p:sp>
    </p:spTree>
    <p:extLst>
      <p:ext uri="{BB962C8B-B14F-4D97-AF65-F5344CB8AC3E}">
        <p14:creationId xmlns:p14="http://schemas.microsoft.com/office/powerpoint/2010/main" val="63342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marketing and sales strategy for </a:t>
            </a:r>
            <a:r>
              <a:rPr lang="en-SG" dirty="0" err="1"/>
              <a:t>EcoBottle</a:t>
            </a:r>
            <a:r>
              <a:rPr lang="en-SG" dirty="0"/>
              <a:t> aims to create awareness and interest in the product, communicate its unique value proposition, and persuade potential customers to purchase it. The strategy consists of four elements: product, price, place, and promotion. </a:t>
            </a:r>
            <a:r>
              <a:rPr lang="en-SG" dirty="0" err="1"/>
              <a:t>EcoBottle</a:t>
            </a:r>
            <a:r>
              <a:rPr lang="en-SG" dirty="0"/>
              <a:t> is a high-quality, innovative, and eco-friendly product priced at $29.99 per unit. It will be distributed through both online and offline channels and promoted using a mix of online and offline methods.
Original Content:
Marketing and Sales Strategy
�         The marketing and sales strategy for </a:t>
            </a:r>
            <a:r>
              <a:rPr lang="en-SG" dirty="0" err="1"/>
              <a:t>EcoBottle</a:t>
            </a:r>
            <a:r>
              <a:rPr lang="en-SG" dirty="0"/>
              <a:t> is based on the following objectives:\r� - To create awareness and interest in the product among the target market.\r� - To communicate the unique value proposition and competitive advantage of the product.\r� - To persuade potential customers to purchase the product and become loyal users.\r� - To generate positive word-of-mouth and referrals from satisfied customers.
�         The marketing and sales strategy for </a:t>
            </a:r>
            <a:r>
              <a:rPr lang="en-SG" dirty="0" err="1"/>
              <a:t>EcoBottle</a:t>
            </a:r>
            <a:r>
              <a:rPr lang="en-SG" dirty="0"/>
              <a:t> consists of the following elements:\r� - Product: </a:t>
            </a:r>
            <a:r>
              <a:rPr lang="en-SG" dirty="0" err="1"/>
              <a:t>EcoBottle</a:t>
            </a:r>
            <a:r>
              <a:rPr lang="en-SG" dirty="0"/>
              <a:t> is a high-quality, innovative, and eco-friendly product that offers a convenient and sustainable way to drink clean water anywhere. The product has a distinctive design, a user-friendly interface, and a digital display that shows the filter status, the water quality, and the amount of plastic bottles saved by using </a:t>
            </a:r>
            <a:r>
              <a:rPr lang="en-SG" dirty="0" err="1"/>
              <a:t>EcoBottle</a:t>
            </a:r>
            <a:r>
              <a:rPr lang="en-SG" dirty="0"/>
              <a:t>. The product also has a replaceable filter cartridge that lasts for up to 150 refills or 75 </a:t>
            </a:r>
            <a:r>
              <a:rPr lang="en-SG" dirty="0" err="1"/>
              <a:t>liters</a:t>
            </a:r>
            <a:r>
              <a:rPr lang="en-SG" dirty="0"/>
              <a:t> of water and removes 99.9% of bacteria, viruses, and contaminants from the water. The product is available in four </a:t>
            </a:r>
            <a:r>
              <a:rPr lang="en-SG" dirty="0" err="1"/>
              <a:t>colors</a:t>
            </a:r>
            <a:r>
              <a:rPr lang="en-SG" dirty="0"/>
              <a:t>: blue, green, pink, and black. The product also comes with a carrying strap and a user manual.\r� - Price: </a:t>
            </a:r>
            <a:r>
              <a:rPr lang="en-SG" dirty="0" err="1"/>
              <a:t>EcoBottle</a:t>
            </a:r>
            <a:r>
              <a:rPr lang="en-SG" dirty="0"/>
              <a:t> is priced at $29.99 per unit, which is competitive and affordable for the target market. The price includes the cost of the bottle and one filter cartridge. The filter cartridge can be purchased separately for $9.99 per unit. The price reflects the value and quality of the product, as well as the cost of production and distribution. The price also allows for a reasonable profit margin and return on investment.\r� - Place: </a:t>
            </a:r>
            <a:r>
              <a:rPr lang="en-SG" dirty="0" err="1"/>
              <a:t>EcoBottle</a:t>
            </a:r>
            <a:r>
              <a:rPr lang="en-SG" dirty="0"/>
              <a:t> will be distributed through both online and offline channels. The online channel will include the official website of </a:t>
            </a:r>
            <a:r>
              <a:rPr lang="en-SG" dirty="0" err="1"/>
              <a:t>EcoBottle</a:t>
            </a:r>
            <a:r>
              <a:rPr lang="en-SG" dirty="0"/>
              <a:t>, as well as e-commerce platforms such as Amazon, eBay, and Shopify. The offline channel will include physical stores such as supermarkets, hypermarkets, convenience stores, and specialty stores. The distribution strategy will aim to maximize the availability and accessibility of the product for the target market, as well as to optimize the inventory and logistics costs.\r� - Promotion: </a:t>
            </a:r>
            <a:r>
              <a:rPr lang="en-SG" dirty="0" err="1"/>
              <a:t>EcoBottle</a:t>
            </a:r>
            <a:r>
              <a:rPr lang="en-SG" dirty="0"/>
              <a:t> will use a mix of online and offline promotion methods to create awareness and interest in the product, communicate the value proposition and competitive advantage of the product, and persuade potential customers to purchase the product and become loyal users. The promotion methods will include:\r��� - Online promotion: </a:t>
            </a:r>
            <a:r>
              <a:rPr lang="en-SG" dirty="0" err="1"/>
              <a:t>EcoBottle</a:t>
            </a:r>
            <a:r>
              <a:rPr lang="en-SG" dirty="0"/>
              <a:t> will use social media platforms such as Facebook, Instagram, Twitter, and YouTube to create and share engaging and informative content about the product, such as product features, benefits, testimonials, reviews, and tutorials. </a:t>
            </a:r>
            <a:r>
              <a:rPr lang="en-SG" dirty="0" err="1"/>
              <a:t>EcoBottle</a:t>
            </a:r>
            <a:r>
              <a:rPr lang="en-SG" dirty="0"/>
              <a:t> will also use email marketing, online advertising, and influencer marketing to reach and attract the target market. </a:t>
            </a:r>
            <a:r>
              <a:rPr lang="en-SG" dirty="0" err="1"/>
              <a:t>EcoBottle</a:t>
            </a:r>
            <a:r>
              <a:rPr lang="en-SG" dirty="0"/>
              <a:t> will also encourage user-generated content, such as photos, videos, and stories, that showcase the product and its positive impact on the environment and health. </a:t>
            </a:r>
            <a:r>
              <a:rPr lang="en-SG" dirty="0" err="1"/>
              <a:t>EcoBottle</a:t>
            </a:r>
            <a:r>
              <a:rPr lang="en-SG" dirty="0"/>
              <a:t> will also offer incentives, such as discounts, coupons, and free samples, to encourage online purchases and referrals.\r��� - Offline promotion: </a:t>
            </a:r>
            <a:r>
              <a:rPr lang="en-SG" dirty="0" err="1"/>
              <a:t>EcoBottle</a:t>
            </a:r>
            <a:r>
              <a:rPr lang="en-SG" dirty="0"/>
              <a:t> will use traditional media, such as newspapers, magazines, radio, and television, to create and share informative and persuasive messages about the product, such as product features, benefits, testimonials, and reviews. </a:t>
            </a:r>
            <a:r>
              <a:rPr lang="en-SG" dirty="0" err="1"/>
              <a:t>EcoBottle</a:t>
            </a:r>
            <a:r>
              <a:rPr lang="en-SG" dirty="0"/>
              <a:t> will also use events, such as trade shows, fairs, and exhibitions, to showcase and demonstrate the product and its benefits. </a:t>
            </a:r>
            <a:r>
              <a:rPr lang="en-SG" dirty="0" err="1"/>
              <a:t>EcoBottle</a:t>
            </a:r>
            <a:r>
              <a:rPr lang="en-SG" dirty="0"/>
              <a:t> will also use public relations, such as press releases, interviews, and articles, to generate positive media coverage and publicity for the product and the company. </a:t>
            </a:r>
            <a:r>
              <a:rPr lang="en-SG" dirty="0" err="1"/>
              <a:t>EcoBottle</a:t>
            </a:r>
            <a:r>
              <a:rPr lang="en-SG" dirty="0"/>
              <a:t> will also use direct marketing, such as flyers, brochures, and </a:t>
            </a:r>
            <a:r>
              <a:rPr lang="en-SG" dirty="0" err="1"/>
              <a:t>catalogs</a:t>
            </a:r>
            <a:r>
              <a:rPr lang="en-SG" dirty="0"/>
              <a:t>, to reach and attract potential customers. </a:t>
            </a:r>
            <a:r>
              <a:rPr lang="en-SG" dirty="0" err="1"/>
              <a:t>EcoBottle</a:t>
            </a:r>
            <a:r>
              <a:rPr lang="en-SG" dirty="0"/>
              <a:t> will also offer incentives, such as discounts, coupons, and free samples, to encourage offline purchases and referrals.
</a:t>
            </a:r>
          </a:p>
        </p:txBody>
      </p:sp>
      <p:sp>
        <p:nvSpPr>
          <p:cNvPr id="4" name="Slide Number Placeholder 3"/>
          <p:cNvSpPr>
            <a:spLocks noGrp="1"/>
          </p:cNvSpPr>
          <p:nvPr>
            <p:ph type="sldNum" sz="quarter" idx="5"/>
          </p:nvPr>
        </p:nvSpPr>
        <p:spPr/>
        <p:txBody>
          <a:bodyPr/>
          <a:lstStyle/>
          <a:p>
            <a:fld id="{A5479EDA-B5D9-4F62-8652-447C9B54A60C}" type="slidenum">
              <a:rPr lang="en-SG" smtClean="0"/>
              <a:t>9</a:t>
            </a:fld>
            <a:endParaRPr lang="en-SG"/>
          </a:p>
        </p:txBody>
      </p:sp>
    </p:spTree>
    <p:extLst>
      <p:ext uri="{BB962C8B-B14F-4D97-AF65-F5344CB8AC3E}">
        <p14:creationId xmlns:p14="http://schemas.microsoft.com/office/powerpoint/2010/main" val="354745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EcoBottle competes in a highly competitive and fragmented reusable water bottle market. Major competitors include Brita, LifeStraw, and Hydro Flask. EcoBottle's competitive advantage includes an advanced filtration system, a unique digital display, and an attractive and affordable price.
Original Content:
Competition landscape and advantage
�         The reusable water bottle market is highly competitive and fragmented, with many players offering similar products with different features, prices, and designs.
�         Some of the major competitors of EcoBottle are:\r� - Brita: Brita is a leading brand of water filtration products, including reusable water bottles that have built-in filters that reduce chlorine, taste, and odor from tap water. Brita offers a range of water bottles in different sizes, shapes, and colors, with prices ranging from $9.99 to $24.99. Brita's water bottles are widely available in online and offline stores, and have a loyal customer base and a strong brand reputation.\r� - LifeStraw: LifeStraw is a pioneer of portable water filtration products, including reusable water bottles that have built-in filters that remove 99.9999% of bacteria, parasites, and microplastics from any water source. LifeStraw offers a range of water bottles in different sizes, shapes, and colors, with prices ranging from $19.95 to $49.95. LifeStraw's water bottles are mainly available in online stores, and have a niche customer base and a strong social mission.\r� - Hydro Flask: Hydro Flask is a popular brand of insulated stainless steel water bottles that keep beverages cold for up to 24 hours or hot for up to 12 hours. Hydro Flask offers a range of water bottles in different sizes, shapes, and colors, with prices ranging from $29.95 to $64.95. Hydro Flask's water bottles are widely available in online and offline stores, and have a loyal customer base and a strong brand image.
�         The competitive advantage of EcoBottle over its competitors are:\r� - EcoBottle has a more advanced and comprehensive filtration system that removes 99.9% of bacteria, viruses, and contaminants from any water source, not just tap water. EcoBottle's filter cartridge also lasts longer than its competitors, up to 150 refills or 75 liters of water.\r� - EcoBottle has a unique and user-friendly digital display that shows the filter status, the water quality, and the amount of plastic bottles saved by using EcoBottle. This feature helps users monitor their water consumption and their environmental impact, as well as to remind them to replace the filter cartridge when needed.\r� - EcoBottle has a more attractive and affordable price than its competitors, at $29.99 per unit, which includes the cost of the bottle and one filter cartridge. EcoBottle's price reflects the value and quality of the product, as well as the cost of production and distribution. EcoBottle's price also allows for a reasonable profit margin and return on investment.
</a:t>
            </a:r>
          </a:p>
        </p:txBody>
      </p:sp>
      <p:sp>
        <p:nvSpPr>
          <p:cNvPr id="4" name="Slide Number Placeholder 3"/>
          <p:cNvSpPr>
            <a:spLocks noGrp="1"/>
          </p:cNvSpPr>
          <p:nvPr>
            <p:ph type="sldNum" sz="quarter" idx="5"/>
          </p:nvPr>
        </p:nvSpPr>
        <p:spPr/>
        <p:txBody>
          <a:bodyPr/>
          <a:lstStyle/>
          <a:p>
            <a:fld id="{A5479EDA-B5D9-4F62-8652-447C9B54A60C}" type="slidenum">
              <a:rPr lang="en-SG" smtClean="0"/>
              <a:t>10</a:t>
            </a:fld>
            <a:endParaRPr lang="en-SG"/>
          </a:p>
        </p:txBody>
      </p:sp>
    </p:spTree>
    <p:extLst>
      <p:ext uri="{BB962C8B-B14F-4D97-AF65-F5344CB8AC3E}">
        <p14:creationId xmlns:p14="http://schemas.microsoft.com/office/powerpoint/2010/main" val="2076710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EcoBottle's</a:t>
            </a:r>
            <a:r>
              <a:rPr lang="en-SG" dirty="0"/>
              <a:t> financial projections are based on assumptions such as a product launch in January 2021, an initial investment of $100,000, and a product sold at $29.99 per unit. The product will be distributed through both online and offline channels and will have a 10% variable cost, 20% fixed cost, and 10% contingency cost. The break-even point is at 10% and the growth rate is projected at 20%.
Original Content:
Financial Projections
The financial projections for </a:t>
            </a:r>
            <a:r>
              <a:rPr lang="en-SG" dirty="0" err="1"/>
              <a:t>EcoBottle</a:t>
            </a:r>
            <a:r>
              <a:rPr lang="en-SG" dirty="0"/>
              <a:t> are based on the following assumptions:\r� - The product launch will take place in January 2021.\r� - The initial investment for the product launch will be $100,000, which will cover the costs of product development, production, distribution, and promotion.\r� - The product will be sold at $29.99 per unit, which includes the cost of the bottle and one filter cartridge. The filter cartridge will be sold separately at $9.99 per unit.\r� - The product will be distributed through both online and offline channels, with a 50/50 split. The online channel will have a 10% commission fee, while the offline channel will have a 20% commission fee.\r� - The product will have a 10% variable cost, which includes the cost of materials, </a:t>
            </a:r>
            <a:r>
              <a:rPr lang="en-SG" dirty="0" err="1"/>
              <a:t>labor</a:t>
            </a:r>
            <a:r>
              <a:rPr lang="en-SG" dirty="0"/>
              <a:t>, packaging, and shipping.\r� - The product will have a 20% fixed cost, which includes the cost of rent, utilities, salaries, and taxes.\r� - The product will have a 10% contingency cost, which includes the cost of unexpected expenses, such as repairs, returns, and legal fees.\r� - The product will have a 10% break-even point, which means that the product will start making a profit after selling 10% of the projected sales volume.\r� - The product will have a 20% growth rate, which means that the product sales will increase by 20% every year.
</a:t>
            </a:r>
          </a:p>
        </p:txBody>
      </p:sp>
      <p:sp>
        <p:nvSpPr>
          <p:cNvPr id="4" name="Slide Number Placeholder 3"/>
          <p:cNvSpPr>
            <a:spLocks noGrp="1"/>
          </p:cNvSpPr>
          <p:nvPr>
            <p:ph type="sldNum" sz="quarter" idx="5"/>
          </p:nvPr>
        </p:nvSpPr>
        <p:spPr/>
        <p:txBody>
          <a:bodyPr/>
          <a:lstStyle/>
          <a:p>
            <a:fld id="{A5479EDA-B5D9-4F62-8652-447C9B54A60C}" type="slidenum">
              <a:rPr lang="en-SG" smtClean="0"/>
              <a:t>12</a:t>
            </a:fld>
            <a:endParaRPr lang="en-SG"/>
          </a:p>
        </p:txBody>
      </p:sp>
    </p:spTree>
    <p:extLst>
      <p:ext uri="{BB962C8B-B14F-4D97-AF65-F5344CB8AC3E}">
        <p14:creationId xmlns:p14="http://schemas.microsoft.com/office/powerpoint/2010/main" val="200687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329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299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60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607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343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98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68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83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915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5568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049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262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ry cracks in land under cloudy sky">
            <a:extLst>
              <a:ext uri="{FF2B5EF4-FFF2-40B4-BE49-F238E27FC236}">
                <a16:creationId xmlns:a16="http://schemas.microsoft.com/office/drawing/2014/main" id="{2748FEEC-B30D-FEBC-93FF-2CB3AD677310}"/>
              </a:ext>
            </a:extLst>
          </p:cNvPr>
          <p:cNvPicPr>
            <a:picLocks noChangeAspect="1"/>
          </p:cNvPicPr>
          <p:nvPr/>
        </p:nvPicPr>
        <p:blipFill rotWithShape="1">
          <a:blip r:embed="rId3"/>
          <a:srcRect t="15730"/>
          <a:stretch/>
        </p:blipFill>
        <p:spPr>
          <a:xfrm>
            <a:off x="20" y="975"/>
            <a:ext cx="12191980" cy="6858000"/>
          </a:xfrm>
          <a:prstGeom prst="rect">
            <a:avLst/>
          </a:prstGeom>
        </p:spPr>
      </p:pic>
      <p:sp>
        <p:nvSpPr>
          <p:cNvPr id="18" name="Rectangle 17">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00D7B-9619-422C-9B6B-F3E199D1872D}"/>
              </a:ext>
            </a:extLst>
          </p:cNvPr>
          <p:cNvSpPr>
            <a:spLocks noGrp="1"/>
          </p:cNvSpPr>
          <p:nvPr>
            <p:ph type="ctrTitle"/>
          </p:nvPr>
        </p:nvSpPr>
        <p:spPr>
          <a:xfrm>
            <a:off x="854277" y="1475234"/>
            <a:ext cx="3214307" cy="2901694"/>
          </a:xfrm>
        </p:spPr>
        <p:txBody>
          <a:bodyPr anchor="b">
            <a:normAutofit/>
          </a:bodyPr>
          <a:lstStyle/>
          <a:p>
            <a:r>
              <a:rPr lang="en-SG" sz="4400">
                <a:solidFill>
                  <a:schemeClr val="bg1"/>
                </a:solidFill>
              </a:rPr>
              <a:t>Business Proposal for EcoBottle</a:t>
            </a:r>
          </a:p>
        </p:txBody>
      </p:sp>
      <p:cxnSp>
        <p:nvCxnSpPr>
          <p:cNvPr id="20" name="Straight Connector 19">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4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CFD2E-D4BC-8D32-EEE0-81F6D77A03E4}"/>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a:t>Competition Landscape and Advantage</a:t>
            </a:r>
          </a:p>
        </p:txBody>
      </p:sp>
      <p:cxnSp>
        <p:nvCxnSpPr>
          <p:cNvPr id="17" name="Straight Connector 16">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FCEB141-FF16-FF7B-857B-8E3CE775DBEE}"/>
              </a:ext>
            </a:extLst>
          </p:cNvPr>
          <p:cNvSpPr>
            <a:spLocks noGrp="1"/>
          </p:cNvSpPr>
          <p:nvPr>
            <p:ph sz="half" idx="2"/>
          </p:nvPr>
        </p:nvSpPr>
        <p:spPr>
          <a:xfrm>
            <a:off x="7859485" y="2407436"/>
            <a:ext cx="3690257" cy="3461658"/>
          </a:xfrm>
        </p:spPr>
        <p:txBody>
          <a:bodyPr vert="horz" lIns="0" tIns="45720" rIns="0" bIns="45720" rtlCol="0">
            <a:normAutofit/>
          </a:bodyPr>
          <a:lstStyle/>
          <a:p>
            <a:pPr>
              <a:lnSpc>
                <a:spcPct val="90000"/>
              </a:lnSpc>
            </a:pPr>
            <a:r>
              <a:rPr lang="en-US" sz="1100"/>
              <a:t>Reusable water bottle market is highly competitive and fragmented</a:t>
            </a:r>
          </a:p>
          <a:p>
            <a:pPr lvl="1">
              <a:lnSpc>
                <a:spcPct val="90000"/>
              </a:lnSpc>
            </a:pPr>
            <a:r>
              <a:rPr lang="en-US" sz="1100"/>
              <a:t>Many players offering similar products with different features, prices, and designs</a:t>
            </a:r>
          </a:p>
          <a:p>
            <a:pPr>
              <a:lnSpc>
                <a:spcPct val="90000"/>
              </a:lnSpc>
            </a:pPr>
            <a:r>
              <a:rPr lang="en-US" sz="1100"/>
              <a:t>Major competitors of EcoBottle</a:t>
            </a:r>
          </a:p>
          <a:p>
            <a:pPr lvl="1">
              <a:lnSpc>
                <a:spcPct val="90000"/>
              </a:lnSpc>
            </a:pPr>
            <a:r>
              <a:rPr lang="en-US" sz="1100"/>
              <a:t>Brita: Leading brand of water filtration products</a:t>
            </a:r>
          </a:p>
          <a:p>
            <a:pPr lvl="1">
              <a:lnSpc>
                <a:spcPct val="90000"/>
              </a:lnSpc>
            </a:pPr>
            <a:r>
              <a:rPr lang="en-US" sz="1100"/>
              <a:t>LifeStraw: Pioneer of portable water filtration products</a:t>
            </a:r>
          </a:p>
          <a:p>
            <a:pPr lvl="1">
              <a:lnSpc>
                <a:spcPct val="90000"/>
              </a:lnSpc>
            </a:pPr>
            <a:r>
              <a:rPr lang="en-US" sz="1100"/>
              <a:t>Hydro Flask: Popular brand of insulated stainless steel water bottles</a:t>
            </a:r>
          </a:p>
          <a:p>
            <a:pPr>
              <a:lnSpc>
                <a:spcPct val="90000"/>
              </a:lnSpc>
            </a:pPr>
            <a:r>
              <a:rPr lang="en-US" sz="1100"/>
              <a:t>Competitive advantage of EcoBottle</a:t>
            </a:r>
          </a:p>
          <a:p>
            <a:pPr lvl="1">
              <a:lnSpc>
                <a:spcPct val="90000"/>
              </a:lnSpc>
            </a:pPr>
            <a:r>
              <a:rPr lang="en-US" sz="1100"/>
              <a:t>Advanced and comprehensive filtration system</a:t>
            </a:r>
          </a:p>
          <a:p>
            <a:pPr lvl="1">
              <a:lnSpc>
                <a:spcPct val="90000"/>
              </a:lnSpc>
            </a:pPr>
            <a:r>
              <a:rPr lang="en-US" sz="1100"/>
              <a:t>Unique and user-friendly digital display</a:t>
            </a:r>
          </a:p>
          <a:p>
            <a:pPr lvl="1">
              <a:lnSpc>
                <a:spcPct val="90000"/>
              </a:lnSpc>
            </a:pPr>
            <a:r>
              <a:rPr lang="en-US" sz="1100"/>
              <a:t>Attractive and affordable price</a:t>
            </a:r>
          </a:p>
        </p:txBody>
      </p:sp>
      <p:sp>
        <p:nvSpPr>
          <p:cNvPr id="19" name="Rectangle 18">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graphicFrame>
        <p:nvGraphicFramePr>
          <p:cNvPr id="6" name="Content Placeholder 5">
            <a:extLst>
              <a:ext uri="{FF2B5EF4-FFF2-40B4-BE49-F238E27FC236}">
                <a16:creationId xmlns:a16="http://schemas.microsoft.com/office/drawing/2014/main" id="{778BC534-9B8E-42AE-BA8F-653390E8EFE6}"/>
              </a:ext>
            </a:extLst>
          </p:cNvPr>
          <p:cNvGraphicFramePr>
            <a:graphicFrameLocks noGrp="1"/>
          </p:cNvGraphicFramePr>
          <p:nvPr>
            <p:ph sz="half" idx="1"/>
            <p:extLst>
              <p:ext uri="{D42A27DB-BD31-4B8C-83A1-F6EECF244321}">
                <p14:modId xmlns:p14="http://schemas.microsoft.com/office/powerpoint/2010/main" val="496048962"/>
              </p:ext>
            </p:extLst>
          </p:nvPr>
        </p:nvGraphicFramePr>
        <p:xfrm>
          <a:off x="633999" y="1149656"/>
          <a:ext cx="6583229" cy="4295260"/>
        </p:xfrm>
        <a:graphic>
          <a:graphicData uri="http://schemas.openxmlformats.org/drawingml/2006/table">
            <a:tbl>
              <a:tblPr firstRow="1" bandRow="1">
                <a:tableStyleId>{5C22544A-7EE6-4342-B048-85BDC9FD1C3A}</a:tableStyleId>
              </a:tblPr>
              <a:tblGrid>
                <a:gridCol w="2134051">
                  <a:extLst>
                    <a:ext uri="{9D8B030D-6E8A-4147-A177-3AD203B41FA5}">
                      <a16:colId xmlns:a16="http://schemas.microsoft.com/office/drawing/2014/main" val="443125654"/>
                    </a:ext>
                  </a:extLst>
                </a:gridCol>
                <a:gridCol w="2209457">
                  <a:extLst>
                    <a:ext uri="{9D8B030D-6E8A-4147-A177-3AD203B41FA5}">
                      <a16:colId xmlns:a16="http://schemas.microsoft.com/office/drawing/2014/main" val="3449374053"/>
                    </a:ext>
                  </a:extLst>
                </a:gridCol>
                <a:gridCol w="2239721">
                  <a:extLst>
                    <a:ext uri="{9D8B030D-6E8A-4147-A177-3AD203B41FA5}">
                      <a16:colId xmlns:a16="http://schemas.microsoft.com/office/drawing/2014/main" val="2095470627"/>
                    </a:ext>
                  </a:extLst>
                </a:gridCol>
              </a:tblGrid>
              <a:tr h="309822">
                <a:tc>
                  <a:txBody>
                    <a:bodyPr/>
                    <a:lstStyle/>
                    <a:p>
                      <a:r>
                        <a:rPr lang="en-SG" sz="1400"/>
                        <a:t>Brand</a:t>
                      </a:r>
                    </a:p>
                  </a:txBody>
                  <a:tcPr marL="70414" marR="70414" marT="35207" marB="35207" anchor="ctr"/>
                </a:tc>
                <a:tc>
                  <a:txBody>
                    <a:bodyPr/>
                    <a:lstStyle/>
                    <a:p>
                      <a:r>
                        <a:rPr lang="en-SG" sz="1400"/>
                        <a:t>Product Features</a:t>
                      </a:r>
                    </a:p>
                  </a:txBody>
                  <a:tcPr marL="70414" marR="70414" marT="35207" marB="35207" anchor="ctr"/>
                </a:tc>
                <a:tc>
                  <a:txBody>
                    <a:bodyPr/>
                    <a:lstStyle/>
                    <a:p>
                      <a:r>
                        <a:rPr lang="en-SG" sz="1400"/>
                        <a:t>Price Range</a:t>
                      </a:r>
                    </a:p>
                  </a:txBody>
                  <a:tcPr marL="70414" marR="70414" marT="35207" marB="35207" anchor="ctr"/>
                </a:tc>
                <a:extLst>
                  <a:ext uri="{0D108BD9-81ED-4DB2-BD59-A6C34878D82A}">
                    <a16:rowId xmlns:a16="http://schemas.microsoft.com/office/drawing/2014/main" val="1401833774"/>
                  </a:ext>
                </a:extLst>
              </a:tr>
              <a:tr h="732307">
                <a:tc>
                  <a:txBody>
                    <a:bodyPr/>
                    <a:lstStyle/>
                    <a:p>
                      <a:r>
                        <a:rPr lang="en-SG" sz="1400"/>
                        <a:t>Brita</a:t>
                      </a:r>
                    </a:p>
                  </a:txBody>
                  <a:tcPr marL="70414" marR="70414" marT="35207" marB="35207" anchor="ctr"/>
                </a:tc>
                <a:tc>
                  <a:txBody>
                    <a:bodyPr/>
                    <a:lstStyle/>
                    <a:p>
                      <a:r>
                        <a:rPr lang="en-US" sz="1400"/>
                        <a:t>Built-in filters that reduce chlorine, taste, and odor from tap water</a:t>
                      </a:r>
                    </a:p>
                  </a:txBody>
                  <a:tcPr marL="70414" marR="70414" marT="35207" marB="35207" anchor="ctr"/>
                </a:tc>
                <a:tc>
                  <a:txBody>
                    <a:bodyPr/>
                    <a:lstStyle/>
                    <a:p>
                      <a:r>
                        <a:rPr lang="en-SG" sz="1400"/>
                        <a:t>$9.99 to $24.99</a:t>
                      </a:r>
                    </a:p>
                  </a:txBody>
                  <a:tcPr marL="70414" marR="70414" marT="35207" marB="35207" anchor="ctr"/>
                </a:tc>
                <a:extLst>
                  <a:ext uri="{0D108BD9-81ED-4DB2-BD59-A6C34878D82A}">
                    <a16:rowId xmlns:a16="http://schemas.microsoft.com/office/drawing/2014/main" val="1756031470"/>
                  </a:ext>
                </a:extLst>
              </a:tr>
              <a:tr h="1154791">
                <a:tc>
                  <a:txBody>
                    <a:bodyPr/>
                    <a:lstStyle/>
                    <a:p>
                      <a:r>
                        <a:rPr lang="en-SG" sz="1400"/>
                        <a:t>LifeStraw</a:t>
                      </a:r>
                    </a:p>
                  </a:txBody>
                  <a:tcPr marL="70414" marR="70414" marT="35207" marB="35207" anchor="ctr"/>
                </a:tc>
                <a:tc>
                  <a:txBody>
                    <a:bodyPr/>
                    <a:lstStyle/>
                    <a:p>
                      <a:r>
                        <a:rPr lang="en-US" sz="1400"/>
                        <a:t>Built-in filters that remove 99.9999% of bacteria, parasites, and microplastics from any water source</a:t>
                      </a:r>
                    </a:p>
                  </a:txBody>
                  <a:tcPr marL="70414" marR="70414" marT="35207" marB="35207" anchor="ctr"/>
                </a:tc>
                <a:tc>
                  <a:txBody>
                    <a:bodyPr/>
                    <a:lstStyle/>
                    <a:p>
                      <a:r>
                        <a:rPr lang="en-SG" sz="1400"/>
                        <a:t>$19.95 to $49.95</a:t>
                      </a:r>
                    </a:p>
                  </a:txBody>
                  <a:tcPr marL="70414" marR="70414" marT="35207" marB="35207" anchor="ctr"/>
                </a:tc>
                <a:extLst>
                  <a:ext uri="{0D108BD9-81ED-4DB2-BD59-A6C34878D82A}">
                    <a16:rowId xmlns:a16="http://schemas.microsoft.com/office/drawing/2014/main" val="1229350493"/>
                  </a:ext>
                </a:extLst>
              </a:tr>
              <a:tr h="1154791">
                <a:tc>
                  <a:txBody>
                    <a:bodyPr/>
                    <a:lstStyle/>
                    <a:p>
                      <a:r>
                        <a:rPr lang="en-SG" sz="1400"/>
                        <a:t>Hydro Flask</a:t>
                      </a:r>
                    </a:p>
                  </a:txBody>
                  <a:tcPr marL="70414" marR="70414" marT="35207" marB="35207" anchor="ctr"/>
                </a:tc>
                <a:tc>
                  <a:txBody>
                    <a:bodyPr/>
                    <a:lstStyle/>
                    <a:p>
                      <a:r>
                        <a:rPr lang="en-US" sz="1400"/>
                        <a:t>Insulated stainless steel water bottles that keep beverages cold for up to 24 hours or hot for up to 12 hours</a:t>
                      </a:r>
                    </a:p>
                  </a:txBody>
                  <a:tcPr marL="70414" marR="70414" marT="35207" marB="35207" anchor="ctr"/>
                </a:tc>
                <a:tc>
                  <a:txBody>
                    <a:bodyPr/>
                    <a:lstStyle/>
                    <a:p>
                      <a:r>
                        <a:rPr lang="en-SG" sz="1400"/>
                        <a:t>$29.95 to $64.95</a:t>
                      </a:r>
                    </a:p>
                  </a:txBody>
                  <a:tcPr marL="70414" marR="70414" marT="35207" marB="35207" anchor="ctr"/>
                </a:tc>
                <a:extLst>
                  <a:ext uri="{0D108BD9-81ED-4DB2-BD59-A6C34878D82A}">
                    <a16:rowId xmlns:a16="http://schemas.microsoft.com/office/drawing/2014/main" val="938941546"/>
                  </a:ext>
                </a:extLst>
              </a:tr>
              <a:tr h="943549">
                <a:tc>
                  <a:txBody>
                    <a:bodyPr/>
                    <a:lstStyle/>
                    <a:p>
                      <a:r>
                        <a:rPr lang="en-SG" sz="1400"/>
                        <a:t>EcoBottle</a:t>
                      </a:r>
                    </a:p>
                  </a:txBody>
                  <a:tcPr marL="70414" marR="70414" marT="35207" marB="35207" anchor="ctr"/>
                </a:tc>
                <a:tc>
                  <a:txBody>
                    <a:bodyPr/>
                    <a:lstStyle/>
                    <a:p>
                      <a:r>
                        <a:rPr lang="en-US" sz="1400"/>
                        <a:t>Advanced filtration system, digital display, attractive and affordable price</a:t>
                      </a:r>
                    </a:p>
                  </a:txBody>
                  <a:tcPr marL="70414" marR="70414" marT="35207" marB="35207" anchor="ctr"/>
                </a:tc>
                <a:tc>
                  <a:txBody>
                    <a:bodyPr/>
                    <a:lstStyle/>
                    <a:p>
                      <a:r>
                        <a:rPr lang="en-SG" sz="1400"/>
                        <a:t>$29.99</a:t>
                      </a:r>
                    </a:p>
                  </a:txBody>
                  <a:tcPr marL="70414" marR="70414" marT="35207" marB="35207" anchor="ctr"/>
                </a:tc>
                <a:extLst>
                  <a:ext uri="{0D108BD9-81ED-4DB2-BD59-A6C34878D82A}">
                    <a16:rowId xmlns:a16="http://schemas.microsoft.com/office/drawing/2014/main" val="1543467835"/>
                  </a:ext>
                </a:extLst>
              </a:tr>
            </a:tbl>
          </a:graphicData>
        </a:graphic>
      </p:graphicFrame>
    </p:spTree>
    <p:extLst>
      <p:ext uri="{BB962C8B-B14F-4D97-AF65-F5344CB8AC3E}">
        <p14:creationId xmlns:p14="http://schemas.microsoft.com/office/powerpoint/2010/main" val="205693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3852E-DA33-7B8C-4DFE-B64C673EDE11}"/>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Financials</a:t>
            </a:r>
          </a:p>
        </p:txBody>
      </p:sp>
      <p:pic>
        <p:nvPicPr>
          <p:cNvPr id="4" name="Content Placeholder 3" descr="Spreadsheet and calculator">
            <a:extLst>
              <a:ext uri="{FF2B5EF4-FFF2-40B4-BE49-F238E27FC236}">
                <a16:creationId xmlns:a16="http://schemas.microsoft.com/office/drawing/2014/main" id="{9A1312A5-6184-024A-8679-53B24322E41B}"/>
              </a:ext>
            </a:extLst>
          </p:cNvPr>
          <p:cNvPicPr>
            <a:picLocks noGrp="1" noChangeAspect="1"/>
          </p:cNvPicPr>
          <p:nvPr>
            <p:ph idx="1"/>
          </p:nvPr>
        </p:nvPicPr>
        <p:blipFill>
          <a:blip r:embed="rId2"/>
          <a:stretch>
            <a:fillRect/>
          </a:stretch>
        </p:blipFill>
        <p:spPr>
          <a:xfrm>
            <a:off x="633999" y="860206"/>
            <a:ext cx="6912217" cy="4613906"/>
          </a:xfrm>
          <a:prstGeom prst="rect">
            <a:avLst/>
          </a:prstGeom>
        </p:spPr>
      </p:pic>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106601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7F2F-1CAD-7A99-8E7C-2930E5F66234}"/>
              </a:ext>
            </a:extLst>
          </p:cNvPr>
          <p:cNvSpPr>
            <a:spLocks noGrp="1"/>
          </p:cNvSpPr>
          <p:nvPr>
            <p:ph type="title"/>
          </p:nvPr>
        </p:nvSpPr>
        <p:spPr/>
        <p:txBody>
          <a:bodyPr/>
          <a:lstStyle/>
          <a:p>
            <a:r>
              <a:rPr lang="en-SG"/>
              <a:t>Financial Projections: Assumptions</a:t>
            </a:r>
          </a:p>
        </p:txBody>
      </p:sp>
      <p:graphicFrame>
        <p:nvGraphicFramePr>
          <p:cNvPr id="6" name="Content Placeholder 5">
            <a:extLst>
              <a:ext uri="{FF2B5EF4-FFF2-40B4-BE49-F238E27FC236}">
                <a16:creationId xmlns:a16="http://schemas.microsoft.com/office/drawing/2014/main" id="{F65B7E9D-D780-45E8-9599-615046AD0CB0}"/>
              </a:ext>
            </a:extLst>
          </p:cNvPr>
          <p:cNvGraphicFramePr>
            <a:graphicFrameLocks noGrp="1"/>
          </p:cNvGraphicFramePr>
          <p:nvPr>
            <p:ph sz="half" idx="1"/>
            <p:extLst>
              <p:ext uri="{D42A27DB-BD31-4B8C-83A1-F6EECF244321}">
                <p14:modId xmlns:p14="http://schemas.microsoft.com/office/powerpoint/2010/main" val="413328252"/>
              </p:ext>
            </p:extLst>
          </p:nvPr>
        </p:nvGraphicFramePr>
        <p:xfrm>
          <a:off x="865094" y="1663277"/>
          <a:ext cx="5181600" cy="46634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544114959"/>
                    </a:ext>
                  </a:extLst>
                </a:gridCol>
                <a:gridCol w="2590800">
                  <a:extLst>
                    <a:ext uri="{9D8B030D-6E8A-4147-A177-3AD203B41FA5}">
                      <a16:colId xmlns:a16="http://schemas.microsoft.com/office/drawing/2014/main" val="853745638"/>
                    </a:ext>
                  </a:extLst>
                </a:gridCol>
              </a:tblGrid>
              <a:tr h="0">
                <a:tc>
                  <a:txBody>
                    <a:bodyPr/>
                    <a:lstStyle/>
                    <a:p>
                      <a:pPr>
                        <a:spcAft>
                          <a:spcPts val="0"/>
                        </a:spcAft>
                      </a:pPr>
                      <a:r>
                        <a:rPr lang="en-SG">
                          <a:effectLst/>
                        </a:rPr>
                        <a:t>Assumptions</a:t>
                      </a:r>
                    </a:p>
                  </a:txBody>
                  <a:tcPr marL="68580" marR="68580" marT="0" marB="0"/>
                </a:tc>
                <a:tc>
                  <a:txBody>
                    <a:bodyPr/>
                    <a:lstStyle/>
                    <a:p>
                      <a:pPr>
                        <a:spcAft>
                          <a:spcPts val="0"/>
                        </a:spcAft>
                      </a:pPr>
                      <a:r>
                        <a:rPr lang="en-SG">
                          <a:effectLst/>
                        </a:rPr>
                        <a:t>Details</a:t>
                      </a:r>
                    </a:p>
                  </a:txBody>
                  <a:tcPr marL="68580" marR="68580" marT="0" marB="0"/>
                </a:tc>
                <a:extLst>
                  <a:ext uri="{0D108BD9-81ED-4DB2-BD59-A6C34878D82A}">
                    <a16:rowId xmlns:a16="http://schemas.microsoft.com/office/drawing/2014/main" val="91772826"/>
                  </a:ext>
                </a:extLst>
              </a:tr>
              <a:tr h="0">
                <a:tc>
                  <a:txBody>
                    <a:bodyPr/>
                    <a:lstStyle/>
                    <a:p>
                      <a:pPr>
                        <a:spcAft>
                          <a:spcPts val="0"/>
                        </a:spcAft>
                      </a:pPr>
                      <a:r>
                        <a:rPr lang="en-SG">
                          <a:effectLst/>
                        </a:rPr>
                        <a:t>Product Launch Date</a:t>
                      </a:r>
                    </a:p>
                  </a:txBody>
                  <a:tcPr marL="68580" marR="68580" marT="0" marB="0"/>
                </a:tc>
                <a:tc>
                  <a:txBody>
                    <a:bodyPr/>
                    <a:lstStyle/>
                    <a:p>
                      <a:pPr>
                        <a:spcAft>
                          <a:spcPts val="0"/>
                        </a:spcAft>
                      </a:pPr>
                      <a:r>
                        <a:rPr lang="en-SG">
                          <a:effectLst/>
                        </a:rPr>
                        <a:t>January 2021</a:t>
                      </a:r>
                    </a:p>
                  </a:txBody>
                  <a:tcPr marL="68580" marR="68580" marT="0" marB="0"/>
                </a:tc>
                <a:extLst>
                  <a:ext uri="{0D108BD9-81ED-4DB2-BD59-A6C34878D82A}">
                    <a16:rowId xmlns:a16="http://schemas.microsoft.com/office/drawing/2014/main" val="2744163873"/>
                  </a:ext>
                </a:extLst>
              </a:tr>
              <a:tr h="0">
                <a:tc>
                  <a:txBody>
                    <a:bodyPr/>
                    <a:lstStyle/>
                    <a:p>
                      <a:pPr>
                        <a:spcAft>
                          <a:spcPts val="0"/>
                        </a:spcAft>
                      </a:pPr>
                      <a:r>
                        <a:rPr lang="en-SG">
                          <a:effectLst/>
                        </a:rPr>
                        <a:t>Initial Investment</a:t>
                      </a:r>
                    </a:p>
                  </a:txBody>
                  <a:tcPr marL="68580" marR="68580" marT="0" marB="0"/>
                </a:tc>
                <a:tc>
                  <a:txBody>
                    <a:bodyPr/>
                    <a:lstStyle/>
                    <a:p>
                      <a:pPr>
                        <a:spcAft>
                          <a:spcPts val="0"/>
                        </a:spcAft>
                      </a:pPr>
                      <a:r>
                        <a:rPr lang="en-SG">
                          <a:effectLst/>
                        </a:rPr>
                        <a:t>$100,000</a:t>
                      </a:r>
                    </a:p>
                  </a:txBody>
                  <a:tcPr marL="68580" marR="68580" marT="0" marB="0"/>
                </a:tc>
                <a:extLst>
                  <a:ext uri="{0D108BD9-81ED-4DB2-BD59-A6C34878D82A}">
                    <a16:rowId xmlns:a16="http://schemas.microsoft.com/office/drawing/2014/main" val="104005230"/>
                  </a:ext>
                </a:extLst>
              </a:tr>
              <a:tr h="0">
                <a:tc>
                  <a:txBody>
                    <a:bodyPr/>
                    <a:lstStyle/>
                    <a:p>
                      <a:pPr>
                        <a:spcAft>
                          <a:spcPts val="0"/>
                        </a:spcAft>
                      </a:pPr>
                      <a:r>
                        <a:rPr lang="en-SG">
                          <a:effectLst/>
                        </a:rPr>
                        <a:t>Product Price</a:t>
                      </a:r>
                    </a:p>
                  </a:txBody>
                  <a:tcPr marL="68580" marR="68580" marT="0" marB="0"/>
                </a:tc>
                <a:tc>
                  <a:txBody>
                    <a:bodyPr/>
                    <a:lstStyle/>
                    <a:p>
                      <a:pPr>
                        <a:spcAft>
                          <a:spcPts val="0"/>
                        </a:spcAft>
                      </a:pPr>
                      <a:r>
                        <a:rPr lang="en-SG">
                          <a:effectLst/>
                        </a:rPr>
                        <a:t>$29.99 per unit</a:t>
                      </a:r>
                    </a:p>
                  </a:txBody>
                  <a:tcPr marL="68580" marR="68580" marT="0" marB="0"/>
                </a:tc>
                <a:extLst>
                  <a:ext uri="{0D108BD9-81ED-4DB2-BD59-A6C34878D82A}">
                    <a16:rowId xmlns:a16="http://schemas.microsoft.com/office/drawing/2014/main" val="1794964454"/>
                  </a:ext>
                </a:extLst>
              </a:tr>
              <a:tr h="0">
                <a:tc>
                  <a:txBody>
                    <a:bodyPr/>
                    <a:lstStyle/>
                    <a:p>
                      <a:pPr>
                        <a:spcAft>
                          <a:spcPts val="0"/>
                        </a:spcAft>
                      </a:pPr>
                      <a:r>
                        <a:rPr lang="en-SG">
                          <a:effectLst/>
                        </a:rPr>
                        <a:t>Filter Cartridge Price</a:t>
                      </a:r>
                    </a:p>
                  </a:txBody>
                  <a:tcPr marL="68580" marR="68580" marT="0" marB="0"/>
                </a:tc>
                <a:tc>
                  <a:txBody>
                    <a:bodyPr/>
                    <a:lstStyle/>
                    <a:p>
                      <a:pPr>
                        <a:spcAft>
                          <a:spcPts val="0"/>
                        </a:spcAft>
                      </a:pPr>
                      <a:r>
                        <a:rPr lang="en-SG">
                          <a:effectLst/>
                        </a:rPr>
                        <a:t>$9.99 per unit</a:t>
                      </a:r>
                    </a:p>
                  </a:txBody>
                  <a:tcPr marL="68580" marR="68580" marT="0" marB="0"/>
                </a:tc>
                <a:extLst>
                  <a:ext uri="{0D108BD9-81ED-4DB2-BD59-A6C34878D82A}">
                    <a16:rowId xmlns:a16="http://schemas.microsoft.com/office/drawing/2014/main" val="1132517428"/>
                  </a:ext>
                </a:extLst>
              </a:tr>
              <a:tr h="0">
                <a:tc>
                  <a:txBody>
                    <a:bodyPr/>
                    <a:lstStyle/>
                    <a:p>
                      <a:pPr>
                        <a:spcAft>
                          <a:spcPts val="0"/>
                        </a:spcAft>
                      </a:pPr>
                      <a:r>
                        <a:rPr lang="en-SG">
                          <a:effectLst/>
                        </a:rPr>
                        <a:t>Distribution Channels</a:t>
                      </a:r>
                    </a:p>
                  </a:txBody>
                  <a:tcPr marL="68580" marR="68580" marT="0" marB="0"/>
                </a:tc>
                <a:tc>
                  <a:txBody>
                    <a:bodyPr/>
                    <a:lstStyle/>
                    <a:p>
                      <a:pPr>
                        <a:spcAft>
                          <a:spcPts val="0"/>
                        </a:spcAft>
                      </a:pPr>
                      <a:r>
                        <a:rPr lang="en-US">
                          <a:effectLst/>
                        </a:rPr>
                        <a:t>Online and Offline (50/50 split)</a:t>
                      </a:r>
                    </a:p>
                  </a:txBody>
                  <a:tcPr marL="68580" marR="68580" marT="0" marB="0"/>
                </a:tc>
                <a:extLst>
                  <a:ext uri="{0D108BD9-81ED-4DB2-BD59-A6C34878D82A}">
                    <a16:rowId xmlns:a16="http://schemas.microsoft.com/office/drawing/2014/main" val="4146874467"/>
                  </a:ext>
                </a:extLst>
              </a:tr>
              <a:tr h="0">
                <a:tc>
                  <a:txBody>
                    <a:bodyPr/>
                    <a:lstStyle/>
                    <a:p>
                      <a:pPr>
                        <a:spcAft>
                          <a:spcPts val="0"/>
                        </a:spcAft>
                      </a:pPr>
                      <a:r>
                        <a:rPr lang="en-SG">
                          <a:effectLst/>
                        </a:rPr>
                        <a:t>Commission Fees</a:t>
                      </a:r>
                    </a:p>
                  </a:txBody>
                  <a:tcPr marL="68580" marR="68580" marT="0" marB="0"/>
                </a:tc>
                <a:tc>
                  <a:txBody>
                    <a:bodyPr/>
                    <a:lstStyle/>
                    <a:p>
                      <a:pPr>
                        <a:spcAft>
                          <a:spcPts val="0"/>
                        </a:spcAft>
                      </a:pPr>
                      <a:r>
                        <a:rPr lang="en-SG">
                          <a:effectLst/>
                        </a:rPr>
                        <a:t>Online: 10%, Offline: 20%</a:t>
                      </a:r>
                    </a:p>
                  </a:txBody>
                  <a:tcPr marL="68580" marR="68580" marT="0" marB="0"/>
                </a:tc>
                <a:extLst>
                  <a:ext uri="{0D108BD9-81ED-4DB2-BD59-A6C34878D82A}">
                    <a16:rowId xmlns:a16="http://schemas.microsoft.com/office/drawing/2014/main" val="179807788"/>
                  </a:ext>
                </a:extLst>
              </a:tr>
              <a:tr h="0">
                <a:tc>
                  <a:txBody>
                    <a:bodyPr/>
                    <a:lstStyle/>
                    <a:p>
                      <a:pPr>
                        <a:spcAft>
                          <a:spcPts val="0"/>
                        </a:spcAft>
                      </a:pPr>
                      <a:r>
                        <a:rPr lang="en-SG">
                          <a:effectLst/>
                        </a:rPr>
                        <a:t>Variable Costs</a:t>
                      </a:r>
                    </a:p>
                  </a:txBody>
                  <a:tcPr marL="68580" marR="68580" marT="0" marB="0"/>
                </a:tc>
                <a:tc>
                  <a:txBody>
                    <a:bodyPr/>
                    <a:lstStyle/>
                    <a:p>
                      <a:pPr>
                        <a:spcAft>
                          <a:spcPts val="0"/>
                        </a:spcAft>
                      </a:pPr>
                      <a:r>
                        <a:rPr lang="en-US">
                          <a:effectLst/>
                        </a:rPr>
                        <a:t>10% (materials, labor, packaging, shipping)</a:t>
                      </a:r>
                    </a:p>
                  </a:txBody>
                  <a:tcPr marL="68580" marR="68580" marT="0" marB="0"/>
                </a:tc>
                <a:extLst>
                  <a:ext uri="{0D108BD9-81ED-4DB2-BD59-A6C34878D82A}">
                    <a16:rowId xmlns:a16="http://schemas.microsoft.com/office/drawing/2014/main" val="1978220766"/>
                  </a:ext>
                </a:extLst>
              </a:tr>
              <a:tr h="0">
                <a:tc>
                  <a:txBody>
                    <a:bodyPr/>
                    <a:lstStyle/>
                    <a:p>
                      <a:pPr>
                        <a:spcAft>
                          <a:spcPts val="0"/>
                        </a:spcAft>
                      </a:pPr>
                      <a:r>
                        <a:rPr lang="en-SG">
                          <a:effectLst/>
                        </a:rPr>
                        <a:t>Fixed Costs</a:t>
                      </a:r>
                    </a:p>
                  </a:txBody>
                  <a:tcPr marL="68580" marR="68580" marT="0" marB="0"/>
                </a:tc>
                <a:tc>
                  <a:txBody>
                    <a:bodyPr/>
                    <a:lstStyle/>
                    <a:p>
                      <a:pPr>
                        <a:spcAft>
                          <a:spcPts val="0"/>
                        </a:spcAft>
                      </a:pPr>
                      <a:r>
                        <a:rPr lang="en-SG">
                          <a:effectLst/>
                        </a:rPr>
                        <a:t>20% (rent, utilities, salaries, taxes)</a:t>
                      </a:r>
                    </a:p>
                  </a:txBody>
                  <a:tcPr marL="68580" marR="68580" marT="0" marB="0"/>
                </a:tc>
                <a:extLst>
                  <a:ext uri="{0D108BD9-81ED-4DB2-BD59-A6C34878D82A}">
                    <a16:rowId xmlns:a16="http://schemas.microsoft.com/office/drawing/2014/main" val="2885433374"/>
                  </a:ext>
                </a:extLst>
              </a:tr>
              <a:tr h="0">
                <a:tc>
                  <a:txBody>
                    <a:bodyPr/>
                    <a:lstStyle/>
                    <a:p>
                      <a:pPr>
                        <a:spcAft>
                          <a:spcPts val="0"/>
                        </a:spcAft>
                      </a:pPr>
                      <a:r>
                        <a:rPr lang="en-SG">
                          <a:effectLst/>
                        </a:rPr>
                        <a:t>Contingency Costs</a:t>
                      </a:r>
                    </a:p>
                  </a:txBody>
                  <a:tcPr marL="68580" marR="68580" marT="0" marB="0"/>
                </a:tc>
                <a:tc>
                  <a:txBody>
                    <a:bodyPr/>
                    <a:lstStyle/>
                    <a:p>
                      <a:pPr>
                        <a:spcAft>
                          <a:spcPts val="0"/>
                        </a:spcAft>
                      </a:pPr>
                      <a:r>
                        <a:rPr lang="en-SG">
                          <a:effectLst/>
                        </a:rPr>
                        <a:t>10% (unexpected expenses)</a:t>
                      </a:r>
                    </a:p>
                  </a:txBody>
                  <a:tcPr marL="68580" marR="68580" marT="0" marB="0"/>
                </a:tc>
                <a:extLst>
                  <a:ext uri="{0D108BD9-81ED-4DB2-BD59-A6C34878D82A}">
                    <a16:rowId xmlns:a16="http://schemas.microsoft.com/office/drawing/2014/main" val="1613663948"/>
                  </a:ext>
                </a:extLst>
              </a:tr>
              <a:tr h="0">
                <a:tc>
                  <a:txBody>
                    <a:bodyPr/>
                    <a:lstStyle/>
                    <a:p>
                      <a:pPr>
                        <a:spcAft>
                          <a:spcPts val="0"/>
                        </a:spcAft>
                      </a:pPr>
                      <a:r>
                        <a:rPr lang="en-SG">
                          <a:effectLst/>
                        </a:rPr>
                        <a:t>Break-Even Point</a:t>
                      </a:r>
                    </a:p>
                  </a:txBody>
                  <a:tcPr marL="68580" marR="68580" marT="0" marB="0"/>
                </a:tc>
                <a:tc>
                  <a:txBody>
                    <a:bodyPr/>
                    <a:lstStyle/>
                    <a:p>
                      <a:pPr>
                        <a:spcAft>
                          <a:spcPts val="0"/>
                        </a:spcAft>
                      </a:pPr>
                      <a:r>
                        <a:rPr lang="en-US">
                          <a:effectLst/>
                        </a:rPr>
                        <a:t>10% of projected sales volume</a:t>
                      </a:r>
                    </a:p>
                  </a:txBody>
                  <a:tcPr marL="68580" marR="68580" marT="0" marB="0"/>
                </a:tc>
                <a:extLst>
                  <a:ext uri="{0D108BD9-81ED-4DB2-BD59-A6C34878D82A}">
                    <a16:rowId xmlns:a16="http://schemas.microsoft.com/office/drawing/2014/main" val="2029390696"/>
                  </a:ext>
                </a:extLst>
              </a:tr>
              <a:tr h="0">
                <a:tc>
                  <a:txBody>
                    <a:bodyPr/>
                    <a:lstStyle/>
                    <a:p>
                      <a:pPr>
                        <a:spcAft>
                          <a:spcPts val="0"/>
                        </a:spcAft>
                      </a:pPr>
                      <a:r>
                        <a:rPr lang="en-SG">
                          <a:effectLst/>
                        </a:rPr>
                        <a:t>Growth Rate</a:t>
                      </a:r>
                    </a:p>
                  </a:txBody>
                  <a:tcPr marL="68580" marR="68580" marT="0" marB="0"/>
                </a:tc>
                <a:tc>
                  <a:txBody>
                    <a:bodyPr/>
                    <a:lstStyle/>
                    <a:p>
                      <a:pPr>
                        <a:spcAft>
                          <a:spcPts val="0"/>
                        </a:spcAft>
                      </a:pPr>
                      <a:r>
                        <a:rPr lang="en-SG" dirty="0">
                          <a:effectLst/>
                        </a:rPr>
                        <a:t>20% per year</a:t>
                      </a:r>
                    </a:p>
                  </a:txBody>
                  <a:tcPr marL="68580" marR="68580" marT="0" marB="0"/>
                </a:tc>
                <a:extLst>
                  <a:ext uri="{0D108BD9-81ED-4DB2-BD59-A6C34878D82A}">
                    <a16:rowId xmlns:a16="http://schemas.microsoft.com/office/drawing/2014/main" val="1831369801"/>
                  </a:ext>
                </a:extLst>
              </a:tr>
            </a:tbl>
          </a:graphicData>
        </a:graphic>
      </p:graphicFrame>
      <p:sp>
        <p:nvSpPr>
          <p:cNvPr id="4" name="Content Placeholder 3">
            <a:extLst>
              <a:ext uri="{FF2B5EF4-FFF2-40B4-BE49-F238E27FC236}">
                <a16:creationId xmlns:a16="http://schemas.microsoft.com/office/drawing/2014/main" id="{7743D99F-730D-6A26-DF1C-06C9965BC48B}"/>
              </a:ext>
            </a:extLst>
          </p:cNvPr>
          <p:cNvSpPr>
            <a:spLocks noGrp="1"/>
          </p:cNvSpPr>
          <p:nvPr>
            <p:ph sz="half" idx="2"/>
          </p:nvPr>
        </p:nvSpPr>
        <p:spPr/>
        <p:txBody>
          <a:bodyPr>
            <a:normAutofit fontScale="70000" lnSpcReduction="20000"/>
          </a:bodyPr>
          <a:lstStyle/>
          <a:p>
            <a:r>
              <a:rPr lang="en-US"/>
              <a:t>Product launch in January 2021</a:t>
            </a:r>
          </a:p>
          <a:p>
            <a:pPr lvl="1"/>
            <a:r>
              <a:rPr lang="en-US"/>
              <a:t>Initial investment of $100,000</a:t>
            </a:r>
          </a:p>
          <a:p>
            <a:r>
              <a:rPr lang="en-US"/>
              <a:t>Product sold at $29.99 per unit</a:t>
            </a:r>
          </a:p>
          <a:p>
            <a:pPr lvl="1"/>
            <a:r>
              <a:rPr lang="en-US"/>
              <a:t>Filter cartridge sold separately at $9.99 per unit</a:t>
            </a:r>
          </a:p>
          <a:p>
            <a:r>
              <a:rPr lang="en-US"/>
              <a:t>Distributed through online and offline channels</a:t>
            </a:r>
          </a:p>
          <a:p>
            <a:pPr lvl="1"/>
            <a:r>
              <a:rPr lang="en-US"/>
              <a:t>10% commission fee for online channel</a:t>
            </a:r>
          </a:p>
          <a:p>
            <a:pPr lvl="1"/>
            <a:r>
              <a:rPr lang="en-US"/>
              <a:t>20% commission fee for offline channel</a:t>
            </a:r>
          </a:p>
          <a:p>
            <a:r>
              <a:rPr lang="en-US"/>
              <a:t>10% variable cost</a:t>
            </a:r>
          </a:p>
          <a:p>
            <a:r>
              <a:rPr lang="en-US"/>
              <a:t>20% fixed cost</a:t>
            </a:r>
          </a:p>
          <a:p>
            <a:r>
              <a:rPr lang="en-US"/>
              <a:t>10% contingency cost</a:t>
            </a:r>
          </a:p>
          <a:p>
            <a:r>
              <a:rPr lang="en-US"/>
              <a:t>10% break-even point</a:t>
            </a:r>
          </a:p>
          <a:p>
            <a:r>
              <a:rPr lang="en-US"/>
              <a:t>20% growth rate</a:t>
            </a:r>
            <a:endParaRPr lang="en-SG"/>
          </a:p>
        </p:txBody>
      </p:sp>
    </p:spTree>
    <p:extLst>
      <p:ext uri="{BB962C8B-B14F-4D97-AF65-F5344CB8AC3E}">
        <p14:creationId xmlns:p14="http://schemas.microsoft.com/office/powerpoint/2010/main" val="123297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3F46A-EA82-3A4F-CF56-4B0B5170538C}"/>
              </a:ext>
            </a:extLst>
          </p:cNvPr>
          <p:cNvSpPr>
            <a:spLocks noGrp="1"/>
          </p:cNvSpPr>
          <p:nvPr>
            <p:ph type="title"/>
          </p:nvPr>
        </p:nvSpPr>
        <p:spPr>
          <a:xfrm>
            <a:off x="1097280" y="286603"/>
            <a:ext cx="10058400" cy="1450757"/>
          </a:xfrm>
        </p:spPr>
        <p:txBody>
          <a:bodyPr>
            <a:normAutofit/>
          </a:bodyPr>
          <a:lstStyle/>
          <a:p>
            <a:r>
              <a:rPr lang="en-SG" sz="4400"/>
              <a:t>Financial Projections: Projections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graphicFrame>
        <p:nvGraphicFramePr>
          <p:cNvPr id="5" name="Content Placeholder 4">
            <a:extLst>
              <a:ext uri="{FF2B5EF4-FFF2-40B4-BE49-F238E27FC236}">
                <a16:creationId xmlns:a16="http://schemas.microsoft.com/office/drawing/2014/main" id="{340CD8FC-E6AD-424C-8BC1-1716D40DA8C9}"/>
              </a:ext>
            </a:extLst>
          </p:cNvPr>
          <p:cNvGraphicFramePr>
            <a:graphicFrameLocks noGrp="1"/>
          </p:cNvGraphicFramePr>
          <p:nvPr>
            <p:ph idx="1"/>
            <p:extLst>
              <p:ext uri="{D42A27DB-BD31-4B8C-83A1-F6EECF244321}">
                <p14:modId xmlns:p14="http://schemas.microsoft.com/office/powerpoint/2010/main" val="513161869"/>
              </p:ext>
            </p:extLst>
          </p:nvPr>
        </p:nvGraphicFramePr>
        <p:xfrm>
          <a:off x="1096963" y="2949085"/>
          <a:ext cx="10058400" cy="2084940"/>
        </p:xfrm>
        <a:graphic>
          <a:graphicData uri="http://schemas.openxmlformats.org/drawingml/2006/table">
            <a:tbl>
              <a:tblPr firstRow="1" bandRow="1">
                <a:tableStyleId>{5C22544A-7EE6-4342-B048-85BDC9FD1C3A}</a:tableStyleId>
              </a:tblPr>
              <a:tblGrid>
                <a:gridCol w="757350">
                  <a:extLst>
                    <a:ext uri="{9D8B030D-6E8A-4147-A177-3AD203B41FA5}">
                      <a16:colId xmlns:a16="http://schemas.microsoft.com/office/drawing/2014/main" val="4172017769"/>
                    </a:ext>
                  </a:extLst>
                </a:gridCol>
                <a:gridCol w="1017225">
                  <a:extLst>
                    <a:ext uri="{9D8B030D-6E8A-4147-A177-3AD203B41FA5}">
                      <a16:colId xmlns:a16="http://schemas.microsoft.com/office/drawing/2014/main" val="1139086403"/>
                    </a:ext>
                  </a:extLst>
                </a:gridCol>
                <a:gridCol w="1190475">
                  <a:extLst>
                    <a:ext uri="{9D8B030D-6E8A-4147-A177-3AD203B41FA5}">
                      <a16:colId xmlns:a16="http://schemas.microsoft.com/office/drawing/2014/main" val="2542970976"/>
                    </a:ext>
                  </a:extLst>
                </a:gridCol>
                <a:gridCol w="1079100">
                  <a:extLst>
                    <a:ext uri="{9D8B030D-6E8A-4147-A177-3AD203B41FA5}">
                      <a16:colId xmlns:a16="http://schemas.microsoft.com/office/drawing/2014/main" val="2176287734"/>
                    </a:ext>
                  </a:extLst>
                </a:gridCol>
                <a:gridCol w="1190475">
                  <a:extLst>
                    <a:ext uri="{9D8B030D-6E8A-4147-A177-3AD203B41FA5}">
                      <a16:colId xmlns:a16="http://schemas.microsoft.com/office/drawing/2014/main" val="3548712546"/>
                    </a:ext>
                  </a:extLst>
                </a:gridCol>
                <a:gridCol w="1499850">
                  <a:extLst>
                    <a:ext uri="{9D8B030D-6E8A-4147-A177-3AD203B41FA5}">
                      <a16:colId xmlns:a16="http://schemas.microsoft.com/office/drawing/2014/main" val="373521765"/>
                    </a:ext>
                  </a:extLst>
                </a:gridCol>
                <a:gridCol w="1190475">
                  <a:extLst>
                    <a:ext uri="{9D8B030D-6E8A-4147-A177-3AD203B41FA5}">
                      <a16:colId xmlns:a16="http://schemas.microsoft.com/office/drawing/2014/main" val="3086006762"/>
                    </a:ext>
                  </a:extLst>
                </a:gridCol>
                <a:gridCol w="1190475">
                  <a:extLst>
                    <a:ext uri="{9D8B030D-6E8A-4147-A177-3AD203B41FA5}">
                      <a16:colId xmlns:a16="http://schemas.microsoft.com/office/drawing/2014/main" val="591235937"/>
                    </a:ext>
                  </a:extLst>
                </a:gridCol>
                <a:gridCol w="942975">
                  <a:extLst>
                    <a:ext uri="{9D8B030D-6E8A-4147-A177-3AD203B41FA5}">
                      <a16:colId xmlns:a16="http://schemas.microsoft.com/office/drawing/2014/main" val="2580034982"/>
                    </a:ext>
                  </a:extLst>
                </a:gridCol>
              </a:tblGrid>
              <a:tr h="570240">
                <a:tc>
                  <a:txBody>
                    <a:bodyPr/>
                    <a:lstStyle/>
                    <a:p>
                      <a:pPr>
                        <a:spcAft>
                          <a:spcPts val="0"/>
                        </a:spcAft>
                      </a:pPr>
                      <a:r>
                        <a:rPr lang="en-SG" sz="1800">
                          <a:effectLst/>
                        </a:rPr>
                        <a:t>Year</a:t>
                      </a:r>
                    </a:p>
                  </a:txBody>
                  <a:tcPr marL="66825" marR="66825" marT="0" marB="0"/>
                </a:tc>
                <a:tc>
                  <a:txBody>
                    <a:bodyPr/>
                    <a:lstStyle/>
                    <a:p>
                      <a:pPr>
                        <a:spcAft>
                          <a:spcPts val="0"/>
                        </a:spcAft>
                      </a:pPr>
                      <a:r>
                        <a:rPr lang="en-SG" sz="1800">
                          <a:effectLst/>
                        </a:rPr>
                        <a:t>Sales Volume</a:t>
                      </a:r>
                    </a:p>
                  </a:txBody>
                  <a:tcPr marL="66825" marR="66825" marT="0" marB="0"/>
                </a:tc>
                <a:tc>
                  <a:txBody>
                    <a:bodyPr/>
                    <a:lstStyle/>
                    <a:p>
                      <a:pPr>
                        <a:spcAft>
                          <a:spcPts val="0"/>
                        </a:spcAft>
                      </a:pPr>
                      <a:r>
                        <a:rPr lang="en-SG" sz="1800">
                          <a:effectLst/>
                        </a:rPr>
                        <a:t>Sales Revenue</a:t>
                      </a:r>
                    </a:p>
                  </a:txBody>
                  <a:tcPr marL="66825" marR="66825" marT="0" marB="0"/>
                </a:tc>
                <a:tc>
                  <a:txBody>
                    <a:bodyPr/>
                    <a:lstStyle/>
                    <a:p>
                      <a:pPr>
                        <a:spcAft>
                          <a:spcPts val="0"/>
                        </a:spcAft>
                      </a:pPr>
                      <a:r>
                        <a:rPr lang="en-SG" sz="1800">
                          <a:effectLst/>
                        </a:rPr>
                        <a:t>Variable Cost</a:t>
                      </a:r>
                    </a:p>
                  </a:txBody>
                  <a:tcPr marL="66825" marR="66825" marT="0" marB="0"/>
                </a:tc>
                <a:tc>
                  <a:txBody>
                    <a:bodyPr/>
                    <a:lstStyle/>
                    <a:p>
                      <a:pPr>
                        <a:spcAft>
                          <a:spcPts val="0"/>
                        </a:spcAft>
                      </a:pPr>
                      <a:r>
                        <a:rPr lang="en-SG" sz="1800">
                          <a:effectLst/>
                        </a:rPr>
                        <a:t>Fixed Cost</a:t>
                      </a:r>
                    </a:p>
                  </a:txBody>
                  <a:tcPr marL="66825" marR="66825" marT="0" marB="0"/>
                </a:tc>
                <a:tc>
                  <a:txBody>
                    <a:bodyPr/>
                    <a:lstStyle/>
                    <a:p>
                      <a:pPr>
                        <a:spcAft>
                          <a:spcPts val="0"/>
                        </a:spcAft>
                      </a:pPr>
                      <a:r>
                        <a:rPr lang="en-SG" sz="1800">
                          <a:effectLst/>
                        </a:rPr>
                        <a:t>Contingency Cost</a:t>
                      </a:r>
                    </a:p>
                  </a:txBody>
                  <a:tcPr marL="66825" marR="66825" marT="0" marB="0"/>
                </a:tc>
                <a:tc>
                  <a:txBody>
                    <a:bodyPr/>
                    <a:lstStyle/>
                    <a:p>
                      <a:pPr>
                        <a:spcAft>
                          <a:spcPts val="0"/>
                        </a:spcAft>
                      </a:pPr>
                      <a:r>
                        <a:rPr lang="en-SG" sz="1800">
                          <a:effectLst/>
                        </a:rPr>
                        <a:t>Total Cost</a:t>
                      </a:r>
                    </a:p>
                  </a:txBody>
                  <a:tcPr marL="66825" marR="66825" marT="0" marB="0"/>
                </a:tc>
                <a:tc>
                  <a:txBody>
                    <a:bodyPr/>
                    <a:lstStyle/>
                    <a:p>
                      <a:pPr>
                        <a:spcAft>
                          <a:spcPts val="0"/>
                        </a:spcAft>
                      </a:pPr>
                      <a:r>
                        <a:rPr lang="en-SG" sz="1800">
                          <a:effectLst/>
                        </a:rPr>
                        <a:t>Profit</a:t>
                      </a:r>
                    </a:p>
                  </a:txBody>
                  <a:tcPr marL="66825" marR="66825" marT="0" marB="0"/>
                </a:tc>
                <a:tc>
                  <a:txBody>
                    <a:bodyPr/>
                    <a:lstStyle/>
                    <a:p>
                      <a:pPr>
                        <a:spcAft>
                          <a:spcPts val="0"/>
                        </a:spcAft>
                      </a:pPr>
                      <a:r>
                        <a:rPr lang="en-SG" sz="1800">
                          <a:effectLst/>
                        </a:rPr>
                        <a:t>Profit Margin</a:t>
                      </a:r>
                    </a:p>
                  </a:txBody>
                  <a:tcPr marL="66825" marR="66825" marT="0" marB="0"/>
                </a:tc>
                <a:extLst>
                  <a:ext uri="{0D108BD9-81ED-4DB2-BD59-A6C34878D82A}">
                    <a16:rowId xmlns:a16="http://schemas.microsoft.com/office/drawing/2014/main" val="1467324550"/>
                  </a:ext>
                </a:extLst>
              </a:tr>
              <a:tr h="302940">
                <a:tc>
                  <a:txBody>
                    <a:bodyPr/>
                    <a:lstStyle/>
                    <a:p>
                      <a:pPr>
                        <a:spcAft>
                          <a:spcPts val="0"/>
                        </a:spcAft>
                      </a:pPr>
                      <a:r>
                        <a:rPr lang="en-SG" sz="1800">
                          <a:effectLst/>
                        </a:rPr>
                        <a:t>2021</a:t>
                      </a:r>
                    </a:p>
                  </a:txBody>
                  <a:tcPr marL="66825" marR="66825" marT="0" marB="0"/>
                </a:tc>
                <a:tc>
                  <a:txBody>
                    <a:bodyPr/>
                    <a:lstStyle/>
                    <a:p>
                      <a:pPr>
                        <a:spcAft>
                          <a:spcPts val="0"/>
                        </a:spcAft>
                      </a:pPr>
                      <a:r>
                        <a:rPr lang="en-SG" sz="1800">
                          <a:effectLst/>
                        </a:rPr>
                        <a:t>10,000</a:t>
                      </a:r>
                    </a:p>
                  </a:txBody>
                  <a:tcPr marL="66825" marR="66825" marT="0" marB="0"/>
                </a:tc>
                <a:tc>
                  <a:txBody>
                    <a:bodyPr/>
                    <a:lstStyle/>
                    <a:p>
                      <a:pPr>
                        <a:spcAft>
                          <a:spcPts val="0"/>
                        </a:spcAft>
                      </a:pPr>
                      <a:r>
                        <a:rPr lang="en-SG" sz="1800">
                          <a:effectLst/>
                        </a:rPr>
                        <a:t>$299,900</a:t>
                      </a:r>
                    </a:p>
                  </a:txBody>
                  <a:tcPr marL="66825" marR="66825" marT="0" marB="0"/>
                </a:tc>
                <a:tc>
                  <a:txBody>
                    <a:bodyPr/>
                    <a:lstStyle/>
                    <a:p>
                      <a:pPr>
                        <a:spcAft>
                          <a:spcPts val="0"/>
                        </a:spcAft>
                      </a:pPr>
                      <a:r>
                        <a:rPr lang="en-SG" sz="1800">
                          <a:effectLst/>
                        </a:rPr>
                        <a:t>$29,990</a:t>
                      </a:r>
                    </a:p>
                  </a:txBody>
                  <a:tcPr marL="66825" marR="66825" marT="0" marB="0"/>
                </a:tc>
                <a:tc>
                  <a:txBody>
                    <a:bodyPr/>
                    <a:lstStyle/>
                    <a:p>
                      <a:pPr>
                        <a:spcAft>
                          <a:spcPts val="0"/>
                        </a:spcAft>
                      </a:pPr>
                      <a:r>
                        <a:rPr lang="en-SG" sz="1800">
                          <a:effectLst/>
                        </a:rPr>
                        <a:t>$59,980</a:t>
                      </a:r>
                    </a:p>
                  </a:txBody>
                  <a:tcPr marL="66825" marR="66825" marT="0" marB="0"/>
                </a:tc>
                <a:tc>
                  <a:txBody>
                    <a:bodyPr/>
                    <a:lstStyle/>
                    <a:p>
                      <a:pPr>
                        <a:spcAft>
                          <a:spcPts val="0"/>
                        </a:spcAft>
                      </a:pPr>
                      <a:r>
                        <a:rPr lang="en-SG" sz="1800">
                          <a:effectLst/>
                        </a:rPr>
                        <a:t>$29,990</a:t>
                      </a:r>
                    </a:p>
                  </a:txBody>
                  <a:tcPr marL="66825" marR="66825" marT="0" marB="0"/>
                </a:tc>
                <a:tc>
                  <a:txBody>
                    <a:bodyPr/>
                    <a:lstStyle/>
                    <a:p>
                      <a:pPr>
                        <a:spcAft>
                          <a:spcPts val="0"/>
                        </a:spcAft>
                      </a:pPr>
                      <a:r>
                        <a:rPr lang="en-SG" sz="1800">
                          <a:effectLst/>
                        </a:rPr>
                        <a:t>$119,960</a:t>
                      </a:r>
                    </a:p>
                  </a:txBody>
                  <a:tcPr marL="66825" marR="66825" marT="0" marB="0"/>
                </a:tc>
                <a:tc>
                  <a:txBody>
                    <a:bodyPr/>
                    <a:lstStyle/>
                    <a:p>
                      <a:pPr>
                        <a:spcAft>
                          <a:spcPts val="0"/>
                        </a:spcAft>
                      </a:pPr>
                      <a:r>
                        <a:rPr lang="en-SG" sz="1800">
                          <a:effectLst/>
                        </a:rPr>
                        <a:t>$179,940</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3011253563"/>
                  </a:ext>
                </a:extLst>
              </a:tr>
              <a:tr h="302940">
                <a:tc>
                  <a:txBody>
                    <a:bodyPr/>
                    <a:lstStyle/>
                    <a:p>
                      <a:pPr>
                        <a:spcAft>
                          <a:spcPts val="0"/>
                        </a:spcAft>
                      </a:pPr>
                      <a:r>
                        <a:rPr lang="en-SG" sz="1800">
                          <a:effectLst/>
                        </a:rPr>
                        <a:t>2022</a:t>
                      </a:r>
                    </a:p>
                  </a:txBody>
                  <a:tcPr marL="66825" marR="66825" marT="0" marB="0"/>
                </a:tc>
                <a:tc>
                  <a:txBody>
                    <a:bodyPr/>
                    <a:lstStyle/>
                    <a:p>
                      <a:pPr>
                        <a:spcAft>
                          <a:spcPts val="0"/>
                        </a:spcAft>
                      </a:pPr>
                      <a:r>
                        <a:rPr lang="en-SG" sz="1800">
                          <a:effectLst/>
                        </a:rPr>
                        <a:t>12,000</a:t>
                      </a:r>
                    </a:p>
                  </a:txBody>
                  <a:tcPr marL="66825" marR="66825" marT="0" marB="0"/>
                </a:tc>
                <a:tc>
                  <a:txBody>
                    <a:bodyPr/>
                    <a:lstStyle/>
                    <a:p>
                      <a:pPr>
                        <a:spcAft>
                          <a:spcPts val="0"/>
                        </a:spcAft>
                      </a:pPr>
                      <a:r>
                        <a:rPr lang="en-SG" sz="1800">
                          <a:effectLst/>
                        </a:rPr>
                        <a:t>$359,880</a:t>
                      </a:r>
                    </a:p>
                  </a:txBody>
                  <a:tcPr marL="66825" marR="66825" marT="0" marB="0"/>
                </a:tc>
                <a:tc>
                  <a:txBody>
                    <a:bodyPr/>
                    <a:lstStyle/>
                    <a:p>
                      <a:pPr>
                        <a:spcAft>
                          <a:spcPts val="0"/>
                        </a:spcAft>
                      </a:pPr>
                      <a:r>
                        <a:rPr lang="en-SG" sz="1800">
                          <a:effectLst/>
                        </a:rPr>
                        <a:t>$35,988</a:t>
                      </a:r>
                    </a:p>
                  </a:txBody>
                  <a:tcPr marL="66825" marR="66825" marT="0" marB="0"/>
                </a:tc>
                <a:tc>
                  <a:txBody>
                    <a:bodyPr/>
                    <a:lstStyle/>
                    <a:p>
                      <a:pPr>
                        <a:spcAft>
                          <a:spcPts val="0"/>
                        </a:spcAft>
                      </a:pPr>
                      <a:r>
                        <a:rPr lang="en-SG" sz="1800">
                          <a:effectLst/>
                        </a:rPr>
                        <a:t>$71,976</a:t>
                      </a:r>
                    </a:p>
                  </a:txBody>
                  <a:tcPr marL="66825" marR="66825" marT="0" marB="0"/>
                </a:tc>
                <a:tc>
                  <a:txBody>
                    <a:bodyPr/>
                    <a:lstStyle/>
                    <a:p>
                      <a:pPr>
                        <a:spcAft>
                          <a:spcPts val="0"/>
                        </a:spcAft>
                      </a:pPr>
                      <a:r>
                        <a:rPr lang="en-SG" sz="1800">
                          <a:effectLst/>
                        </a:rPr>
                        <a:t>$35,988</a:t>
                      </a:r>
                    </a:p>
                  </a:txBody>
                  <a:tcPr marL="66825" marR="66825" marT="0" marB="0"/>
                </a:tc>
                <a:tc>
                  <a:txBody>
                    <a:bodyPr/>
                    <a:lstStyle/>
                    <a:p>
                      <a:pPr>
                        <a:spcAft>
                          <a:spcPts val="0"/>
                        </a:spcAft>
                      </a:pPr>
                      <a:r>
                        <a:rPr lang="en-SG" sz="1800">
                          <a:effectLst/>
                        </a:rPr>
                        <a:t>$143,952</a:t>
                      </a:r>
                    </a:p>
                  </a:txBody>
                  <a:tcPr marL="66825" marR="66825" marT="0" marB="0"/>
                </a:tc>
                <a:tc>
                  <a:txBody>
                    <a:bodyPr/>
                    <a:lstStyle/>
                    <a:p>
                      <a:pPr>
                        <a:spcAft>
                          <a:spcPts val="0"/>
                        </a:spcAft>
                      </a:pPr>
                      <a:r>
                        <a:rPr lang="en-SG" sz="1800">
                          <a:effectLst/>
                        </a:rPr>
                        <a:t>$215,928</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3689389912"/>
                  </a:ext>
                </a:extLst>
              </a:tr>
              <a:tr h="302940">
                <a:tc>
                  <a:txBody>
                    <a:bodyPr/>
                    <a:lstStyle/>
                    <a:p>
                      <a:pPr>
                        <a:spcAft>
                          <a:spcPts val="0"/>
                        </a:spcAft>
                      </a:pPr>
                      <a:r>
                        <a:rPr lang="en-SG" sz="1800">
                          <a:effectLst/>
                        </a:rPr>
                        <a:t>2023</a:t>
                      </a:r>
                    </a:p>
                  </a:txBody>
                  <a:tcPr marL="66825" marR="66825" marT="0" marB="0"/>
                </a:tc>
                <a:tc>
                  <a:txBody>
                    <a:bodyPr/>
                    <a:lstStyle/>
                    <a:p>
                      <a:pPr>
                        <a:spcAft>
                          <a:spcPts val="0"/>
                        </a:spcAft>
                      </a:pPr>
                      <a:r>
                        <a:rPr lang="en-SG" sz="1800">
                          <a:effectLst/>
                        </a:rPr>
                        <a:t>14,400</a:t>
                      </a:r>
                    </a:p>
                  </a:txBody>
                  <a:tcPr marL="66825" marR="66825" marT="0" marB="0"/>
                </a:tc>
                <a:tc>
                  <a:txBody>
                    <a:bodyPr/>
                    <a:lstStyle/>
                    <a:p>
                      <a:pPr>
                        <a:spcAft>
                          <a:spcPts val="0"/>
                        </a:spcAft>
                      </a:pPr>
                      <a:r>
                        <a:rPr lang="en-SG" sz="1800">
                          <a:effectLst/>
                        </a:rPr>
                        <a:t>$431,856</a:t>
                      </a:r>
                    </a:p>
                  </a:txBody>
                  <a:tcPr marL="66825" marR="66825" marT="0" marB="0"/>
                </a:tc>
                <a:tc>
                  <a:txBody>
                    <a:bodyPr/>
                    <a:lstStyle/>
                    <a:p>
                      <a:pPr>
                        <a:spcAft>
                          <a:spcPts val="0"/>
                        </a:spcAft>
                      </a:pPr>
                      <a:r>
                        <a:rPr lang="en-SG" sz="1800">
                          <a:effectLst/>
                        </a:rPr>
                        <a:t>$43,186</a:t>
                      </a:r>
                    </a:p>
                  </a:txBody>
                  <a:tcPr marL="66825" marR="66825" marT="0" marB="0"/>
                </a:tc>
                <a:tc>
                  <a:txBody>
                    <a:bodyPr/>
                    <a:lstStyle/>
                    <a:p>
                      <a:pPr>
                        <a:spcAft>
                          <a:spcPts val="0"/>
                        </a:spcAft>
                      </a:pPr>
                      <a:r>
                        <a:rPr lang="en-SG" sz="1800">
                          <a:effectLst/>
                        </a:rPr>
                        <a:t>$86,371</a:t>
                      </a:r>
                    </a:p>
                  </a:txBody>
                  <a:tcPr marL="66825" marR="66825" marT="0" marB="0"/>
                </a:tc>
                <a:tc>
                  <a:txBody>
                    <a:bodyPr/>
                    <a:lstStyle/>
                    <a:p>
                      <a:pPr>
                        <a:spcAft>
                          <a:spcPts val="0"/>
                        </a:spcAft>
                      </a:pPr>
                      <a:r>
                        <a:rPr lang="en-SG" sz="1800">
                          <a:effectLst/>
                        </a:rPr>
                        <a:t>$43,186</a:t>
                      </a:r>
                    </a:p>
                  </a:txBody>
                  <a:tcPr marL="66825" marR="66825" marT="0" marB="0"/>
                </a:tc>
                <a:tc>
                  <a:txBody>
                    <a:bodyPr/>
                    <a:lstStyle/>
                    <a:p>
                      <a:pPr>
                        <a:spcAft>
                          <a:spcPts val="0"/>
                        </a:spcAft>
                      </a:pPr>
                      <a:r>
                        <a:rPr lang="en-SG" sz="1800">
                          <a:effectLst/>
                        </a:rPr>
                        <a:t>$172,743</a:t>
                      </a:r>
                    </a:p>
                  </a:txBody>
                  <a:tcPr marL="66825" marR="66825" marT="0" marB="0"/>
                </a:tc>
                <a:tc>
                  <a:txBody>
                    <a:bodyPr/>
                    <a:lstStyle/>
                    <a:p>
                      <a:pPr>
                        <a:spcAft>
                          <a:spcPts val="0"/>
                        </a:spcAft>
                      </a:pPr>
                      <a:r>
                        <a:rPr lang="en-SG" sz="1800">
                          <a:effectLst/>
                        </a:rPr>
                        <a:t>$259,113</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3693774006"/>
                  </a:ext>
                </a:extLst>
              </a:tr>
              <a:tr h="302940">
                <a:tc>
                  <a:txBody>
                    <a:bodyPr/>
                    <a:lstStyle/>
                    <a:p>
                      <a:pPr>
                        <a:spcAft>
                          <a:spcPts val="0"/>
                        </a:spcAft>
                      </a:pPr>
                      <a:r>
                        <a:rPr lang="en-SG" sz="1800">
                          <a:effectLst/>
                        </a:rPr>
                        <a:t>2024</a:t>
                      </a:r>
                    </a:p>
                  </a:txBody>
                  <a:tcPr marL="66825" marR="66825" marT="0" marB="0"/>
                </a:tc>
                <a:tc>
                  <a:txBody>
                    <a:bodyPr/>
                    <a:lstStyle/>
                    <a:p>
                      <a:pPr>
                        <a:spcAft>
                          <a:spcPts val="0"/>
                        </a:spcAft>
                      </a:pPr>
                      <a:r>
                        <a:rPr lang="en-SG" sz="1800">
                          <a:effectLst/>
                        </a:rPr>
                        <a:t>17,280</a:t>
                      </a:r>
                    </a:p>
                  </a:txBody>
                  <a:tcPr marL="66825" marR="66825" marT="0" marB="0"/>
                </a:tc>
                <a:tc>
                  <a:txBody>
                    <a:bodyPr/>
                    <a:lstStyle/>
                    <a:p>
                      <a:pPr>
                        <a:spcAft>
                          <a:spcPts val="0"/>
                        </a:spcAft>
                      </a:pPr>
                      <a:r>
                        <a:rPr lang="en-SG" sz="1800">
                          <a:effectLst/>
                        </a:rPr>
                        <a:t>$518,227</a:t>
                      </a:r>
                    </a:p>
                  </a:txBody>
                  <a:tcPr marL="66825" marR="66825" marT="0" marB="0"/>
                </a:tc>
                <a:tc>
                  <a:txBody>
                    <a:bodyPr/>
                    <a:lstStyle/>
                    <a:p>
                      <a:pPr>
                        <a:spcAft>
                          <a:spcPts val="0"/>
                        </a:spcAft>
                      </a:pPr>
                      <a:r>
                        <a:rPr lang="en-SG" sz="1800">
                          <a:effectLst/>
                        </a:rPr>
                        <a:t>$51,823</a:t>
                      </a:r>
                    </a:p>
                  </a:txBody>
                  <a:tcPr marL="66825" marR="66825" marT="0" marB="0"/>
                </a:tc>
                <a:tc>
                  <a:txBody>
                    <a:bodyPr/>
                    <a:lstStyle/>
                    <a:p>
                      <a:pPr>
                        <a:spcAft>
                          <a:spcPts val="0"/>
                        </a:spcAft>
                      </a:pPr>
                      <a:r>
                        <a:rPr lang="en-SG" sz="1800">
                          <a:effectLst/>
                        </a:rPr>
                        <a:t>$103,645</a:t>
                      </a:r>
                    </a:p>
                  </a:txBody>
                  <a:tcPr marL="66825" marR="66825" marT="0" marB="0"/>
                </a:tc>
                <a:tc>
                  <a:txBody>
                    <a:bodyPr/>
                    <a:lstStyle/>
                    <a:p>
                      <a:pPr>
                        <a:spcAft>
                          <a:spcPts val="0"/>
                        </a:spcAft>
                      </a:pPr>
                      <a:r>
                        <a:rPr lang="en-SG" sz="1800">
                          <a:effectLst/>
                        </a:rPr>
                        <a:t>$51,823</a:t>
                      </a:r>
                    </a:p>
                  </a:txBody>
                  <a:tcPr marL="66825" marR="66825" marT="0" marB="0"/>
                </a:tc>
                <a:tc>
                  <a:txBody>
                    <a:bodyPr/>
                    <a:lstStyle/>
                    <a:p>
                      <a:pPr>
                        <a:spcAft>
                          <a:spcPts val="0"/>
                        </a:spcAft>
                      </a:pPr>
                      <a:r>
                        <a:rPr lang="en-SG" sz="1800">
                          <a:effectLst/>
                        </a:rPr>
                        <a:t>$207,291</a:t>
                      </a:r>
                    </a:p>
                  </a:txBody>
                  <a:tcPr marL="66825" marR="66825" marT="0" marB="0"/>
                </a:tc>
                <a:tc>
                  <a:txBody>
                    <a:bodyPr/>
                    <a:lstStyle/>
                    <a:p>
                      <a:pPr>
                        <a:spcAft>
                          <a:spcPts val="0"/>
                        </a:spcAft>
                      </a:pPr>
                      <a:r>
                        <a:rPr lang="en-SG" sz="1800">
                          <a:effectLst/>
                        </a:rPr>
                        <a:t>$310,936</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2184639461"/>
                  </a:ext>
                </a:extLst>
              </a:tr>
              <a:tr h="302940">
                <a:tc>
                  <a:txBody>
                    <a:bodyPr/>
                    <a:lstStyle/>
                    <a:p>
                      <a:pPr>
                        <a:spcAft>
                          <a:spcPts val="0"/>
                        </a:spcAft>
                      </a:pPr>
                      <a:r>
                        <a:rPr lang="en-SG" sz="1800">
                          <a:effectLst/>
                        </a:rPr>
                        <a:t>2025</a:t>
                      </a:r>
                    </a:p>
                  </a:txBody>
                  <a:tcPr marL="66825" marR="66825" marT="0" marB="0"/>
                </a:tc>
                <a:tc>
                  <a:txBody>
                    <a:bodyPr/>
                    <a:lstStyle/>
                    <a:p>
                      <a:pPr>
                        <a:spcAft>
                          <a:spcPts val="0"/>
                        </a:spcAft>
                      </a:pPr>
                      <a:r>
                        <a:rPr lang="en-SG" sz="1800">
                          <a:effectLst/>
                        </a:rPr>
                        <a:t>20,736</a:t>
                      </a:r>
                    </a:p>
                  </a:txBody>
                  <a:tcPr marL="66825" marR="66825" marT="0" marB="0"/>
                </a:tc>
                <a:tc>
                  <a:txBody>
                    <a:bodyPr/>
                    <a:lstStyle/>
                    <a:p>
                      <a:pPr>
                        <a:spcAft>
                          <a:spcPts val="0"/>
                        </a:spcAft>
                      </a:pPr>
                      <a:r>
                        <a:rPr lang="en-SG" sz="1800">
                          <a:effectLst/>
                        </a:rPr>
                        <a:t>$621,873</a:t>
                      </a:r>
                    </a:p>
                  </a:txBody>
                  <a:tcPr marL="66825" marR="66825" marT="0" marB="0"/>
                </a:tc>
                <a:tc>
                  <a:txBody>
                    <a:bodyPr/>
                    <a:lstStyle/>
                    <a:p>
                      <a:pPr>
                        <a:spcAft>
                          <a:spcPts val="0"/>
                        </a:spcAft>
                      </a:pPr>
                      <a:r>
                        <a:rPr lang="en-SG" sz="1800">
                          <a:effectLst/>
                        </a:rPr>
                        <a:t>$62,187</a:t>
                      </a:r>
                    </a:p>
                  </a:txBody>
                  <a:tcPr marL="66825" marR="66825" marT="0" marB="0"/>
                </a:tc>
                <a:tc>
                  <a:txBody>
                    <a:bodyPr/>
                    <a:lstStyle/>
                    <a:p>
                      <a:pPr>
                        <a:spcAft>
                          <a:spcPts val="0"/>
                        </a:spcAft>
                      </a:pPr>
                      <a:r>
                        <a:rPr lang="en-SG" sz="1800">
                          <a:effectLst/>
                        </a:rPr>
                        <a:t>$124,375</a:t>
                      </a:r>
                    </a:p>
                  </a:txBody>
                  <a:tcPr marL="66825" marR="66825" marT="0" marB="0"/>
                </a:tc>
                <a:tc>
                  <a:txBody>
                    <a:bodyPr/>
                    <a:lstStyle/>
                    <a:p>
                      <a:pPr>
                        <a:spcAft>
                          <a:spcPts val="0"/>
                        </a:spcAft>
                      </a:pPr>
                      <a:r>
                        <a:rPr lang="en-SG" sz="1800">
                          <a:effectLst/>
                        </a:rPr>
                        <a:t>$62,187</a:t>
                      </a:r>
                    </a:p>
                  </a:txBody>
                  <a:tcPr marL="66825" marR="66825" marT="0" marB="0"/>
                </a:tc>
                <a:tc>
                  <a:txBody>
                    <a:bodyPr/>
                    <a:lstStyle/>
                    <a:p>
                      <a:pPr>
                        <a:spcAft>
                          <a:spcPts val="0"/>
                        </a:spcAft>
                      </a:pPr>
                      <a:r>
                        <a:rPr lang="en-SG" sz="1800">
                          <a:effectLst/>
                        </a:rPr>
                        <a:t>$248,749</a:t>
                      </a:r>
                    </a:p>
                  </a:txBody>
                  <a:tcPr marL="66825" marR="66825" marT="0" marB="0"/>
                </a:tc>
                <a:tc>
                  <a:txBody>
                    <a:bodyPr/>
                    <a:lstStyle/>
                    <a:p>
                      <a:pPr>
                        <a:spcAft>
                          <a:spcPts val="0"/>
                        </a:spcAft>
                      </a:pPr>
                      <a:r>
                        <a:rPr lang="en-SG" sz="1800">
                          <a:effectLst/>
                        </a:rPr>
                        <a:t>$373,124</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1939446291"/>
                  </a:ext>
                </a:extLst>
              </a:tr>
            </a:tbl>
          </a:graphicData>
        </a:graphic>
      </p:graphicFrame>
    </p:spTree>
    <p:extLst>
      <p:ext uri="{BB962C8B-B14F-4D97-AF65-F5344CB8AC3E}">
        <p14:creationId xmlns:p14="http://schemas.microsoft.com/office/powerpoint/2010/main" val="357317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onfirm word concept background.">
            <a:extLst>
              <a:ext uri="{FF2B5EF4-FFF2-40B4-BE49-F238E27FC236}">
                <a16:creationId xmlns:a16="http://schemas.microsoft.com/office/drawing/2014/main" id="{5A31478D-7AB1-113A-A53A-47E1FB9D5054}"/>
              </a:ext>
            </a:extLst>
          </p:cNvPr>
          <p:cNvPicPr>
            <a:picLocks noGrp="1" noChangeAspect="1"/>
          </p:cNvPicPr>
          <p:nvPr>
            <p:ph idx="1"/>
          </p:nvPr>
        </p:nvPicPr>
        <p:blipFill rotWithShape="1">
          <a:blip r:embed="rId2"/>
          <a:srcRect b="15730"/>
          <a:stretch/>
        </p:blipFill>
        <p:spPr>
          <a:xfrm>
            <a:off x="20" y="975"/>
            <a:ext cx="12191980" cy="6858000"/>
          </a:xfrm>
          <a:prstGeom prst="rect">
            <a:avLst/>
          </a:prstGeom>
        </p:spPr>
      </p:pic>
      <p:sp>
        <p:nvSpPr>
          <p:cNvPr id="15" name="Rectangle 14">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A441B-684F-4A32-A5D7-3AB89A268055}"/>
              </a:ext>
            </a:extLst>
          </p:cNvPr>
          <p:cNvSpPr>
            <a:spLocks noGrp="1"/>
          </p:cNvSpPr>
          <p:nvPr>
            <p:ph type="title"/>
          </p:nvPr>
        </p:nvSpPr>
        <p:spPr>
          <a:xfrm>
            <a:off x="854277" y="1475234"/>
            <a:ext cx="3214307" cy="2901694"/>
          </a:xfrm>
        </p:spPr>
        <p:txBody>
          <a:bodyPr vert="horz" lIns="91440" tIns="45720" rIns="91440" bIns="45720" rtlCol="0" anchor="b">
            <a:normAutofit/>
          </a:bodyPr>
          <a:lstStyle/>
          <a:p>
            <a:r>
              <a:rPr lang="en-US" sz="4400">
                <a:solidFill>
                  <a:schemeClr val="bg1"/>
                </a:solidFill>
              </a:rPr>
              <a:t>Conclusion</a:t>
            </a:r>
          </a:p>
        </p:txBody>
      </p:sp>
      <p:cxnSp>
        <p:nvCxnSpPr>
          <p:cNvPr id="17" name="Straight Connector 1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580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D27BF517-1D2B-0761-BDBB-0587419AA9D9}"/>
              </a:ext>
            </a:extLst>
          </p:cNvPr>
          <p:cNvSpPr>
            <a:spLocks noGrp="1"/>
          </p:cNvSpPr>
          <p:nvPr>
            <p:ph type="title"/>
          </p:nvPr>
        </p:nvSpPr>
        <p:spPr>
          <a:xfrm>
            <a:off x="492369" y="605896"/>
            <a:ext cx="3642309" cy="5646208"/>
          </a:xfrm>
        </p:spPr>
        <p:txBody>
          <a:bodyPr anchor="ctr">
            <a:normAutofit/>
          </a:bodyPr>
          <a:lstStyle/>
          <a:p>
            <a:r>
              <a:rPr lang="en-SG" sz="4400">
                <a:solidFill>
                  <a:srgbClr val="FFFFFF"/>
                </a:solidFill>
              </a:rPr>
              <a:t>Conclusion</a:t>
            </a:r>
          </a:p>
        </p:txBody>
      </p:sp>
      <p:sp>
        <p:nvSpPr>
          <p:cNvPr id="3" name="Content Placeholder 2">
            <a:extLst>
              <a:ext uri="{FF2B5EF4-FFF2-40B4-BE49-F238E27FC236}">
                <a16:creationId xmlns:a16="http://schemas.microsoft.com/office/drawing/2014/main" id="{1DB1C5D7-7A7B-7F28-1CA3-9490600CC4EB}"/>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Reusable water bottle with built-in filtration system</a:t>
            </a:r>
          </a:p>
          <a:p>
            <a:pPr lvl="1">
              <a:lnSpc>
                <a:spcPct val="90000"/>
              </a:lnSpc>
            </a:pPr>
            <a:r>
              <a:rPr lang="en-US" sz="1900"/>
              <a:t>Removes 99.9% of bacteria, viruses, and contaminants</a:t>
            </a:r>
          </a:p>
          <a:p>
            <a:pPr>
              <a:lnSpc>
                <a:spcPct val="90000"/>
              </a:lnSpc>
            </a:pPr>
            <a:r>
              <a:rPr lang="en-US" sz="1900"/>
              <a:t>Designed for health-conscious urban consumers</a:t>
            </a:r>
          </a:p>
          <a:p>
            <a:pPr lvl="1">
              <a:lnSpc>
                <a:spcPct val="90000"/>
              </a:lnSpc>
            </a:pPr>
            <a:r>
              <a:rPr lang="en-US" sz="1900"/>
              <a:t>Reduces environmental impact and saves money on bottled water</a:t>
            </a:r>
          </a:p>
          <a:p>
            <a:pPr>
              <a:lnSpc>
                <a:spcPct val="90000"/>
              </a:lnSpc>
            </a:pPr>
            <a:r>
              <a:rPr lang="en-US" sz="1900"/>
              <a:t>Distinctive design with user-friendly interface and digital display</a:t>
            </a:r>
          </a:p>
          <a:p>
            <a:pPr lvl="1">
              <a:lnSpc>
                <a:spcPct val="90000"/>
              </a:lnSpc>
            </a:pPr>
            <a:r>
              <a:rPr lang="en-US" sz="1900"/>
              <a:t>Shows filter status, water quality, and plastic bottles saved</a:t>
            </a:r>
          </a:p>
          <a:p>
            <a:pPr>
              <a:lnSpc>
                <a:spcPct val="90000"/>
              </a:lnSpc>
            </a:pPr>
            <a:r>
              <a:rPr lang="en-US" sz="1900"/>
              <a:t>Competitive and affordable price with effective marketing and sales strategy</a:t>
            </a:r>
          </a:p>
          <a:p>
            <a:pPr lvl="1">
              <a:lnSpc>
                <a:spcPct val="90000"/>
              </a:lnSpc>
            </a:pPr>
            <a:r>
              <a:rPr lang="en-US" sz="1900"/>
              <a:t>Favorable and growing market with strong competitive advantage</a:t>
            </a:r>
          </a:p>
          <a:p>
            <a:pPr>
              <a:lnSpc>
                <a:spcPct val="90000"/>
              </a:lnSpc>
            </a:pPr>
            <a:r>
              <a:rPr lang="en-US" sz="1900"/>
              <a:t>Promising financial projection with high profit margin and low break-even point</a:t>
            </a:r>
          </a:p>
          <a:p>
            <a:pPr lvl="1">
              <a:lnSpc>
                <a:spcPct val="90000"/>
              </a:lnSpc>
            </a:pPr>
            <a:r>
              <a:rPr lang="en-US" sz="1900"/>
              <a:t>Vision and mission of creating a healthier and greener world</a:t>
            </a:r>
            <a:endParaRPr lang="en-SG" sz="1900"/>
          </a:p>
        </p:txBody>
      </p:sp>
    </p:spTree>
    <p:extLst>
      <p:ext uri="{BB962C8B-B14F-4D97-AF65-F5344CB8AC3E}">
        <p14:creationId xmlns:p14="http://schemas.microsoft.com/office/powerpoint/2010/main" val="368834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View of the city of São Paulo from the top of the Jaragua Peak">
            <a:extLst>
              <a:ext uri="{FF2B5EF4-FFF2-40B4-BE49-F238E27FC236}">
                <a16:creationId xmlns:a16="http://schemas.microsoft.com/office/drawing/2014/main" id="{CAAD29CE-D6B6-0A66-2EE3-EE8ED0C8B9C2}"/>
              </a:ext>
            </a:extLst>
          </p:cNvPr>
          <p:cNvPicPr>
            <a:picLocks noGrp="1" noChangeAspect="1"/>
          </p:cNvPicPr>
          <p:nvPr>
            <p:ph idx="1"/>
          </p:nvPr>
        </p:nvPicPr>
        <p:blipFill rotWithShape="1">
          <a:blip r:embed="rId2"/>
          <a:srcRect t="7070" b="8660"/>
          <a:stretch/>
        </p:blipFill>
        <p:spPr>
          <a:xfrm>
            <a:off x="-32" y="10"/>
            <a:ext cx="12192031" cy="6857990"/>
          </a:xfrm>
          <a:prstGeom prst="rect">
            <a:avLst/>
          </a:prstGeom>
        </p:spPr>
      </p:pic>
      <p:sp>
        <p:nvSpPr>
          <p:cNvPr id="13" name="Rectangle 12">
            <a:extLst>
              <a:ext uri="{FF2B5EF4-FFF2-40B4-BE49-F238E27FC236}">
                <a16:creationId xmlns:a16="http://schemas.microsoft.com/office/drawing/2014/main" id="{DFD57664-637D-40CA-83F2-B729A932B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915076"/>
            <a:ext cx="12188952" cy="1942924"/>
          </a:xfrm>
          <a:prstGeom prst="rect">
            <a:avLst/>
          </a:prstGeom>
          <a:gradFill>
            <a:gsLst>
              <a:gs pos="43000">
                <a:schemeClr val="tx1">
                  <a:alpha val="20000"/>
                </a:schemeClr>
              </a:gs>
              <a:gs pos="0">
                <a:schemeClr val="tx1">
                  <a:alpha val="0"/>
                </a:schemeClr>
              </a:gs>
              <a:gs pos="100000">
                <a:schemeClr val="tx1">
                  <a:alpha val="3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D18AB-6E1E-C63E-3C1F-76D9C8E8FA11}"/>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a:solidFill>
                  <a:srgbClr val="FFFFFF"/>
                </a:solidFill>
              </a:rPr>
              <a:t>Overview</a:t>
            </a:r>
          </a:p>
        </p:txBody>
      </p:sp>
      <p:cxnSp>
        <p:nvCxnSpPr>
          <p:cNvPr id="15" name="Straight Connector 14">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45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5A5D9A33-765A-6709-F7DE-B6B1063B03BB}"/>
              </a:ext>
            </a:extLst>
          </p:cNvPr>
          <p:cNvSpPr>
            <a:spLocks noGrp="1"/>
          </p:cNvSpPr>
          <p:nvPr>
            <p:ph type="title"/>
          </p:nvPr>
        </p:nvSpPr>
        <p:spPr>
          <a:xfrm>
            <a:off x="492369" y="605896"/>
            <a:ext cx="3642309" cy="5646208"/>
          </a:xfrm>
        </p:spPr>
        <p:txBody>
          <a:bodyPr anchor="ctr">
            <a:normAutofit/>
          </a:bodyPr>
          <a:lstStyle/>
          <a:p>
            <a:r>
              <a:rPr lang="en-SG" sz="4400">
                <a:solidFill>
                  <a:srgbClr val="FFFFFF"/>
                </a:solidFill>
              </a:rPr>
              <a:t>Agenda</a:t>
            </a:r>
          </a:p>
        </p:txBody>
      </p:sp>
      <p:sp>
        <p:nvSpPr>
          <p:cNvPr id="3" name="Content Placeholder 2">
            <a:extLst>
              <a:ext uri="{FF2B5EF4-FFF2-40B4-BE49-F238E27FC236}">
                <a16:creationId xmlns:a16="http://schemas.microsoft.com/office/drawing/2014/main" id="{EC148F53-43AA-A744-1841-74286B6F17B1}"/>
              </a:ext>
            </a:extLst>
          </p:cNvPr>
          <p:cNvSpPr>
            <a:spLocks noGrp="1"/>
          </p:cNvSpPr>
          <p:nvPr>
            <p:ph idx="1"/>
          </p:nvPr>
        </p:nvSpPr>
        <p:spPr>
          <a:xfrm>
            <a:off x="5231958" y="605896"/>
            <a:ext cx="5923721" cy="5646208"/>
          </a:xfrm>
        </p:spPr>
        <p:txBody>
          <a:bodyPr anchor="ctr">
            <a:normAutofit/>
          </a:bodyPr>
          <a:lstStyle/>
          <a:p>
            <a:r>
              <a:rPr lang="en-US" sz="2400"/>
              <a:t>Introduction</a:t>
            </a:r>
          </a:p>
          <a:p>
            <a:r>
              <a:rPr lang="en-US" sz="2400"/>
              <a:t>Executive Summary</a:t>
            </a:r>
          </a:p>
          <a:p>
            <a:r>
              <a:rPr lang="en-US" sz="2400"/>
              <a:t>Product Description</a:t>
            </a:r>
          </a:p>
          <a:p>
            <a:r>
              <a:rPr lang="en-US" sz="2400"/>
              <a:t>Market Analysis</a:t>
            </a:r>
          </a:p>
          <a:p>
            <a:r>
              <a:rPr lang="en-US" sz="2400"/>
              <a:t>Marketing and Sales Strategy</a:t>
            </a:r>
          </a:p>
          <a:p>
            <a:r>
              <a:rPr lang="en-US" sz="2400"/>
              <a:t>Competition Landscape and Advantage</a:t>
            </a:r>
          </a:p>
          <a:p>
            <a:r>
              <a:rPr lang="en-US" sz="2400"/>
              <a:t>Financial Projections</a:t>
            </a:r>
          </a:p>
          <a:p>
            <a:pPr lvl="1"/>
            <a:r>
              <a:rPr lang="en-US" sz="2400"/>
              <a:t>Assumptions</a:t>
            </a:r>
          </a:p>
          <a:p>
            <a:pPr lvl="1"/>
            <a:r>
              <a:rPr lang="en-US" sz="2400"/>
              <a:t>Projections</a:t>
            </a:r>
          </a:p>
          <a:p>
            <a:r>
              <a:rPr lang="en-US" sz="2400"/>
              <a:t>Conclusion</a:t>
            </a:r>
            <a:endParaRPr lang="en-SG" sz="2400"/>
          </a:p>
        </p:txBody>
      </p:sp>
    </p:spTree>
    <p:extLst>
      <p:ext uri="{BB962C8B-B14F-4D97-AF65-F5344CB8AC3E}">
        <p14:creationId xmlns:p14="http://schemas.microsoft.com/office/powerpoint/2010/main" val="56685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3BEA1894-B53F-BE59-2D7E-C0E4DADE1BC3}"/>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400">
                <a:solidFill>
                  <a:srgbClr val="FFFFFF"/>
                </a:solidFill>
              </a:rPr>
              <a:t>Product and Market</a:t>
            </a:r>
          </a:p>
        </p:txBody>
      </p:sp>
      <p:cxnSp>
        <p:nvCxnSpPr>
          <p:cNvPr id="15" name="Straight Connector 1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ashew">
            <a:extLst>
              <a:ext uri="{FF2B5EF4-FFF2-40B4-BE49-F238E27FC236}">
                <a16:creationId xmlns:a16="http://schemas.microsoft.com/office/drawing/2014/main" id="{69D49140-6FC5-E409-2F12-11C35369E6D4}"/>
              </a:ext>
            </a:extLst>
          </p:cNvPr>
          <p:cNvPicPr>
            <a:picLocks noGrp="1" noChangeAspect="1"/>
          </p:cNvPicPr>
          <p:nvPr>
            <p:ph idx="1"/>
          </p:nvPr>
        </p:nvPicPr>
        <p:blipFill rotWithShape="1">
          <a:blip r:embed="rId2"/>
          <a:srcRect l="11500" r="5857"/>
          <a:stretch/>
        </p:blipFill>
        <p:spPr>
          <a:xfrm>
            <a:off x="4635095" y="10"/>
            <a:ext cx="7556889" cy="6857990"/>
          </a:xfrm>
          <a:prstGeom prst="rect">
            <a:avLst/>
          </a:prstGeom>
        </p:spPr>
      </p:pic>
    </p:spTree>
    <p:extLst>
      <p:ext uri="{BB962C8B-B14F-4D97-AF65-F5344CB8AC3E}">
        <p14:creationId xmlns:p14="http://schemas.microsoft.com/office/powerpoint/2010/main" val="302715630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FE462-1E15-B825-6E0E-F153B7E226C0}"/>
              </a:ext>
            </a:extLst>
          </p:cNvPr>
          <p:cNvSpPr>
            <a:spLocks noGrp="1"/>
          </p:cNvSpPr>
          <p:nvPr>
            <p:ph type="title"/>
          </p:nvPr>
        </p:nvSpPr>
        <p:spPr>
          <a:xfrm>
            <a:off x="643468" y="643467"/>
            <a:ext cx="3073550" cy="5126203"/>
          </a:xfrm>
        </p:spPr>
        <p:txBody>
          <a:bodyPr anchor="ctr">
            <a:normAutofit/>
          </a:bodyPr>
          <a:lstStyle/>
          <a:p>
            <a:pPr algn="r"/>
            <a:r>
              <a:rPr lang="en-SG" sz="4400"/>
              <a:t>Introduction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9001B9-E706-C302-48F7-8EE27DFAF459}"/>
              </a:ext>
            </a:extLst>
          </p:cNvPr>
          <p:cNvSpPr>
            <a:spLocks noGrp="1"/>
          </p:cNvSpPr>
          <p:nvPr>
            <p:ph idx="1"/>
          </p:nvPr>
        </p:nvSpPr>
        <p:spPr>
          <a:xfrm>
            <a:off x="4363786" y="621697"/>
            <a:ext cx="6791894" cy="5147973"/>
          </a:xfrm>
        </p:spPr>
        <p:txBody>
          <a:bodyPr anchor="ctr">
            <a:normAutofit/>
          </a:bodyPr>
          <a:lstStyle/>
          <a:p>
            <a:r>
              <a:rPr lang="en-US"/>
              <a:t>Problem: Access to safe and clean drinking water</a:t>
            </a:r>
          </a:p>
          <a:p>
            <a:pPr lvl="1"/>
            <a:r>
              <a:rPr lang="en-US"/>
              <a:t>Expensive bottled water</a:t>
            </a:r>
          </a:p>
          <a:p>
            <a:pPr lvl="1"/>
            <a:r>
              <a:rPr lang="en-US"/>
              <a:t>Environmental harm from plastic pollution</a:t>
            </a:r>
          </a:p>
          <a:p>
            <a:pPr lvl="1"/>
            <a:r>
              <a:rPr lang="en-US"/>
              <a:t>Bulky and heavy conventional water filters</a:t>
            </a:r>
          </a:p>
          <a:p>
            <a:r>
              <a:rPr lang="en-US"/>
              <a:t>Solution: EcoBottle</a:t>
            </a:r>
          </a:p>
          <a:p>
            <a:pPr lvl="1"/>
            <a:r>
              <a:rPr lang="en-US"/>
              <a:t>Portable, lightweight, and durable water bottle</a:t>
            </a:r>
          </a:p>
          <a:p>
            <a:pPr lvl="1"/>
            <a:r>
              <a:rPr lang="en-US"/>
              <a:t>Patented technology using UV-C light and activated carbon</a:t>
            </a:r>
          </a:p>
          <a:p>
            <a:pPr lvl="1"/>
            <a:r>
              <a:rPr lang="en-US"/>
              <a:t>Eliminates bacteria, viruses, and harmful substances</a:t>
            </a:r>
          </a:p>
          <a:p>
            <a:pPr lvl="1"/>
            <a:r>
              <a:rPr lang="en-US"/>
              <a:t>Preserves natural taste and minerals</a:t>
            </a:r>
          </a:p>
          <a:p>
            <a:pPr lvl="1"/>
            <a:r>
              <a:rPr lang="en-US"/>
              <a:t>Powered by hand crank</a:t>
            </a:r>
          </a:p>
          <a:p>
            <a:pPr lvl="1"/>
            <a:r>
              <a:rPr lang="en-US"/>
              <a:t>Smart sensor indicates water quality and filter status</a:t>
            </a:r>
          </a:p>
          <a:p>
            <a:pPr lvl="1"/>
            <a:r>
              <a:rPr lang="en-US"/>
              <a:t>Leak-proof cap prevents spills and contamination</a:t>
            </a:r>
            <a:endParaRPr lang="en-SG"/>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171512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B5EB7865-E5F0-3264-AAD1-6A3588FE4558}"/>
              </a:ext>
            </a:extLst>
          </p:cNvPr>
          <p:cNvSpPr>
            <a:spLocks noGrp="1"/>
          </p:cNvSpPr>
          <p:nvPr>
            <p:ph type="title"/>
          </p:nvPr>
        </p:nvSpPr>
        <p:spPr>
          <a:xfrm>
            <a:off x="1097280" y="516835"/>
            <a:ext cx="5977937" cy="1666501"/>
          </a:xfrm>
        </p:spPr>
        <p:txBody>
          <a:bodyPr vert="horz" lIns="91440" tIns="45720" rIns="91440" bIns="45720" rtlCol="0" anchor="b">
            <a:normAutofit/>
          </a:bodyPr>
          <a:lstStyle/>
          <a:p>
            <a:pPr>
              <a:lnSpc>
                <a:spcPct val="90000"/>
              </a:lnSpc>
            </a:pPr>
            <a:r>
              <a:rPr lang="en-US" sz="4000" spc="-50">
                <a:solidFill>
                  <a:srgbClr val="FFFFFF"/>
                </a:solidFill>
              </a:rPr>
              <a:t>Executive Summary</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9577222-0AFD-D8E6-A306-A6C3C1B8705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n-US" sz="1500">
                <a:solidFill>
                  <a:srgbClr val="FFFFFF"/>
                </a:solidFill>
              </a:rPr>
              <a:t>Reusable water bottle with built-in filtration system</a:t>
            </a:r>
          </a:p>
          <a:p>
            <a:pPr lvl="1">
              <a:lnSpc>
                <a:spcPct val="90000"/>
              </a:lnSpc>
            </a:pPr>
            <a:r>
              <a:rPr lang="en-US" sz="1500">
                <a:solidFill>
                  <a:srgbClr val="FFFFFF"/>
                </a:solidFill>
              </a:rPr>
              <a:t>Removes 99.9% of bacteria, viruses, and contaminants</a:t>
            </a:r>
          </a:p>
          <a:p>
            <a:pPr>
              <a:lnSpc>
                <a:spcPct val="90000"/>
              </a:lnSpc>
            </a:pPr>
            <a:r>
              <a:rPr lang="en-US" sz="1500">
                <a:solidFill>
                  <a:srgbClr val="FFFFFF"/>
                </a:solidFill>
              </a:rPr>
              <a:t>Designed for health-conscious urban consumers</a:t>
            </a:r>
          </a:p>
          <a:p>
            <a:pPr lvl="1">
              <a:lnSpc>
                <a:spcPct val="90000"/>
              </a:lnSpc>
            </a:pPr>
            <a:r>
              <a:rPr lang="en-US" sz="1500">
                <a:solidFill>
                  <a:srgbClr val="FFFFFF"/>
                </a:solidFill>
              </a:rPr>
              <a:t>Reduces environmental impact and saves money on bottled water</a:t>
            </a:r>
          </a:p>
          <a:p>
            <a:pPr>
              <a:lnSpc>
                <a:spcPct val="90000"/>
              </a:lnSpc>
            </a:pPr>
            <a:r>
              <a:rPr lang="en-US" sz="1500">
                <a:solidFill>
                  <a:srgbClr val="FFFFFF"/>
                </a:solidFill>
              </a:rPr>
              <a:t>Proposal presents product features, benefits, market analysis, and more</a:t>
            </a:r>
          </a:p>
          <a:p>
            <a:pPr lvl="1">
              <a:lnSpc>
                <a:spcPct val="90000"/>
              </a:lnSpc>
            </a:pPr>
            <a:r>
              <a:rPr lang="en-US" sz="1500">
                <a:solidFill>
                  <a:srgbClr val="FFFFFF"/>
                </a:solidFill>
              </a:rPr>
              <a:t>Seeks support from potential investors and partners</a:t>
            </a:r>
          </a:p>
          <a:p>
            <a:pPr>
              <a:lnSpc>
                <a:spcPct val="90000"/>
              </a:lnSpc>
            </a:pPr>
            <a:r>
              <a:rPr lang="en-US" sz="1500">
                <a:solidFill>
                  <a:srgbClr val="FFFFFF"/>
                </a:solidFill>
              </a:rPr>
              <a:t>Vision: creating a healthier and greener world</a:t>
            </a:r>
          </a:p>
        </p:txBody>
      </p:sp>
      <p:pic>
        <p:nvPicPr>
          <p:cNvPr id="5" name="Content Placeholder 4" descr="a wide shot a man using Survival Water Filter in the forest">
            <a:extLst>
              <a:ext uri="{FF2B5EF4-FFF2-40B4-BE49-F238E27FC236}">
                <a16:creationId xmlns:a16="http://schemas.microsoft.com/office/drawing/2014/main" id="{111D5073-4936-0492-785A-95ED1EBE8BD7}"/>
              </a:ext>
            </a:extLst>
          </p:cNvPr>
          <p:cNvPicPr>
            <a:picLocks noGrp="1" noChangeAspect="1"/>
          </p:cNvPicPr>
          <p:nvPr>
            <p:ph sz="half" idx="1"/>
          </p:nvPr>
        </p:nvPicPr>
        <p:blipFill rotWithShape="1">
          <a:blip r:embed="rId3"/>
          <a:srcRect b="53"/>
          <a:stretch/>
        </p:blipFill>
        <p:spPr>
          <a:xfrm>
            <a:off x="7611902" y="10"/>
            <a:ext cx="4580097" cy="6857990"/>
          </a:xfrm>
          <a:prstGeom prst="rect">
            <a:avLst/>
          </a:prstGeom>
        </p:spPr>
      </p:pic>
    </p:spTree>
    <p:extLst>
      <p:ext uri="{BB962C8B-B14F-4D97-AF65-F5344CB8AC3E}">
        <p14:creationId xmlns:p14="http://schemas.microsoft.com/office/powerpoint/2010/main" val="10626009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D2A37-D26A-6F7F-5C48-650B7654E9D3}"/>
              </a:ext>
            </a:extLst>
          </p:cNvPr>
          <p:cNvSpPr>
            <a:spLocks noGrp="1"/>
          </p:cNvSpPr>
          <p:nvPr>
            <p:ph type="title"/>
          </p:nvPr>
        </p:nvSpPr>
        <p:spPr>
          <a:xfrm>
            <a:off x="949047" y="643466"/>
            <a:ext cx="2771273" cy="5470463"/>
          </a:xfrm>
        </p:spPr>
        <p:txBody>
          <a:bodyPr anchor="ctr">
            <a:normAutofit/>
          </a:bodyPr>
          <a:lstStyle/>
          <a:p>
            <a:r>
              <a:rPr lang="en-SG" sz="3600"/>
              <a:t>Product Description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B6932B-53B8-37FB-57D2-F436CFDD4A12}"/>
              </a:ext>
            </a:extLst>
          </p:cNvPr>
          <p:cNvSpPr>
            <a:spLocks noGrp="1"/>
          </p:cNvSpPr>
          <p:nvPr>
            <p:ph idx="1"/>
          </p:nvPr>
        </p:nvSpPr>
        <p:spPr>
          <a:xfrm>
            <a:off x="4428565" y="643466"/>
            <a:ext cx="6818427" cy="5470462"/>
          </a:xfrm>
        </p:spPr>
        <p:txBody>
          <a:bodyPr anchor="ctr">
            <a:normAutofit/>
          </a:bodyPr>
          <a:lstStyle/>
          <a:p>
            <a:pPr>
              <a:lnSpc>
                <a:spcPct val="90000"/>
              </a:lnSpc>
            </a:pPr>
            <a:r>
              <a:rPr lang="en-US"/>
              <a:t>500 ml water bottle made of durable, BPA-free plastic</a:t>
            </a:r>
          </a:p>
          <a:p>
            <a:pPr lvl="1">
              <a:lnSpc>
                <a:spcPct val="90000"/>
              </a:lnSpc>
            </a:pPr>
            <a:r>
              <a:rPr lang="en-US"/>
              <a:t>Can be refilled from any water source</a:t>
            </a:r>
          </a:p>
          <a:p>
            <a:pPr>
              <a:lnSpc>
                <a:spcPct val="90000"/>
              </a:lnSpc>
            </a:pPr>
            <a:r>
              <a:rPr lang="en-US"/>
              <a:t>Twist-on cap with replaceable filter cartridge</a:t>
            </a:r>
          </a:p>
          <a:p>
            <a:pPr lvl="1">
              <a:lnSpc>
                <a:spcPct val="90000"/>
              </a:lnSpc>
            </a:pPr>
            <a:r>
              <a:rPr lang="en-US"/>
              <a:t>Lasts for up to 150 refills or 75 liters of water</a:t>
            </a:r>
          </a:p>
          <a:p>
            <a:pPr>
              <a:lnSpc>
                <a:spcPct val="90000"/>
              </a:lnSpc>
            </a:pPr>
            <a:r>
              <a:rPr lang="en-US"/>
              <a:t>Removes 99.9% of bacteria, viruses, and contaminants</a:t>
            </a:r>
          </a:p>
          <a:p>
            <a:pPr lvl="1">
              <a:lnSpc>
                <a:spcPct val="90000"/>
              </a:lnSpc>
            </a:pPr>
            <a:r>
              <a:rPr lang="en-US"/>
              <a:t>Uses activated carbon, ion exchange resin, and hollow fiber membrane</a:t>
            </a:r>
          </a:p>
          <a:p>
            <a:pPr>
              <a:lnSpc>
                <a:spcPct val="90000"/>
              </a:lnSpc>
            </a:pPr>
            <a:r>
              <a:rPr lang="en-US"/>
              <a:t>Digital display shows filter status, water quality, and plastic bottles saved</a:t>
            </a:r>
          </a:p>
          <a:p>
            <a:pPr>
              <a:lnSpc>
                <a:spcPct val="90000"/>
              </a:lnSpc>
            </a:pPr>
            <a:r>
              <a:rPr lang="en-US"/>
              <a:t>Easy to use, clean, and maintain</a:t>
            </a:r>
          </a:p>
          <a:p>
            <a:pPr>
              <a:lnSpc>
                <a:spcPct val="90000"/>
              </a:lnSpc>
            </a:pPr>
            <a:r>
              <a:rPr lang="en-US"/>
              <a:t>Eco-friendly, reduces need for single-use plastic bottles</a:t>
            </a:r>
          </a:p>
          <a:p>
            <a:pPr lvl="1">
              <a:lnSpc>
                <a:spcPct val="90000"/>
              </a:lnSpc>
            </a:pPr>
            <a:r>
              <a:rPr lang="en-US"/>
              <a:t>Can save up to 300 plastic bottles per year</a:t>
            </a:r>
          </a:p>
          <a:p>
            <a:pPr>
              <a:lnSpc>
                <a:spcPct val="90000"/>
              </a:lnSpc>
            </a:pPr>
            <a:r>
              <a:rPr lang="en-US"/>
              <a:t>Available in four colors: blue, green, pink, and black</a:t>
            </a:r>
          </a:p>
          <a:p>
            <a:pPr>
              <a:lnSpc>
                <a:spcPct val="90000"/>
              </a:lnSpc>
            </a:pPr>
            <a:r>
              <a:rPr lang="en-US"/>
              <a:t>Comes with carrying strap and user manual</a:t>
            </a:r>
            <a:endParaRPr lang="en-SG"/>
          </a:p>
        </p:txBody>
      </p:sp>
    </p:spTree>
    <p:extLst>
      <p:ext uri="{BB962C8B-B14F-4D97-AF65-F5344CB8AC3E}">
        <p14:creationId xmlns:p14="http://schemas.microsoft.com/office/powerpoint/2010/main" val="362659865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90FE5-D83F-3DDE-6ABB-2483FB7C98B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Market Analysis</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B05B9B2-4DEB-3EAE-176F-DEC3AAD6DE00}"/>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n-US" sz="1100"/>
              <a:t>Target market: health-conscious urban consumers</a:t>
            </a:r>
          </a:p>
          <a:p>
            <a:pPr lvl="1">
              <a:lnSpc>
                <a:spcPct val="90000"/>
              </a:lnSpc>
            </a:pPr>
            <a:r>
              <a:rPr lang="en-US" sz="1100"/>
              <a:t>Convenient and sustainable way to drink clean water</a:t>
            </a:r>
          </a:p>
          <a:p>
            <a:pPr>
              <a:lnSpc>
                <a:spcPct val="90000"/>
              </a:lnSpc>
            </a:pPr>
            <a:r>
              <a:rPr lang="en-US" sz="1100"/>
              <a:t>Global reusable water bottle market</a:t>
            </a:r>
          </a:p>
          <a:p>
            <a:pPr lvl="1">
              <a:lnSpc>
                <a:spcPct val="90000"/>
              </a:lnSpc>
            </a:pPr>
            <a:r>
              <a:rPr lang="en-US" sz="1100"/>
              <a:t>Valued at USD 8.1 billion in 2018</a:t>
            </a:r>
          </a:p>
          <a:p>
            <a:pPr lvl="1">
              <a:lnSpc>
                <a:spcPct val="90000"/>
              </a:lnSpc>
            </a:pPr>
            <a:r>
              <a:rPr lang="en-US" sz="1100"/>
              <a:t>Expected to grow at a CAGR of 3.9% from 2019 to 2025</a:t>
            </a:r>
          </a:p>
          <a:p>
            <a:pPr>
              <a:lnSpc>
                <a:spcPct val="90000"/>
              </a:lnSpc>
            </a:pPr>
            <a:r>
              <a:rPr lang="en-US" sz="1100"/>
              <a:t>Market growth driven by</a:t>
            </a:r>
          </a:p>
          <a:p>
            <a:pPr lvl="1">
              <a:lnSpc>
                <a:spcPct val="90000"/>
              </a:lnSpc>
            </a:pPr>
            <a:r>
              <a:rPr lang="en-US" sz="1100"/>
              <a:t>Environmental and health benefits awareness</a:t>
            </a:r>
          </a:p>
          <a:p>
            <a:pPr lvl="1">
              <a:lnSpc>
                <a:spcPct val="90000"/>
              </a:lnSpc>
            </a:pPr>
            <a:r>
              <a:rPr lang="en-US" sz="1100"/>
              <a:t>Rising disposable income and urbanization</a:t>
            </a:r>
          </a:p>
          <a:p>
            <a:pPr>
              <a:lnSpc>
                <a:spcPct val="90000"/>
              </a:lnSpc>
            </a:pPr>
            <a:r>
              <a:rPr lang="en-US" sz="1100"/>
              <a:t>Key market segments</a:t>
            </a:r>
          </a:p>
          <a:p>
            <a:pPr lvl="1">
              <a:lnSpc>
                <a:spcPct val="90000"/>
              </a:lnSpc>
            </a:pPr>
            <a:r>
              <a:rPr lang="en-US" sz="1100"/>
              <a:t>Material: plastic, metal, glass</a:t>
            </a:r>
          </a:p>
          <a:p>
            <a:pPr lvl="1">
              <a:lnSpc>
                <a:spcPct val="90000"/>
              </a:lnSpc>
            </a:pPr>
            <a:r>
              <a:rPr lang="en-US" sz="1100"/>
              <a:t>Distribution channel: online, supermarket, hypermarket</a:t>
            </a:r>
          </a:p>
          <a:p>
            <a:pPr>
              <a:lnSpc>
                <a:spcPct val="90000"/>
              </a:lnSpc>
            </a:pPr>
            <a:r>
              <a:rPr lang="en-US" sz="1100"/>
              <a:t>Opportunities and challenges</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graphicFrame>
        <p:nvGraphicFramePr>
          <p:cNvPr id="6" name="Content Placeholder 5">
            <a:extLst>
              <a:ext uri="{FF2B5EF4-FFF2-40B4-BE49-F238E27FC236}">
                <a16:creationId xmlns:a16="http://schemas.microsoft.com/office/drawing/2014/main" id="{72C66FE2-8A30-49F8-B53A-6F50695A26EE}"/>
              </a:ext>
            </a:extLst>
          </p:cNvPr>
          <p:cNvGraphicFramePr>
            <a:graphicFrameLocks noGrp="1"/>
          </p:cNvGraphicFramePr>
          <p:nvPr>
            <p:ph sz="half" idx="1"/>
            <p:extLst>
              <p:ext uri="{D42A27DB-BD31-4B8C-83A1-F6EECF244321}">
                <p14:modId xmlns:p14="http://schemas.microsoft.com/office/powerpoint/2010/main" val="301337786"/>
              </p:ext>
            </p:extLst>
          </p:nvPr>
        </p:nvGraphicFramePr>
        <p:xfrm>
          <a:off x="643192" y="1738896"/>
          <a:ext cx="5115348" cy="3060170"/>
        </p:xfrm>
        <a:graphic>
          <a:graphicData uri="http://schemas.openxmlformats.org/drawingml/2006/table">
            <a:tbl>
              <a:tblPr firstRow="1" bandRow="1">
                <a:solidFill>
                  <a:schemeClr val="bg1">
                    <a:lumMod val="95000"/>
                  </a:schemeClr>
                </a:solidFill>
                <a:tableStyleId>{5C22544A-7EE6-4342-B048-85BDC9FD1C3A}</a:tableStyleId>
              </a:tblPr>
              <a:tblGrid>
                <a:gridCol w="2061157">
                  <a:extLst>
                    <a:ext uri="{9D8B030D-6E8A-4147-A177-3AD203B41FA5}">
                      <a16:colId xmlns:a16="http://schemas.microsoft.com/office/drawing/2014/main" val="2458922534"/>
                    </a:ext>
                  </a:extLst>
                </a:gridCol>
                <a:gridCol w="3054191">
                  <a:extLst>
                    <a:ext uri="{9D8B030D-6E8A-4147-A177-3AD203B41FA5}">
                      <a16:colId xmlns:a16="http://schemas.microsoft.com/office/drawing/2014/main" val="2216504733"/>
                    </a:ext>
                  </a:extLst>
                </a:gridCol>
              </a:tblGrid>
              <a:tr h="854696">
                <a:tc>
                  <a:txBody>
                    <a:bodyPr/>
                    <a:lstStyle/>
                    <a:p>
                      <a:r>
                        <a:rPr lang="en-SG" sz="3100" b="1" cap="none" spc="0">
                          <a:solidFill>
                            <a:schemeClr val="tx1"/>
                          </a:solidFill>
                        </a:rPr>
                        <a:t>Material</a:t>
                      </a:r>
                    </a:p>
                  </a:txBody>
                  <a:tcPr marL="125515" marR="179307" marT="35861" marB="26896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SG" sz="3100" b="1" cap="none" spc="0">
                          <a:solidFill>
                            <a:schemeClr val="tx1"/>
                          </a:solidFill>
                        </a:rPr>
                        <a:t>Market Share</a:t>
                      </a:r>
                    </a:p>
                  </a:txBody>
                  <a:tcPr marL="125515" marR="179307" marT="35861" marB="268960"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254798926"/>
                  </a:ext>
                </a:extLst>
              </a:tr>
              <a:tr h="735158">
                <a:tc>
                  <a:txBody>
                    <a:bodyPr/>
                    <a:lstStyle/>
                    <a:p>
                      <a:r>
                        <a:rPr lang="en-SG" sz="2400" cap="none" spc="0">
                          <a:solidFill>
                            <a:schemeClr val="tx1"/>
                          </a:solidFill>
                        </a:rPr>
                        <a:t>Plastic</a:t>
                      </a:r>
                    </a:p>
                  </a:txBody>
                  <a:tcPr marL="125515" marR="179307" marT="35861" marB="268960" anchor="ctr">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SG" sz="2400" cap="none" spc="0">
                          <a:solidFill>
                            <a:schemeClr val="tx1"/>
                          </a:solidFill>
                        </a:rPr>
                        <a:t>Largest</a:t>
                      </a:r>
                    </a:p>
                  </a:txBody>
                  <a:tcPr marL="125515" marR="179307" marT="35861" marB="268960"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029966196"/>
                  </a:ext>
                </a:extLst>
              </a:tr>
              <a:tr h="735158">
                <a:tc>
                  <a:txBody>
                    <a:bodyPr/>
                    <a:lstStyle/>
                    <a:p>
                      <a:r>
                        <a:rPr lang="en-SG" sz="2400" cap="none" spc="0">
                          <a:solidFill>
                            <a:schemeClr val="tx1"/>
                          </a:solidFill>
                        </a:rPr>
                        <a:t>Metal</a:t>
                      </a:r>
                    </a:p>
                  </a:txBody>
                  <a:tcPr marL="125515" marR="179307" marT="35861" marB="268960"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SG" sz="2400" cap="none" spc="0">
                          <a:solidFill>
                            <a:schemeClr val="tx1"/>
                          </a:solidFill>
                        </a:rPr>
                        <a:t>Second</a:t>
                      </a:r>
                    </a:p>
                  </a:txBody>
                  <a:tcPr marL="125515" marR="179307" marT="35861" marB="2689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405127132"/>
                  </a:ext>
                </a:extLst>
              </a:tr>
              <a:tr h="735158">
                <a:tc>
                  <a:txBody>
                    <a:bodyPr/>
                    <a:lstStyle/>
                    <a:p>
                      <a:r>
                        <a:rPr lang="en-SG" sz="2400" cap="none" spc="0">
                          <a:solidFill>
                            <a:schemeClr val="tx1"/>
                          </a:solidFill>
                        </a:rPr>
                        <a:t>Glass</a:t>
                      </a:r>
                    </a:p>
                  </a:txBody>
                  <a:tcPr marL="125515" marR="179307" marT="35861" marB="268960"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SG" sz="2400" cap="none" spc="0">
                          <a:solidFill>
                            <a:schemeClr val="tx1"/>
                          </a:solidFill>
                        </a:rPr>
                        <a:t>Third</a:t>
                      </a:r>
                    </a:p>
                  </a:txBody>
                  <a:tcPr marL="125515" marR="179307" marT="35861" marB="26896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11162223"/>
                  </a:ext>
                </a:extLst>
              </a:tr>
            </a:tbl>
          </a:graphicData>
        </a:graphic>
      </p:graphicFrame>
    </p:spTree>
    <p:extLst>
      <p:ext uri="{BB962C8B-B14F-4D97-AF65-F5344CB8AC3E}">
        <p14:creationId xmlns:p14="http://schemas.microsoft.com/office/powerpoint/2010/main" val="190210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BA1B0C43-CD8A-7445-6330-139F8DECFAE3}"/>
              </a:ext>
            </a:extLst>
          </p:cNvPr>
          <p:cNvSpPr>
            <a:spLocks noGrp="1"/>
          </p:cNvSpPr>
          <p:nvPr>
            <p:ph type="title"/>
          </p:nvPr>
        </p:nvSpPr>
        <p:spPr>
          <a:xfrm>
            <a:off x="1097280" y="286603"/>
            <a:ext cx="10058400" cy="1450757"/>
          </a:xfrm>
        </p:spPr>
        <p:txBody>
          <a:bodyPr anchor="ctr">
            <a:normAutofit/>
          </a:bodyPr>
          <a:lstStyle/>
          <a:p>
            <a:r>
              <a:rPr lang="en-SG">
                <a:solidFill>
                  <a:srgbClr val="FFFFFF"/>
                </a:solidFill>
              </a:rPr>
              <a:t>Marketing and Sales Strategy</a:t>
            </a:r>
          </a:p>
        </p:txBody>
      </p:sp>
      <p:sp>
        <p:nvSpPr>
          <p:cNvPr id="3" name="Content Placeholder 2">
            <a:extLst>
              <a:ext uri="{FF2B5EF4-FFF2-40B4-BE49-F238E27FC236}">
                <a16:creationId xmlns:a16="http://schemas.microsoft.com/office/drawing/2014/main" id="{E00A378C-416A-B58F-F665-C973DCC04787}"/>
              </a:ext>
            </a:extLst>
          </p:cNvPr>
          <p:cNvSpPr>
            <a:spLocks noGrp="1"/>
          </p:cNvSpPr>
          <p:nvPr>
            <p:ph idx="1"/>
          </p:nvPr>
        </p:nvSpPr>
        <p:spPr>
          <a:xfrm>
            <a:off x="1096963" y="2675694"/>
            <a:ext cx="10058400" cy="3193294"/>
          </a:xfrm>
        </p:spPr>
        <p:txBody>
          <a:bodyPr>
            <a:normAutofit/>
          </a:bodyPr>
          <a:lstStyle/>
          <a:p>
            <a:pPr>
              <a:lnSpc>
                <a:spcPct val="90000"/>
              </a:lnSpc>
            </a:pPr>
            <a:r>
              <a:rPr lang="en-US" sz="1500"/>
              <a:t>Objectives of Marketing and Sales Strategy</a:t>
            </a:r>
          </a:p>
          <a:p>
            <a:pPr lvl="1">
              <a:lnSpc>
                <a:spcPct val="90000"/>
              </a:lnSpc>
            </a:pPr>
            <a:r>
              <a:rPr lang="en-US" sz="1500"/>
              <a:t>Create awareness and interest in the product among the target market</a:t>
            </a:r>
          </a:p>
          <a:p>
            <a:pPr lvl="1">
              <a:lnSpc>
                <a:spcPct val="90000"/>
              </a:lnSpc>
            </a:pPr>
            <a:r>
              <a:rPr lang="en-US" sz="1500"/>
              <a:t>Communicate the unique value proposition and competitive advantage of the product</a:t>
            </a:r>
          </a:p>
          <a:p>
            <a:pPr lvl="1">
              <a:lnSpc>
                <a:spcPct val="90000"/>
              </a:lnSpc>
            </a:pPr>
            <a:r>
              <a:rPr lang="en-US" sz="1500"/>
              <a:t>Persuade potential customers to purchase the product and become loyal users</a:t>
            </a:r>
          </a:p>
          <a:p>
            <a:pPr lvl="1">
              <a:lnSpc>
                <a:spcPct val="90000"/>
              </a:lnSpc>
            </a:pPr>
            <a:r>
              <a:rPr lang="en-US" sz="1500"/>
              <a:t>Generate positive word-of-mouth and referrals from satisfied customers</a:t>
            </a:r>
          </a:p>
          <a:p>
            <a:pPr>
              <a:lnSpc>
                <a:spcPct val="90000"/>
              </a:lnSpc>
            </a:pPr>
            <a:r>
              <a:rPr lang="en-US" sz="1500"/>
              <a:t>Elements of Marketing and Sales Strategy</a:t>
            </a:r>
          </a:p>
          <a:p>
            <a:pPr lvl="1">
              <a:lnSpc>
                <a:spcPct val="90000"/>
              </a:lnSpc>
            </a:pPr>
            <a:r>
              <a:rPr lang="en-US" sz="1500"/>
              <a:t>Product: High-quality, innovative, and eco-friendly</a:t>
            </a:r>
          </a:p>
          <a:p>
            <a:pPr lvl="1">
              <a:lnSpc>
                <a:spcPct val="90000"/>
              </a:lnSpc>
            </a:pPr>
            <a:r>
              <a:rPr lang="en-US" sz="1500"/>
              <a:t>Price: Competitive and affordable at $29.99 per unit</a:t>
            </a:r>
          </a:p>
          <a:p>
            <a:pPr lvl="1">
              <a:lnSpc>
                <a:spcPct val="90000"/>
              </a:lnSpc>
            </a:pPr>
            <a:r>
              <a:rPr lang="en-US" sz="1500"/>
              <a:t>Place: Distributed through both online and offline channels</a:t>
            </a:r>
          </a:p>
          <a:p>
            <a:pPr lvl="1">
              <a:lnSpc>
                <a:spcPct val="90000"/>
              </a:lnSpc>
            </a:pPr>
            <a:r>
              <a:rPr lang="en-US" sz="1500"/>
              <a:t>Promotion: Mix of online and offline promotion methods</a:t>
            </a:r>
            <a:endParaRPr lang="en-SG" sz="150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2947208717"/>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83</TotalTime>
  <Words>4442</Words>
  <Application>Microsoft Office PowerPoint</Application>
  <PresentationFormat>Widescreen</PresentationFormat>
  <Paragraphs>233</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Calibri</vt:lpstr>
      <vt:lpstr>Calibri Light</vt:lpstr>
      <vt:lpstr>RetrospectVTI</vt:lpstr>
      <vt:lpstr>Business Proposal for EcoBottle</vt:lpstr>
      <vt:lpstr>Overview</vt:lpstr>
      <vt:lpstr>Agenda</vt:lpstr>
      <vt:lpstr>Product and Market</vt:lpstr>
      <vt:lpstr>Introduction</vt:lpstr>
      <vt:lpstr>Executive Summary</vt:lpstr>
      <vt:lpstr>Product Description</vt:lpstr>
      <vt:lpstr>Market Analysis</vt:lpstr>
      <vt:lpstr>Marketing and Sales Strategy</vt:lpstr>
      <vt:lpstr>Competition Landscape and Advantage</vt:lpstr>
      <vt:lpstr>Financials</vt:lpstr>
      <vt:lpstr>Financial Projections: Assumptions</vt:lpstr>
      <vt:lpstr>Financial Projections: Projections</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for EcoBottle</dc:title>
  <dc:creator>Adeel Khan</dc:creator>
  <cp:lastModifiedBy>Adeel Khan</cp:lastModifiedBy>
  <cp:revision>2</cp:revision>
  <dcterms:created xsi:type="dcterms:W3CDTF">2024-01-05T10:19:17Z</dcterms:created>
  <dcterms:modified xsi:type="dcterms:W3CDTF">2024-01-05T11:45:39Z</dcterms:modified>
</cp:coreProperties>
</file>