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05613" cy="99393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5E3"/>
    <a:srgbClr val="FFFF99"/>
    <a:srgbClr val="CCFF99"/>
    <a:srgbClr val="00FFFF"/>
    <a:srgbClr val="FFFFCC"/>
    <a:srgbClr val="B3D4EB"/>
    <a:srgbClr val="CC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94383" autoAdjust="0"/>
  </p:normalViewPr>
  <p:slideViewPr>
    <p:cSldViewPr>
      <p:cViewPr>
        <p:scale>
          <a:sx n="176" d="100"/>
          <a:sy n="176" d="100"/>
        </p:scale>
        <p:origin x="126" y="-2298"/>
      </p:cViewPr>
      <p:guideLst>
        <p:guide orient="horz" pos="3612"/>
        <p:guide pos="2880"/>
      </p:guideLst>
    </p:cSldViewPr>
  </p:slideViewPr>
  <p:outlineViewPr>
    <p:cViewPr>
      <p:scale>
        <a:sx n="33" d="100"/>
        <a:sy n="33" d="100"/>
      </p:scale>
      <p:origin x="0" y="22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190" y="-102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5380C7-708C-4DF6-88B1-A29200B1C9BC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381362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730169-7CE0-4FF8-AA37-A98DF888D117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17547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57B0D45-96C1-4032-9CD4-75277A70985F}" type="slidenum">
              <a:rPr lang="en-AU" altLang="en-US"/>
              <a:pPr eaLnBrk="1" hangingPunct="1"/>
              <a:t>2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75659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0046472-E831-423E-86D2-8AFCCE5CBF5E}" type="slidenum">
              <a:rPr lang="en-AU" altLang="en-US"/>
              <a:pPr eaLnBrk="1" hangingPunct="1"/>
              <a:t>3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37496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886D199-1EAA-41FB-84C2-723456ED9F70}" type="slidenum">
              <a:rPr lang="en-AU" altLang="en-US"/>
              <a:pPr eaLnBrk="1" hangingPunct="1"/>
              <a:t>4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88634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1777C2-E9A7-40A0-8D79-9C2C0D94C350}" type="slidenum">
              <a:rPr lang="en-AU" altLang="en-US"/>
              <a:pPr eaLnBrk="1" hangingPunct="1"/>
              <a:t>5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93513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9BD9E6C-7106-4B94-803E-F864CADF91AF}" type="slidenum">
              <a:rPr lang="en-AU" altLang="en-US"/>
              <a:pPr eaLnBrk="1" hangingPunct="1"/>
              <a:t>6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39995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A3ECDBF-FCBB-48A2-AEA8-69C9BFE32332}" type="slidenum">
              <a:rPr lang="en-AU" altLang="en-US"/>
              <a:pPr eaLnBrk="1" hangingPunct="1"/>
              <a:t>7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01885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40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56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775" y="274638"/>
            <a:ext cx="6121400" cy="760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49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500063" y="3714750"/>
            <a:ext cx="7786687" cy="1588"/>
          </a:xfrm>
          <a:prstGeom prst="line">
            <a:avLst/>
          </a:prstGeom>
          <a:ln w="889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071810"/>
            <a:ext cx="7772400" cy="52864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929066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726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71775" y="274638"/>
            <a:ext cx="612140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4724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MS PGothic" pitchFamily="34" charset="-128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MS PGothic" pitchFamily="34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MS PGothic" pitchFamily="34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MS PGothic" pitchFamily="34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MS PGothic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500063" y="2846388"/>
            <a:ext cx="7772400" cy="754062"/>
          </a:xfrm>
        </p:spPr>
        <p:txBody>
          <a:bodyPr/>
          <a:lstStyle/>
          <a:p>
            <a:r>
              <a:rPr lang="en-AU" altLang="en-US" sz="2800" dirty="0" smtClean="0"/>
              <a:t>Project Management Discipline Scope</a:t>
            </a:r>
            <a:endParaRPr lang="en-US" altLang="en-US" sz="28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61975" y="3997325"/>
            <a:ext cx="7772400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AU" sz="3200" kern="0" dirty="0">
                <a:solidFill>
                  <a:schemeClr val="tx2"/>
                </a:solidFill>
                <a:latin typeface="+mj-lt"/>
                <a:ea typeface="MS PGothic"/>
                <a:cs typeface="MS PGothic"/>
              </a:rPr>
              <a:t>Solution </a:t>
            </a:r>
            <a:r>
              <a:rPr lang="en-AU" sz="3200" kern="0" dirty="0" smtClean="0">
                <a:solidFill>
                  <a:schemeClr val="tx2"/>
                </a:solidFill>
                <a:latin typeface="+mj-lt"/>
                <a:ea typeface="MS PGothic"/>
                <a:cs typeface="MS PGothic"/>
              </a:rPr>
              <a:t>Architecture</a:t>
            </a:r>
            <a:endParaRPr lang="en-AU" sz="3200" kern="0" dirty="0">
              <a:solidFill>
                <a:schemeClr val="tx2"/>
              </a:solidFill>
              <a:latin typeface="+mj-lt"/>
              <a:ea typeface="MS PGothic"/>
              <a:cs typeface="MS PGothic"/>
            </a:endParaRPr>
          </a:p>
          <a:p>
            <a:pPr eaLnBrk="0" hangingPunct="0">
              <a:defRPr/>
            </a:pPr>
            <a:endParaRPr lang="en-AU" sz="2000" kern="0" dirty="0">
              <a:solidFill>
                <a:schemeClr val="tx2"/>
              </a:solidFill>
              <a:latin typeface="+mj-lt"/>
              <a:ea typeface="MS PGothic"/>
              <a:cs typeface="MS PGothic"/>
            </a:endParaRPr>
          </a:p>
          <a:p>
            <a:pPr eaLnBrk="0" hangingPunct="0">
              <a:defRPr/>
            </a:pPr>
            <a:endParaRPr lang="en-AU" sz="2000" kern="0" dirty="0">
              <a:solidFill>
                <a:schemeClr val="tx2"/>
              </a:solidFill>
              <a:latin typeface="+mj-lt"/>
              <a:ea typeface="MS PGothic"/>
              <a:cs typeface="MS PGothic"/>
            </a:endParaRPr>
          </a:p>
          <a:p>
            <a:pPr eaLnBrk="0" hangingPunct="0">
              <a:defRPr/>
            </a:pPr>
            <a:r>
              <a:rPr lang="en-AU" kern="0" dirty="0">
                <a:solidFill>
                  <a:schemeClr val="tx2"/>
                </a:solidFill>
                <a:latin typeface="+mj-lt"/>
                <a:ea typeface="MS PGothic"/>
                <a:cs typeface="MS PGothic"/>
              </a:rPr>
              <a:t>Version 0.2 – </a:t>
            </a:r>
            <a:r>
              <a:rPr lang="en-AU" kern="0" dirty="0" smtClean="0">
                <a:solidFill>
                  <a:schemeClr val="tx2"/>
                </a:solidFill>
                <a:latin typeface="+mj-lt"/>
                <a:ea typeface="MS PGothic"/>
                <a:cs typeface="MS PGothic"/>
              </a:rPr>
              <a:t>Joseph Alexander</a:t>
            </a:r>
            <a:endParaRPr lang="en-AU" kern="0" dirty="0">
              <a:solidFill>
                <a:schemeClr val="tx2"/>
              </a:solidFill>
              <a:latin typeface="+mj-lt"/>
              <a:ea typeface="MS PGothic"/>
              <a:cs typeface="MS PGothic"/>
            </a:endParaRPr>
          </a:p>
        </p:txBody>
      </p:sp>
      <p:sp>
        <p:nvSpPr>
          <p:cNvPr id="3076" name="TextBox 17"/>
          <p:cNvSpPr txBox="1">
            <a:spLocks noChangeArrowheads="1"/>
          </p:cNvSpPr>
          <p:nvPr/>
        </p:nvSpPr>
        <p:spPr bwMode="auto">
          <a:xfrm>
            <a:off x="8893175" y="65674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fld id="{4ACC1F26-5919-4355-868D-F1C0844B338A}" type="slidenum">
              <a:rPr lang="en-US" altLang="en-US" sz="1000" b="1">
                <a:ea typeface="ヒラギノ角ゴ Pro W3"/>
                <a:cs typeface="ヒラギノ角ゴ Pro W3"/>
              </a:rPr>
              <a:pPr>
                <a:lnSpc>
                  <a:spcPct val="80000"/>
                </a:lnSpc>
              </a:pPr>
              <a:t>1</a:t>
            </a:fld>
            <a:endParaRPr lang="en-US" altLang="en-US" sz="1000" b="1" dirty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2160588" y="274638"/>
            <a:ext cx="6732587" cy="760412"/>
          </a:xfrm>
        </p:spPr>
        <p:txBody>
          <a:bodyPr/>
          <a:lstStyle/>
          <a:p>
            <a:r>
              <a:rPr lang="en-AU" altLang="en-US" sz="2800" b="1" dirty="0" smtClean="0"/>
              <a:t>Version control</a:t>
            </a:r>
            <a:endParaRPr lang="en-AU" altLang="en-US" sz="1800" b="1" dirty="0" smtClean="0">
              <a:solidFill>
                <a:schemeClr val="accent2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3200" b="1" dirty="0">
              <a:ea typeface="ヒラギノ角ゴ Pro W3"/>
              <a:cs typeface="ヒラギノ角ゴ Pro W3"/>
            </a:endParaRPr>
          </a:p>
        </p:txBody>
      </p:sp>
      <p:sp>
        <p:nvSpPr>
          <p:cNvPr id="4100" name="TextBox 17"/>
          <p:cNvSpPr txBox="1">
            <a:spLocks noChangeArrowheads="1"/>
          </p:cNvSpPr>
          <p:nvPr/>
        </p:nvSpPr>
        <p:spPr bwMode="auto">
          <a:xfrm>
            <a:off x="8893175" y="65674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fld id="{247C718E-842F-49FB-9130-E6D1209B7326}" type="slidenum">
              <a:rPr lang="en-US" altLang="en-US" sz="1000" b="1">
                <a:ea typeface="ヒラギノ角ゴ Pro W3"/>
                <a:cs typeface="ヒラギノ角ゴ Pro W3"/>
              </a:rPr>
              <a:pPr>
                <a:lnSpc>
                  <a:spcPct val="80000"/>
                </a:lnSpc>
              </a:pPr>
              <a:t>2</a:t>
            </a:fld>
            <a:endParaRPr lang="en-US" altLang="en-US" sz="1000" b="1" dirty="0">
              <a:ea typeface="ヒラギノ角ゴ Pro W3"/>
              <a:cs typeface="ヒラギノ角ゴ Pro W3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38121"/>
              </p:ext>
            </p:extLst>
          </p:nvPr>
        </p:nvGraphicFramePr>
        <p:xfrm>
          <a:off x="611188" y="1557338"/>
          <a:ext cx="7042669" cy="40027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315"/>
                <a:gridCol w="2267385"/>
                <a:gridCol w="4089969"/>
              </a:tblGrid>
              <a:tr h="5791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Version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</a:tr>
              <a:tr h="3708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Initial </a:t>
                      </a:r>
                      <a:r>
                        <a:rPr lang="en-US" sz="1200" dirty="0" smtClean="0"/>
                        <a:t>draft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Joseph</a:t>
                      </a:r>
                      <a:r>
                        <a:rPr lang="en-AU" sz="1200" baseline="0" dirty="0" smtClean="0"/>
                        <a:t> Alexander</a:t>
                      </a:r>
                      <a:endParaRPr lang="en-AU" sz="1200" dirty="0"/>
                    </a:p>
                  </a:txBody>
                  <a:tcPr marL="91444" marR="91444" marT="45716" marB="45716"/>
                </a:tc>
              </a:tr>
              <a:tr h="3708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Updated after </a:t>
                      </a:r>
                      <a:r>
                        <a:rPr lang="en-US" sz="1200" dirty="0" smtClean="0"/>
                        <a:t>business</a:t>
                      </a:r>
                      <a:r>
                        <a:rPr lang="en-US" sz="1200" baseline="0" dirty="0" smtClean="0"/>
                        <a:t> inputs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Joseph</a:t>
                      </a:r>
                      <a:r>
                        <a:rPr lang="en-AU" sz="1200" baseline="0" dirty="0" smtClean="0"/>
                        <a:t> Alexander</a:t>
                      </a:r>
                      <a:endParaRPr lang="en-AU" sz="1200" dirty="0" smtClean="0"/>
                    </a:p>
                    <a:p>
                      <a:endParaRPr lang="en-AU" sz="1200" dirty="0"/>
                    </a:p>
                  </a:txBody>
                  <a:tcPr marL="91444" marR="91444" marT="45716" marB="45716"/>
                </a:tc>
              </a:tr>
              <a:tr h="37080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</a:tr>
              <a:tr h="37080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</a:tr>
              <a:tr h="37080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</a:tr>
              <a:tr h="37080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</a:tr>
              <a:tr h="37080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</a:tr>
              <a:tr h="37080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</a:tr>
              <a:tr h="37080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16" marB="45716"/>
                </a:tc>
              </a:tr>
            </a:tbl>
          </a:graphicData>
        </a:graphic>
      </p:graphicFrame>
      <p:sp>
        <p:nvSpPr>
          <p:cNvPr id="4158" name="TextBox 5"/>
          <p:cNvSpPr txBox="1">
            <a:spLocks noChangeArrowheads="1"/>
          </p:cNvSpPr>
          <p:nvPr/>
        </p:nvSpPr>
        <p:spPr bwMode="auto">
          <a:xfrm>
            <a:off x="3975100" y="6534150"/>
            <a:ext cx="13890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AU" altLang="en-US" sz="1200" dirty="0">
                <a:solidFill>
                  <a:srgbClr val="FF0000"/>
                </a:solidFill>
              </a:rPr>
              <a:t>DRAFT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160588" y="274638"/>
            <a:ext cx="6732587" cy="760412"/>
          </a:xfrm>
        </p:spPr>
        <p:txBody>
          <a:bodyPr/>
          <a:lstStyle/>
          <a:p>
            <a:r>
              <a:rPr lang="en-AU" altLang="en-US" sz="2800" b="1" dirty="0" smtClean="0"/>
              <a:t>Overview</a:t>
            </a:r>
            <a:endParaRPr lang="en-AU" altLang="en-US" sz="1800" b="1" dirty="0" smtClean="0">
              <a:solidFill>
                <a:schemeClr val="accent2"/>
              </a:solidFill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3200" b="1" dirty="0">
              <a:ea typeface="ヒラギノ角ゴ Pro W3"/>
              <a:cs typeface="ヒラギノ角ゴ Pro W3"/>
            </a:endParaRPr>
          </a:p>
        </p:txBody>
      </p:sp>
      <p:sp>
        <p:nvSpPr>
          <p:cNvPr id="5124" name="TextBox 17"/>
          <p:cNvSpPr txBox="1">
            <a:spLocks noChangeArrowheads="1"/>
          </p:cNvSpPr>
          <p:nvPr/>
        </p:nvSpPr>
        <p:spPr bwMode="auto">
          <a:xfrm>
            <a:off x="8893175" y="65674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fld id="{FE2F12B1-38B9-49C8-925D-89DE4A1E8D6C}" type="slidenum">
              <a:rPr lang="en-US" altLang="en-US" sz="1000" b="1">
                <a:ea typeface="ヒラギノ角ゴ Pro W3"/>
                <a:cs typeface="ヒラギノ角ゴ Pro W3"/>
              </a:rPr>
              <a:pPr>
                <a:lnSpc>
                  <a:spcPct val="80000"/>
                </a:lnSpc>
              </a:pPr>
              <a:t>3</a:t>
            </a:fld>
            <a:endParaRPr lang="en-US" altLang="en-US" sz="1000" b="1" dirty="0">
              <a:ea typeface="ヒラギノ角ゴ Pro W3"/>
              <a:cs typeface="ヒラギノ角ゴ Pro W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169417"/>
            <a:ext cx="8280400" cy="5078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>
              <a:defRPr/>
            </a:pPr>
            <a:r>
              <a:rPr lang="en-AU" sz="1200" b="1" dirty="0">
                <a:latin typeface="+mn-lt"/>
                <a:ea typeface="ＭＳ Ｐゴシック" pitchFamily="34" charset="-128"/>
              </a:rPr>
              <a:t>Background</a:t>
            </a:r>
          </a:p>
          <a:p>
            <a:pPr marL="285750" lvl="1" indent="-285750">
              <a:buFont typeface="Arial" pitchFamily="34" charset="0"/>
              <a:buChar char="•"/>
              <a:defRPr/>
            </a:pPr>
            <a:r>
              <a:rPr lang="en-AU" sz="1200" dirty="0" smtClean="0">
                <a:latin typeface="+mn-lt"/>
                <a:ea typeface="ＭＳ Ｐゴシック" pitchFamily="34" charset="-128"/>
              </a:rPr>
              <a:t>Enterprise </a:t>
            </a:r>
            <a:r>
              <a:rPr lang="en-AU" sz="1200" dirty="0">
                <a:latin typeface="+mn-lt"/>
                <a:ea typeface="ＭＳ Ｐゴシック" pitchFamily="34" charset="-128"/>
              </a:rPr>
              <a:t>has chosen 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MSP as </a:t>
            </a:r>
            <a:r>
              <a:rPr lang="en-AU" sz="1200" dirty="0">
                <a:latin typeface="+mn-lt"/>
                <a:ea typeface="ＭＳ Ｐゴシック" pitchFamily="34" charset="-128"/>
              </a:rPr>
              <a:t>the tool for project management related functions.</a:t>
            </a:r>
          </a:p>
          <a:p>
            <a:pPr marL="742950" lvl="2" indent="-285750">
              <a:buFont typeface="Arial" pitchFamily="34" charset="0"/>
              <a:buChar char="•"/>
              <a:defRPr/>
            </a:pPr>
            <a:r>
              <a:rPr lang="en-AU" sz="1200" dirty="0" smtClean="0">
                <a:latin typeface="+mn-lt"/>
                <a:ea typeface="ＭＳ Ｐゴシック" pitchFamily="34" charset="-128"/>
              </a:rPr>
              <a:t>MSP is </a:t>
            </a:r>
            <a:r>
              <a:rPr lang="en-AU" sz="1200" dirty="0">
                <a:latin typeface="+mn-lt"/>
                <a:ea typeface="ＭＳ Ｐゴシック" pitchFamily="34" charset="-128"/>
              </a:rPr>
              <a:t>currently used in several branches within 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the Enterprise (IT </a:t>
            </a:r>
            <a:r>
              <a:rPr lang="en-AU" sz="1200" dirty="0">
                <a:latin typeface="+mn-lt"/>
                <a:ea typeface="ＭＳ Ｐゴシック" pitchFamily="34" charset="-128"/>
              </a:rPr>
              <a:t>and 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construction)</a:t>
            </a:r>
            <a:endParaRPr lang="en-AU" sz="1200" dirty="0">
              <a:latin typeface="+mn-lt"/>
              <a:ea typeface="ＭＳ Ｐゴシック" pitchFamily="34" charset="-128"/>
            </a:endParaRPr>
          </a:p>
          <a:p>
            <a:pPr marL="742950" lvl="2" indent="-285750">
              <a:buFont typeface="Arial" pitchFamily="34" charset="0"/>
              <a:buChar char="•"/>
              <a:defRPr/>
            </a:pPr>
            <a:r>
              <a:rPr lang="en-AU" sz="1200" dirty="0" smtClean="0">
                <a:latin typeface="+mn-lt"/>
                <a:ea typeface="ＭＳ Ｐゴシック" pitchFamily="34" charset="-128"/>
              </a:rPr>
              <a:t>A </a:t>
            </a:r>
            <a:r>
              <a:rPr lang="en-AU" sz="1200" dirty="0">
                <a:latin typeface="+mn-lt"/>
                <a:ea typeface="ＭＳ Ｐゴシック" pitchFamily="34" charset="-128"/>
              </a:rPr>
              <a:t>scope definition is required 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and </a:t>
            </a:r>
            <a:r>
              <a:rPr lang="en-AU" sz="1200" dirty="0">
                <a:latin typeface="+mn-lt"/>
                <a:ea typeface="ＭＳ Ｐゴシック" pitchFamily="34" charset="-128"/>
              </a:rPr>
              <a:t>requires clarification of scope for what will be implemented is 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MSP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.</a:t>
            </a:r>
            <a:endParaRPr lang="en-AU" sz="1200" dirty="0">
              <a:latin typeface="+mn-lt"/>
              <a:ea typeface="ＭＳ Ｐゴシック" pitchFamily="34" charset="-128"/>
            </a:endParaRPr>
          </a:p>
          <a:p>
            <a:pPr marL="742950" lvl="2" indent="-285750">
              <a:buFont typeface="Arial" pitchFamily="34" charset="0"/>
              <a:buChar char="•"/>
              <a:defRPr/>
            </a:pPr>
            <a:r>
              <a:rPr lang="en-AU" sz="1200" u="sng" dirty="0">
                <a:latin typeface="+mn-lt"/>
                <a:ea typeface="ＭＳ Ｐゴシック" pitchFamily="34" charset="-128"/>
              </a:rPr>
              <a:t>End-to-end process </a:t>
            </a:r>
            <a:r>
              <a:rPr lang="en-AU" sz="1200" dirty="0">
                <a:latin typeface="+mn-lt"/>
                <a:ea typeface="ＭＳ Ｐゴシック" pitchFamily="34" charset="-128"/>
              </a:rPr>
              <a:t>with clear scope differentiation has been requested.</a:t>
            </a:r>
          </a:p>
          <a:p>
            <a:pPr marL="742950" lvl="2" indent="-285750">
              <a:buFont typeface="Arial" pitchFamily="34" charset="0"/>
              <a:buChar char="•"/>
              <a:defRPr/>
            </a:pPr>
            <a:endParaRPr lang="en-AU" sz="1200" dirty="0">
              <a:latin typeface="+mn-lt"/>
              <a:ea typeface="ＭＳ Ｐゴシック" pitchFamily="34" charset="-128"/>
            </a:endParaRPr>
          </a:p>
          <a:p>
            <a:pPr marL="0" lvl="1">
              <a:defRPr/>
            </a:pPr>
            <a:r>
              <a:rPr lang="en-AU" sz="1200" b="1" dirty="0">
                <a:latin typeface="+mn-lt"/>
                <a:ea typeface="ＭＳ Ｐゴシック" pitchFamily="34" charset="-128"/>
              </a:rPr>
              <a:t>Purpose of this document</a:t>
            </a:r>
          </a:p>
          <a:p>
            <a:pPr marL="171450" lvl="1" indent="-171450">
              <a:buFont typeface="Arial" pitchFamily="34" charset="0"/>
              <a:buChar char="•"/>
              <a:defRPr/>
            </a:pPr>
            <a:r>
              <a:rPr lang="en-AU" sz="1200" dirty="0">
                <a:latin typeface="+mn-lt"/>
                <a:ea typeface="ＭＳ Ｐゴシック" pitchFamily="34" charset="-128"/>
              </a:rPr>
              <a:t>This document defines the business functions carried out in the project management end-to-end process and which solution 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(ASAP </a:t>
            </a:r>
            <a:r>
              <a:rPr lang="en-AU" sz="1200" dirty="0">
                <a:latin typeface="+mn-lt"/>
                <a:ea typeface="ＭＳ Ｐゴシック" pitchFamily="34" charset="-128"/>
              </a:rPr>
              <a:t>or 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MSP) </a:t>
            </a:r>
            <a:r>
              <a:rPr lang="en-AU" sz="1200" dirty="0">
                <a:latin typeface="+mn-lt"/>
                <a:ea typeface="ＭＳ Ｐゴシック" pitchFamily="34" charset="-128"/>
              </a:rPr>
              <a:t>will be used to support the function.</a:t>
            </a:r>
          </a:p>
          <a:p>
            <a:pPr marL="0" lvl="1">
              <a:defRPr/>
            </a:pPr>
            <a:endParaRPr lang="en-AU" sz="1200" dirty="0">
              <a:latin typeface="+mn-lt"/>
              <a:ea typeface="ＭＳ Ｐゴシック" pitchFamily="34" charset="-128"/>
            </a:endParaRPr>
          </a:p>
          <a:p>
            <a:pPr marL="171450" lvl="1" indent="-171450">
              <a:buFont typeface="Arial" pitchFamily="34" charset="0"/>
              <a:buChar char="•"/>
              <a:defRPr/>
            </a:pPr>
            <a:r>
              <a:rPr lang="en-AU" sz="1200" dirty="0">
                <a:latin typeface="+mn-lt"/>
                <a:ea typeface="ＭＳ Ｐゴシック" pitchFamily="34" charset="-128"/>
              </a:rPr>
              <a:t>The definitions in this document will be used to inform the following;</a:t>
            </a:r>
          </a:p>
          <a:p>
            <a:pPr marL="628650" lvl="2" indent="-171450">
              <a:buFontTx/>
              <a:buChar char="-"/>
              <a:defRPr/>
            </a:pPr>
            <a:r>
              <a:rPr lang="en-AU" sz="1200" dirty="0">
                <a:latin typeface="+mn-lt"/>
                <a:ea typeface="ＭＳ Ｐゴシック" pitchFamily="34" charset="-128"/>
              </a:rPr>
              <a:t>The scope for a business case to implement 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MSP </a:t>
            </a:r>
            <a:r>
              <a:rPr lang="en-AU" sz="1200" dirty="0">
                <a:latin typeface="+mn-lt"/>
                <a:ea typeface="ＭＳ Ｐゴシック" pitchFamily="34" charset="-128"/>
              </a:rPr>
              <a:t>across 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the Enterprise.</a:t>
            </a:r>
            <a:endParaRPr lang="en-AU" sz="1200" dirty="0">
              <a:latin typeface="+mn-lt"/>
              <a:ea typeface="ＭＳ Ｐゴシック" pitchFamily="34" charset="-128"/>
            </a:endParaRPr>
          </a:p>
          <a:p>
            <a:pPr marL="628650" lvl="2" indent="-171450">
              <a:buFontTx/>
              <a:buChar char="-"/>
              <a:defRPr/>
            </a:pPr>
            <a:r>
              <a:rPr lang="en-AU" sz="1200" dirty="0">
                <a:latin typeface="+mn-lt"/>
                <a:ea typeface="ＭＳ Ｐゴシック" pitchFamily="34" charset="-128"/>
              </a:rPr>
              <a:t>Potential changes required to the 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processes </a:t>
            </a:r>
            <a:r>
              <a:rPr lang="en-AU" sz="1200" dirty="0">
                <a:latin typeface="+mn-lt"/>
                <a:ea typeface="ＭＳ Ｐゴシック" pitchFamily="34" charset="-128"/>
              </a:rPr>
              <a:t>or solution scope for 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ASAP.</a:t>
            </a:r>
            <a:endParaRPr lang="en-AU" sz="1200" dirty="0">
              <a:latin typeface="+mn-lt"/>
              <a:ea typeface="ＭＳ Ｐゴシック" pitchFamily="34" charset="-128"/>
            </a:endParaRPr>
          </a:p>
          <a:p>
            <a:pPr marL="628650" lvl="2" indent="-171450">
              <a:buFontTx/>
              <a:buChar char="-"/>
              <a:defRPr/>
            </a:pPr>
            <a:r>
              <a:rPr lang="en-AU" sz="1200" dirty="0">
                <a:latin typeface="+mn-lt"/>
                <a:ea typeface="ＭＳ Ｐゴシック" pitchFamily="34" charset="-128"/>
              </a:rPr>
              <a:t>The more detailed requirements for the integration of 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ASAP </a:t>
            </a:r>
            <a:r>
              <a:rPr lang="en-AU" sz="1200" dirty="0">
                <a:latin typeface="+mn-lt"/>
                <a:ea typeface="ＭＳ Ｐゴシック" pitchFamily="34" charset="-128"/>
              </a:rPr>
              <a:t>to 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MSP.</a:t>
            </a:r>
            <a:endParaRPr lang="en-AU" sz="1200" dirty="0">
              <a:latin typeface="+mn-lt"/>
              <a:ea typeface="ＭＳ Ｐゴシック" pitchFamily="34" charset="-128"/>
            </a:endParaRPr>
          </a:p>
          <a:p>
            <a:pPr marL="0" lvl="1">
              <a:defRPr/>
            </a:pPr>
            <a:endParaRPr lang="en-AU" sz="1200" dirty="0">
              <a:latin typeface="+mn-lt"/>
              <a:ea typeface="ＭＳ Ｐゴシック" pitchFamily="34" charset="-128"/>
            </a:endParaRPr>
          </a:p>
          <a:p>
            <a:pPr marL="0" lvl="1">
              <a:defRPr/>
            </a:pPr>
            <a:r>
              <a:rPr lang="en-AU" sz="1200" b="1" dirty="0">
                <a:latin typeface="+mn-lt"/>
                <a:ea typeface="ＭＳ Ｐゴシック" pitchFamily="34" charset="-128"/>
              </a:rPr>
              <a:t>Approach</a:t>
            </a:r>
          </a:p>
          <a:p>
            <a:pPr marL="171450" lvl="1" indent="-171450">
              <a:buFont typeface="Arial" pitchFamily="34" charset="0"/>
              <a:buChar char="•"/>
              <a:defRPr/>
            </a:pPr>
            <a:r>
              <a:rPr lang="en-AU" sz="1200" dirty="0">
                <a:latin typeface="+mn-lt"/>
                <a:ea typeface="ＭＳ Ｐゴシック" pitchFamily="34" charset="-128"/>
              </a:rPr>
              <a:t>The content of this document will be agreed in Consultation with the 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Enterprise IT.</a:t>
            </a:r>
            <a:endParaRPr lang="en-AU" sz="1200" dirty="0">
              <a:latin typeface="+mn-lt"/>
              <a:ea typeface="ＭＳ Ｐゴシック" pitchFamily="34" charset="-128"/>
            </a:endParaRPr>
          </a:p>
          <a:p>
            <a:pPr marL="171450" lvl="1" indent="-171450">
              <a:buFont typeface="Arial" pitchFamily="34" charset="0"/>
              <a:buChar char="•"/>
              <a:defRPr/>
            </a:pPr>
            <a:r>
              <a:rPr lang="en-AU" sz="1200" dirty="0">
                <a:latin typeface="+mn-lt"/>
                <a:ea typeface="ＭＳ Ｐゴシック" pitchFamily="34" charset="-128"/>
              </a:rPr>
              <a:t>Scope change for 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ASAP </a:t>
            </a:r>
            <a:r>
              <a:rPr lang="en-AU" sz="1200" dirty="0">
                <a:latin typeface="+mn-lt"/>
                <a:ea typeface="ＭＳ Ｐゴシック" pitchFamily="34" charset="-128"/>
              </a:rPr>
              <a:t>will be managed through the 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ASAP </a:t>
            </a:r>
            <a:r>
              <a:rPr lang="en-AU" sz="1200" dirty="0">
                <a:latin typeface="+mn-lt"/>
                <a:ea typeface="ＭＳ Ｐゴシック" pitchFamily="34" charset="-128"/>
              </a:rPr>
              <a:t>program governance processes</a:t>
            </a:r>
            <a:r>
              <a:rPr lang="en-AU" sz="1200" dirty="0" smtClean="0">
                <a:latin typeface="+mn-lt"/>
                <a:ea typeface="ＭＳ Ｐゴシック" pitchFamily="34" charset="-128"/>
              </a:rPr>
              <a:t>.</a:t>
            </a:r>
          </a:p>
          <a:p>
            <a:pPr marL="171450" lvl="1" indent="-171450">
              <a:buFont typeface="Arial" pitchFamily="34" charset="0"/>
              <a:buChar char="•"/>
              <a:defRPr/>
            </a:pPr>
            <a:endParaRPr lang="en-AU" sz="1200" dirty="0">
              <a:latin typeface="+mn-lt"/>
              <a:ea typeface="ＭＳ Ｐゴシック" pitchFamily="34" charset="-128"/>
            </a:endParaRPr>
          </a:p>
          <a:p>
            <a:pPr marL="0" lvl="1">
              <a:defRPr/>
            </a:pPr>
            <a:endParaRPr lang="en-AU" sz="1200" dirty="0" smtClean="0">
              <a:latin typeface="+mn-lt"/>
              <a:ea typeface="ＭＳ Ｐゴシック" pitchFamily="34" charset="-128"/>
            </a:endParaRPr>
          </a:p>
          <a:p>
            <a:pPr marL="0" lvl="1">
              <a:defRPr/>
            </a:pPr>
            <a:r>
              <a:rPr lang="en-AU" sz="1200" b="1" dirty="0" smtClean="0">
                <a:latin typeface="+mn-lt"/>
                <a:ea typeface="ＭＳ Ｐゴシック" pitchFamily="34" charset="-128"/>
              </a:rPr>
              <a:t>Acronyms</a:t>
            </a: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 smtClean="0">
                <a:latin typeface="+mn-lt"/>
                <a:ea typeface="ＭＳ Ｐゴシック" pitchFamily="34" charset="-128"/>
              </a:rPr>
              <a:t>MSP – MS Projects</a:t>
            </a: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 smtClean="0">
                <a:latin typeface="+mn-lt"/>
                <a:ea typeface="ＭＳ Ｐゴシック" pitchFamily="34" charset="-128"/>
              </a:rPr>
              <a:t>ASAP – Accelerated SAP</a:t>
            </a:r>
            <a:endParaRPr lang="en-AU" sz="1200" dirty="0">
              <a:latin typeface="+mn-lt"/>
              <a:ea typeface="ＭＳ Ｐゴシック" pitchFamily="34" charset="-128"/>
            </a:endParaRPr>
          </a:p>
          <a:p>
            <a:pPr marL="0" lvl="1">
              <a:defRPr/>
            </a:pPr>
            <a:endParaRPr lang="en-AU" sz="1200" dirty="0">
              <a:ea typeface="ＭＳ Ｐゴシック" pitchFamily="34" charset="-128"/>
            </a:endParaRPr>
          </a:p>
          <a:p>
            <a:pPr marL="0" lvl="1">
              <a:defRPr/>
            </a:pPr>
            <a:endParaRPr lang="en-AU" sz="1200" dirty="0">
              <a:ea typeface="ＭＳ Ｐゴシック" pitchFamily="34" charset="-128"/>
            </a:endParaRPr>
          </a:p>
          <a:p>
            <a:pPr marL="0" lvl="1">
              <a:defRPr/>
            </a:pPr>
            <a:endParaRPr lang="en-AU" sz="1200" dirty="0">
              <a:ea typeface="ＭＳ Ｐゴシック" pitchFamily="34" charset="-128"/>
            </a:endParaRPr>
          </a:p>
          <a:p>
            <a:pPr marL="0" lvl="1">
              <a:defRPr/>
            </a:pPr>
            <a:endParaRPr lang="en-AU" sz="12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2484438" y="274638"/>
            <a:ext cx="6408737" cy="760412"/>
          </a:xfrm>
        </p:spPr>
        <p:txBody>
          <a:bodyPr/>
          <a:lstStyle/>
          <a:p>
            <a:r>
              <a:rPr lang="en-AU" altLang="en-US" sz="2800" b="1" dirty="0" smtClean="0"/>
              <a:t>Project management discipline scope</a:t>
            </a:r>
            <a:endParaRPr lang="en-AU" altLang="en-US" sz="1800" b="1" dirty="0" smtClean="0">
              <a:solidFill>
                <a:schemeClr val="accent2"/>
              </a:solidFill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3200" b="1" dirty="0">
              <a:ea typeface="ヒラギノ角ゴ Pro W3"/>
              <a:cs typeface="ヒラギノ角ゴ Pro W3"/>
            </a:endParaRPr>
          </a:p>
        </p:txBody>
      </p:sp>
      <p:sp>
        <p:nvSpPr>
          <p:cNvPr id="6148" name="TextBox 17"/>
          <p:cNvSpPr txBox="1">
            <a:spLocks noChangeArrowheads="1"/>
          </p:cNvSpPr>
          <p:nvPr/>
        </p:nvSpPr>
        <p:spPr bwMode="auto">
          <a:xfrm>
            <a:off x="8893175" y="65674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fld id="{31252E1F-2651-4F06-B47E-E1B27115A2D4}" type="slidenum">
              <a:rPr lang="en-US" altLang="en-US" sz="1000" b="1">
                <a:ea typeface="ヒラギノ角ゴ Pro W3"/>
                <a:cs typeface="ヒラギノ角ゴ Pro W3"/>
              </a:rPr>
              <a:pPr>
                <a:lnSpc>
                  <a:spcPct val="80000"/>
                </a:lnSpc>
              </a:pPr>
              <a:t>4</a:t>
            </a:fld>
            <a:endParaRPr lang="en-US" altLang="en-US" sz="1000" b="1" dirty="0">
              <a:ea typeface="ヒラギノ角ゴ Pro W3"/>
              <a:cs typeface="ヒラギノ角ゴ Pro W3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7430"/>
              </p:ext>
            </p:extLst>
          </p:nvPr>
        </p:nvGraphicFramePr>
        <p:xfrm>
          <a:off x="468313" y="1031875"/>
          <a:ext cx="8280400" cy="54768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060"/>
                <a:gridCol w="5544268"/>
                <a:gridCol w="648031"/>
                <a:gridCol w="864041"/>
              </a:tblGrid>
              <a:tr h="396286"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Discipline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Description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ASAP Scope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Non-ASAP Scope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370883">
                <a:tc rowSpan="7">
                  <a:txBody>
                    <a:bodyPr/>
                    <a:lstStyle/>
                    <a:p>
                      <a:pPr algn="l"/>
                      <a:r>
                        <a:rPr lang="en-AU" sz="1000" kern="1200" dirty="0" smtClean="0">
                          <a:effectLst/>
                        </a:rPr>
                        <a:t>Structures</a:t>
                      </a:r>
                    </a:p>
                    <a:p>
                      <a:pPr algn="l"/>
                      <a:endParaRPr lang="en-AU" sz="800" dirty="0" smtClean="0"/>
                    </a:p>
                    <a:p>
                      <a:pPr algn="l"/>
                      <a:r>
                        <a:rPr lang="en-AU" sz="800" dirty="0" smtClean="0"/>
                        <a:t>ASAP – high level, organisational monitoring</a:t>
                      </a:r>
                    </a:p>
                    <a:p>
                      <a:pPr algn="l"/>
                      <a:r>
                        <a:rPr lang="en-AU" sz="800" dirty="0" smtClean="0"/>
                        <a:t>Non-ASAP -  detail view, project control</a:t>
                      </a:r>
                    </a:p>
                    <a:p>
                      <a:pPr algn="l"/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AU" sz="1000" dirty="0">
                          <a:effectLst/>
                        </a:rPr>
                        <a:t>Standard projects; that can be used as a template when creating a new project, used to standardise the basic project structures across the organisation.</a:t>
                      </a:r>
                      <a:endParaRPr lang="en-AU" sz="10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243868">
                <a:tc vMerge="1">
                  <a:txBody>
                    <a:bodyPr/>
                    <a:lstStyle/>
                    <a:p>
                      <a:endParaRPr lang="en-AU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AU" sz="1000" dirty="0">
                          <a:effectLst/>
                        </a:rPr>
                        <a:t>Project Definition; Name of the individual project</a:t>
                      </a:r>
                      <a:endParaRPr lang="en-AU" sz="10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370883">
                <a:tc vMerge="1">
                  <a:txBody>
                    <a:bodyPr/>
                    <a:lstStyle/>
                    <a:p>
                      <a:endParaRPr lang="en-AU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AU" sz="1000" dirty="0">
                          <a:effectLst/>
                        </a:rPr>
                        <a:t>Work Breakdown Structure Elements; objects in the system used to break up a project and provides a reporting structure</a:t>
                      </a:r>
                      <a:endParaRPr lang="en-AU" sz="10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243868">
                <a:tc vMerge="1">
                  <a:txBody>
                    <a:bodyPr/>
                    <a:lstStyle/>
                    <a:p>
                      <a:endParaRPr lang="en-AU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AU" sz="1000" dirty="0">
                          <a:effectLst/>
                        </a:rPr>
                        <a:t>Network; network of project activities</a:t>
                      </a:r>
                      <a:endParaRPr lang="en-AU" sz="10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243868">
                <a:tc vMerge="1">
                  <a:txBody>
                    <a:bodyPr/>
                    <a:lstStyle/>
                    <a:p>
                      <a:endParaRPr lang="en-AU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AU" sz="1000" dirty="0">
                          <a:effectLst/>
                        </a:rPr>
                        <a:t>Internal network activity; project activity performed by BCC internal </a:t>
                      </a:r>
                      <a:r>
                        <a:rPr lang="en-AU" sz="1000" dirty="0" smtClean="0">
                          <a:effectLst/>
                        </a:rPr>
                        <a:t>staff/ Contractors</a:t>
                      </a:r>
                      <a:endParaRPr lang="en-AU" sz="10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243868">
                <a:tc vMerge="1">
                  <a:txBody>
                    <a:bodyPr/>
                    <a:lstStyle/>
                    <a:p>
                      <a:endParaRPr lang="en-AU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AU" sz="1000" dirty="0" smtClean="0">
                          <a:effectLst/>
                        </a:rPr>
                        <a:t>Planning for general cost; </a:t>
                      </a:r>
                      <a:r>
                        <a:rPr lang="en-AU" sz="1000" baseline="0" dirty="0" smtClean="0">
                          <a:effectLst/>
                        </a:rPr>
                        <a:t>primary costs, labour, materials, expenses</a:t>
                      </a:r>
                      <a:endParaRPr lang="en-AU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243868">
                <a:tc vMerge="1">
                  <a:txBody>
                    <a:bodyPr/>
                    <a:lstStyle/>
                    <a:p>
                      <a:endParaRPr lang="en-AU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AU" sz="1000" dirty="0">
                          <a:effectLst/>
                        </a:rPr>
                        <a:t>Work order, Ownership is in SAP; </a:t>
                      </a:r>
                      <a:r>
                        <a:rPr lang="en-AU" sz="1000" dirty="0" smtClean="0">
                          <a:effectLst/>
                        </a:rPr>
                        <a:t>(work </a:t>
                      </a:r>
                      <a:r>
                        <a:rPr lang="en-AU" sz="1000" dirty="0">
                          <a:effectLst/>
                        </a:rPr>
                        <a:t>orders will not be interfaced to </a:t>
                      </a:r>
                      <a:r>
                        <a:rPr lang="en-AU" sz="1000" dirty="0" smtClean="0">
                          <a:effectLst/>
                        </a:rPr>
                        <a:t>MSP)</a:t>
                      </a:r>
                      <a:endParaRPr lang="en-AU" sz="10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243868"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Scope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Definition of the project scope and storage of project documents (TRIM)</a:t>
                      </a:r>
                      <a:endParaRPr lang="en-AU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304835"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Time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000" kern="1200" dirty="0" smtClean="0">
                          <a:effectLst/>
                        </a:rPr>
                        <a:t>Milestones (critical/high level reporting dates – start and end dates: linked to MSP start and end dates)</a:t>
                      </a:r>
                      <a:endParaRPr lang="en-AU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304835">
                <a:tc>
                  <a:txBody>
                    <a:bodyPr/>
                    <a:lstStyle/>
                    <a:p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000" kern="1200" dirty="0" smtClean="0">
                          <a:effectLst/>
                        </a:rPr>
                        <a:t>Project scheduling; setting out the project activities in time; by planning the activity duration and maintaining the Finish-Start relations between the activities</a:t>
                      </a:r>
                      <a:endParaRPr lang="en-AU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243868">
                <a:tc rowSpan="6">
                  <a:txBody>
                    <a:bodyPr/>
                    <a:lstStyle/>
                    <a:p>
                      <a:r>
                        <a:rPr lang="en-AU" sz="1000" kern="1200" dirty="0" smtClean="0">
                          <a:effectLst/>
                        </a:rPr>
                        <a:t>Cost/ Revenue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Overall Budgets; will be managed in SAP BPC and distributed to SAP PS/ PPM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370883">
                <a:tc vMerge="1">
                  <a:txBody>
                    <a:bodyPr/>
                    <a:lstStyle/>
                    <a:p>
                      <a:endParaRPr lang="en-AU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Planned costs; Planned costs will be maintained in SAP PS. When using network costing the inputs would come out the of MSP project schedule.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243868">
                <a:tc vMerge="1">
                  <a:txBody>
                    <a:bodyPr/>
                    <a:lstStyle/>
                    <a:p>
                      <a:endParaRPr lang="en-AU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Operational Forecast costs calculation and</a:t>
                      </a:r>
                      <a:r>
                        <a:rPr lang="en-AU" sz="1000" kern="1200" baseline="0" dirty="0" smtClean="0">
                          <a:effectLst/>
                        </a:rPr>
                        <a:t> reporting (using an activity based structure)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rgbClr val="FF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X*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370883">
                <a:tc vMerge="1">
                  <a:txBody>
                    <a:bodyPr/>
                    <a:lstStyle/>
                    <a:p>
                      <a:endParaRPr lang="en-AU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Actual costs; Actual costs are maintained in SAP, the SAP PS project will receive costs from SAP MM, CATS, and FICO.  The actual costs will be interfaced to SAP PPM/BPC. 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24386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AU" sz="1000" dirty="0" smtClean="0"/>
                        <a:t>Sales revenue will be managed in SAP (using</a:t>
                      </a:r>
                      <a:r>
                        <a:rPr lang="en-AU" sz="1000" baseline="0" dirty="0" smtClean="0"/>
                        <a:t> SD </a:t>
                      </a:r>
                      <a:r>
                        <a:rPr lang="en-AU" sz="1000" dirty="0" smtClean="0"/>
                        <a:t>and AR)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243868">
                <a:tc vMerge="1">
                  <a:txBody>
                    <a:bodyPr/>
                    <a:lstStyle/>
                    <a:p>
                      <a:endParaRPr lang="en-AU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Contingency planning (to be included in the planned cost)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304835">
                <a:tc rowSpan="2">
                  <a:txBody>
                    <a:bodyPr/>
                    <a:lstStyle/>
                    <a:p>
                      <a:r>
                        <a:rPr lang="en-AU" sz="1000" kern="1200" dirty="0" smtClean="0">
                          <a:effectLst/>
                        </a:rPr>
                        <a:t>Mgt of Change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Change request process to be managed outside of SAP</a:t>
                      </a:r>
                      <a:r>
                        <a:rPr lang="en-AU" sz="1000" kern="1200" baseline="0" dirty="0" smtClean="0">
                          <a:effectLst/>
                        </a:rPr>
                        <a:t> (</a:t>
                      </a:r>
                      <a:r>
                        <a:rPr lang="en-AU" sz="1000" kern="1200" dirty="0" smtClean="0">
                          <a:effectLst/>
                        </a:rPr>
                        <a:t>The Financial implications of the change would be updated in SAP PS)</a:t>
                      </a:r>
                      <a:endParaRPr lang="en-AU" sz="10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  <a:tr h="243868">
                <a:tc vMerge="1">
                  <a:txBody>
                    <a:bodyPr/>
                    <a:lstStyle/>
                    <a:p>
                      <a:endParaRPr lang="en-AU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000" kern="1200" dirty="0" smtClean="0">
                          <a:effectLst/>
                        </a:rPr>
                        <a:t>The scheduling implications of the change would be updated in MSP</a:t>
                      </a:r>
                      <a:endParaRPr lang="en-AU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25" marB="45725"/>
                </a:tc>
              </a:tr>
            </a:tbl>
          </a:graphicData>
        </a:graphic>
      </p:graphicFrame>
      <p:sp>
        <p:nvSpPr>
          <p:cNvPr id="6240" name="TextBox 6"/>
          <p:cNvSpPr txBox="1">
            <a:spLocks noChangeArrowheads="1"/>
          </p:cNvSpPr>
          <p:nvPr/>
        </p:nvSpPr>
        <p:spPr bwMode="auto">
          <a:xfrm>
            <a:off x="395288" y="6470650"/>
            <a:ext cx="72010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000" dirty="0">
                <a:solidFill>
                  <a:srgbClr val="FF0000"/>
                </a:solidFill>
              </a:rPr>
              <a:t>* Inclusion of forecasting in </a:t>
            </a:r>
            <a:r>
              <a:rPr lang="en-AU" altLang="en-US" sz="1000" dirty="0" smtClean="0">
                <a:solidFill>
                  <a:srgbClr val="FF0000"/>
                </a:solidFill>
              </a:rPr>
              <a:t>ASAP </a:t>
            </a:r>
            <a:r>
              <a:rPr lang="en-AU" altLang="en-US" sz="1000" dirty="0">
                <a:solidFill>
                  <a:srgbClr val="FF0000"/>
                </a:solidFill>
              </a:rPr>
              <a:t>would require a change of scope from the </a:t>
            </a:r>
            <a:r>
              <a:rPr lang="en-AU" altLang="en-US" sz="1000" dirty="0" smtClean="0">
                <a:solidFill>
                  <a:srgbClr val="FF0000"/>
                </a:solidFill>
              </a:rPr>
              <a:t>ASAP </a:t>
            </a:r>
            <a:r>
              <a:rPr lang="en-AU" altLang="en-US" sz="1000" dirty="0">
                <a:solidFill>
                  <a:srgbClr val="FF0000"/>
                </a:solidFill>
              </a:rPr>
              <a:t>Business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2484438" y="274638"/>
            <a:ext cx="6408737" cy="760412"/>
          </a:xfrm>
        </p:spPr>
        <p:txBody>
          <a:bodyPr/>
          <a:lstStyle/>
          <a:p>
            <a:r>
              <a:rPr lang="en-AU" altLang="en-US" sz="2800" b="1" dirty="0" smtClean="0"/>
              <a:t>Project management discipline scope</a:t>
            </a:r>
            <a:endParaRPr lang="en-AU" altLang="en-US" sz="1800" b="1" dirty="0" smtClean="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3200" b="1" dirty="0">
              <a:ea typeface="ヒラギノ角ゴ Pro W3"/>
              <a:cs typeface="ヒラギノ角ゴ Pro W3"/>
            </a:endParaRPr>
          </a:p>
        </p:txBody>
      </p:sp>
      <p:sp>
        <p:nvSpPr>
          <p:cNvPr id="7172" name="TextBox 17"/>
          <p:cNvSpPr txBox="1">
            <a:spLocks noChangeArrowheads="1"/>
          </p:cNvSpPr>
          <p:nvPr/>
        </p:nvSpPr>
        <p:spPr bwMode="auto">
          <a:xfrm>
            <a:off x="8893175" y="65674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fld id="{861286BB-BAC2-486D-BADE-F63F9A63CBE8}" type="slidenum">
              <a:rPr lang="en-US" altLang="en-US" sz="1000" b="1">
                <a:ea typeface="ヒラギノ角ゴ Pro W3"/>
                <a:cs typeface="ヒラギノ角ゴ Pro W3"/>
              </a:rPr>
              <a:pPr>
                <a:lnSpc>
                  <a:spcPct val="80000"/>
                </a:lnSpc>
              </a:pPr>
              <a:t>5</a:t>
            </a:fld>
            <a:endParaRPr lang="en-US" altLang="en-US" sz="1000" b="1" dirty="0">
              <a:ea typeface="ヒラギノ角ゴ Pro W3"/>
              <a:cs typeface="ヒラギノ角ゴ Pro W3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75823"/>
              </p:ext>
            </p:extLst>
          </p:nvPr>
        </p:nvGraphicFramePr>
        <p:xfrm>
          <a:off x="468313" y="1068388"/>
          <a:ext cx="8280400" cy="5313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060"/>
                <a:gridCol w="5544268"/>
                <a:gridCol w="648031"/>
                <a:gridCol w="864041"/>
              </a:tblGrid>
              <a:tr h="396220"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Discipline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Description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ASAP Scope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Non- ASAP Scope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</a:tr>
              <a:tr h="243823">
                <a:tc>
                  <a:txBody>
                    <a:bodyPr/>
                    <a:lstStyle/>
                    <a:p>
                      <a:r>
                        <a:rPr lang="en-AU" sz="1000" kern="1200" dirty="0" smtClean="0">
                          <a:effectLst/>
                        </a:rPr>
                        <a:t>Quality 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Quality tasks will be integrated in the project schedule</a:t>
                      </a:r>
                      <a:endParaRPr lang="en-AU" sz="10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</a:tr>
              <a:tr h="243823">
                <a:tc rowSpan="4">
                  <a:txBody>
                    <a:bodyPr/>
                    <a:lstStyle/>
                    <a:p>
                      <a:r>
                        <a:rPr lang="en-AU" sz="1000" dirty="0" smtClean="0"/>
                        <a:t>Resources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Maintain resource data; maintaining details for resources will be done in SAP HR.</a:t>
                      </a:r>
                      <a:endParaRPr lang="en-AU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</a:tr>
              <a:tr h="24382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000" kern="1200" dirty="0" smtClean="0">
                          <a:effectLst/>
                        </a:rPr>
                        <a:t>Capacity management</a:t>
                      </a:r>
                      <a:endParaRPr lang="en-AU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</a:tr>
              <a:tr h="304794">
                <a:tc vMerge="1">
                  <a:txBody>
                    <a:bodyPr/>
                    <a:lstStyle/>
                    <a:p>
                      <a:endParaRPr lang="en-AU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Resource allocation and Resource levelling for Divisions/Branches that manage their resources using work orders and Clicksoft will be managed in SAP</a:t>
                      </a:r>
                      <a:endParaRPr lang="en-AU" sz="10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</a:tr>
              <a:tr h="370786">
                <a:tc vMerge="1">
                  <a:txBody>
                    <a:bodyPr/>
                    <a:lstStyle/>
                    <a:p>
                      <a:endParaRPr lang="en-AU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Resource allocation and Resource levelling for  Divisions/Branches that do not manage their resources via work orders and Clicksoft will manage the resources via MSP.</a:t>
                      </a:r>
                      <a:endParaRPr lang="en-AU" sz="10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</a:tr>
              <a:tr h="370786">
                <a:tc>
                  <a:txBody>
                    <a:bodyPr/>
                    <a:lstStyle/>
                    <a:p>
                      <a:r>
                        <a:rPr lang="en-AU" sz="1000" kern="1200" dirty="0" smtClean="0">
                          <a:effectLst/>
                        </a:rPr>
                        <a:t>Knowledge Mgt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Knowledge management will be done in TRIM. Some parts of the organisation will use network drives, mostly when working with large CAD drawings.</a:t>
                      </a:r>
                      <a:endParaRPr lang="en-AU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</a:tr>
              <a:tr h="457191">
                <a:tc>
                  <a:txBody>
                    <a:bodyPr/>
                    <a:lstStyle/>
                    <a:p>
                      <a:r>
                        <a:rPr lang="en-AU" sz="1000" kern="1200" dirty="0" smtClean="0">
                          <a:effectLst/>
                        </a:rPr>
                        <a:t>Communications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Communication plans will be stored in TRIM; Distributing communications will be done outside or SAP and MSP.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Communication tasks can be included in the project schedule in MSP.</a:t>
                      </a:r>
                      <a:endParaRPr lang="en-AU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</a:tr>
              <a:tr h="761985">
                <a:tc>
                  <a:txBody>
                    <a:bodyPr/>
                    <a:lstStyle/>
                    <a:p>
                      <a:r>
                        <a:rPr lang="en-AU" sz="1000" kern="1200" dirty="0" smtClean="0">
                          <a:effectLst/>
                        </a:rPr>
                        <a:t>Risk and Issues 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Risks and issues will be maintained in lists in MSP;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If contingency planning is done on an individual risk level; a cost activity can be included in SAP PS to plan a contingency for the risks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Activities can be scheduled that will consume the contingency when the risk becomes an issue, or actions taken to prevent the risk from becoming an issue</a:t>
                      </a:r>
                      <a:endParaRPr lang="en-AU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</a:tr>
              <a:tr h="396220">
                <a:tc>
                  <a:txBody>
                    <a:bodyPr/>
                    <a:lstStyle/>
                    <a:p>
                      <a:r>
                        <a:rPr lang="en-AU" sz="1000" kern="1200" dirty="0" smtClean="0">
                          <a:effectLst/>
                        </a:rPr>
                        <a:t>Sourcing and Contracting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000" kern="1200" dirty="0" smtClean="0">
                          <a:effectLst/>
                        </a:rPr>
                        <a:t>Procurement of services (subcontractors) and goods will be done in SAP</a:t>
                      </a:r>
                      <a:endParaRPr lang="en-AU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</a:tr>
              <a:tr h="243823">
                <a:tc rowSpan="3">
                  <a:txBody>
                    <a:bodyPr/>
                    <a:lstStyle/>
                    <a:p>
                      <a:r>
                        <a:rPr lang="en-AU" sz="1000" kern="1200" dirty="0" smtClean="0">
                          <a:effectLst/>
                        </a:rPr>
                        <a:t>Performance Mgt and Reporting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Status Reporting from MSP</a:t>
                      </a:r>
                      <a:endParaRPr lang="en-AU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</a:tr>
              <a:tr h="243823">
                <a:tc vMerge="1">
                  <a:txBody>
                    <a:bodyPr/>
                    <a:lstStyle/>
                    <a:p>
                      <a:endParaRPr lang="en-AU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Budget Reporting from SAP BI (using the PPM structures)</a:t>
                      </a:r>
                      <a:endParaRPr lang="en-AU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</a:tr>
              <a:tr h="243823">
                <a:tc vMerge="1">
                  <a:txBody>
                    <a:bodyPr/>
                    <a:lstStyle/>
                    <a:p>
                      <a:endParaRPr lang="en-AU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AU" sz="1000" kern="1200" dirty="0" smtClean="0">
                          <a:effectLst/>
                        </a:rPr>
                        <a:t>Operational Financial Reporting from SAP PS/</a:t>
                      </a:r>
                      <a:r>
                        <a:rPr lang="en-AU" sz="1000" kern="1200" baseline="0" dirty="0" smtClean="0">
                          <a:effectLst/>
                        </a:rPr>
                        <a:t> PPM</a:t>
                      </a:r>
                      <a:endParaRPr lang="en-AU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</a:tr>
              <a:tr h="396220">
                <a:tc>
                  <a:txBody>
                    <a:bodyPr/>
                    <a:lstStyle/>
                    <a:p>
                      <a:r>
                        <a:rPr lang="en-AU" sz="1000" kern="1200" dirty="0" smtClean="0">
                          <a:effectLst/>
                        </a:rPr>
                        <a:t>Governance and Assurance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AU" sz="1000" dirty="0">
                          <a:effectLst/>
                        </a:rPr>
                        <a:t>Project governance and assurance will be maintained </a:t>
                      </a:r>
                      <a:r>
                        <a:rPr lang="en-AU" sz="1000" dirty="0" smtClean="0">
                          <a:effectLst/>
                        </a:rPr>
                        <a:t>offline</a:t>
                      </a:r>
                      <a:endParaRPr lang="en-AU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</a:tr>
              <a:tr h="396220"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Workplace health and safety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AU" sz="1000" dirty="0" smtClean="0">
                          <a:effectLst/>
                        </a:rPr>
                        <a:t>Incident</a:t>
                      </a:r>
                      <a:r>
                        <a:rPr lang="en-AU" sz="1000" baseline="0" dirty="0" smtClean="0">
                          <a:effectLst/>
                        </a:rPr>
                        <a:t> recording, management and reporting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AU" sz="1000" baseline="0" dirty="0" smtClean="0">
                          <a:effectLst/>
                        </a:rPr>
                        <a:t>Workplace risk assessment and management (excludes corporate risk)</a:t>
                      </a:r>
                      <a:endParaRPr lang="en-A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AU" sz="1000" dirty="0" smtClean="0"/>
                        <a:t>X</a:t>
                      </a: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AU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4" marR="91434" marT="45713" marB="4571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Rectangle 509"/>
          <p:cNvSpPr/>
          <p:nvPr/>
        </p:nvSpPr>
        <p:spPr>
          <a:xfrm>
            <a:off x="2916238" y="5922963"/>
            <a:ext cx="1525587" cy="9350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AU" sz="800" dirty="0">
                <a:solidFill>
                  <a:schemeClr val="tx1"/>
                </a:solidFill>
              </a:rPr>
              <a:t>              - Project Definition</a:t>
            </a:r>
          </a:p>
          <a:p>
            <a:pPr>
              <a:defRPr/>
            </a:pPr>
            <a:r>
              <a:rPr lang="en-AU" sz="800" dirty="0">
                <a:solidFill>
                  <a:schemeClr val="tx1"/>
                </a:solidFill>
              </a:rPr>
              <a:t>              - WBS Element</a:t>
            </a:r>
          </a:p>
          <a:p>
            <a:pPr>
              <a:defRPr/>
            </a:pPr>
            <a:r>
              <a:rPr lang="en-AU" sz="800" dirty="0">
                <a:solidFill>
                  <a:schemeClr val="tx1"/>
                </a:solidFill>
              </a:rPr>
              <a:t>              - Network Activity</a:t>
            </a:r>
          </a:p>
          <a:p>
            <a:pPr>
              <a:defRPr/>
            </a:pPr>
            <a:r>
              <a:rPr lang="en-AU" sz="800" dirty="0">
                <a:solidFill>
                  <a:schemeClr val="tx1"/>
                </a:solidFill>
              </a:rPr>
              <a:t>              - WBS Milestone </a:t>
            </a:r>
          </a:p>
          <a:p>
            <a:pPr>
              <a:defRPr/>
            </a:pPr>
            <a:r>
              <a:rPr lang="en-AU" sz="800" dirty="0">
                <a:solidFill>
                  <a:schemeClr val="tx1"/>
                </a:solidFill>
              </a:rPr>
              <a:t>              - Relationship</a:t>
            </a:r>
          </a:p>
        </p:txBody>
      </p:sp>
      <p:sp>
        <p:nvSpPr>
          <p:cNvPr id="504" name="Rectangle 503"/>
          <p:cNvSpPr/>
          <p:nvPr/>
        </p:nvSpPr>
        <p:spPr>
          <a:xfrm>
            <a:off x="6677025" y="5729288"/>
            <a:ext cx="2466975" cy="112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/>
          </a:p>
        </p:txBody>
      </p:sp>
      <p:cxnSp>
        <p:nvCxnSpPr>
          <p:cNvPr id="465" name="Straight Arrow Connector 464"/>
          <p:cNvCxnSpPr>
            <a:stCxn id="208" idx="3"/>
          </p:cNvCxnSpPr>
          <p:nvPr/>
        </p:nvCxnSpPr>
        <p:spPr>
          <a:xfrm>
            <a:off x="4622007" y="5668265"/>
            <a:ext cx="3530600" cy="11113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headEnd type="stealth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>
            <a:stCxn id="207" idx="3"/>
            <a:endCxn id="478" idx="1"/>
          </p:cNvCxnSpPr>
          <p:nvPr/>
        </p:nvCxnSpPr>
        <p:spPr>
          <a:xfrm>
            <a:off x="4657578" y="5432173"/>
            <a:ext cx="3060847" cy="1047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tailEnd type="stealt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/>
          <p:nvPr/>
        </p:nvCxnSpPr>
        <p:spPr>
          <a:xfrm>
            <a:off x="4346575" y="5153025"/>
            <a:ext cx="3371850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headEnd type="stealth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2" name="Straight Arrow Connector 461"/>
          <p:cNvCxnSpPr>
            <a:endCxn id="476" idx="1"/>
          </p:cNvCxnSpPr>
          <p:nvPr/>
        </p:nvCxnSpPr>
        <p:spPr>
          <a:xfrm>
            <a:off x="4030663" y="4932363"/>
            <a:ext cx="3716338" cy="5144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tailEnd type="stealt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>
            <a:endCxn id="506" idx="1"/>
          </p:cNvCxnSpPr>
          <p:nvPr/>
        </p:nvCxnSpPr>
        <p:spPr>
          <a:xfrm>
            <a:off x="3521075" y="4710113"/>
            <a:ext cx="3859213" cy="20637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tailEnd type="stealt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/>
          <p:nvPr/>
        </p:nvCxnSpPr>
        <p:spPr>
          <a:xfrm>
            <a:off x="3678238" y="4522788"/>
            <a:ext cx="3522662" cy="22225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headEnd type="stealth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9" name="Straight Arrow Connector 458"/>
          <p:cNvCxnSpPr>
            <a:endCxn id="474" idx="1"/>
          </p:cNvCxnSpPr>
          <p:nvPr/>
        </p:nvCxnSpPr>
        <p:spPr>
          <a:xfrm>
            <a:off x="3443288" y="4341813"/>
            <a:ext cx="4008437" cy="12700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tailEnd type="stealt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endCxn id="473" idx="1"/>
          </p:cNvCxnSpPr>
          <p:nvPr/>
        </p:nvCxnSpPr>
        <p:spPr>
          <a:xfrm>
            <a:off x="3159125" y="4135438"/>
            <a:ext cx="3789363" cy="11112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headEnd type="stealth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7" name="Straight Arrow Connector 456"/>
          <p:cNvCxnSpPr/>
          <p:nvPr/>
        </p:nvCxnSpPr>
        <p:spPr>
          <a:xfrm>
            <a:off x="2555875" y="3897313"/>
            <a:ext cx="3783013" cy="23812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headEnd type="stealth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endCxn id="471" idx="1"/>
          </p:cNvCxnSpPr>
          <p:nvPr/>
        </p:nvCxnSpPr>
        <p:spPr>
          <a:xfrm>
            <a:off x="2894013" y="3673475"/>
            <a:ext cx="3694112" cy="12700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tailEnd type="stealt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stCxn id="209" idx="3"/>
            <a:endCxn id="497" idx="1"/>
          </p:cNvCxnSpPr>
          <p:nvPr/>
        </p:nvCxnSpPr>
        <p:spPr>
          <a:xfrm>
            <a:off x="2127250" y="3463926"/>
            <a:ext cx="3875088" cy="10318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tailEnd type="stealt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/>
          <p:nvPr/>
        </p:nvCxnSpPr>
        <p:spPr>
          <a:xfrm>
            <a:off x="2316163" y="3265488"/>
            <a:ext cx="3563937" cy="20637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headEnd type="stealth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2" name="Straight Arrow Connector 451"/>
          <p:cNvCxnSpPr>
            <a:endCxn id="467" idx="1"/>
          </p:cNvCxnSpPr>
          <p:nvPr/>
        </p:nvCxnSpPr>
        <p:spPr>
          <a:xfrm>
            <a:off x="2057400" y="2886075"/>
            <a:ext cx="3513138" cy="11113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tailEnd type="stealt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>
            <a:stCxn id="11" idx="3"/>
            <a:endCxn id="470" idx="1"/>
          </p:cNvCxnSpPr>
          <p:nvPr/>
        </p:nvCxnSpPr>
        <p:spPr>
          <a:xfrm>
            <a:off x="1403350" y="2651125"/>
            <a:ext cx="4105275" cy="12700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tailEnd type="stealt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1" idx="3"/>
            <a:endCxn id="466" idx="1"/>
          </p:cNvCxnSpPr>
          <p:nvPr/>
        </p:nvCxnSpPr>
        <p:spPr>
          <a:xfrm>
            <a:off x="900113" y="1931988"/>
            <a:ext cx="4554537" cy="3175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tailEnd type="stealt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3" name="Straight Arrow Connector 452"/>
          <p:cNvCxnSpPr>
            <a:endCxn id="468" idx="1"/>
          </p:cNvCxnSpPr>
          <p:nvPr/>
        </p:nvCxnSpPr>
        <p:spPr>
          <a:xfrm>
            <a:off x="1619250" y="3070225"/>
            <a:ext cx="3979863" cy="19050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headEnd type="stealth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458788" y="6472238"/>
            <a:ext cx="1973262" cy="3333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</a:rPr>
              <a:t>                                                  </a:t>
            </a:r>
            <a:r>
              <a:rPr lang="en-US" sz="1000" dirty="0">
                <a:solidFill>
                  <a:schemeClr val="tx1"/>
                </a:solidFill>
              </a:rPr>
              <a:t>AIS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3563" y="2224088"/>
            <a:ext cx="623887" cy="27622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Cost Capture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9575" y="5276850"/>
            <a:ext cx="436563" cy="230188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AUC</a:t>
            </a:r>
          </a:p>
        </p:txBody>
      </p:sp>
      <p:cxnSp>
        <p:nvCxnSpPr>
          <p:cNvPr id="8" name="Elbow Connector 7"/>
          <p:cNvCxnSpPr>
            <a:endCxn id="7" idx="1"/>
          </p:cNvCxnSpPr>
          <p:nvPr/>
        </p:nvCxnSpPr>
        <p:spPr>
          <a:xfrm rot="16200000" flipH="1">
            <a:off x="-1285875" y="3695700"/>
            <a:ext cx="3286125" cy="1047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6" name="TextBox 118"/>
          <p:cNvSpPr txBox="1">
            <a:spLocks noChangeArrowheads="1"/>
          </p:cNvSpPr>
          <p:nvPr/>
        </p:nvSpPr>
        <p:spPr bwMode="auto">
          <a:xfrm>
            <a:off x="123825" y="1265238"/>
            <a:ext cx="739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i="1" dirty="0">
                <a:ea typeface="ヒラギノ角ゴ Pro W3"/>
                <a:cs typeface="ヒラギノ角ゴ Pro W3"/>
              </a:rPr>
              <a:t>SAP PS</a:t>
            </a:r>
          </a:p>
        </p:txBody>
      </p:sp>
      <p:cxnSp>
        <p:nvCxnSpPr>
          <p:cNvPr id="12" name="Elbow Connector 11"/>
          <p:cNvCxnSpPr>
            <a:endCxn id="6" idx="1"/>
          </p:cNvCxnSpPr>
          <p:nvPr/>
        </p:nvCxnSpPr>
        <p:spPr>
          <a:xfrm>
            <a:off x="303213" y="2133600"/>
            <a:ext cx="260350" cy="228600"/>
          </a:xfrm>
          <a:prstGeom prst="bentConnector3">
            <a:avLst>
              <a:gd name="adj1" fmla="val -1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2"/>
            <a:endCxn id="11" idx="1"/>
          </p:cNvCxnSpPr>
          <p:nvPr/>
        </p:nvCxnSpPr>
        <p:spPr>
          <a:xfrm rot="16200000" flipH="1">
            <a:off x="847726" y="2527300"/>
            <a:ext cx="150812" cy="968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57238" y="5821363"/>
            <a:ext cx="862012" cy="160337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54063" y="6035675"/>
            <a:ext cx="865187" cy="15557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17" name="Elbow Connector 16"/>
          <p:cNvCxnSpPr>
            <a:stCxn id="7" idx="2"/>
            <a:endCxn id="16" idx="1"/>
          </p:cNvCxnSpPr>
          <p:nvPr/>
        </p:nvCxnSpPr>
        <p:spPr>
          <a:xfrm rot="16200000" flipH="1">
            <a:off x="388144" y="5747544"/>
            <a:ext cx="606425" cy="125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20663" y="1552575"/>
            <a:ext cx="4441825" cy="4763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849438" y="6269038"/>
            <a:ext cx="1044575" cy="139700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Posting Object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84213" y="6269038"/>
            <a:ext cx="1130300" cy="139700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Reporting Object</a:t>
            </a:r>
          </a:p>
        </p:txBody>
      </p:sp>
      <p:cxnSp>
        <p:nvCxnSpPr>
          <p:cNvPr id="26" name="Curved Connector 25"/>
          <p:cNvCxnSpPr>
            <a:stCxn id="16" idx="1"/>
          </p:cNvCxnSpPr>
          <p:nvPr/>
        </p:nvCxnSpPr>
        <p:spPr>
          <a:xfrm rot="10800000" flipH="1" flipV="1">
            <a:off x="754063" y="6113463"/>
            <a:ext cx="615950" cy="525462"/>
          </a:xfrm>
          <a:prstGeom prst="curvedConnector3">
            <a:avLst>
              <a:gd name="adj1" fmla="val -37059"/>
            </a:avLst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963" y="3275013"/>
            <a:ext cx="4191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34" charset="-128"/>
                <a:cs typeface="+mn-cs"/>
              </a:rPr>
              <a:t>90%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91680" y="1196752"/>
            <a:ext cx="624210" cy="5539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1000" dirty="0"/>
              <a:t>Jan’14</a:t>
            </a:r>
          </a:p>
          <a:p>
            <a:pPr>
              <a:defRPr/>
            </a:pPr>
            <a:r>
              <a:rPr lang="en-AU" sz="1000" dirty="0" smtClean="0"/>
              <a:t>IT</a:t>
            </a:r>
            <a:endParaRPr lang="en-AU" sz="1000" dirty="0"/>
          </a:p>
          <a:p>
            <a:pPr>
              <a:defRPr/>
            </a:pPr>
            <a:r>
              <a:rPr lang="en-AU" sz="1000" dirty="0"/>
              <a:t>$ 300K</a:t>
            </a:r>
          </a:p>
        </p:txBody>
      </p:sp>
      <p:sp>
        <p:nvSpPr>
          <p:cNvPr id="32" name="Hexagon 31"/>
          <p:cNvSpPr/>
          <p:nvPr/>
        </p:nvSpPr>
        <p:spPr>
          <a:xfrm>
            <a:off x="563629" y="6512123"/>
            <a:ext cx="672141" cy="248448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/>
              <a:t>S-50 Lic</a:t>
            </a:r>
          </a:p>
          <a:p>
            <a:pPr algn="ctr">
              <a:defRPr/>
            </a:pPr>
            <a:r>
              <a:rPr lang="en-AU" sz="800" dirty="0"/>
              <a:t>S 450k</a:t>
            </a:r>
          </a:p>
        </p:txBody>
      </p:sp>
      <p:sp>
        <p:nvSpPr>
          <p:cNvPr id="8233" name="Rectangle 1"/>
          <p:cNvSpPr>
            <a:spLocks noChangeArrowheads="1"/>
          </p:cNvSpPr>
          <p:nvPr/>
        </p:nvSpPr>
        <p:spPr bwMode="auto">
          <a:xfrm>
            <a:off x="-58738" y="6234113"/>
            <a:ext cx="457200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4" name="Elbow Connector 33"/>
          <p:cNvCxnSpPr>
            <a:stCxn id="7" idx="2"/>
            <a:endCxn id="15" idx="1"/>
          </p:cNvCxnSpPr>
          <p:nvPr/>
        </p:nvCxnSpPr>
        <p:spPr>
          <a:xfrm rot="16200000" flipH="1">
            <a:off x="495300" y="5640388"/>
            <a:ext cx="395287" cy="1285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1" idx="1"/>
            <a:endCxn id="16" idx="1"/>
          </p:cNvCxnSpPr>
          <p:nvPr/>
        </p:nvCxnSpPr>
        <p:spPr>
          <a:xfrm rot="10800000" flipV="1">
            <a:off x="754063" y="2651125"/>
            <a:ext cx="217487" cy="3462338"/>
          </a:xfrm>
          <a:prstGeom prst="curvedConnector3">
            <a:avLst>
              <a:gd name="adj1" fmla="val 436842"/>
            </a:avLst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36525" y="1751013"/>
            <a:ext cx="763588" cy="363537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Project Definition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11759" y="1196752"/>
            <a:ext cx="645367" cy="5539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1000" dirty="0"/>
              <a:t>Feb’14</a:t>
            </a:r>
          </a:p>
          <a:p>
            <a:pPr>
              <a:defRPr/>
            </a:pPr>
            <a:r>
              <a:rPr lang="en-AU" sz="1000" dirty="0" smtClean="0"/>
              <a:t>IT</a:t>
            </a:r>
            <a:endParaRPr lang="en-AU" sz="1000" dirty="0"/>
          </a:p>
          <a:p>
            <a:pPr>
              <a:defRPr/>
            </a:pPr>
            <a:r>
              <a:rPr lang="en-AU" sz="1000" dirty="0"/>
              <a:t>$ 200K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750" y="3125788"/>
            <a:ext cx="508000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34" charset="-128"/>
                <a:cs typeface="+mn-cs"/>
              </a:rPr>
              <a:t>10%</a:t>
            </a:r>
          </a:p>
        </p:txBody>
      </p:sp>
      <p:sp>
        <p:nvSpPr>
          <p:cNvPr id="57" name="Hexagon 56"/>
          <p:cNvSpPr/>
          <p:nvPr/>
        </p:nvSpPr>
        <p:spPr>
          <a:xfrm>
            <a:off x="1370717" y="6512123"/>
            <a:ext cx="681003" cy="25400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/>
              <a:t>H-1 EA</a:t>
            </a:r>
          </a:p>
          <a:p>
            <a:pPr algn="ctr">
              <a:defRPr/>
            </a:pPr>
            <a:r>
              <a:rPr lang="en-AU" sz="800" dirty="0"/>
              <a:t>$ 50k</a:t>
            </a:r>
          </a:p>
        </p:txBody>
      </p:sp>
      <p:cxnSp>
        <p:nvCxnSpPr>
          <p:cNvPr id="58" name="Curved Connector 57"/>
          <p:cNvCxnSpPr>
            <a:stCxn id="15" idx="1"/>
          </p:cNvCxnSpPr>
          <p:nvPr/>
        </p:nvCxnSpPr>
        <p:spPr>
          <a:xfrm rot="10800000" flipV="1">
            <a:off x="563563" y="5902325"/>
            <a:ext cx="193675" cy="733425"/>
          </a:xfrm>
          <a:prstGeom prst="curvedConnector3">
            <a:avLst>
              <a:gd name="adj1" fmla="val 218286"/>
            </a:avLst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84438" y="6527800"/>
            <a:ext cx="503237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34" charset="-128"/>
                <a:cs typeface="+mn-cs"/>
              </a:rPr>
              <a:t>Feb’14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1033463" y="2809875"/>
            <a:ext cx="1023937" cy="152400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Phase 1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62038" y="3013075"/>
            <a:ext cx="485775" cy="128588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Task 1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547813" y="3209925"/>
            <a:ext cx="509587" cy="128588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Task</a:t>
            </a:r>
            <a:r>
              <a:rPr lang="en-US" sz="1000" dirty="0"/>
              <a:t> 2</a:t>
            </a:r>
          </a:p>
        </p:txBody>
      </p:sp>
      <p:cxnSp>
        <p:nvCxnSpPr>
          <p:cNvPr id="157" name="Curved Connector 156"/>
          <p:cNvCxnSpPr>
            <a:stCxn id="11" idx="1"/>
            <a:endCxn id="15" idx="1"/>
          </p:cNvCxnSpPr>
          <p:nvPr/>
        </p:nvCxnSpPr>
        <p:spPr>
          <a:xfrm rot="10800000" flipV="1">
            <a:off x="757238" y="2651125"/>
            <a:ext cx="214312" cy="3251200"/>
          </a:xfrm>
          <a:prstGeom prst="curvedConnector3">
            <a:avLst>
              <a:gd name="adj1" fmla="val 312938"/>
            </a:avLst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71550" y="2552700"/>
            <a:ext cx="431800" cy="196850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/>
              <a:t>IT</a:t>
            </a:r>
            <a:endParaRPr lang="en-US" sz="800" dirty="0"/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5435600" y="1566863"/>
            <a:ext cx="3678238" cy="4762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ounded Rectangle 198"/>
          <p:cNvSpPr/>
          <p:nvPr/>
        </p:nvSpPr>
        <p:spPr>
          <a:xfrm>
            <a:off x="2051050" y="3600450"/>
            <a:ext cx="842963" cy="157163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Phase 2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2051050" y="3838575"/>
            <a:ext cx="495300" cy="142875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Task 3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2411413" y="4059238"/>
            <a:ext cx="504825" cy="152400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Task 4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2896159" y="4268026"/>
            <a:ext cx="530225" cy="152400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Phase 3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2895981" y="4467225"/>
            <a:ext cx="530225" cy="131763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Task 5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3413123" y="4855547"/>
            <a:ext cx="593725" cy="146050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Phase 4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3419475" y="5052221"/>
            <a:ext cx="611187" cy="176212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Task 6</a:t>
            </a:r>
          </a:p>
        </p:txBody>
      </p:sp>
      <p:sp>
        <p:nvSpPr>
          <p:cNvPr id="207" name="Rounded Rectangle 206"/>
          <p:cNvSpPr/>
          <p:nvPr/>
        </p:nvSpPr>
        <p:spPr>
          <a:xfrm>
            <a:off x="4025753" y="5357560"/>
            <a:ext cx="631825" cy="14922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Phase 5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4010820" y="5601590"/>
            <a:ext cx="611187" cy="131763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Task 7</a:t>
            </a:r>
          </a:p>
        </p:txBody>
      </p:sp>
      <p:sp>
        <p:nvSpPr>
          <p:cNvPr id="209" name="Diamond 208"/>
          <p:cNvSpPr/>
          <p:nvPr/>
        </p:nvSpPr>
        <p:spPr>
          <a:xfrm>
            <a:off x="1979613" y="3382963"/>
            <a:ext cx="147637" cy="161925"/>
          </a:xfrm>
          <a:prstGeom prst="diamond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210" name="Diamond 209"/>
          <p:cNvSpPr/>
          <p:nvPr/>
        </p:nvSpPr>
        <p:spPr>
          <a:xfrm>
            <a:off x="3373438" y="4652963"/>
            <a:ext cx="147637" cy="161925"/>
          </a:xfrm>
          <a:prstGeom prst="diamond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211" name="Diamond 210"/>
          <p:cNvSpPr/>
          <p:nvPr/>
        </p:nvSpPr>
        <p:spPr>
          <a:xfrm>
            <a:off x="4572000" y="5749925"/>
            <a:ext cx="147638" cy="161925"/>
          </a:xfrm>
          <a:prstGeom prst="diamond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000" dirty="0">
              <a:solidFill>
                <a:schemeClr val="bg1"/>
              </a:solidFill>
            </a:endParaRPr>
          </a:p>
        </p:txBody>
      </p:sp>
      <p:cxnSp>
        <p:nvCxnSpPr>
          <p:cNvPr id="299" name="Elbow Connector 298"/>
          <p:cNvCxnSpPr>
            <a:stCxn id="110" idx="3"/>
            <a:endCxn id="111" idx="1"/>
          </p:cNvCxnSpPr>
          <p:nvPr/>
        </p:nvCxnSpPr>
        <p:spPr>
          <a:xfrm>
            <a:off x="1547813" y="3076575"/>
            <a:ext cx="12700" cy="198438"/>
          </a:xfrm>
          <a:prstGeom prst="bentConnector5">
            <a:avLst>
              <a:gd name="adj1" fmla="val 600000"/>
              <a:gd name="adj2" fmla="val 45021"/>
              <a:gd name="adj3" fmla="val -9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111" idx="3"/>
            <a:endCxn id="200" idx="1"/>
          </p:cNvCxnSpPr>
          <p:nvPr/>
        </p:nvCxnSpPr>
        <p:spPr>
          <a:xfrm flipH="1">
            <a:off x="2051050" y="3275013"/>
            <a:ext cx="6350" cy="635000"/>
          </a:xfrm>
          <a:prstGeom prst="bentConnector5">
            <a:avLst>
              <a:gd name="adj1" fmla="val -4024648"/>
              <a:gd name="adj2" fmla="val 47729"/>
              <a:gd name="adj3" fmla="val 412464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201" idx="3"/>
            <a:endCxn id="203" idx="1"/>
          </p:cNvCxnSpPr>
          <p:nvPr/>
        </p:nvCxnSpPr>
        <p:spPr>
          <a:xfrm flipH="1">
            <a:off x="2895981" y="4135438"/>
            <a:ext cx="20257" cy="397669"/>
          </a:xfrm>
          <a:prstGeom prst="bentConnector5">
            <a:avLst>
              <a:gd name="adj1" fmla="val -1128499"/>
              <a:gd name="adj2" fmla="val 28303"/>
              <a:gd name="adj3" fmla="val 122849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203" idx="3"/>
            <a:endCxn id="206" idx="1"/>
          </p:cNvCxnSpPr>
          <p:nvPr/>
        </p:nvCxnSpPr>
        <p:spPr>
          <a:xfrm flipH="1">
            <a:off x="3419475" y="4533107"/>
            <a:ext cx="6731" cy="607220"/>
          </a:xfrm>
          <a:prstGeom prst="bentConnector5">
            <a:avLst>
              <a:gd name="adj1" fmla="val -3396226"/>
              <a:gd name="adj2" fmla="val 48170"/>
              <a:gd name="adj3" fmla="val 349622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Elbow Connector 329"/>
          <p:cNvCxnSpPr>
            <a:stCxn id="206" idx="3"/>
            <a:endCxn id="208" idx="1"/>
          </p:cNvCxnSpPr>
          <p:nvPr/>
        </p:nvCxnSpPr>
        <p:spPr>
          <a:xfrm flipH="1">
            <a:off x="4010820" y="5140327"/>
            <a:ext cx="19842" cy="527145"/>
          </a:xfrm>
          <a:prstGeom prst="bentConnector5">
            <a:avLst>
              <a:gd name="adj1" fmla="val -1152102"/>
              <a:gd name="adj2" fmla="val 30136"/>
              <a:gd name="adj3" fmla="val 12521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7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2205038"/>
            <a:ext cx="141287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7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1868488"/>
            <a:ext cx="14605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7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2995613"/>
            <a:ext cx="2952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7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829050"/>
            <a:ext cx="2952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7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4060825"/>
            <a:ext cx="295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7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5060950"/>
            <a:ext cx="2952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5588000"/>
            <a:ext cx="2952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2568575"/>
            <a:ext cx="14128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7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2819400"/>
            <a:ext cx="141288" cy="14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7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3182938"/>
            <a:ext cx="2952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4448175"/>
            <a:ext cx="2952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600450"/>
            <a:ext cx="141287" cy="14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267200"/>
            <a:ext cx="141287" cy="14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859338"/>
            <a:ext cx="141287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5376863"/>
            <a:ext cx="141287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8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5" y="3382963"/>
            <a:ext cx="2190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8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4652963"/>
            <a:ext cx="2190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8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5749925"/>
            <a:ext cx="2190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9" name="Straight Connector 378"/>
          <p:cNvCxnSpPr/>
          <p:nvPr/>
        </p:nvCxnSpPr>
        <p:spPr>
          <a:xfrm>
            <a:off x="5065713" y="1552575"/>
            <a:ext cx="3175" cy="45608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5364163" y="1552575"/>
            <a:ext cx="0" cy="45608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0" name="TextBox 1045"/>
          <p:cNvSpPr txBox="1">
            <a:spLocks noChangeArrowheads="1"/>
          </p:cNvSpPr>
          <p:nvPr/>
        </p:nvSpPr>
        <p:spPr bwMode="auto">
          <a:xfrm>
            <a:off x="5081588" y="1835150"/>
            <a:ext cx="263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291" name="TextBox 428"/>
          <p:cNvSpPr txBox="1">
            <a:spLocks noChangeArrowheads="1"/>
          </p:cNvSpPr>
          <p:nvPr/>
        </p:nvSpPr>
        <p:spPr bwMode="auto">
          <a:xfrm>
            <a:off x="5091113" y="2168525"/>
            <a:ext cx="263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-</a:t>
            </a:r>
          </a:p>
        </p:txBody>
      </p:sp>
      <p:sp>
        <p:nvSpPr>
          <p:cNvPr id="8292" name="TextBox 429"/>
          <p:cNvSpPr txBox="1">
            <a:spLocks noChangeArrowheads="1"/>
          </p:cNvSpPr>
          <p:nvPr/>
        </p:nvSpPr>
        <p:spPr bwMode="auto">
          <a:xfrm>
            <a:off x="5091113" y="2565400"/>
            <a:ext cx="263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293" name="TextBox 433"/>
          <p:cNvSpPr txBox="1">
            <a:spLocks noChangeArrowheads="1"/>
          </p:cNvSpPr>
          <p:nvPr/>
        </p:nvSpPr>
        <p:spPr bwMode="auto">
          <a:xfrm>
            <a:off x="5089525" y="3343275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294" name="TextBox 441"/>
          <p:cNvSpPr txBox="1">
            <a:spLocks noChangeArrowheads="1"/>
          </p:cNvSpPr>
          <p:nvPr/>
        </p:nvSpPr>
        <p:spPr bwMode="auto">
          <a:xfrm>
            <a:off x="5089525" y="4645025"/>
            <a:ext cx="2651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dirty="0"/>
              <a:t>X</a:t>
            </a:r>
          </a:p>
        </p:txBody>
      </p:sp>
      <p:sp>
        <p:nvSpPr>
          <p:cNvPr id="8295" name="TextBox 446"/>
          <p:cNvSpPr txBox="1">
            <a:spLocks noChangeArrowheads="1"/>
          </p:cNvSpPr>
          <p:nvPr/>
        </p:nvSpPr>
        <p:spPr bwMode="auto">
          <a:xfrm>
            <a:off x="5089525" y="5357813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296" name="TextBox 430"/>
          <p:cNvSpPr txBox="1">
            <a:spLocks noChangeArrowheads="1"/>
          </p:cNvSpPr>
          <p:nvPr/>
        </p:nvSpPr>
        <p:spPr bwMode="auto">
          <a:xfrm>
            <a:off x="5089525" y="2790825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297" name="TextBox 431"/>
          <p:cNvSpPr txBox="1">
            <a:spLocks noChangeArrowheads="1"/>
          </p:cNvSpPr>
          <p:nvPr/>
        </p:nvSpPr>
        <p:spPr bwMode="auto">
          <a:xfrm>
            <a:off x="5089525" y="2962275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298" name="TextBox 432"/>
          <p:cNvSpPr txBox="1">
            <a:spLocks noChangeArrowheads="1"/>
          </p:cNvSpPr>
          <p:nvPr/>
        </p:nvSpPr>
        <p:spPr bwMode="auto">
          <a:xfrm>
            <a:off x="5089525" y="3143250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299" name="TextBox 434"/>
          <p:cNvSpPr txBox="1">
            <a:spLocks noChangeArrowheads="1"/>
          </p:cNvSpPr>
          <p:nvPr/>
        </p:nvSpPr>
        <p:spPr bwMode="auto">
          <a:xfrm>
            <a:off x="5089525" y="3571875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300" name="TextBox 437"/>
          <p:cNvSpPr txBox="1">
            <a:spLocks noChangeArrowheads="1"/>
          </p:cNvSpPr>
          <p:nvPr/>
        </p:nvSpPr>
        <p:spPr bwMode="auto">
          <a:xfrm>
            <a:off x="5089525" y="3802063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301" name="TextBox 438"/>
          <p:cNvSpPr txBox="1">
            <a:spLocks noChangeArrowheads="1"/>
          </p:cNvSpPr>
          <p:nvPr/>
        </p:nvSpPr>
        <p:spPr bwMode="auto">
          <a:xfrm>
            <a:off x="5089525" y="4038600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302" name="TextBox 439"/>
          <p:cNvSpPr txBox="1">
            <a:spLocks noChangeArrowheads="1"/>
          </p:cNvSpPr>
          <p:nvPr/>
        </p:nvSpPr>
        <p:spPr bwMode="auto">
          <a:xfrm>
            <a:off x="5089525" y="4230688"/>
            <a:ext cx="2651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303" name="TextBox 440"/>
          <p:cNvSpPr txBox="1">
            <a:spLocks noChangeArrowheads="1"/>
          </p:cNvSpPr>
          <p:nvPr/>
        </p:nvSpPr>
        <p:spPr bwMode="auto">
          <a:xfrm>
            <a:off x="5089525" y="4425950"/>
            <a:ext cx="2651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304" name="TextBox 442"/>
          <p:cNvSpPr txBox="1">
            <a:spLocks noChangeArrowheads="1"/>
          </p:cNvSpPr>
          <p:nvPr/>
        </p:nvSpPr>
        <p:spPr bwMode="auto">
          <a:xfrm>
            <a:off x="5089525" y="4652963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305" name="TextBox 443"/>
          <p:cNvSpPr txBox="1">
            <a:spLocks noChangeArrowheads="1"/>
          </p:cNvSpPr>
          <p:nvPr/>
        </p:nvSpPr>
        <p:spPr bwMode="auto">
          <a:xfrm>
            <a:off x="5089525" y="4845050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306" name="TextBox 445"/>
          <p:cNvSpPr txBox="1">
            <a:spLocks noChangeArrowheads="1"/>
          </p:cNvSpPr>
          <p:nvPr/>
        </p:nvSpPr>
        <p:spPr bwMode="auto">
          <a:xfrm>
            <a:off x="5089525" y="5067300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307" name="TextBox 447"/>
          <p:cNvSpPr txBox="1">
            <a:spLocks noChangeArrowheads="1"/>
          </p:cNvSpPr>
          <p:nvPr/>
        </p:nvSpPr>
        <p:spPr bwMode="auto">
          <a:xfrm>
            <a:off x="5089525" y="5343525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308" name="TextBox 444"/>
          <p:cNvSpPr txBox="1">
            <a:spLocks noChangeArrowheads="1"/>
          </p:cNvSpPr>
          <p:nvPr/>
        </p:nvSpPr>
        <p:spPr bwMode="auto">
          <a:xfrm>
            <a:off x="5089525" y="5540375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8309" name="TextBox 448"/>
          <p:cNvSpPr txBox="1">
            <a:spLocks noChangeArrowheads="1"/>
          </p:cNvSpPr>
          <p:nvPr/>
        </p:nvSpPr>
        <p:spPr bwMode="auto">
          <a:xfrm>
            <a:off x="5089525" y="5721350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466" name="Rounded Rectangle 465"/>
          <p:cNvSpPr/>
          <p:nvPr/>
        </p:nvSpPr>
        <p:spPr>
          <a:xfrm>
            <a:off x="5454650" y="1858963"/>
            <a:ext cx="765175" cy="153987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467" name="Rounded Rectangle 466"/>
          <p:cNvSpPr/>
          <p:nvPr/>
        </p:nvSpPr>
        <p:spPr>
          <a:xfrm>
            <a:off x="5570538" y="2820988"/>
            <a:ext cx="1265237" cy="152400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Summary Task – Phase1</a:t>
            </a:r>
          </a:p>
        </p:txBody>
      </p:sp>
      <p:sp>
        <p:nvSpPr>
          <p:cNvPr id="468" name="Rounded Rectangle 467"/>
          <p:cNvSpPr/>
          <p:nvPr/>
        </p:nvSpPr>
        <p:spPr>
          <a:xfrm>
            <a:off x="5599113" y="3024188"/>
            <a:ext cx="485775" cy="128587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Task 1</a:t>
            </a:r>
          </a:p>
        </p:txBody>
      </p:sp>
      <p:sp>
        <p:nvSpPr>
          <p:cNvPr id="469" name="Rounded Rectangle 468"/>
          <p:cNvSpPr/>
          <p:nvPr/>
        </p:nvSpPr>
        <p:spPr>
          <a:xfrm>
            <a:off x="6084888" y="3221038"/>
            <a:ext cx="509587" cy="13017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Task 2</a:t>
            </a:r>
          </a:p>
        </p:txBody>
      </p:sp>
      <p:sp>
        <p:nvSpPr>
          <p:cNvPr id="470" name="Rounded Rectangle 469"/>
          <p:cNvSpPr/>
          <p:nvPr/>
        </p:nvSpPr>
        <p:spPr>
          <a:xfrm>
            <a:off x="5508625" y="2576513"/>
            <a:ext cx="1155700" cy="17462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IT </a:t>
            </a:r>
            <a:r>
              <a:rPr lang="en-US" sz="800" dirty="0">
                <a:solidFill>
                  <a:schemeClr val="bg1"/>
                </a:solidFill>
              </a:rPr>
              <a:t>Summary Task</a:t>
            </a:r>
          </a:p>
        </p:txBody>
      </p:sp>
      <p:sp>
        <p:nvSpPr>
          <p:cNvPr id="471" name="Rounded Rectangle 470"/>
          <p:cNvSpPr/>
          <p:nvPr/>
        </p:nvSpPr>
        <p:spPr>
          <a:xfrm>
            <a:off x="6588125" y="3603625"/>
            <a:ext cx="1301750" cy="165100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Summary Task – Phase2</a:t>
            </a:r>
          </a:p>
        </p:txBody>
      </p:sp>
      <p:sp>
        <p:nvSpPr>
          <p:cNvPr id="472" name="Rounded Rectangle 471"/>
          <p:cNvSpPr/>
          <p:nvPr/>
        </p:nvSpPr>
        <p:spPr>
          <a:xfrm>
            <a:off x="6588125" y="3849688"/>
            <a:ext cx="495300" cy="14287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Task 3</a:t>
            </a:r>
          </a:p>
        </p:txBody>
      </p:sp>
      <p:sp>
        <p:nvSpPr>
          <p:cNvPr id="473" name="Rounded Rectangle 472"/>
          <p:cNvSpPr/>
          <p:nvPr/>
        </p:nvSpPr>
        <p:spPr>
          <a:xfrm>
            <a:off x="6948488" y="4070350"/>
            <a:ext cx="503237" cy="152400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Task 4</a:t>
            </a:r>
          </a:p>
        </p:txBody>
      </p:sp>
      <p:sp>
        <p:nvSpPr>
          <p:cNvPr id="474" name="Rounded Rectangle 473"/>
          <p:cNvSpPr/>
          <p:nvPr/>
        </p:nvSpPr>
        <p:spPr>
          <a:xfrm>
            <a:off x="7451725" y="4278313"/>
            <a:ext cx="1262063" cy="152400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Summary Task – Phase3</a:t>
            </a:r>
          </a:p>
        </p:txBody>
      </p:sp>
      <p:sp>
        <p:nvSpPr>
          <p:cNvPr id="475" name="Rounded Rectangle 474"/>
          <p:cNvSpPr/>
          <p:nvPr/>
        </p:nvSpPr>
        <p:spPr>
          <a:xfrm>
            <a:off x="7437438" y="4486276"/>
            <a:ext cx="531813" cy="13017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Task 5</a:t>
            </a:r>
          </a:p>
        </p:txBody>
      </p:sp>
      <p:sp>
        <p:nvSpPr>
          <p:cNvPr id="476" name="Rounded Rectangle 475"/>
          <p:cNvSpPr/>
          <p:nvPr/>
        </p:nvSpPr>
        <p:spPr>
          <a:xfrm>
            <a:off x="7747001" y="4863275"/>
            <a:ext cx="1208088" cy="148463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Sum.Task – Phase 4</a:t>
            </a:r>
          </a:p>
        </p:txBody>
      </p:sp>
      <p:sp>
        <p:nvSpPr>
          <p:cNvPr id="477" name="Rounded Rectangle 476"/>
          <p:cNvSpPr/>
          <p:nvPr/>
        </p:nvSpPr>
        <p:spPr>
          <a:xfrm>
            <a:off x="7773193" y="5065712"/>
            <a:ext cx="651670" cy="17462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6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78" name="Rounded Rectangle 477"/>
          <p:cNvSpPr/>
          <p:nvPr/>
        </p:nvSpPr>
        <p:spPr>
          <a:xfrm>
            <a:off x="7718425" y="5343526"/>
            <a:ext cx="1425575" cy="179388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         Sum</a:t>
            </a:r>
            <a:r>
              <a:rPr lang="en-US" sz="800" dirty="0">
                <a:solidFill>
                  <a:schemeClr val="bg1"/>
                </a:solidFill>
              </a:rPr>
              <a:t>. Task – </a:t>
            </a:r>
            <a:r>
              <a:rPr lang="en-US" sz="800" dirty="0" smtClean="0">
                <a:solidFill>
                  <a:schemeClr val="bg1"/>
                </a:solidFill>
              </a:rPr>
              <a:t>Phase         5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79" name="Rounded Rectangle 478"/>
          <p:cNvSpPr/>
          <p:nvPr/>
        </p:nvSpPr>
        <p:spPr>
          <a:xfrm>
            <a:off x="8424863" y="5611813"/>
            <a:ext cx="611187" cy="133350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Task7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80" name="Diamond 479"/>
          <p:cNvSpPr/>
          <p:nvPr/>
        </p:nvSpPr>
        <p:spPr>
          <a:xfrm>
            <a:off x="6516688" y="3394075"/>
            <a:ext cx="147637" cy="161925"/>
          </a:xfrm>
          <a:prstGeom prst="diamond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481" name="Diamond 480"/>
          <p:cNvSpPr/>
          <p:nvPr/>
        </p:nvSpPr>
        <p:spPr>
          <a:xfrm>
            <a:off x="7910512" y="4648169"/>
            <a:ext cx="147637" cy="161925"/>
          </a:xfrm>
          <a:prstGeom prst="diamond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482" name="Diamond 481"/>
          <p:cNvSpPr/>
          <p:nvPr/>
        </p:nvSpPr>
        <p:spPr>
          <a:xfrm>
            <a:off x="8955088" y="5761038"/>
            <a:ext cx="147637" cy="161925"/>
          </a:xfrm>
          <a:prstGeom prst="diamond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000" dirty="0">
              <a:solidFill>
                <a:schemeClr val="bg1"/>
              </a:solidFill>
            </a:endParaRPr>
          </a:p>
        </p:txBody>
      </p:sp>
      <p:cxnSp>
        <p:nvCxnSpPr>
          <p:cNvPr id="483" name="Elbow Connector 482"/>
          <p:cNvCxnSpPr>
            <a:stCxn id="468" idx="3"/>
            <a:endCxn id="469" idx="1"/>
          </p:cNvCxnSpPr>
          <p:nvPr/>
        </p:nvCxnSpPr>
        <p:spPr>
          <a:xfrm>
            <a:off x="6084888" y="3089275"/>
            <a:ext cx="12700" cy="196850"/>
          </a:xfrm>
          <a:prstGeom prst="bentConnector5">
            <a:avLst>
              <a:gd name="adj1" fmla="val 600000"/>
              <a:gd name="adj2" fmla="val 45021"/>
              <a:gd name="adj3" fmla="val -9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Elbow Connector 483"/>
          <p:cNvCxnSpPr>
            <a:stCxn id="469" idx="3"/>
            <a:endCxn id="472" idx="1"/>
          </p:cNvCxnSpPr>
          <p:nvPr/>
        </p:nvCxnSpPr>
        <p:spPr>
          <a:xfrm flipH="1">
            <a:off x="6588125" y="3286125"/>
            <a:ext cx="6350" cy="635000"/>
          </a:xfrm>
          <a:prstGeom prst="bentConnector5">
            <a:avLst>
              <a:gd name="adj1" fmla="val -4024648"/>
              <a:gd name="adj2" fmla="val 41969"/>
              <a:gd name="adj3" fmla="val 412464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Elbow Connector 484"/>
          <p:cNvCxnSpPr>
            <a:stCxn id="473" idx="3"/>
            <a:endCxn id="180" idx="1"/>
          </p:cNvCxnSpPr>
          <p:nvPr/>
        </p:nvCxnSpPr>
        <p:spPr>
          <a:xfrm flipH="1">
            <a:off x="7445318" y="4146550"/>
            <a:ext cx="6407" cy="350204"/>
          </a:xfrm>
          <a:prstGeom prst="bentConnector5">
            <a:avLst>
              <a:gd name="adj1" fmla="val -3567973"/>
              <a:gd name="adj2" fmla="val 31506"/>
              <a:gd name="adj3" fmla="val 366797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475" idx="3"/>
            <a:endCxn id="194" idx="1"/>
          </p:cNvCxnSpPr>
          <p:nvPr/>
        </p:nvCxnSpPr>
        <p:spPr>
          <a:xfrm flipH="1">
            <a:off x="7775384" y="4551364"/>
            <a:ext cx="193867" cy="535717"/>
          </a:xfrm>
          <a:prstGeom prst="bentConnector5">
            <a:avLst>
              <a:gd name="adj1" fmla="val -117916"/>
              <a:gd name="adj2" fmla="val 53259"/>
              <a:gd name="adj3" fmla="val 21791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Elbow Connector 486"/>
          <p:cNvCxnSpPr>
            <a:stCxn id="477" idx="3"/>
            <a:endCxn id="479" idx="1"/>
          </p:cNvCxnSpPr>
          <p:nvPr/>
        </p:nvCxnSpPr>
        <p:spPr>
          <a:xfrm>
            <a:off x="8424863" y="5153025"/>
            <a:ext cx="12700" cy="525463"/>
          </a:xfrm>
          <a:prstGeom prst="bentConnector5">
            <a:avLst>
              <a:gd name="adj1" fmla="val 1224000"/>
              <a:gd name="adj2" fmla="val 29922"/>
              <a:gd name="adj3" fmla="val -6692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7" name="Rounded Rectangle 496"/>
          <p:cNvSpPr/>
          <p:nvPr/>
        </p:nvSpPr>
        <p:spPr>
          <a:xfrm>
            <a:off x="6002338" y="3409950"/>
            <a:ext cx="509587" cy="128588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M.Task </a:t>
            </a:r>
          </a:p>
        </p:txBody>
      </p:sp>
      <p:sp>
        <p:nvSpPr>
          <p:cNvPr id="506" name="Rounded Rectangle 505"/>
          <p:cNvSpPr/>
          <p:nvPr/>
        </p:nvSpPr>
        <p:spPr>
          <a:xfrm>
            <a:off x="7380288" y="4665663"/>
            <a:ext cx="509587" cy="13017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M.Task </a:t>
            </a:r>
          </a:p>
        </p:txBody>
      </p:sp>
      <p:sp>
        <p:nvSpPr>
          <p:cNvPr id="512" name="Rounded Rectangle 511"/>
          <p:cNvSpPr/>
          <p:nvPr/>
        </p:nvSpPr>
        <p:spPr>
          <a:xfrm>
            <a:off x="8459788" y="5781675"/>
            <a:ext cx="509587" cy="13017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M.Task </a:t>
            </a:r>
          </a:p>
        </p:txBody>
      </p:sp>
      <p:cxnSp>
        <p:nvCxnSpPr>
          <p:cNvPr id="513" name="Straight Arrow Connector 512"/>
          <p:cNvCxnSpPr>
            <a:stCxn id="211" idx="3"/>
            <a:endCxn id="512" idx="1"/>
          </p:cNvCxnSpPr>
          <p:nvPr/>
        </p:nvCxnSpPr>
        <p:spPr>
          <a:xfrm>
            <a:off x="4719638" y="5830888"/>
            <a:ext cx="3740150" cy="15875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tailEnd type="stealt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36" name="TextBox 118"/>
          <p:cNvSpPr txBox="1">
            <a:spLocks noChangeArrowheads="1"/>
          </p:cNvSpPr>
          <p:nvPr/>
        </p:nvSpPr>
        <p:spPr bwMode="auto">
          <a:xfrm>
            <a:off x="7640638" y="1227138"/>
            <a:ext cx="1423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i="1" dirty="0" smtClean="0">
                <a:ea typeface="ヒラギノ角ゴ Pro W3"/>
                <a:cs typeface="ヒラギノ角ゴ Pro W3"/>
              </a:rPr>
              <a:t>MS Project</a:t>
            </a:r>
            <a:endParaRPr lang="en-US" altLang="en-US" sz="1000" b="1" i="1" dirty="0">
              <a:ea typeface="ヒラギノ角ゴ Pro W3"/>
              <a:cs typeface="ヒラギノ角ゴ Pro W3"/>
            </a:endParaRPr>
          </a:p>
        </p:txBody>
      </p:sp>
      <p:sp>
        <p:nvSpPr>
          <p:cNvPr id="490" name="Octagon 489"/>
          <p:cNvSpPr/>
          <p:nvPr/>
        </p:nvSpPr>
        <p:spPr>
          <a:xfrm>
            <a:off x="8802688" y="1795463"/>
            <a:ext cx="161925" cy="225425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29" name="Octagon 528"/>
          <p:cNvSpPr/>
          <p:nvPr/>
        </p:nvSpPr>
        <p:spPr>
          <a:xfrm>
            <a:off x="8794750" y="2536825"/>
            <a:ext cx="160338" cy="225425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30" name="Octagon 529"/>
          <p:cNvSpPr/>
          <p:nvPr/>
        </p:nvSpPr>
        <p:spPr>
          <a:xfrm>
            <a:off x="8794750" y="2781300"/>
            <a:ext cx="160338" cy="223838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31" name="Octagon 530"/>
          <p:cNvSpPr/>
          <p:nvPr/>
        </p:nvSpPr>
        <p:spPr>
          <a:xfrm>
            <a:off x="8794750" y="3359150"/>
            <a:ext cx="160338" cy="225425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32" name="Octagon 531"/>
          <p:cNvSpPr/>
          <p:nvPr/>
        </p:nvSpPr>
        <p:spPr>
          <a:xfrm>
            <a:off x="8794750" y="3563938"/>
            <a:ext cx="160338" cy="225425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33" name="Octagon 532"/>
          <p:cNvSpPr/>
          <p:nvPr/>
        </p:nvSpPr>
        <p:spPr>
          <a:xfrm>
            <a:off x="8794750" y="4202113"/>
            <a:ext cx="160338" cy="225425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34" name="Octagon 533"/>
          <p:cNvSpPr/>
          <p:nvPr/>
        </p:nvSpPr>
        <p:spPr>
          <a:xfrm>
            <a:off x="8802688" y="4567238"/>
            <a:ext cx="161925" cy="223837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35" name="Octagon 534"/>
          <p:cNvSpPr/>
          <p:nvPr/>
        </p:nvSpPr>
        <p:spPr>
          <a:xfrm>
            <a:off x="8802688" y="4808538"/>
            <a:ext cx="161925" cy="225425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36" name="Octagon 535"/>
          <p:cNvSpPr/>
          <p:nvPr/>
        </p:nvSpPr>
        <p:spPr>
          <a:xfrm>
            <a:off x="8802688" y="5290345"/>
            <a:ext cx="161925" cy="223837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39" name="Octagon 538"/>
          <p:cNvSpPr/>
          <p:nvPr/>
        </p:nvSpPr>
        <p:spPr>
          <a:xfrm>
            <a:off x="766763" y="2957513"/>
            <a:ext cx="160337" cy="225425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0" name="Octagon 539"/>
          <p:cNvSpPr/>
          <p:nvPr/>
        </p:nvSpPr>
        <p:spPr>
          <a:xfrm>
            <a:off x="766763" y="3186113"/>
            <a:ext cx="160337" cy="225425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1" name="Octagon 540"/>
          <p:cNvSpPr/>
          <p:nvPr/>
        </p:nvSpPr>
        <p:spPr>
          <a:xfrm>
            <a:off x="766763" y="3683000"/>
            <a:ext cx="160337" cy="223838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2" name="Octagon 541"/>
          <p:cNvSpPr/>
          <p:nvPr/>
        </p:nvSpPr>
        <p:spPr>
          <a:xfrm>
            <a:off x="766763" y="3911600"/>
            <a:ext cx="160337" cy="223838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3" name="Octagon 542"/>
          <p:cNvSpPr/>
          <p:nvPr/>
        </p:nvSpPr>
        <p:spPr>
          <a:xfrm>
            <a:off x="766763" y="4367213"/>
            <a:ext cx="160337" cy="223837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4" name="Octagon 543"/>
          <p:cNvSpPr/>
          <p:nvPr/>
        </p:nvSpPr>
        <p:spPr>
          <a:xfrm>
            <a:off x="766763" y="4948238"/>
            <a:ext cx="160337" cy="225425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5" name="Octagon 544"/>
          <p:cNvSpPr/>
          <p:nvPr/>
        </p:nvSpPr>
        <p:spPr>
          <a:xfrm>
            <a:off x="755650" y="5478463"/>
            <a:ext cx="161925" cy="225425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354" name="TextBox 495"/>
          <p:cNvSpPr txBox="1">
            <a:spLocks noChangeArrowheads="1"/>
          </p:cNvSpPr>
          <p:nvPr/>
        </p:nvSpPr>
        <p:spPr bwMode="auto">
          <a:xfrm>
            <a:off x="4441825" y="5924550"/>
            <a:ext cx="481012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dirty="0"/>
              <a:t>        </a:t>
            </a:r>
          </a:p>
          <a:p>
            <a:pPr eaLnBrk="1" hangingPunct="1"/>
            <a:r>
              <a:rPr lang="en-AU" altLang="en-US" sz="800" dirty="0"/>
              <a:t>      - Data Transferred from SAP to </a:t>
            </a:r>
            <a:r>
              <a:rPr lang="en-AU" altLang="en-US" sz="800" dirty="0" smtClean="0"/>
              <a:t>MSP(Project/Phase </a:t>
            </a:r>
            <a:r>
              <a:rPr lang="en-AU" altLang="en-US" sz="800" dirty="0"/>
              <a:t>Milestone-Dates –Create/Change)</a:t>
            </a:r>
          </a:p>
          <a:p>
            <a:pPr eaLnBrk="1" hangingPunct="1"/>
            <a:endParaRPr lang="en-AU" altLang="en-US" sz="800" dirty="0"/>
          </a:p>
          <a:p>
            <a:pPr eaLnBrk="1" hangingPunct="1"/>
            <a:r>
              <a:rPr lang="en-AU" altLang="en-US" sz="800" dirty="0"/>
              <a:t>      - Data Transferred from </a:t>
            </a:r>
            <a:r>
              <a:rPr lang="en-AU" altLang="en-US" sz="800" dirty="0" smtClean="0"/>
              <a:t>MSP </a:t>
            </a:r>
            <a:r>
              <a:rPr lang="en-AU" altLang="en-US" sz="800" dirty="0"/>
              <a:t>to SAP(Detailed Task/Date/Duration/Relationship – Create/Change)</a:t>
            </a:r>
          </a:p>
          <a:p>
            <a:pPr eaLnBrk="1" hangingPunct="1"/>
            <a:endParaRPr lang="en-AU" altLang="en-US" sz="800" dirty="0"/>
          </a:p>
          <a:p>
            <a:pPr eaLnBrk="1" hangingPunct="1"/>
            <a:r>
              <a:rPr lang="en-AU" altLang="en-US" sz="800" dirty="0"/>
              <a:t>Note: Deletion will not be allowed in SAP and MS EPM. Deletion Indicator will be updated both ways.</a:t>
            </a:r>
          </a:p>
          <a:p>
            <a:pPr eaLnBrk="1" hangingPunct="1"/>
            <a:endParaRPr lang="en-AU" altLang="en-US" sz="800" dirty="0"/>
          </a:p>
        </p:txBody>
      </p:sp>
      <p:pic>
        <p:nvPicPr>
          <p:cNvPr id="8355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8" y="5981700"/>
            <a:ext cx="274637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2" name="Octagon 551"/>
          <p:cNvSpPr/>
          <p:nvPr/>
        </p:nvSpPr>
        <p:spPr>
          <a:xfrm>
            <a:off x="4500563" y="6237288"/>
            <a:ext cx="161925" cy="225425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58" name="Straight Connector 557"/>
          <p:cNvCxnSpPr/>
          <p:nvPr/>
        </p:nvCxnSpPr>
        <p:spPr>
          <a:xfrm>
            <a:off x="4794250" y="1552575"/>
            <a:ext cx="0" cy="45608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58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6091238"/>
            <a:ext cx="14605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5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6237288"/>
            <a:ext cx="104775" cy="1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3" y="6330950"/>
            <a:ext cx="2222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6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6453188"/>
            <a:ext cx="1651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62" name="TextBox 510"/>
          <p:cNvSpPr txBox="1">
            <a:spLocks noChangeArrowheads="1"/>
          </p:cNvSpPr>
          <p:nvPr/>
        </p:nvSpPr>
        <p:spPr bwMode="auto">
          <a:xfrm>
            <a:off x="4625975" y="879475"/>
            <a:ext cx="641350" cy="338138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AU" altLang="en-US" sz="800" dirty="0"/>
              <a:t>SAP Object</a:t>
            </a:r>
          </a:p>
        </p:txBody>
      </p:sp>
      <p:sp>
        <p:nvSpPr>
          <p:cNvPr id="8363" name="TextBox 567"/>
          <p:cNvSpPr txBox="1">
            <a:spLocks noChangeArrowheads="1"/>
          </p:cNvSpPr>
          <p:nvPr/>
        </p:nvSpPr>
        <p:spPr bwMode="auto">
          <a:xfrm>
            <a:off x="4892675" y="1173163"/>
            <a:ext cx="642938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AU" altLang="en-US" sz="800" dirty="0"/>
              <a:t>Transfer</a:t>
            </a:r>
          </a:p>
          <a:p>
            <a:pPr algn="ctr" eaLnBrk="1" hangingPunct="1"/>
            <a:r>
              <a:rPr lang="en-AU" altLang="en-US" sz="800" dirty="0"/>
              <a:t>Indicator</a:t>
            </a:r>
          </a:p>
        </p:txBody>
      </p:sp>
      <p:cxnSp>
        <p:nvCxnSpPr>
          <p:cNvPr id="517" name="Elbow Connector 516"/>
          <p:cNvCxnSpPr/>
          <p:nvPr/>
        </p:nvCxnSpPr>
        <p:spPr>
          <a:xfrm>
            <a:off x="2965450" y="6597650"/>
            <a:ext cx="371475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5" name="TextBox 118"/>
          <p:cNvSpPr txBox="1">
            <a:spLocks noChangeArrowheads="1"/>
          </p:cNvSpPr>
          <p:nvPr/>
        </p:nvSpPr>
        <p:spPr bwMode="auto">
          <a:xfrm>
            <a:off x="4645025" y="619125"/>
            <a:ext cx="8032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i="1" dirty="0">
                <a:ea typeface="ヒラギノ角ゴ Pro W3"/>
                <a:cs typeface="ヒラギノ角ゴ Pro W3"/>
              </a:rPr>
              <a:t>SAP EPC</a:t>
            </a:r>
          </a:p>
        </p:txBody>
      </p:sp>
      <p:sp>
        <p:nvSpPr>
          <p:cNvPr id="584" name="TextBox 583"/>
          <p:cNvSpPr txBox="1"/>
          <p:nvPr/>
        </p:nvSpPr>
        <p:spPr>
          <a:xfrm>
            <a:off x="1728192" y="2113807"/>
            <a:ext cx="554306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800" dirty="0"/>
              <a:t>Budget</a:t>
            </a:r>
          </a:p>
        </p:txBody>
      </p:sp>
      <p:sp>
        <p:nvSpPr>
          <p:cNvPr id="611" name="TextBox 610"/>
          <p:cNvSpPr txBox="1"/>
          <p:nvPr/>
        </p:nvSpPr>
        <p:spPr>
          <a:xfrm>
            <a:off x="2272035" y="2113807"/>
            <a:ext cx="931813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800" dirty="0"/>
              <a:t>Cost Allocation</a:t>
            </a:r>
          </a:p>
        </p:txBody>
      </p:sp>
      <p:cxnSp>
        <p:nvCxnSpPr>
          <p:cNvPr id="575" name="Curved Connector 574"/>
          <p:cNvCxnSpPr>
            <a:endCxn id="11" idx="3"/>
          </p:cNvCxnSpPr>
          <p:nvPr/>
        </p:nvCxnSpPr>
        <p:spPr>
          <a:xfrm rot="5400000">
            <a:off x="1543051" y="2189162"/>
            <a:ext cx="322262" cy="60166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urved Connector 580"/>
          <p:cNvCxnSpPr>
            <a:endCxn id="11" idx="3"/>
          </p:cNvCxnSpPr>
          <p:nvPr/>
        </p:nvCxnSpPr>
        <p:spPr>
          <a:xfrm rot="10800000" flipV="1">
            <a:off x="1403350" y="2346325"/>
            <a:ext cx="1330325" cy="304800"/>
          </a:xfrm>
          <a:prstGeom prst="curvedConnector3">
            <a:avLst>
              <a:gd name="adj1" fmla="val 42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urved Connector 629"/>
          <p:cNvCxnSpPr/>
          <p:nvPr/>
        </p:nvCxnSpPr>
        <p:spPr>
          <a:xfrm rot="10800000" flipV="1">
            <a:off x="1370013" y="2220913"/>
            <a:ext cx="2565400" cy="774700"/>
          </a:xfrm>
          <a:prstGeom prst="curvedConnector3">
            <a:avLst>
              <a:gd name="adj1" fmla="val 1434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urved Connector 632"/>
          <p:cNvCxnSpPr/>
          <p:nvPr/>
        </p:nvCxnSpPr>
        <p:spPr>
          <a:xfrm rot="10800000" flipV="1">
            <a:off x="1908175" y="2220913"/>
            <a:ext cx="2027238" cy="989012"/>
          </a:xfrm>
          <a:prstGeom prst="curvedConnector3">
            <a:avLst>
              <a:gd name="adj1" fmla="val 128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urved Connector 633"/>
          <p:cNvCxnSpPr/>
          <p:nvPr/>
        </p:nvCxnSpPr>
        <p:spPr>
          <a:xfrm rot="5400000">
            <a:off x="2373313" y="2335212"/>
            <a:ext cx="1620838" cy="1503363"/>
          </a:xfrm>
          <a:prstGeom prst="curvedConnector3">
            <a:avLst>
              <a:gd name="adj1" fmla="val 705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urved Connector 634"/>
          <p:cNvCxnSpPr/>
          <p:nvPr/>
        </p:nvCxnSpPr>
        <p:spPr>
          <a:xfrm rot="5400000">
            <a:off x="2531269" y="2661444"/>
            <a:ext cx="1789113" cy="1019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urved Connector 636"/>
          <p:cNvCxnSpPr/>
          <p:nvPr/>
        </p:nvCxnSpPr>
        <p:spPr>
          <a:xfrm rot="5400000">
            <a:off x="2555875" y="3140075"/>
            <a:ext cx="2212975" cy="4857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Curved Connector 646"/>
          <p:cNvCxnSpPr/>
          <p:nvPr/>
        </p:nvCxnSpPr>
        <p:spPr>
          <a:xfrm rot="16200000" flipH="1">
            <a:off x="2579687" y="3644901"/>
            <a:ext cx="2778125" cy="114300"/>
          </a:xfrm>
          <a:prstGeom prst="curvedConnector4">
            <a:avLst>
              <a:gd name="adj1" fmla="val 57331"/>
              <a:gd name="adj2" fmla="val 30131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Curved Connector 650"/>
          <p:cNvCxnSpPr/>
          <p:nvPr/>
        </p:nvCxnSpPr>
        <p:spPr>
          <a:xfrm rot="16200000" flipH="1">
            <a:off x="2634456" y="3650457"/>
            <a:ext cx="3259137" cy="6159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3132796" y="2113807"/>
            <a:ext cx="802413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800" dirty="0"/>
              <a:t>Procurement</a:t>
            </a:r>
          </a:p>
        </p:txBody>
      </p:sp>
      <p:sp>
        <p:nvSpPr>
          <p:cNvPr id="8384" name="TextBox 1086"/>
          <p:cNvSpPr txBox="1">
            <a:spLocks noChangeArrowheads="1"/>
          </p:cNvSpPr>
          <p:nvPr/>
        </p:nvSpPr>
        <p:spPr bwMode="auto">
          <a:xfrm>
            <a:off x="3387725" y="2349500"/>
            <a:ext cx="1400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AU" altLang="en-US" sz="800" dirty="0"/>
              <a:t>Procurement &amp; Timesheet at same level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935018" y="2113807"/>
            <a:ext cx="802413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800" dirty="0"/>
              <a:t>Timesheet</a:t>
            </a:r>
          </a:p>
        </p:txBody>
      </p:sp>
      <p:sp>
        <p:nvSpPr>
          <p:cNvPr id="8388" name="Title 1"/>
          <p:cNvSpPr txBox="1">
            <a:spLocks/>
          </p:cNvSpPr>
          <p:nvPr/>
        </p:nvSpPr>
        <p:spPr bwMode="auto">
          <a:xfrm>
            <a:off x="2540777" y="155575"/>
            <a:ext cx="62626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AU" altLang="en-US" sz="2000" b="1" dirty="0">
                <a:solidFill>
                  <a:schemeClr val="tx2"/>
                </a:solidFill>
                <a:latin typeface="Calibri" panose="020F0502020204030204" pitchFamily="34" charset="0"/>
              </a:rPr>
              <a:t>Scenario 1 – Structure is the same in both Systems</a:t>
            </a:r>
          </a:p>
        </p:txBody>
      </p:sp>
      <p:sp>
        <p:nvSpPr>
          <p:cNvPr id="180" name="Rounded Rectangle 179"/>
          <p:cNvSpPr/>
          <p:nvPr/>
        </p:nvSpPr>
        <p:spPr>
          <a:xfrm>
            <a:off x="7445318" y="4473894"/>
            <a:ext cx="511304" cy="45719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7775384" y="5056918"/>
            <a:ext cx="611187" cy="60326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37" name="Octagon 536"/>
          <p:cNvSpPr/>
          <p:nvPr/>
        </p:nvSpPr>
        <p:spPr>
          <a:xfrm>
            <a:off x="8863012" y="5860160"/>
            <a:ext cx="160338" cy="225425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Rectangle 509"/>
          <p:cNvSpPr/>
          <p:nvPr/>
        </p:nvSpPr>
        <p:spPr>
          <a:xfrm>
            <a:off x="2916239" y="5877272"/>
            <a:ext cx="1366144" cy="9540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AU" sz="800" dirty="0">
                <a:solidFill>
                  <a:schemeClr val="tx1"/>
                </a:solidFill>
              </a:rPr>
              <a:t>              - Project Definition</a:t>
            </a:r>
          </a:p>
          <a:p>
            <a:pPr>
              <a:defRPr/>
            </a:pPr>
            <a:r>
              <a:rPr lang="en-AU" sz="800" dirty="0">
                <a:solidFill>
                  <a:schemeClr val="tx1"/>
                </a:solidFill>
              </a:rPr>
              <a:t>              - WBS Element</a:t>
            </a:r>
          </a:p>
          <a:p>
            <a:pPr>
              <a:defRPr/>
            </a:pPr>
            <a:r>
              <a:rPr lang="en-AU" sz="800" dirty="0">
                <a:solidFill>
                  <a:schemeClr val="tx1"/>
                </a:solidFill>
              </a:rPr>
              <a:t>              - Network Activity</a:t>
            </a:r>
          </a:p>
          <a:p>
            <a:pPr>
              <a:defRPr/>
            </a:pPr>
            <a:r>
              <a:rPr lang="en-AU" sz="800" dirty="0">
                <a:solidFill>
                  <a:schemeClr val="tx1"/>
                </a:solidFill>
              </a:rPr>
              <a:t>              - WBS Milestone </a:t>
            </a:r>
          </a:p>
          <a:p>
            <a:pPr>
              <a:defRPr/>
            </a:pPr>
            <a:r>
              <a:rPr lang="en-AU" sz="800" dirty="0">
                <a:solidFill>
                  <a:schemeClr val="tx1"/>
                </a:solidFill>
              </a:rPr>
              <a:t>              - Relationship</a:t>
            </a:r>
          </a:p>
        </p:txBody>
      </p:sp>
      <p:sp>
        <p:nvSpPr>
          <p:cNvPr id="504" name="Rectangle 503"/>
          <p:cNvSpPr/>
          <p:nvPr/>
        </p:nvSpPr>
        <p:spPr>
          <a:xfrm>
            <a:off x="6677025" y="5729288"/>
            <a:ext cx="2466975" cy="112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/>
          </a:p>
        </p:txBody>
      </p:sp>
      <p:cxnSp>
        <p:nvCxnSpPr>
          <p:cNvPr id="465" name="Straight Arrow Connector 464"/>
          <p:cNvCxnSpPr>
            <a:stCxn id="208" idx="3"/>
          </p:cNvCxnSpPr>
          <p:nvPr/>
        </p:nvCxnSpPr>
        <p:spPr>
          <a:xfrm>
            <a:off x="4641850" y="5683250"/>
            <a:ext cx="3530600" cy="11113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headEnd type="stealth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/>
          <p:nvPr/>
        </p:nvCxnSpPr>
        <p:spPr>
          <a:xfrm>
            <a:off x="4346575" y="5153025"/>
            <a:ext cx="3371850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headEnd type="stealth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>
            <a:endCxn id="506" idx="1"/>
          </p:cNvCxnSpPr>
          <p:nvPr/>
        </p:nvCxnSpPr>
        <p:spPr>
          <a:xfrm>
            <a:off x="3810000" y="4722813"/>
            <a:ext cx="3859213" cy="20637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tailEnd type="stealt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endCxn id="475" idx="1"/>
          </p:cNvCxnSpPr>
          <p:nvPr/>
        </p:nvCxnSpPr>
        <p:spPr>
          <a:xfrm>
            <a:off x="3809603" y="4540778"/>
            <a:ext cx="3930650" cy="22225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headEnd type="stealth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endCxn id="473" idx="1"/>
          </p:cNvCxnSpPr>
          <p:nvPr/>
        </p:nvCxnSpPr>
        <p:spPr>
          <a:xfrm>
            <a:off x="4346575" y="4135438"/>
            <a:ext cx="2890838" cy="11112"/>
          </a:xfrm>
          <a:prstGeom prst="straightConnector1">
            <a:avLst/>
          </a:prstGeom>
          <a:ln w="6350" cap="sq">
            <a:solidFill>
              <a:srgbClr val="C00000"/>
            </a:solidFill>
            <a:prstDash val="sysDot"/>
            <a:headEnd type="stealth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7" name="Straight Arrow Connector 456"/>
          <p:cNvCxnSpPr/>
          <p:nvPr/>
        </p:nvCxnSpPr>
        <p:spPr>
          <a:xfrm>
            <a:off x="2965450" y="3897313"/>
            <a:ext cx="3675856" cy="28575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headEnd type="stealth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stCxn id="209" idx="3"/>
            <a:endCxn id="497" idx="1"/>
          </p:cNvCxnSpPr>
          <p:nvPr/>
        </p:nvCxnSpPr>
        <p:spPr>
          <a:xfrm>
            <a:off x="2127250" y="3463925"/>
            <a:ext cx="4164013" cy="11113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tailEnd type="stealt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/>
          <p:nvPr/>
        </p:nvCxnSpPr>
        <p:spPr>
          <a:xfrm>
            <a:off x="2316163" y="3265488"/>
            <a:ext cx="3973512" cy="20637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headEnd type="stealth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>
            <a:stCxn id="11" idx="3"/>
            <a:endCxn id="470" idx="1"/>
          </p:cNvCxnSpPr>
          <p:nvPr/>
        </p:nvCxnSpPr>
        <p:spPr>
          <a:xfrm>
            <a:off x="1403350" y="2651125"/>
            <a:ext cx="4394200" cy="12700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tailEnd type="stealt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1" idx="3"/>
            <a:endCxn id="466" idx="1"/>
          </p:cNvCxnSpPr>
          <p:nvPr/>
        </p:nvCxnSpPr>
        <p:spPr>
          <a:xfrm>
            <a:off x="900113" y="1933575"/>
            <a:ext cx="4843462" cy="3175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tailEnd type="stealt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3" name="Straight Arrow Connector 452"/>
          <p:cNvCxnSpPr>
            <a:endCxn id="468" idx="1"/>
          </p:cNvCxnSpPr>
          <p:nvPr/>
        </p:nvCxnSpPr>
        <p:spPr>
          <a:xfrm>
            <a:off x="1908175" y="3070225"/>
            <a:ext cx="3979863" cy="19050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headEnd type="stealth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458788" y="6472238"/>
            <a:ext cx="1973262" cy="3333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</a:rPr>
              <a:t>                                                  </a:t>
            </a:r>
            <a:r>
              <a:rPr lang="en-US" sz="1000" dirty="0">
                <a:solidFill>
                  <a:schemeClr val="tx1"/>
                </a:solidFill>
              </a:rPr>
              <a:t>AIS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3563" y="2224088"/>
            <a:ext cx="623887" cy="27622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Cost Capture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9575" y="5276850"/>
            <a:ext cx="436563" cy="230188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AUC</a:t>
            </a:r>
          </a:p>
        </p:txBody>
      </p:sp>
      <p:cxnSp>
        <p:nvCxnSpPr>
          <p:cNvPr id="8" name="Elbow Connector 7"/>
          <p:cNvCxnSpPr>
            <a:endCxn id="7" idx="1"/>
          </p:cNvCxnSpPr>
          <p:nvPr/>
        </p:nvCxnSpPr>
        <p:spPr>
          <a:xfrm rot="16200000" flipH="1">
            <a:off x="-1285875" y="3695700"/>
            <a:ext cx="3286125" cy="1047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5" name="TextBox 118"/>
          <p:cNvSpPr txBox="1">
            <a:spLocks noChangeArrowheads="1"/>
          </p:cNvSpPr>
          <p:nvPr/>
        </p:nvSpPr>
        <p:spPr bwMode="auto">
          <a:xfrm>
            <a:off x="123825" y="1265238"/>
            <a:ext cx="739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i="1" dirty="0">
                <a:ea typeface="ヒラギノ角ゴ Pro W3"/>
                <a:cs typeface="ヒラギノ角ゴ Pro W3"/>
              </a:rPr>
              <a:t>SAP PS</a:t>
            </a:r>
          </a:p>
        </p:txBody>
      </p:sp>
      <p:cxnSp>
        <p:nvCxnSpPr>
          <p:cNvPr id="12" name="Elbow Connector 11"/>
          <p:cNvCxnSpPr>
            <a:endCxn id="6" idx="1"/>
          </p:cNvCxnSpPr>
          <p:nvPr/>
        </p:nvCxnSpPr>
        <p:spPr>
          <a:xfrm>
            <a:off x="303213" y="2133600"/>
            <a:ext cx="260350" cy="228600"/>
          </a:xfrm>
          <a:prstGeom prst="bentConnector3">
            <a:avLst>
              <a:gd name="adj1" fmla="val -1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2"/>
            <a:endCxn id="11" idx="1"/>
          </p:cNvCxnSpPr>
          <p:nvPr/>
        </p:nvCxnSpPr>
        <p:spPr>
          <a:xfrm rot="16200000" flipH="1">
            <a:off x="847726" y="2527300"/>
            <a:ext cx="150812" cy="968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57238" y="5821363"/>
            <a:ext cx="862012" cy="160337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Bikeway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54063" y="6035675"/>
            <a:ext cx="865187" cy="15557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Footpath</a:t>
            </a:r>
          </a:p>
        </p:txBody>
      </p:sp>
      <p:cxnSp>
        <p:nvCxnSpPr>
          <p:cNvPr id="17" name="Elbow Connector 16"/>
          <p:cNvCxnSpPr>
            <a:stCxn id="7" idx="2"/>
            <a:endCxn id="16" idx="1"/>
          </p:cNvCxnSpPr>
          <p:nvPr/>
        </p:nvCxnSpPr>
        <p:spPr>
          <a:xfrm rot="16200000" flipH="1">
            <a:off x="388144" y="5747544"/>
            <a:ext cx="606425" cy="125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20663" y="1552575"/>
            <a:ext cx="4441825" cy="4763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849438" y="6269038"/>
            <a:ext cx="1044575" cy="139700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Posting Object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84213" y="6269038"/>
            <a:ext cx="1130300" cy="139700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Reporting Object</a:t>
            </a:r>
          </a:p>
        </p:txBody>
      </p:sp>
      <p:cxnSp>
        <p:nvCxnSpPr>
          <p:cNvPr id="26" name="Curved Connector 25"/>
          <p:cNvCxnSpPr>
            <a:stCxn id="16" idx="1"/>
          </p:cNvCxnSpPr>
          <p:nvPr/>
        </p:nvCxnSpPr>
        <p:spPr>
          <a:xfrm rot="10800000" flipH="1" flipV="1">
            <a:off x="754063" y="6113463"/>
            <a:ext cx="615950" cy="525462"/>
          </a:xfrm>
          <a:prstGeom prst="curvedConnector3">
            <a:avLst>
              <a:gd name="adj1" fmla="val -37059"/>
            </a:avLst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963" y="3275013"/>
            <a:ext cx="4191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34" charset="-128"/>
                <a:cs typeface="+mn-cs"/>
              </a:rPr>
              <a:t>90%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91680" y="1196752"/>
            <a:ext cx="624210" cy="5539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1000" dirty="0"/>
              <a:t>Jan’14</a:t>
            </a:r>
          </a:p>
          <a:p>
            <a:pPr>
              <a:defRPr/>
            </a:pPr>
            <a:r>
              <a:rPr lang="en-AU" sz="1000" dirty="0" smtClean="0"/>
              <a:t>PMC</a:t>
            </a:r>
            <a:endParaRPr lang="en-AU" sz="1000" dirty="0"/>
          </a:p>
          <a:p>
            <a:pPr>
              <a:defRPr/>
            </a:pPr>
            <a:r>
              <a:rPr lang="en-AU" sz="1000" dirty="0"/>
              <a:t>$ 300K</a:t>
            </a:r>
          </a:p>
        </p:txBody>
      </p:sp>
      <p:sp>
        <p:nvSpPr>
          <p:cNvPr id="32" name="Hexagon 31"/>
          <p:cNvSpPr/>
          <p:nvPr/>
        </p:nvSpPr>
        <p:spPr>
          <a:xfrm>
            <a:off x="563629" y="6512123"/>
            <a:ext cx="750633" cy="248448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 smtClean="0"/>
              <a:t>B-5  km</a:t>
            </a:r>
            <a:endParaRPr lang="en-AU" sz="800" dirty="0"/>
          </a:p>
          <a:p>
            <a:pPr algn="ctr">
              <a:defRPr/>
            </a:pPr>
            <a:r>
              <a:rPr lang="en-AU" sz="800" dirty="0"/>
              <a:t>S </a:t>
            </a:r>
            <a:r>
              <a:rPr lang="en-AU" sz="800" dirty="0" smtClean="0"/>
              <a:t>350k</a:t>
            </a:r>
            <a:endParaRPr lang="en-AU" sz="800" dirty="0"/>
          </a:p>
        </p:txBody>
      </p:sp>
      <p:sp>
        <p:nvSpPr>
          <p:cNvPr id="9252" name="Rectangle 1"/>
          <p:cNvSpPr>
            <a:spLocks noChangeArrowheads="1"/>
          </p:cNvSpPr>
          <p:nvPr/>
        </p:nvSpPr>
        <p:spPr bwMode="auto">
          <a:xfrm>
            <a:off x="-58738" y="6234113"/>
            <a:ext cx="457200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4" name="Elbow Connector 33"/>
          <p:cNvCxnSpPr>
            <a:stCxn id="7" idx="2"/>
            <a:endCxn id="15" idx="1"/>
          </p:cNvCxnSpPr>
          <p:nvPr/>
        </p:nvCxnSpPr>
        <p:spPr>
          <a:xfrm rot="16200000" flipH="1">
            <a:off x="495300" y="5640388"/>
            <a:ext cx="395287" cy="1285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1" idx="1"/>
            <a:endCxn id="16" idx="1"/>
          </p:cNvCxnSpPr>
          <p:nvPr/>
        </p:nvCxnSpPr>
        <p:spPr>
          <a:xfrm rot="10800000" flipV="1">
            <a:off x="754063" y="2651125"/>
            <a:ext cx="217487" cy="3462338"/>
          </a:xfrm>
          <a:prstGeom prst="curvedConnector3">
            <a:avLst>
              <a:gd name="adj1" fmla="val 436842"/>
            </a:avLst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36525" y="1751013"/>
            <a:ext cx="763588" cy="363537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Project Definition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11759" y="1196752"/>
            <a:ext cx="645367" cy="5539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1000" dirty="0"/>
              <a:t>Feb’14</a:t>
            </a:r>
          </a:p>
          <a:p>
            <a:pPr>
              <a:defRPr/>
            </a:pPr>
            <a:r>
              <a:rPr lang="en-AU" sz="1000" dirty="0" smtClean="0"/>
              <a:t>PMC</a:t>
            </a:r>
            <a:endParaRPr lang="en-AU" sz="1000" dirty="0"/>
          </a:p>
          <a:p>
            <a:pPr>
              <a:defRPr/>
            </a:pPr>
            <a:r>
              <a:rPr lang="en-AU" sz="1000" dirty="0"/>
              <a:t>$ 200K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750" y="3125788"/>
            <a:ext cx="508000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34" charset="-128"/>
                <a:cs typeface="+mn-cs"/>
              </a:rPr>
              <a:t>10%</a:t>
            </a:r>
          </a:p>
        </p:txBody>
      </p:sp>
      <p:sp>
        <p:nvSpPr>
          <p:cNvPr id="57" name="Hexagon 56"/>
          <p:cNvSpPr/>
          <p:nvPr/>
        </p:nvSpPr>
        <p:spPr>
          <a:xfrm>
            <a:off x="1370717" y="6512123"/>
            <a:ext cx="681003" cy="25400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 smtClean="0"/>
              <a:t>F-5 km</a:t>
            </a:r>
            <a:endParaRPr lang="en-AU" sz="800" dirty="0"/>
          </a:p>
          <a:p>
            <a:pPr algn="ctr">
              <a:defRPr/>
            </a:pPr>
            <a:r>
              <a:rPr lang="en-AU" sz="800" dirty="0"/>
              <a:t>$ </a:t>
            </a:r>
            <a:r>
              <a:rPr lang="en-AU" sz="800" dirty="0" smtClean="0"/>
              <a:t>150k</a:t>
            </a:r>
            <a:endParaRPr lang="en-AU" sz="800" dirty="0"/>
          </a:p>
        </p:txBody>
      </p:sp>
      <p:cxnSp>
        <p:nvCxnSpPr>
          <p:cNvPr id="58" name="Curved Connector 57"/>
          <p:cNvCxnSpPr>
            <a:stCxn id="15" idx="1"/>
          </p:cNvCxnSpPr>
          <p:nvPr/>
        </p:nvCxnSpPr>
        <p:spPr>
          <a:xfrm rot="10800000" flipV="1">
            <a:off x="563563" y="5902325"/>
            <a:ext cx="193675" cy="733425"/>
          </a:xfrm>
          <a:prstGeom prst="curvedConnector3">
            <a:avLst>
              <a:gd name="adj1" fmla="val 218286"/>
            </a:avLst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84438" y="6527800"/>
            <a:ext cx="503237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34" charset="-128"/>
                <a:cs typeface="+mn-cs"/>
              </a:rPr>
              <a:t>Feb’14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1033463" y="2809875"/>
            <a:ext cx="1023937" cy="152400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C1</a:t>
            </a:r>
            <a:r>
              <a:rPr lang="en-US" sz="800" dirty="0">
                <a:solidFill>
                  <a:schemeClr val="bg1"/>
                </a:solidFill>
              </a:rPr>
              <a:t>: Planning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62038" y="3013075"/>
            <a:ext cx="485775" cy="128588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Task 1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547813" y="3209925"/>
            <a:ext cx="509587" cy="128588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 Task</a:t>
            </a:r>
            <a:r>
              <a:rPr lang="en-US" sz="1000" dirty="0"/>
              <a:t> 2    </a:t>
            </a:r>
          </a:p>
        </p:txBody>
      </p:sp>
      <p:cxnSp>
        <p:nvCxnSpPr>
          <p:cNvPr id="157" name="Curved Connector 156"/>
          <p:cNvCxnSpPr>
            <a:stCxn id="11" idx="1"/>
            <a:endCxn id="15" idx="1"/>
          </p:cNvCxnSpPr>
          <p:nvPr/>
        </p:nvCxnSpPr>
        <p:spPr>
          <a:xfrm rot="10800000" flipV="1">
            <a:off x="757238" y="2651125"/>
            <a:ext cx="214312" cy="3251200"/>
          </a:xfrm>
          <a:prstGeom prst="curvedConnector3">
            <a:avLst>
              <a:gd name="adj1" fmla="val 312938"/>
            </a:avLst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71550" y="2552700"/>
            <a:ext cx="431800" cy="196850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/>
              <a:t>PMC</a:t>
            </a:r>
            <a:endParaRPr lang="en-US" sz="800" dirty="0"/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5797550" y="1566863"/>
            <a:ext cx="3316288" cy="4762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ounded Rectangle 198"/>
          <p:cNvSpPr/>
          <p:nvPr/>
        </p:nvSpPr>
        <p:spPr>
          <a:xfrm>
            <a:off x="2289175" y="3600450"/>
            <a:ext cx="842963" cy="157163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C2</a:t>
            </a:r>
            <a:r>
              <a:rPr lang="en-US" sz="800" dirty="0">
                <a:solidFill>
                  <a:schemeClr val="bg1"/>
                </a:solidFill>
              </a:rPr>
              <a:t>: Design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2347913" y="3838575"/>
            <a:ext cx="495300" cy="142875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Task 3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2957513" y="4276725"/>
            <a:ext cx="893762" cy="14287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C</a:t>
            </a:r>
            <a:r>
              <a:rPr lang="en-US" sz="800" dirty="0" smtClean="0">
                <a:solidFill>
                  <a:schemeClr val="bg1"/>
                </a:solidFill>
              </a:rPr>
              <a:t>3</a:t>
            </a:r>
            <a:r>
              <a:rPr lang="en-US" sz="800" dirty="0">
                <a:solidFill>
                  <a:schemeClr val="bg1"/>
                </a:solidFill>
              </a:rPr>
              <a:t>: Construction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3033713" y="4467225"/>
            <a:ext cx="530225" cy="131763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Task 5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3059113" y="4849813"/>
            <a:ext cx="1004887" cy="150812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C00000"/>
                </a:solidFill>
              </a:rPr>
              <a:t>C</a:t>
            </a:r>
            <a:r>
              <a:rPr lang="en-US" sz="800" dirty="0" smtClean="0">
                <a:solidFill>
                  <a:srgbClr val="C00000"/>
                </a:solidFill>
              </a:rPr>
              <a:t>4</a:t>
            </a:r>
            <a:r>
              <a:rPr lang="en-US" sz="800" dirty="0">
                <a:solidFill>
                  <a:srgbClr val="C00000"/>
                </a:solidFill>
              </a:rPr>
              <a:t>: </a:t>
            </a:r>
            <a:r>
              <a:rPr lang="en-US" sz="800" dirty="0">
                <a:solidFill>
                  <a:schemeClr val="bg1"/>
                </a:solidFill>
              </a:rPr>
              <a:t>Proj Mgmt.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3059113" y="5053013"/>
            <a:ext cx="611187" cy="176212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Task </a:t>
            </a:r>
            <a:r>
              <a:rPr lang="en-US" sz="800" dirty="0" smtClean="0"/>
              <a:t>6</a:t>
            </a:r>
            <a:endParaRPr lang="en-US" sz="800" dirty="0"/>
          </a:p>
        </p:txBody>
      </p:sp>
      <p:sp>
        <p:nvSpPr>
          <p:cNvPr id="207" name="Rounded Rectangle 206"/>
          <p:cNvSpPr/>
          <p:nvPr/>
        </p:nvSpPr>
        <p:spPr>
          <a:xfrm>
            <a:off x="4030663" y="5373688"/>
            <a:ext cx="763587" cy="14922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C</a:t>
            </a:r>
            <a:r>
              <a:rPr lang="en-US" sz="800" dirty="0" smtClean="0">
                <a:solidFill>
                  <a:schemeClr val="bg1"/>
                </a:solidFill>
              </a:rPr>
              <a:t>5</a:t>
            </a:r>
            <a:r>
              <a:rPr lang="en-US" sz="800" dirty="0">
                <a:solidFill>
                  <a:schemeClr val="bg1"/>
                </a:solidFill>
              </a:rPr>
              <a:t>: Land Acq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4030663" y="5616575"/>
            <a:ext cx="611187" cy="131763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Task </a:t>
            </a:r>
            <a:r>
              <a:rPr lang="en-US" sz="800" dirty="0" smtClean="0"/>
              <a:t>7</a:t>
            </a:r>
            <a:endParaRPr lang="en-US" sz="800" dirty="0"/>
          </a:p>
        </p:txBody>
      </p:sp>
      <p:sp>
        <p:nvSpPr>
          <p:cNvPr id="209" name="Diamond 208"/>
          <p:cNvSpPr/>
          <p:nvPr/>
        </p:nvSpPr>
        <p:spPr>
          <a:xfrm>
            <a:off x="1979613" y="3382963"/>
            <a:ext cx="147637" cy="161925"/>
          </a:xfrm>
          <a:prstGeom prst="diamond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210" name="Diamond 209"/>
          <p:cNvSpPr/>
          <p:nvPr/>
        </p:nvSpPr>
        <p:spPr>
          <a:xfrm>
            <a:off x="3373438" y="4652963"/>
            <a:ext cx="147637" cy="161925"/>
          </a:xfrm>
          <a:prstGeom prst="diamond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211" name="Diamond 210"/>
          <p:cNvSpPr/>
          <p:nvPr/>
        </p:nvSpPr>
        <p:spPr>
          <a:xfrm>
            <a:off x="4572000" y="5749925"/>
            <a:ext cx="147638" cy="161925"/>
          </a:xfrm>
          <a:prstGeom prst="diamond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000" dirty="0">
              <a:solidFill>
                <a:schemeClr val="bg1"/>
              </a:solidFill>
            </a:endParaRPr>
          </a:p>
        </p:txBody>
      </p:sp>
      <p:cxnSp>
        <p:nvCxnSpPr>
          <p:cNvPr id="299" name="Elbow Connector 298"/>
          <p:cNvCxnSpPr>
            <a:stCxn id="110" idx="3"/>
            <a:endCxn id="111" idx="1"/>
          </p:cNvCxnSpPr>
          <p:nvPr/>
        </p:nvCxnSpPr>
        <p:spPr>
          <a:xfrm>
            <a:off x="1547813" y="3076575"/>
            <a:ext cx="12700" cy="198438"/>
          </a:xfrm>
          <a:prstGeom prst="bentConnector5">
            <a:avLst>
              <a:gd name="adj1" fmla="val 600000"/>
              <a:gd name="adj2" fmla="val 45021"/>
              <a:gd name="adj3" fmla="val -9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111" idx="3"/>
            <a:endCxn id="200" idx="1"/>
          </p:cNvCxnSpPr>
          <p:nvPr/>
        </p:nvCxnSpPr>
        <p:spPr>
          <a:xfrm>
            <a:off x="2057400" y="3274219"/>
            <a:ext cx="290513" cy="6357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203" idx="3"/>
            <a:endCxn id="206" idx="1"/>
          </p:cNvCxnSpPr>
          <p:nvPr/>
        </p:nvCxnSpPr>
        <p:spPr>
          <a:xfrm flipH="1">
            <a:off x="3059113" y="4533900"/>
            <a:ext cx="504825" cy="608013"/>
          </a:xfrm>
          <a:prstGeom prst="bentConnector5">
            <a:avLst>
              <a:gd name="adj1" fmla="val -45352"/>
              <a:gd name="adj2" fmla="val 48172"/>
              <a:gd name="adj3" fmla="val 14535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Elbow Connector 329"/>
          <p:cNvCxnSpPr>
            <a:stCxn id="206" idx="3"/>
            <a:endCxn id="208" idx="1"/>
          </p:cNvCxnSpPr>
          <p:nvPr/>
        </p:nvCxnSpPr>
        <p:spPr>
          <a:xfrm>
            <a:off x="3670300" y="5141913"/>
            <a:ext cx="360363" cy="539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2205038"/>
            <a:ext cx="141287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8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1868488"/>
            <a:ext cx="14605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9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2995613"/>
            <a:ext cx="2952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9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829050"/>
            <a:ext cx="2952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4060825"/>
            <a:ext cx="295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9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5060950"/>
            <a:ext cx="2952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9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5588000"/>
            <a:ext cx="2952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2568575"/>
            <a:ext cx="14128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2819400"/>
            <a:ext cx="141288" cy="14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9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3182938"/>
            <a:ext cx="2952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9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4448175"/>
            <a:ext cx="2952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600450"/>
            <a:ext cx="141287" cy="14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267200"/>
            <a:ext cx="141287" cy="14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859338"/>
            <a:ext cx="141287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0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5376863"/>
            <a:ext cx="141287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0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5" y="3382963"/>
            <a:ext cx="2190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04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4652963"/>
            <a:ext cx="2190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0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5749925"/>
            <a:ext cx="2190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9" name="Straight Connector 378"/>
          <p:cNvCxnSpPr/>
          <p:nvPr/>
        </p:nvCxnSpPr>
        <p:spPr>
          <a:xfrm>
            <a:off x="5065713" y="1552575"/>
            <a:ext cx="3175" cy="45608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5364163" y="1552575"/>
            <a:ext cx="0" cy="45608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08" name="TextBox 1045"/>
          <p:cNvSpPr txBox="1">
            <a:spLocks noChangeArrowheads="1"/>
          </p:cNvSpPr>
          <p:nvPr/>
        </p:nvSpPr>
        <p:spPr bwMode="auto">
          <a:xfrm>
            <a:off x="5081588" y="1835150"/>
            <a:ext cx="263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9309" name="TextBox 428"/>
          <p:cNvSpPr txBox="1">
            <a:spLocks noChangeArrowheads="1"/>
          </p:cNvSpPr>
          <p:nvPr/>
        </p:nvSpPr>
        <p:spPr bwMode="auto">
          <a:xfrm>
            <a:off x="5091113" y="2168525"/>
            <a:ext cx="263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-</a:t>
            </a:r>
          </a:p>
        </p:txBody>
      </p:sp>
      <p:sp>
        <p:nvSpPr>
          <p:cNvPr id="9310" name="TextBox 429"/>
          <p:cNvSpPr txBox="1">
            <a:spLocks noChangeArrowheads="1"/>
          </p:cNvSpPr>
          <p:nvPr/>
        </p:nvSpPr>
        <p:spPr bwMode="auto">
          <a:xfrm>
            <a:off x="5091113" y="2565400"/>
            <a:ext cx="263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9311" name="TextBox 433"/>
          <p:cNvSpPr txBox="1">
            <a:spLocks noChangeArrowheads="1"/>
          </p:cNvSpPr>
          <p:nvPr/>
        </p:nvSpPr>
        <p:spPr bwMode="auto">
          <a:xfrm>
            <a:off x="5089525" y="3343275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9312" name="TextBox 441"/>
          <p:cNvSpPr txBox="1">
            <a:spLocks noChangeArrowheads="1"/>
          </p:cNvSpPr>
          <p:nvPr/>
        </p:nvSpPr>
        <p:spPr bwMode="auto">
          <a:xfrm>
            <a:off x="5089525" y="4645025"/>
            <a:ext cx="2651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dirty="0"/>
              <a:t>X</a:t>
            </a:r>
          </a:p>
        </p:txBody>
      </p:sp>
      <p:sp>
        <p:nvSpPr>
          <p:cNvPr id="9313" name="TextBox 446"/>
          <p:cNvSpPr txBox="1">
            <a:spLocks noChangeArrowheads="1"/>
          </p:cNvSpPr>
          <p:nvPr/>
        </p:nvSpPr>
        <p:spPr bwMode="auto">
          <a:xfrm>
            <a:off x="5089525" y="5343525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-</a:t>
            </a:r>
          </a:p>
        </p:txBody>
      </p:sp>
      <p:sp>
        <p:nvSpPr>
          <p:cNvPr id="9314" name="TextBox 430"/>
          <p:cNvSpPr txBox="1">
            <a:spLocks noChangeArrowheads="1"/>
          </p:cNvSpPr>
          <p:nvPr/>
        </p:nvSpPr>
        <p:spPr bwMode="auto">
          <a:xfrm>
            <a:off x="5089525" y="2790825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-</a:t>
            </a:r>
          </a:p>
        </p:txBody>
      </p:sp>
      <p:sp>
        <p:nvSpPr>
          <p:cNvPr id="9315" name="TextBox 431"/>
          <p:cNvSpPr txBox="1">
            <a:spLocks noChangeArrowheads="1"/>
          </p:cNvSpPr>
          <p:nvPr/>
        </p:nvSpPr>
        <p:spPr bwMode="auto">
          <a:xfrm>
            <a:off x="5089525" y="2962275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9316" name="TextBox 432"/>
          <p:cNvSpPr txBox="1">
            <a:spLocks noChangeArrowheads="1"/>
          </p:cNvSpPr>
          <p:nvPr/>
        </p:nvSpPr>
        <p:spPr bwMode="auto">
          <a:xfrm>
            <a:off x="5089525" y="3143250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9317" name="TextBox 434"/>
          <p:cNvSpPr txBox="1">
            <a:spLocks noChangeArrowheads="1"/>
          </p:cNvSpPr>
          <p:nvPr/>
        </p:nvSpPr>
        <p:spPr bwMode="auto">
          <a:xfrm>
            <a:off x="5089525" y="3571875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-</a:t>
            </a:r>
          </a:p>
        </p:txBody>
      </p:sp>
      <p:sp>
        <p:nvSpPr>
          <p:cNvPr id="9318" name="TextBox 437"/>
          <p:cNvSpPr txBox="1">
            <a:spLocks noChangeArrowheads="1"/>
          </p:cNvSpPr>
          <p:nvPr/>
        </p:nvSpPr>
        <p:spPr bwMode="auto">
          <a:xfrm>
            <a:off x="5089525" y="3802063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9319" name="TextBox 438"/>
          <p:cNvSpPr txBox="1">
            <a:spLocks noChangeArrowheads="1"/>
          </p:cNvSpPr>
          <p:nvPr/>
        </p:nvSpPr>
        <p:spPr bwMode="auto">
          <a:xfrm>
            <a:off x="5089525" y="4038600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9320" name="TextBox 439"/>
          <p:cNvSpPr txBox="1">
            <a:spLocks noChangeArrowheads="1"/>
          </p:cNvSpPr>
          <p:nvPr/>
        </p:nvSpPr>
        <p:spPr bwMode="auto">
          <a:xfrm>
            <a:off x="5089525" y="4230688"/>
            <a:ext cx="2651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-</a:t>
            </a:r>
          </a:p>
        </p:txBody>
      </p:sp>
      <p:sp>
        <p:nvSpPr>
          <p:cNvPr id="9321" name="TextBox 440"/>
          <p:cNvSpPr txBox="1">
            <a:spLocks noChangeArrowheads="1"/>
          </p:cNvSpPr>
          <p:nvPr/>
        </p:nvSpPr>
        <p:spPr bwMode="auto">
          <a:xfrm>
            <a:off x="5089525" y="4425950"/>
            <a:ext cx="2651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9322" name="TextBox 442"/>
          <p:cNvSpPr txBox="1">
            <a:spLocks noChangeArrowheads="1"/>
          </p:cNvSpPr>
          <p:nvPr/>
        </p:nvSpPr>
        <p:spPr bwMode="auto">
          <a:xfrm>
            <a:off x="5089525" y="4652963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9323" name="TextBox 443"/>
          <p:cNvSpPr txBox="1">
            <a:spLocks noChangeArrowheads="1"/>
          </p:cNvSpPr>
          <p:nvPr/>
        </p:nvSpPr>
        <p:spPr bwMode="auto">
          <a:xfrm>
            <a:off x="5089525" y="4845050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-</a:t>
            </a:r>
          </a:p>
        </p:txBody>
      </p:sp>
      <p:sp>
        <p:nvSpPr>
          <p:cNvPr id="9324" name="TextBox 445"/>
          <p:cNvSpPr txBox="1">
            <a:spLocks noChangeArrowheads="1"/>
          </p:cNvSpPr>
          <p:nvPr/>
        </p:nvSpPr>
        <p:spPr bwMode="auto">
          <a:xfrm>
            <a:off x="5089525" y="5067300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9325" name="TextBox 444"/>
          <p:cNvSpPr txBox="1">
            <a:spLocks noChangeArrowheads="1"/>
          </p:cNvSpPr>
          <p:nvPr/>
        </p:nvSpPr>
        <p:spPr bwMode="auto">
          <a:xfrm>
            <a:off x="5089525" y="5540375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9326" name="TextBox 448"/>
          <p:cNvSpPr txBox="1">
            <a:spLocks noChangeArrowheads="1"/>
          </p:cNvSpPr>
          <p:nvPr/>
        </p:nvSpPr>
        <p:spPr bwMode="auto">
          <a:xfrm>
            <a:off x="5089525" y="5721350"/>
            <a:ext cx="265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b="1" dirty="0"/>
              <a:t>X</a:t>
            </a:r>
          </a:p>
        </p:txBody>
      </p:sp>
      <p:sp>
        <p:nvSpPr>
          <p:cNvPr id="466" name="Rounded Rectangle 465"/>
          <p:cNvSpPr/>
          <p:nvPr/>
        </p:nvSpPr>
        <p:spPr>
          <a:xfrm>
            <a:off x="5743575" y="1858963"/>
            <a:ext cx="765175" cy="153987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467" name="Rounded Rectangle 466"/>
          <p:cNvSpPr/>
          <p:nvPr/>
        </p:nvSpPr>
        <p:spPr>
          <a:xfrm>
            <a:off x="5859463" y="2820988"/>
            <a:ext cx="1023937" cy="152400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Sum. Task -Phase1</a:t>
            </a:r>
          </a:p>
        </p:txBody>
      </p:sp>
      <p:sp>
        <p:nvSpPr>
          <p:cNvPr id="468" name="Rounded Rectangle 467"/>
          <p:cNvSpPr/>
          <p:nvPr/>
        </p:nvSpPr>
        <p:spPr>
          <a:xfrm>
            <a:off x="5888038" y="3024188"/>
            <a:ext cx="485775" cy="128587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Task 1</a:t>
            </a:r>
          </a:p>
        </p:txBody>
      </p:sp>
      <p:sp>
        <p:nvSpPr>
          <p:cNvPr id="470" name="Rounded Rectangle 469"/>
          <p:cNvSpPr/>
          <p:nvPr/>
        </p:nvSpPr>
        <p:spPr>
          <a:xfrm>
            <a:off x="5797550" y="2576513"/>
            <a:ext cx="1155700" cy="17462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PMC  </a:t>
            </a:r>
            <a:r>
              <a:rPr lang="en-US" sz="800" dirty="0">
                <a:solidFill>
                  <a:schemeClr val="bg1"/>
                </a:solidFill>
              </a:rPr>
              <a:t>Summary Task</a:t>
            </a:r>
          </a:p>
        </p:txBody>
      </p:sp>
      <p:sp>
        <p:nvSpPr>
          <p:cNvPr id="471" name="Rounded Rectangle 470"/>
          <p:cNvSpPr/>
          <p:nvPr/>
        </p:nvSpPr>
        <p:spPr>
          <a:xfrm>
            <a:off x="6877050" y="3603625"/>
            <a:ext cx="1128713" cy="184150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Sum. Task – Phase2</a:t>
            </a:r>
          </a:p>
        </p:txBody>
      </p:sp>
      <p:sp>
        <p:nvSpPr>
          <p:cNvPr id="472" name="Rounded Rectangle 471"/>
          <p:cNvSpPr/>
          <p:nvPr/>
        </p:nvSpPr>
        <p:spPr>
          <a:xfrm>
            <a:off x="6877050" y="3849688"/>
            <a:ext cx="495300" cy="14287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Task 3</a:t>
            </a:r>
          </a:p>
        </p:txBody>
      </p:sp>
      <p:sp>
        <p:nvSpPr>
          <p:cNvPr id="473" name="Rounded Rectangle 472"/>
          <p:cNvSpPr/>
          <p:nvPr/>
        </p:nvSpPr>
        <p:spPr>
          <a:xfrm>
            <a:off x="7237413" y="4070350"/>
            <a:ext cx="503237" cy="152400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Task 4</a:t>
            </a:r>
          </a:p>
        </p:txBody>
      </p:sp>
      <p:sp>
        <p:nvSpPr>
          <p:cNvPr id="474" name="Rounded Rectangle 473"/>
          <p:cNvSpPr/>
          <p:nvPr/>
        </p:nvSpPr>
        <p:spPr>
          <a:xfrm>
            <a:off x="7740650" y="4271963"/>
            <a:ext cx="1062038" cy="151606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Sum.Task – Phase3</a:t>
            </a:r>
          </a:p>
        </p:txBody>
      </p:sp>
      <p:sp>
        <p:nvSpPr>
          <p:cNvPr id="476" name="Rounded Rectangle 475"/>
          <p:cNvSpPr/>
          <p:nvPr/>
        </p:nvSpPr>
        <p:spPr>
          <a:xfrm>
            <a:off x="8037513" y="4849813"/>
            <a:ext cx="1076325" cy="150812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Sum. Task – Phase4</a:t>
            </a:r>
          </a:p>
        </p:txBody>
      </p:sp>
      <p:sp>
        <p:nvSpPr>
          <p:cNvPr id="477" name="Rounded Rectangle 476"/>
          <p:cNvSpPr/>
          <p:nvPr/>
        </p:nvSpPr>
        <p:spPr>
          <a:xfrm>
            <a:off x="8101013" y="5065713"/>
            <a:ext cx="611187" cy="17462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Task 6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78" name="Rounded Rectangle 477"/>
          <p:cNvSpPr/>
          <p:nvPr/>
        </p:nvSpPr>
        <p:spPr>
          <a:xfrm>
            <a:off x="8037513" y="5343525"/>
            <a:ext cx="1076325" cy="173038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Sum. Task – Phase 5</a:t>
            </a:r>
          </a:p>
        </p:txBody>
      </p:sp>
      <p:sp>
        <p:nvSpPr>
          <p:cNvPr id="479" name="Rounded Rectangle 478"/>
          <p:cNvSpPr/>
          <p:nvPr/>
        </p:nvSpPr>
        <p:spPr>
          <a:xfrm>
            <a:off x="8101013" y="5611813"/>
            <a:ext cx="611187" cy="133350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Task 7</a:t>
            </a:r>
          </a:p>
        </p:txBody>
      </p:sp>
      <p:sp>
        <p:nvSpPr>
          <p:cNvPr id="480" name="Diamond 479"/>
          <p:cNvSpPr/>
          <p:nvPr/>
        </p:nvSpPr>
        <p:spPr>
          <a:xfrm>
            <a:off x="6805613" y="3394075"/>
            <a:ext cx="147637" cy="161925"/>
          </a:xfrm>
          <a:prstGeom prst="diamond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481" name="Diamond 480"/>
          <p:cNvSpPr/>
          <p:nvPr/>
        </p:nvSpPr>
        <p:spPr>
          <a:xfrm>
            <a:off x="8199438" y="4665663"/>
            <a:ext cx="147637" cy="161925"/>
          </a:xfrm>
          <a:prstGeom prst="diamond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000" dirty="0">
              <a:solidFill>
                <a:schemeClr val="bg1"/>
              </a:solidFill>
            </a:endParaRPr>
          </a:p>
        </p:txBody>
      </p:sp>
      <p:cxnSp>
        <p:nvCxnSpPr>
          <p:cNvPr id="483" name="Elbow Connector 482"/>
          <p:cNvCxnSpPr>
            <a:stCxn id="468" idx="3"/>
            <a:endCxn id="183" idx="1"/>
          </p:cNvCxnSpPr>
          <p:nvPr/>
        </p:nvCxnSpPr>
        <p:spPr>
          <a:xfrm flipH="1">
            <a:off x="6372415" y="3088482"/>
            <a:ext cx="1398" cy="168876"/>
          </a:xfrm>
          <a:prstGeom prst="bentConnector5">
            <a:avLst>
              <a:gd name="adj1" fmla="val -16351931"/>
              <a:gd name="adj2" fmla="val 58264"/>
              <a:gd name="adj3" fmla="val 1645193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Elbow Connector 483"/>
          <p:cNvCxnSpPr>
            <a:stCxn id="469" idx="3"/>
            <a:endCxn id="472" idx="1"/>
          </p:cNvCxnSpPr>
          <p:nvPr/>
        </p:nvCxnSpPr>
        <p:spPr>
          <a:xfrm flipH="1">
            <a:off x="6877050" y="3286125"/>
            <a:ext cx="6350" cy="635000"/>
          </a:xfrm>
          <a:prstGeom prst="bentConnector5">
            <a:avLst>
              <a:gd name="adj1" fmla="val -4024648"/>
              <a:gd name="adj2" fmla="val 41969"/>
              <a:gd name="adj3" fmla="val 412464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Elbow Connector 484"/>
          <p:cNvCxnSpPr>
            <a:stCxn id="473" idx="3"/>
            <a:endCxn id="195" idx="1"/>
          </p:cNvCxnSpPr>
          <p:nvPr/>
        </p:nvCxnSpPr>
        <p:spPr>
          <a:xfrm flipH="1">
            <a:off x="7739460" y="4146550"/>
            <a:ext cx="1190" cy="342634"/>
          </a:xfrm>
          <a:prstGeom prst="bentConnector5">
            <a:avLst>
              <a:gd name="adj1" fmla="val -19210084"/>
              <a:gd name="adj2" fmla="val 28093"/>
              <a:gd name="adj3" fmla="val 1931008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475" idx="3"/>
            <a:endCxn id="477" idx="1"/>
          </p:cNvCxnSpPr>
          <p:nvPr/>
        </p:nvCxnSpPr>
        <p:spPr>
          <a:xfrm flipH="1">
            <a:off x="8101013" y="4563003"/>
            <a:ext cx="171053" cy="590023"/>
          </a:xfrm>
          <a:prstGeom prst="bentConnector5">
            <a:avLst>
              <a:gd name="adj1" fmla="val -133643"/>
              <a:gd name="adj2" fmla="val 46063"/>
              <a:gd name="adj3" fmla="val 23364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Elbow Connector 486"/>
          <p:cNvCxnSpPr>
            <a:stCxn id="477" idx="3"/>
            <a:endCxn id="479" idx="1"/>
          </p:cNvCxnSpPr>
          <p:nvPr/>
        </p:nvCxnSpPr>
        <p:spPr>
          <a:xfrm flipH="1">
            <a:off x="8101013" y="5153025"/>
            <a:ext cx="611187" cy="525463"/>
          </a:xfrm>
          <a:prstGeom prst="bentConnector5">
            <a:avLst>
              <a:gd name="adj1" fmla="val -37403"/>
              <a:gd name="adj2" fmla="val 26586"/>
              <a:gd name="adj3" fmla="val 13740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7" name="Rounded Rectangle 496"/>
          <p:cNvSpPr/>
          <p:nvPr/>
        </p:nvSpPr>
        <p:spPr>
          <a:xfrm>
            <a:off x="6291263" y="3409950"/>
            <a:ext cx="509587" cy="128588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M.Task </a:t>
            </a:r>
          </a:p>
        </p:txBody>
      </p:sp>
      <p:sp>
        <p:nvSpPr>
          <p:cNvPr id="506" name="Rounded Rectangle 505"/>
          <p:cNvSpPr/>
          <p:nvPr/>
        </p:nvSpPr>
        <p:spPr>
          <a:xfrm>
            <a:off x="7669213" y="4678363"/>
            <a:ext cx="509587" cy="13017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M.Task </a:t>
            </a:r>
          </a:p>
        </p:txBody>
      </p:sp>
      <p:cxnSp>
        <p:nvCxnSpPr>
          <p:cNvPr id="513" name="Straight Arrow Connector 512"/>
          <p:cNvCxnSpPr>
            <a:stCxn id="211" idx="3"/>
            <a:endCxn id="512" idx="1"/>
          </p:cNvCxnSpPr>
          <p:nvPr/>
        </p:nvCxnSpPr>
        <p:spPr>
          <a:xfrm>
            <a:off x="4719638" y="5830888"/>
            <a:ext cx="3381375" cy="15875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ot"/>
            <a:tailEnd type="stealt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53" name="TextBox 118"/>
          <p:cNvSpPr txBox="1">
            <a:spLocks noChangeArrowheads="1"/>
          </p:cNvSpPr>
          <p:nvPr/>
        </p:nvSpPr>
        <p:spPr bwMode="auto">
          <a:xfrm>
            <a:off x="7640638" y="1227138"/>
            <a:ext cx="1423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i="1" dirty="0" smtClean="0">
                <a:ea typeface="ヒラギノ角ゴ Pro W3"/>
                <a:cs typeface="ヒラギノ角ゴ Pro W3"/>
              </a:rPr>
              <a:t>MS Project</a:t>
            </a:r>
            <a:endParaRPr lang="en-US" altLang="en-US" sz="1000" b="1" i="1" dirty="0">
              <a:ea typeface="ヒラギノ角ゴ Pro W3"/>
              <a:cs typeface="ヒラギノ角ゴ Pro W3"/>
            </a:endParaRPr>
          </a:p>
        </p:txBody>
      </p:sp>
      <p:sp>
        <p:nvSpPr>
          <p:cNvPr id="490" name="Octagon 489"/>
          <p:cNvSpPr/>
          <p:nvPr/>
        </p:nvSpPr>
        <p:spPr>
          <a:xfrm>
            <a:off x="8802688" y="1795463"/>
            <a:ext cx="161925" cy="225425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29" name="Octagon 528"/>
          <p:cNvSpPr/>
          <p:nvPr/>
        </p:nvSpPr>
        <p:spPr>
          <a:xfrm>
            <a:off x="8794750" y="2536825"/>
            <a:ext cx="160338" cy="225425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31" name="Octagon 530"/>
          <p:cNvSpPr/>
          <p:nvPr/>
        </p:nvSpPr>
        <p:spPr>
          <a:xfrm>
            <a:off x="8794750" y="3359150"/>
            <a:ext cx="160338" cy="225425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34" name="Octagon 533"/>
          <p:cNvSpPr/>
          <p:nvPr/>
        </p:nvSpPr>
        <p:spPr>
          <a:xfrm>
            <a:off x="8802688" y="4567238"/>
            <a:ext cx="161925" cy="223837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39" name="Octagon 538"/>
          <p:cNvSpPr/>
          <p:nvPr/>
        </p:nvSpPr>
        <p:spPr>
          <a:xfrm>
            <a:off x="766763" y="2957513"/>
            <a:ext cx="160337" cy="225425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0" name="Octagon 539"/>
          <p:cNvSpPr/>
          <p:nvPr/>
        </p:nvSpPr>
        <p:spPr>
          <a:xfrm>
            <a:off x="766763" y="3186113"/>
            <a:ext cx="160337" cy="225425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1" name="Octagon 540"/>
          <p:cNvSpPr/>
          <p:nvPr/>
        </p:nvSpPr>
        <p:spPr>
          <a:xfrm>
            <a:off x="766763" y="3840658"/>
            <a:ext cx="160337" cy="223838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2" name="Octagon 541"/>
          <p:cNvSpPr/>
          <p:nvPr/>
        </p:nvSpPr>
        <p:spPr>
          <a:xfrm>
            <a:off x="757239" y="5203032"/>
            <a:ext cx="160337" cy="223838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3" name="Octagon 542"/>
          <p:cNvSpPr/>
          <p:nvPr/>
        </p:nvSpPr>
        <p:spPr>
          <a:xfrm>
            <a:off x="766763" y="4367213"/>
            <a:ext cx="160337" cy="223837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4" name="Octagon 543"/>
          <p:cNvSpPr/>
          <p:nvPr/>
        </p:nvSpPr>
        <p:spPr>
          <a:xfrm>
            <a:off x="766763" y="4948238"/>
            <a:ext cx="160337" cy="225425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5" name="Octagon 544"/>
          <p:cNvSpPr/>
          <p:nvPr/>
        </p:nvSpPr>
        <p:spPr>
          <a:xfrm>
            <a:off x="765175" y="5468740"/>
            <a:ext cx="161925" cy="225425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366" name="TextBox 495"/>
          <p:cNvSpPr txBox="1">
            <a:spLocks noChangeArrowheads="1"/>
          </p:cNvSpPr>
          <p:nvPr/>
        </p:nvSpPr>
        <p:spPr bwMode="auto">
          <a:xfrm>
            <a:off x="4283968" y="5877272"/>
            <a:ext cx="481012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dirty="0"/>
              <a:t>        </a:t>
            </a:r>
          </a:p>
          <a:p>
            <a:pPr eaLnBrk="1" hangingPunct="1"/>
            <a:r>
              <a:rPr lang="en-AU" altLang="en-US" sz="800" dirty="0"/>
              <a:t>      - Data Transferred from SAP to </a:t>
            </a:r>
            <a:r>
              <a:rPr lang="en-AU" altLang="en-US" sz="800" dirty="0" smtClean="0"/>
              <a:t>MSP(Project/Phase </a:t>
            </a:r>
            <a:r>
              <a:rPr lang="en-AU" altLang="en-US" sz="800" dirty="0"/>
              <a:t>Milestone-Dates –Create/Change)</a:t>
            </a:r>
          </a:p>
          <a:p>
            <a:pPr eaLnBrk="1" hangingPunct="1"/>
            <a:endParaRPr lang="en-AU" altLang="en-US" sz="800" dirty="0"/>
          </a:p>
          <a:p>
            <a:pPr eaLnBrk="1" hangingPunct="1"/>
            <a:r>
              <a:rPr lang="en-AU" altLang="en-US" sz="800" dirty="0"/>
              <a:t>      - Data Transferred from </a:t>
            </a:r>
            <a:r>
              <a:rPr lang="en-AU" altLang="en-US" sz="800" dirty="0" smtClean="0"/>
              <a:t>MSP </a:t>
            </a:r>
            <a:r>
              <a:rPr lang="en-AU" altLang="en-US" sz="800" dirty="0"/>
              <a:t>to SAP(Detailed Task/Date/Duration/Relationship – Create/Change)</a:t>
            </a:r>
          </a:p>
          <a:p>
            <a:pPr eaLnBrk="1" hangingPunct="1"/>
            <a:endParaRPr lang="en-AU" altLang="en-US" sz="800" dirty="0"/>
          </a:p>
          <a:p>
            <a:pPr eaLnBrk="1" hangingPunct="1"/>
            <a:r>
              <a:rPr lang="en-AU" altLang="en-US" sz="800" dirty="0"/>
              <a:t>Note: Deletion will not be allowed in SAP and MS EPM. Deletion Indicator will be updated both ways.</a:t>
            </a:r>
          </a:p>
          <a:p>
            <a:pPr eaLnBrk="1" hangingPunct="1"/>
            <a:endParaRPr lang="en-AU" altLang="en-US" sz="800" dirty="0"/>
          </a:p>
        </p:txBody>
      </p:sp>
      <p:pic>
        <p:nvPicPr>
          <p:cNvPr id="9367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81" y="5981700"/>
            <a:ext cx="274637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2" name="Octagon 551"/>
          <p:cNvSpPr/>
          <p:nvPr/>
        </p:nvSpPr>
        <p:spPr>
          <a:xfrm>
            <a:off x="4342706" y="6237288"/>
            <a:ext cx="161925" cy="225425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58" name="Straight Connector 557"/>
          <p:cNvCxnSpPr/>
          <p:nvPr/>
        </p:nvCxnSpPr>
        <p:spPr>
          <a:xfrm>
            <a:off x="4794250" y="1552575"/>
            <a:ext cx="0" cy="45608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37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6091238"/>
            <a:ext cx="14605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6237288"/>
            <a:ext cx="104775" cy="1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7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3" y="6330950"/>
            <a:ext cx="2222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7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6453188"/>
            <a:ext cx="1651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74" name="TextBox 510"/>
          <p:cNvSpPr txBox="1">
            <a:spLocks noChangeArrowheads="1"/>
          </p:cNvSpPr>
          <p:nvPr/>
        </p:nvSpPr>
        <p:spPr bwMode="auto">
          <a:xfrm>
            <a:off x="4625975" y="879475"/>
            <a:ext cx="641350" cy="338138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AU" altLang="en-US" sz="800" dirty="0"/>
              <a:t>SAP Object</a:t>
            </a:r>
          </a:p>
        </p:txBody>
      </p:sp>
      <p:sp>
        <p:nvSpPr>
          <p:cNvPr id="9375" name="TextBox 567"/>
          <p:cNvSpPr txBox="1">
            <a:spLocks noChangeArrowheads="1"/>
          </p:cNvSpPr>
          <p:nvPr/>
        </p:nvSpPr>
        <p:spPr bwMode="auto">
          <a:xfrm>
            <a:off x="4892675" y="1173163"/>
            <a:ext cx="642938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AU" altLang="en-US" sz="800" dirty="0"/>
              <a:t>Transfer</a:t>
            </a:r>
          </a:p>
          <a:p>
            <a:pPr algn="ctr" eaLnBrk="1" hangingPunct="1"/>
            <a:r>
              <a:rPr lang="en-AU" altLang="en-US" sz="800" dirty="0"/>
              <a:t>Indicator</a:t>
            </a:r>
          </a:p>
        </p:txBody>
      </p:sp>
      <p:cxnSp>
        <p:nvCxnSpPr>
          <p:cNvPr id="517" name="Elbow Connector 516"/>
          <p:cNvCxnSpPr/>
          <p:nvPr/>
        </p:nvCxnSpPr>
        <p:spPr>
          <a:xfrm>
            <a:off x="2965450" y="6597650"/>
            <a:ext cx="371475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77" name="TextBox 118"/>
          <p:cNvSpPr txBox="1">
            <a:spLocks noChangeArrowheads="1"/>
          </p:cNvSpPr>
          <p:nvPr/>
        </p:nvSpPr>
        <p:spPr bwMode="auto">
          <a:xfrm>
            <a:off x="4645025" y="619125"/>
            <a:ext cx="8032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i="1" dirty="0">
                <a:ea typeface="ヒラギノ角ゴ Pro W3"/>
                <a:cs typeface="ヒラギノ角ゴ Pro W3"/>
              </a:rPr>
              <a:t>SAP EPC</a:t>
            </a:r>
          </a:p>
        </p:txBody>
      </p:sp>
      <p:sp>
        <p:nvSpPr>
          <p:cNvPr id="584" name="TextBox 583"/>
          <p:cNvSpPr txBox="1"/>
          <p:nvPr/>
        </p:nvSpPr>
        <p:spPr>
          <a:xfrm>
            <a:off x="1728192" y="2113807"/>
            <a:ext cx="554306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800" dirty="0"/>
              <a:t>Budget</a:t>
            </a:r>
          </a:p>
        </p:txBody>
      </p:sp>
      <p:sp>
        <p:nvSpPr>
          <p:cNvPr id="611" name="TextBox 610"/>
          <p:cNvSpPr txBox="1"/>
          <p:nvPr/>
        </p:nvSpPr>
        <p:spPr>
          <a:xfrm>
            <a:off x="2272035" y="2113807"/>
            <a:ext cx="931813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800" dirty="0"/>
              <a:t>Cost Allocation</a:t>
            </a:r>
          </a:p>
        </p:txBody>
      </p:sp>
      <p:sp>
        <p:nvSpPr>
          <p:cNvPr id="525" name="TextBox 524"/>
          <p:cNvSpPr txBox="1"/>
          <p:nvPr/>
        </p:nvSpPr>
        <p:spPr>
          <a:xfrm>
            <a:off x="3132796" y="2113807"/>
            <a:ext cx="802413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800" dirty="0"/>
              <a:t>Procurement</a:t>
            </a:r>
          </a:p>
        </p:txBody>
      </p:sp>
      <p:sp>
        <p:nvSpPr>
          <p:cNvPr id="9387" name="TextBox 1086"/>
          <p:cNvSpPr txBox="1">
            <a:spLocks noChangeArrowheads="1"/>
          </p:cNvSpPr>
          <p:nvPr/>
        </p:nvSpPr>
        <p:spPr bwMode="auto">
          <a:xfrm>
            <a:off x="3224213" y="2349500"/>
            <a:ext cx="1400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AU" altLang="en-US" sz="800" dirty="0"/>
              <a:t>Procurement &amp; Timesheet at same level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935018" y="2113807"/>
            <a:ext cx="802413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800" dirty="0"/>
              <a:t>Timesheet</a:t>
            </a:r>
          </a:p>
        </p:txBody>
      </p:sp>
      <p:sp>
        <p:nvSpPr>
          <p:cNvPr id="9391" name="Title 1"/>
          <p:cNvSpPr txBox="1">
            <a:spLocks/>
          </p:cNvSpPr>
          <p:nvPr/>
        </p:nvSpPr>
        <p:spPr bwMode="auto">
          <a:xfrm>
            <a:off x="766763" y="19125"/>
            <a:ext cx="8027987" cy="45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AU" altLang="en-US" sz="2000" b="1" dirty="0">
                <a:solidFill>
                  <a:schemeClr val="tx2"/>
                </a:solidFill>
                <a:latin typeface="Calibri" panose="020F0502020204030204" pitchFamily="34" charset="0"/>
              </a:rPr>
              <a:t>Scenario 2 – Detailed Task in </a:t>
            </a:r>
            <a:r>
              <a:rPr lang="en-AU" altLang="en-US" sz="20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MSP </a:t>
            </a:r>
            <a:r>
              <a:rPr lang="en-AU" altLang="en-US" sz="2000" b="1" dirty="0">
                <a:solidFill>
                  <a:schemeClr val="tx2"/>
                </a:solidFill>
                <a:latin typeface="Calibri" panose="020F0502020204030204" pitchFamily="34" charset="0"/>
              </a:rPr>
              <a:t>mapped to Cost Breakdown Structure</a:t>
            </a:r>
          </a:p>
        </p:txBody>
      </p:sp>
      <p:cxnSp>
        <p:nvCxnSpPr>
          <p:cNvPr id="185" name="Straight Connector 184"/>
          <p:cNvCxnSpPr/>
          <p:nvPr/>
        </p:nvCxnSpPr>
        <p:spPr>
          <a:xfrm>
            <a:off x="5651500" y="1571625"/>
            <a:ext cx="0" cy="45608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3" name="TextBox 567"/>
          <p:cNvSpPr txBox="1">
            <a:spLocks noChangeArrowheads="1"/>
          </p:cNvSpPr>
          <p:nvPr/>
        </p:nvSpPr>
        <p:spPr bwMode="auto">
          <a:xfrm>
            <a:off x="5222875" y="1457325"/>
            <a:ext cx="715963" cy="338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AU" altLang="en-US" sz="800" dirty="0"/>
              <a:t>Assignation Type</a:t>
            </a:r>
          </a:p>
        </p:txBody>
      </p:sp>
      <p:sp>
        <p:nvSpPr>
          <p:cNvPr id="9394" name="TextBox 188"/>
          <p:cNvSpPr txBox="1">
            <a:spLocks noChangeArrowheads="1"/>
          </p:cNvSpPr>
          <p:nvPr/>
        </p:nvSpPr>
        <p:spPr bwMode="auto">
          <a:xfrm>
            <a:off x="5360987" y="2994025"/>
            <a:ext cx="3333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dirty="0" smtClean="0"/>
              <a:t>C1</a:t>
            </a:r>
            <a:endParaRPr lang="en-AU" altLang="en-US" sz="800" dirty="0"/>
          </a:p>
        </p:txBody>
      </p:sp>
      <p:sp>
        <p:nvSpPr>
          <p:cNvPr id="9395" name="TextBox 190"/>
          <p:cNvSpPr txBox="1">
            <a:spLocks noChangeArrowheads="1"/>
          </p:cNvSpPr>
          <p:nvPr/>
        </p:nvSpPr>
        <p:spPr bwMode="auto">
          <a:xfrm>
            <a:off x="5351845" y="3172218"/>
            <a:ext cx="3238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dirty="0"/>
              <a:t>C</a:t>
            </a:r>
            <a:r>
              <a:rPr lang="en-AU" altLang="en-US" sz="800" dirty="0" smtClean="0"/>
              <a:t>1</a:t>
            </a:r>
            <a:endParaRPr lang="en-AU" altLang="en-US" sz="800" dirty="0"/>
          </a:p>
        </p:txBody>
      </p:sp>
      <p:sp>
        <p:nvSpPr>
          <p:cNvPr id="9396" name="TextBox 192"/>
          <p:cNvSpPr txBox="1">
            <a:spLocks noChangeArrowheads="1"/>
          </p:cNvSpPr>
          <p:nvPr/>
        </p:nvSpPr>
        <p:spPr bwMode="auto">
          <a:xfrm>
            <a:off x="5349529" y="3796920"/>
            <a:ext cx="3206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dirty="0"/>
              <a:t>C</a:t>
            </a:r>
            <a:r>
              <a:rPr lang="en-AU" altLang="en-US" sz="800" dirty="0" smtClean="0"/>
              <a:t>2</a:t>
            </a:r>
            <a:endParaRPr lang="en-AU" altLang="en-US" sz="800" dirty="0"/>
          </a:p>
        </p:txBody>
      </p:sp>
      <p:sp>
        <p:nvSpPr>
          <p:cNvPr id="9397" name="TextBox 193"/>
          <p:cNvSpPr txBox="1">
            <a:spLocks noChangeArrowheads="1"/>
          </p:cNvSpPr>
          <p:nvPr/>
        </p:nvSpPr>
        <p:spPr bwMode="auto">
          <a:xfrm>
            <a:off x="5349529" y="4039056"/>
            <a:ext cx="3206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dirty="0">
                <a:solidFill>
                  <a:srgbClr val="C00000"/>
                </a:solidFill>
              </a:rPr>
              <a:t>C</a:t>
            </a:r>
            <a:r>
              <a:rPr lang="en-AU" altLang="en-US" sz="800" dirty="0" smtClean="0">
                <a:solidFill>
                  <a:srgbClr val="C00000"/>
                </a:solidFill>
              </a:rPr>
              <a:t>4</a:t>
            </a:r>
            <a:endParaRPr lang="en-AU" altLang="en-US" sz="800" dirty="0">
              <a:solidFill>
                <a:srgbClr val="C00000"/>
              </a:solidFill>
            </a:endParaRPr>
          </a:p>
        </p:txBody>
      </p:sp>
      <p:sp>
        <p:nvSpPr>
          <p:cNvPr id="9398" name="TextBox 194"/>
          <p:cNvSpPr txBox="1">
            <a:spLocks noChangeArrowheads="1"/>
          </p:cNvSpPr>
          <p:nvPr/>
        </p:nvSpPr>
        <p:spPr bwMode="auto">
          <a:xfrm>
            <a:off x="5342325" y="4442149"/>
            <a:ext cx="34163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dirty="0"/>
              <a:t>C</a:t>
            </a:r>
            <a:r>
              <a:rPr lang="en-AU" altLang="en-US" sz="800" dirty="0" smtClean="0"/>
              <a:t>3</a:t>
            </a:r>
            <a:endParaRPr lang="en-AU" altLang="en-US" sz="800" dirty="0"/>
          </a:p>
        </p:txBody>
      </p:sp>
      <p:sp>
        <p:nvSpPr>
          <p:cNvPr id="9400" name="TextBox 197"/>
          <p:cNvSpPr txBox="1">
            <a:spLocks noChangeArrowheads="1"/>
          </p:cNvSpPr>
          <p:nvPr/>
        </p:nvSpPr>
        <p:spPr bwMode="auto">
          <a:xfrm>
            <a:off x="5349529" y="5053013"/>
            <a:ext cx="3206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dirty="0"/>
              <a:t>C</a:t>
            </a:r>
            <a:r>
              <a:rPr lang="en-AU" altLang="en-US" sz="800" dirty="0" smtClean="0"/>
              <a:t>4</a:t>
            </a:r>
            <a:endParaRPr lang="en-AU" altLang="en-US" sz="800" dirty="0"/>
          </a:p>
        </p:txBody>
      </p:sp>
      <p:sp>
        <p:nvSpPr>
          <p:cNvPr id="9401" name="TextBox 203"/>
          <p:cNvSpPr txBox="1">
            <a:spLocks noChangeArrowheads="1"/>
          </p:cNvSpPr>
          <p:nvPr/>
        </p:nvSpPr>
        <p:spPr bwMode="auto">
          <a:xfrm>
            <a:off x="5349529" y="5582106"/>
            <a:ext cx="3206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800" dirty="0"/>
              <a:t>C</a:t>
            </a:r>
            <a:r>
              <a:rPr lang="en-AU" altLang="en-US" sz="800" dirty="0" smtClean="0"/>
              <a:t>5</a:t>
            </a:r>
            <a:endParaRPr lang="en-AU" altLang="en-US" sz="800" dirty="0"/>
          </a:p>
        </p:txBody>
      </p:sp>
      <p:cxnSp>
        <p:nvCxnSpPr>
          <p:cNvPr id="212" name="Curved Connector 211"/>
          <p:cNvCxnSpPr/>
          <p:nvPr/>
        </p:nvCxnSpPr>
        <p:spPr>
          <a:xfrm rot="5400000">
            <a:off x="1543051" y="2189162"/>
            <a:ext cx="322262" cy="60166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/>
          <p:nvPr/>
        </p:nvCxnSpPr>
        <p:spPr>
          <a:xfrm rot="10800000" flipV="1">
            <a:off x="1403350" y="2346325"/>
            <a:ext cx="1330325" cy="304800"/>
          </a:xfrm>
          <a:prstGeom prst="curvedConnector3">
            <a:avLst>
              <a:gd name="adj1" fmla="val 42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/>
          <p:nvPr/>
        </p:nvCxnSpPr>
        <p:spPr>
          <a:xfrm rot="10800000" flipV="1">
            <a:off x="1370013" y="2220913"/>
            <a:ext cx="2565400" cy="774700"/>
          </a:xfrm>
          <a:prstGeom prst="curvedConnector3">
            <a:avLst>
              <a:gd name="adj1" fmla="val 1434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/>
          <p:nvPr/>
        </p:nvCxnSpPr>
        <p:spPr>
          <a:xfrm rot="10800000" flipV="1">
            <a:off x="1908175" y="2220913"/>
            <a:ext cx="2027238" cy="989012"/>
          </a:xfrm>
          <a:prstGeom prst="curvedConnector3">
            <a:avLst>
              <a:gd name="adj1" fmla="val 128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/>
          <p:nvPr/>
        </p:nvCxnSpPr>
        <p:spPr>
          <a:xfrm rot="5400000">
            <a:off x="2373313" y="2335212"/>
            <a:ext cx="1620838" cy="1503363"/>
          </a:xfrm>
          <a:prstGeom prst="curvedConnector3">
            <a:avLst>
              <a:gd name="adj1" fmla="val 705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urved Connector 217"/>
          <p:cNvCxnSpPr/>
          <p:nvPr/>
        </p:nvCxnSpPr>
        <p:spPr>
          <a:xfrm rot="5400000">
            <a:off x="2555875" y="3140075"/>
            <a:ext cx="2212975" cy="4857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/>
          <p:nvPr/>
        </p:nvCxnSpPr>
        <p:spPr>
          <a:xfrm rot="5400000">
            <a:off x="2316956" y="3674270"/>
            <a:ext cx="2955925" cy="233362"/>
          </a:xfrm>
          <a:prstGeom prst="curvedConnector3">
            <a:avLst>
              <a:gd name="adj1" fmla="val 928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/>
          <p:cNvCxnSpPr/>
          <p:nvPr/>
        </p:nvCxnSpPr>
        <p:spPr>
          <a:xfrm rot="16200000" flipH="1">
            <a:off x="2634456" y="3650457"/>
            <a:ext cx="3259137" cy="6159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67994"/>
              </p:ext>
            </p:extLst>
          </p:nvPr>
        </p:nvGraphicFramePr>
        <p:xfrm>
          <a:off x="7027863" y="1636713"/>
          <a:ext cx="1716087" cy="17638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1121"/>
                <a:gridCol w="1024966"/>
              </a:tblGrid>
              <a:tr h="361991">
                <a:tc>
                  <a:txBody>
                    <a:bodyPr/>
                    <a:lstStyle/>
                    <a:p>
                      <a:pPr eaLnBrk="1" hangingPunct="1"/>
                      <a:r>
                        <a:rPr lang="en-AU" sz="800" dirty="0" smtClean="0"/>
                        <a:t>Assignation Type</a:t>
                      </a:r>
                      <a:endParaRPr lang="en-AU" sz="800" dirty="0"/>
                    </a:p>
                  </a:txBody>
                  <a:tcPr marL="91461" marR="91461" marT="45700" marB="45700"/>
                </a:tc>
                <a:tc>
                  <a:txBody>
                    <a:bodyPr/>
                    <a:lstStyle/>
                    <a:p>
                      <a:r>
                        <a:rPr lang="en-AU" sz="800" baseline="0" dirty="0" smtClean="0"/>
                        <a:t>Cost Breakdown Structure</a:t>
                      </a:r>
                      <a:endParaRPr lang="en-AU" sz="800" dirty="0"/>
                    </a:p>
                  </a:txBody>
                  <a:tcPr marL="91461" marR="91461" marT="45700" marB="45700"/>
                </a:tc>
              </a:tr>
              <a:tr h="213303">
                <a:tc>
                  <a:txBody>
                    <a:bodyPr/>
                    <a:lstStyle/>
                    <a:p>
                      <a:r>
                        <a:rPr lang="en-AU" sz="800" dirty="0" smtClean="0"/>
                        <a:t>C1 </a:t>
                      </a:r>
                      <a:endParaRPr lang="en-AU" sz="800" dirty="0"/>
                    </a:p>
                  </a:txBody>
                  <a:tcPr marL="91461" marR="91461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800" dirty="0" smtClean="0"/>
                        <a:t>Planning</a:t>
                      </a:r>
                      <a:endParaRPr lang="en-AU" sz="800" dirty="0"/>
                    </a:p>
                  </a:txBody>
                  <a:tcPr marL="91461" marR="91461" marT="45700" marB="45700"/>
                </a:tc>
              </a:tr>
              <a:tr h="213303">
                <a:tc>
                  <a:txBody>
                    <a:bodyPr/>
                    <a:lstStyle/>
                    <a:p>
                      <a:r>
                        <a:rPr lang="en-AU" sz="800" dirty="0" smtClean="0"/>
                        <a:t>C2</a:t>
                      </a:r>
                      <a:endParaRPr lang="en-AU" sz="800" dirty="0"/>
                    </a:p>
                  </a:txBody>
                  <a:tcPr marL="91461" marR="91461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800" dirty="0" smtClean="0"/>
                        <a:t>Design</a:t>
                      </a:r>
                      <a:endParaRPr lang="en-AU" sz="800" dirty="0"/>
                    </a:p>
                  </a:txBody>
                  <a:tcPr marL="91461" marR="91461" marT="45700" marB="45700"/>
                </a:tc>
              </a:tr>
              <a:tr h="213303">
                <a:tc>
                  <a:txBody>
                    <a:bodyPr/>
                    <a:lstStyle/>
                    <a:p>
                      <a:r>
                        <a:rPr lang="en-AU" sz="800" dirty="0" smtClean="0"/>
                        <a:t>C3</a:t>
                      </a:r>
                      <a:endParaRPr lang="en-AU" sz="800" dirty="0"/>
                    </a:p>
                  </a:txBody>
                  <a:tcPr marL="91461" marR="91461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800" dirty="0" smtClean="0"/>
                        <a:t>Construction</a:t>
                      </a:r>
                      <a:endParaRPr lang="en-AU" sz="800" dirty="0"/>
                    </a:p>
                  </a:txBody>
                  <a:tcPr marL="91461" marR="91461" marT="45700" marB="45700"/>
                </a:tc>
              </a:tr>
              <a:tr h="335205">
                <a:tc>
                  <a:txBody>
                    <a:bodyPr/>
                    <a:lstStyle/>
                    <a:p>
                      <a:r>
                        <a:rPr lang="en-AU" sz="800" dirty="0" smtClean="0"/>
                        <a:t>C4</a:t>
                      </a:r>
                      <a:endParaRPr lang="en-AU" sz="800" dirty="0"/>
                    </a:p>
                  </a:txBody>
                  <a:tcPr marL="91461" marR="91461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800" dirty="0" smtClean="0"/>
                        <a:t>Project Management</a:t>
                      </a:r>
                      <a:endParaRPr lang="en-AU" sz="800" dirty="0"/>
                    </a:p>
                  </a:txBody>
                  <a:tcPr marL="91461" marR="91461" marT="45700" marB="45700"/>
                </a:tc>
              </a:tr>
              <a:tr h="213303">
                <a:tc>
                  <a:txBody>
                    <a:bodyPr/>
                    <a:lstStyle/>
                    <a:p>
                      <a:r>
                        <a:rPr lang="en-AU" sz="800" dirty="0" smtClean="0"/>
                        <a:t>C5</a:t>
                      </a:r>
                      <a:endParaRPr lang="en-AU" sz="800" dirty="0"/>
                    </a:p>
                  </a:txBody>
                  <a:tcPr marL="91461" marR="91461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800" dirty="0" smtClean="0"/>
                        <a:t>Land Acquisition</a:t>
                      </a:r>
                      <a:endParaRPr lang="en-AU" sz="800" b="1" dirty="0" smtClean="0"/>
                    </a:p>
                  </a:txBody>
                  <a:tcPr marL="91461" marR="91461" marT="45700" marB="45700"/>
                </a:tc>
              </a:tr>
              <a:tr h="213303">
                <a:tc>
                  <a:txBody>
                    <a:bodyPr/>
                    <a:lstStyle/>
                    <a:p>
                      <a:r>
                        <a:rPr lang="en-AU" sz="800" dirty="0" smtClean="0"/>
                        <a:t>C6</a:t>
                      </a:r>
                      <a:endParaRPr lang="en-AU" sz="800" dirty="0"/>
                    </a:p>
                  </a:txBody>
                  <a:tcPr marL="91461" marR="91461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800" dirty="0" smtClean="0"/>
                        <a:t>Others</a:t>
                      </a:r>
                      <a:endParaRPr lang="en-AU" sz="800" b="1" dirty="0" smtClean="0"/>
                    </a:p>
                  </a:txBody>
                  <a:tcPr marL="91461" marR="91461" marT="45700" marB="45700"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664200" y="2060575"/>
            <a:ext cx="1349375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800" dirty="0"/>
              <a:t>Project Schedule </a:t>
            </a:r>
            <a:r>
              <a:rPr lang="en-AU" sz="800" dirty="0" smtClean="0"/>
              <a:t>based </a:t>
            </a:r>
            <a:r>
              <a:rPr lang="en-AU" sz="800" dirty="0"/>
              <a:t>on </a:t>
            </a:r>
            <a:r>
              <a:rPr lang="en-AU" sz="800" dirty="0" smtClean="0"/>
              <a:t>PMP</a:t>
            </a:r>
            <a:endParaRPr lang="en-AU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189038" y="4813300"/>
            <a:ext cx="1349375" cy="3381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800" dirty="0"/>
              <a:t>Project Structure </a:t>
            </a:r>
            <a:r>
              <a:rPr lang="en-AU" sz="800" dirty="0" smtClean="0"/>
              <a:t>based </a:t>
            </a:r>
            <a:r>
              <a:rPr lang="en-AU" sz="800" dirty="0"/>
              <a:t>on Cost Breakdown Structure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3203575" y="5254625"/>
            <a:ext cx="611188" cy="176213"/>
          </a:xfrm>
          <a:prstGeom prst="roundRect">
            <a:avLst/>
          </a:prstGeom>
          <a:solidFill>
            <a:srgbClr val="66A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Task 4</a:t>
            </a:r>
          </a:p>
        </p:txBody>
      </p:sp>
      <p:cxnSp>
        <p:nvCxnSpPr>
          <p:cNvPr id="20" name="Elbow Connector 19"/>
          <p:cNvCxnSpPr>
            <a:endCxn id="186" idx="3"/>
          </p:cNvCxnSpPr>
          <p:nvPr/>
        </p:nvCxnSpPr>
        <p:spPr>
          <a:xfrm rot="5400000">
            <a:off x="3482976" y="4467225"/>
            <a:ext cx="1206500" cy="542925"/>
          </a:xfrm>
          <a:prstGeom prst="bentConnector2">
            <a:avLst/>
          </a:prstGeom>
          <a:ln w="6350" cap="sq">
            <a:solidFill>
              <a:srgbClr val="C00000"/>
            </a:solidFill>
            <a:prstDash val="sysDot"/>
            <a:headEnd type="none"/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186" idx="1"/>
            <a:endCxn id="203" idx="1"/>
          </p:cNvCxnSpPr>
          <p:nvPr/>
        </p:nvCxnSpPr>
        <p:spPr>
          <a:xfrm rot="10800000">
            <a:off x="3033713" y="4533108"/>
            <a:ext cx="169862" cy="809625"/>
          </a:xfrm>
          <a:prstGeom prst="bentConnector3">
            <a:avLst>
              <a:gd name="adj1" fmla="val 23458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2" name="Diamond 481"/>
          <p:cNvSpPr/>
          <p:nvPr/>
        </p:nvSpPr>
        <p:spPr>
          <a:xfrm>
            <a:off x="8596313" y="5761038"/>
            <a:ext cx="147637" cy="161925"/>
          </a:xfrm>
          <a:prstGeom prst="diamond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512" name="Rounded Rectangle 511"/>
          <p:cNvSpPr/>
          <p:nvPr/>
        </p:nvSpPr>
        <p:spPr>
          <a:xfrm>
            <a:off x="8101013" y="5781675"/>
            <a:ext cx="509587" cy="130175"/>
          </a:xfrm>
          <a:prstGeom prst="roundRect">
            <a:avLst/>
          </a:prstGeom>
          <a:solidFill>
            <a:srgbClr val="77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M.Task </a:t>
            </a:r>
          </a:p>
        </p:txBody>
      </p:sp>
      <p:sp>
        <p:nvSpPr>
          <p:cNvPr id="537" name="Octagon 536"/>
          <p:cNvSpPr/>
          <p:nvPr/>
        </p:nvSpPr>
        <p:spPr>
          <a:xfrm>
            <a:off x="8794750" y="5732463"/>
            <a:ext cx="160338" cy="225425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372415" y="3220977"/>
            <a:ext cx="510985" cy="130236"/>
            <a:chOff x="6372415" y="3220977"/>
            <a:chExt cx="510985" cy="130236"/>
          </a:xfrm>
        </p:grpSpPr>
        <p:sp>
          <p:nvSpPr>
            <p:cNvPr id="183" name="Rounded Rectangle 182"/>
            <p:cNvSpPr/>
            <p:nvPr/>
          </p:nvSpPr>
          <p:spPr>
            <a:xfrm>
              <a:off x="6372415" y="3220977"/>
              <a:ext cx="235644" cy="72761"/>
            </a:xfrm>
            <a:prstGeom prst="roundRect">
              <a:avLst/>
            </a:prstGeom>
            <a:solidFill>
              <a:srgbClr val="7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69" name="Rounded Rectangle 468"/>
            <p:cNvSpPr/>
            <p:nvPr/>
          </p:nvSpPr>
          <p:spPr>
            <a:xfrm>
              <a:off x="6373813" y="3221038"/>
              <a:ext cx="509587" cy="130175"/>
            </a:xfrm>
            <a:prstGeom prst="roundRect">
              <a:avLst/>
            </a:prstGeom>
            <a:solidFill>
              <a:srgbClr val="7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solidFill>
                    <a:schemeClr val="bg1"/>
                  </a:solidFill>
                </a:rPr>
                <a:t>Task 2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739460" y="4456640"/>
            <a:ext cx="532606" cy="171450"/>
            <a:chOff x="7739857" y="4438650"/>
            <a:chExt cx="532606" cy="171450"/>
          </a:xfrm>
        </p:grpSpPr>
        <p:sp>
          <p:nvSpPr>
            <p:cNvPr id="475" name="Rounded Rectangle 474"/>
            <p:cNvSpPr/>
            <p:nvPr/>
          </p:nvSpPr>
          <p:spPr>
            <a:xfrm>
              <a:off x="7740650" y="4479925"/>
              <a:ext cx="531813" cy="130175"/>
            </a:xfrm>
            <a:prstGeom prst="roundRect">
              <a:avLst/>
            </a:prstGeom>
            <a:solidFill>
              <a:srgbClr val="7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bg1"/>
                  </a:solidFill>
                </a:rPr>
                <a:t>Task 5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7739857" y="4438650"/>
              <a:ext cx="531813" cy="65088"/>
            </a:xfrm>
            <a:prstGeom prst="roundRect">
              <a:avLst/>
            </a:prstGeom>
            <a:solidFill>
              <a:srgbClr val="7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4" name="Rounded Rectangle 203"/>
          <p:cNvSpPr/>
          <p:nvPr/>
        </p:nvSpPr>
        <p:spPr>
          <a:xfrm>
            <a:off x="2026444" y="5964238"/>
            <a:ext cx="763587" cy="149225"/>
          </a:xfrm>
          <a:prstGeom prst="roundRect">
            <a:avLst/>
          </a:prstGeom>
          <a:solidFill>
            <a:srgbClr val="778888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C</a:t>
            </a:r>
            <a:r>
              <a:rPr lang="en-US" sz="800" dirty="0">
                <a:solidFill>
                  <a:schemeClr val="bg1"/>
                </a:solidFill>
              </a:rPr>
              <a:t>6</a:t>
            </a:r>
            <a:r>
              <a:rPr lang="en-US" sz="800" dirty="0" smtClean="0">
                <a:solidFill>
                  <a:schemeClr val="bg1"/>
                </a:solidFill>
              </a:rPr>
              <a:t>: Others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213" y="1052513"/>
            <a:ext cx="3455987" cy="53863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1200" b="1" u="sng" dirty="0"/>
              <a:t>Scenario1:</a:t>
            </a:r>
          </a:p>
          <a:p>
            <a:pPr>
              <a:defRPr/>
            </a:pPr>
            <a:endParaRPr lang="en-AU" sz="800" dirty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dirty="0"/>
              <a:t>Budget: Project Budget will be managed in SAP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dirty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dirty="0"/>
              <a:t>Cost Management: </a:t>
            </a:r>
          </a:p>
          <a:p>
            <a:pPr marL="180975">
              <a:defRPr/>
            </a:pPr>
            <a:r>
              <a:rPr lang="en-AU" sz="800" dirty="0"/>
              <a:t>Cost Allocation related to Gen. Overhead, Corporate Overhead, Local Overhead, Activity Allocation, Timesheet and Procurement will be managed in SAP.</a:t>
            </a:r>
          </a:p>
          <a:p>
            <a:pPr marL="180975">
              <a:defRPr/>
            </a:pPr>
            <a:r>
              <a:rPr lang="en-AU" sz="800" dirty="0"/>
              <a:t>Standard rates will be managed in SAP</a:t>
            </a:r>
          </a:p>
          <a:p>
            <a:pPr marL="180975">
              <a:defRPr/>
            </a:pPr>
            <a:endParaRPr lang="en-AU" sz="800" dirty="0"/>
          </a:p>
          <a:p>
            <a:pPr marL="180975" indent="-180975">
              <a:buFont typeface="Arial" pitchFamily="34" charset="0"/>
              <a:buChar char="•"/>
              <a:defRPr/>
            </a:pPr>
            <a:r>
              <a:rPr lang="en-AU" sz="800" dirty="0"/>
              <a:t>Resource Management: Resources to be set up manually in </a:t>
            </a:r>
            <a:r>
              <a:rPr lang="en-AU" sz="800" dirty="0" smtClean="0"/>
              <a:t>MSP and </a:t>
            </a:r>
            <a:r>
              <a:rPr lang="en-AU" sz="800" dirty="0"/>
              <a:t>assignation to task will be performed in </a:t>
            </a:r>
            <a:r>
              <a:rPr lang="en-AU" sz="800" dirty="0" smtClean="0"/>
              <a:t>MS Project.</a:t>
            </a:r>
            <a:endParaRPr lang="en-AU" sz="800" dirty="0"/>
          </a:p>
          <a:p>
            <a:pPr marL="180975" indent="-180975">
              <a:buFont typeface="Arial" pitchFamily="34" charset="0"/>
              <a:buChar char="•"/>
              <a:defRPr/>
            </a:pPr>
            <a:endParaRPr lang="en-AU" sz="800" dirty="0"/>
          </a:p>
          <a:p>
            <a:pPr marL="180975" indent="-180975">
              <a:buFont typeface="Arial" pitchFamily="34" charset="0"/>
              <a:buChar char="•"/>
              <a:defRPr/>
            </a:pPr>
            <a:r>
              <a:rPr lang="en-AU" sz="800" dirty="0"/>
              <a:t>Schedules: Task schedules will be managed in </a:t>
            </a:r>
            <a:r>
              <a:rPr lang="en-AU" sz="800" dirty="0" smtClean="0"/>
              <a:t>MS Project </a:t>
            </a:r>
            <a:r>
              <a:rPr lang="en-AU" sz="800" dirty="0"/>
              <a:t>with start/End Dates and dependencies.</a:t>
            </a:r>
          </a:p>
          <a:p>
            <a:pPr marL="180975" indent="-180975">
              <a:buFont typeface="Arial" pitchFamily="34" charset="0"/>
              <a:buChar char="•"/>
              <a:defRPr/>
            </a:pPr>
            <a:endParaRPr lang="en-AU" sz="800" dirty="0"/>
          </a:p>
          <a:p>
            <a:pPr marL="180975" indent="-180975">
              <a:buFont typeface="Arial" pitchFamily="34" charset="0"/>
              <a:buChar char="•"/>
              <a:defRPr/>
            </a:pPr>
            <a:r>
              <a:rPr lang="en-AU" sz="800" dirty="0"/>
              <a:t>Reporting: </a:t>
            </a:r>
          </a:p>
          <a:p>
            <a:pPr>
              <a:defRPr/>
            </a:pPr>
            <a:r>
              <a:rPr lang="en-AU" sz="800" dirty="0"/>
              <a:t>       Task Schedule Report: Gantt Chart from </a:t>
            </a:r>
            <a:r>
              <a:rPr lang="en-AU" sz="800" dirty="0" smtClean="0"/>
              <a:t>MS Project</a:t>
            </a:r>
            <a:endParaRPr lang="en-AU" sz="800" dirty="0"/>
          </a:p>
          <a:p>
            <a:pPr>
              <a:defRPr/>
            </a:pPr>
            <a:r>
              <a:rPr lang="en-AU" sz="800" dirty="0"/>
              <a:t>       Operational Project Reports: Plan Vs. Actual from SAP PS</a:t>
            </a:r>
          </a:p>
          <a:p>
            <a:pPr>
              <a:defRPr/>
            </a:pPr>
            <a:r>
              <a:rPr lang="en-AU" sz="800" dirty="0"/>
              <a:t>       Strategic Project Report: Budget Vs. Actual from BI.</a:t>
            </a:r>
          </a:p>
          <a:p>
            <a:pPr>
              <a:defRPr/>
            </a:pPr>
            <a:endParaRPr lang="en-AU" sz="800" dirty="0"/>
          </a:p>
          <a:p>
            <a:pPr>
              <a:defRPr/>
            </a:pPr>
            <a:endParaRPr lang="en-AU" sz="800" dirty="0"/>
          </a:p>
          <a:p>
            <a:pPr>
              <a:defRPr/>
            </a:pPr>
            <a:r>
              <a:rPr lang="en-AU" sz="800" b="1" u="sng" dirty="0"/>
              <a:t>Advantages: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dirty="0"/>
              <a:t>Structure in SAP and </a:t>
            </a:r>
            <a:r>
              <a:rPr lang="en-AU" sz="800" dirty="0" smtClean="0"/>
              <a:t>MS Project </a:t>
            </a:r>
            <a:r>
              <a:rPr lang="en-AU" sz="800" dirty="0"/>
              <a:t>are the same. Hence it is easy to manage and analyse. 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dirty="0"/>
              <a:t>Allows to cost labour delays.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dirty="0"/>
              <a:t>Allows to report cost </a:t>
            </a:r>
            <a:r>
              <a:rPr lang="en-AU" sz="800" dirty="0" smtClean="0"/>
              <a:t>based </a:t>
            </a:r>
            <a:r>
              <a:rPr lang="en-AU" sz="800" dirty="0"/>
              <a:t>on phases and tasks.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dirty="0"/>
              <a:t>SAP Project Structure aligns to </a:t>
            </a:r>
            <a:r>
              <a:rPr lang="en-AU" sz="800" dirty="0" smtClean="0"/>
              <a:t>PMP </a:t>
            </a:r>
            <a:r>
              <a:rPr lang="en-AU" sz="800" dirty="0"/>
              <a:t>Methodology.</a:t>
            </a:r>
          </a:p>
          <a:p>
            <a:pPr>
              <a:defRPr/>
            </a:pPr>
            <a:endParaRPr lang="en-AU" sz="800" dirty="0"/>
          </a:p>
          <a:p>
            <a:pPr>
              <a:defRPr/>
            </a:pPr>
            <a:endParaRPr lang="en-AU" sz="800" dirty="0"/>
          </a:p>
          <a:p>
            <a:pPr>
              <a:defRPr/>
            </a:pPr>
            <a:r>
              <a:rPr lang="en-AU" sz="800" b="1" u="sng" dirty="0"/>
              <a:t>Disadvantages: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dirty="0"/>
              <a:t>Whole project will be exported and the respective branches have to work on their respective areas. 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dirty="0"/>
          </a:p>
          <a:p>
            <a:pPr>
              <a:defRPr/>
            </a:pPr>
            <a:r>
              <a:rPr lang="en-AU" sz="800" dirty="0"/>
              <a:t>        	</a:t>
            </a:r>
          </a:p>
          <a:p>
            <a:pPr marL="180975" indent="-180975">
              <a:buFont typeface="Arial" pitchFamily="34" charset="0"/>
              <a:buChar char="•"/>
              <a:defRPr/>
            </a:pPr>
            <a:endParaRPr lang="en-AU" sz="800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356100" y="1052513"/>
            <a:ext cx="3455988" cy="53863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1200" b="1" u="sng" dirty="0"/>
              <a:t>Scenario2:</a:t>
            </a:r>
          </a:p>
          <a:p>
            <a:pPr>
              <a:defRPr/>
            </a:pPr>
            <a:endParaRPr lang="en-AU" sz="1200" b="1" u="sng" dirty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dirty="0"/>
              <a:t>Budget: Project Budget will be managed in SAP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dirty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dirty="0"/>
              <a:t>Cost Management: </a:t>
            </a:r>
          </a:p>
          <a:p>
            <a:pPr marL="180975">
              <a:defRPr/>
            </a:pPr>
            <a:r>
              <a:rPr lang="en-AU" sz="800" dirty="0"/>
              <a:t>Cost Allocation related to Gen. Overhead, Corporate Overhead, Local Overhead, Activity Allocation, Timesheet and Procurement will be managed in SAP.</a:t>
            </a:r>
          </a:p>
          <a:p>
            <a:pPr marL="180975">
              <a:defRPr/>
            </a:pPr>
            <a:r>
              <a:rPr lang="en-AU" sz="800" dirty="0"/>
              <a:t>Standard rates will be managed in SAP</a:t>
            </a:r>
          </a:p>
          <a:p>
            <a:pPr marL="180975">
              <a:defRPr/>
            </a:pPr>
            <a:endParaRPr lang="en-AU" sz="800" dirty="0"/>
          </a:p>
          <a:p>
            <a:pPr marL="180975" indent="-180975">
              <a:buFont typeface="Arial" pitchFamily="34" charset="0"/>
              <a:buChar char="•"/>
              <a:defRPr/>
            </a:pPr>
            <a:r>
              <a:rPr lang="en-AU" sz="800" dirty="0"/>
              <a:t>Resource Management: Resources to be set up manually in </a:t>
            </a:r>
            <a:r>
              <a:rPr lang="en-AU" sz="800" dirty="0" smtClean="0"/>
              <a:t>MSP and </a:t>
            </a:r>
            <a:r>
              <a:rPr lang="en-AU" sz="800" dirty="0"/>
              <a:t>assignation to task will be performed in </a:t>
            </a:r>
            <a:r>
              <a:rPr lang="en-AU" sz="800" dirty="0" smtClean="0"/>
              <a:t>MS Project.</a:t>
            </a:r>
            <a:endParaRPr lang="en-AU" sz="800" dirty="0"/>
          </a:p>
          <a:p>
            <a:pPr marL="180975" indent="-180975">
              <a:buFont typeface="Arial" pitchFamily="34" charset="0"/>
              <a:buChar char="•"/>
              <a:defRPr/>
            </a:pPr>
            <a:endParaRPr lang="en-AU" sz="800" dirty="0"/>
          </a:p>
          <a:p>
            <a:pPr marL="180975" indent="-180975">
              <a:buFont typeface="Arial" pitchFamily="34" charset="0"/>
              <a:buChar char="•"/>
              <a:defRPr/>
            </a:pPr>
            <a:r>
              <a:rPr lang="en-AU" sz="800" dirty="0"/>
              <a:t>Schedules: Task schedules will be managed in </a:t>
            </a:r>
            <a:r>
              <a:rPr lang="en-AU" sz="800" dirty="0" smtClean="0"/>
              <a:t>MS Project </a:t>
            </a:r>
            <a:r>
              <a:rPr lang="en-AU" sz="800" dirty="0"/>
              <a:t>with start/End Dates and dependencies.</a:t>
            </a:r>
          </a:p>
          <a:p>
            <a:pPr marL="180975" indent="-180975">
              <a:buFont typeface="Arial" pitchFamily="34" charset="0"/>
              <a:buChar char="•"/>
              <a:defRPr/>
            </a:pPr>
            <a:endParaRPr lang="en-AU" sz="800" dirty="0"/>
          </a:p>
          <a:p>
            <a:pPr marL="180975" indent="-180975">
              <a:buFont typeface="Arial" pitchFamily="34" charset="0"/>
              <a:buChar char="•"/>
              <a:defRPr/>
            </a:pPr>
            <a:r>
              <a:rPr lang="en-AU" sz="800" dirty="0"/>
              <a:t>Reporting: </a:t>
            </a:r>
          </a:p>
          <a:p>
            <a:pPr>
              <a:defRPr/>
            </a:pPr>
            <a:r>
              <a:rPr lang="en-AU" sz="800" dirty="0"/>
              <a:t>       Task Schedule Report: Gantt Chart from </a:t>
            </a:r>
            <a:r>
              <a:rPr lang="en-AU" sz="800" dirty="0" smtClean="0"/>
              <a:t>MS Project</a:t>
            </a:r>
            <a:endParaRPr lang="en-AU" sz="800" dirty="0"/>
          </a:p>
          <a:p>
            <a:pPr>
              <a:defRPr/>
            </a:pPr>
            <a:r>
              <a:rPr lang="en-AU" sz="800" dirty="0"/>
              <a:t>       Operational Project Reports: Plan Vs. Actual from SAP PS</a:t>
            </a:r>
          </a:p>
          <a:p>
            <a:pPr>
              <a:defRPr/>
            </a:pPr>
            <a:r>
              <a:rPr lang="en-AU" sz="800" dirty="0"/>
              <a:t>       Strategic Project Report: Budget Vs. Actual from BI.</a:t>
            </a:r>
          </a:p>
          <a:p>
            <a:pPr>
              <a:defRPr/>
            </a:pPr>
            <a:endParaRPr lang="en-AU" sz="800" dirty="0"/>
          </a:p>
          <a:p>
            <a:pPr>
              <a:defRPr/>
            </a:pPr>
            <a:r>
              <a:rPr lang="en-AU" sz="800" b="1" u="sng" dirty="0"/>
              <a:t>Advantages: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dirty="0"/>
              <a:t>Allows to report cost </a:t>
            </a:r>
            <a:r>
              <a:rPr lang="en-AU" sz="800" dirty="0" smtClean="0"/>
              <a:t>based </a:t>
            </a:r>
            <a:r>
              <a:rPr lang="en-AU" sz="800" dirty="0"/>
              <a:t>on tasks. 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dirty="0"/>
          </a:p>
          <a:p>
            <a:pPr>
              <a:defRPr/>
            </a:pPr>
            <a:endParaRPr lang="en-AU" sz="800" dirty="0"/>
          </a:p>
          <a:p>
            <a:pPr>
              <a:defRPr/>
            </a:pPr>
            <a:endParaRPr lang="en-AU" sz="800" dirty="0"/>
          </a:p>
          <a:p>
            <a:pPr>
              <a:defRPr/>
            </a:pPr>
            <a:endParaRPr lang="en-AU" sz="800" dirty="0"/>
          </a:p>
          <a:p>
            <a:pPr>
              <a:defRPr/>
            </a:pPr>
            <a:endParaRPr lang="en-AU" sz="800" dirty="0"/>
          </a:p>
          <a:p>
            <a:pPr>
              <a:defRPr/>
            </a:pPr>
            <a:endParaRPr lang="en-AU" sz="800" dirty="0"/>
          </a:p>
          <a:p>
            <a:pPr>
              <a:defRPr/>
            </a:pPr>
            <a:r>
              <a:rPr lang="en-AU" sz="800" b="1" u="sng" dirty="0"/>
              <a:t>Disadvantages: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dirty="0"/>
              <a:t>Structure in SAP and </a:t>
            </a:r>
            <a:r>
              <a:rPr lang="en-AU" sz="800" dirty="0" smtClean="0"/>
              <a:t>MS Project </a:t>
            </a:r>
            <a:r>
              <a:rPr lang="en-AU" sz="800" dirty="0"/>
              <a:t>are not the same. Hence it is not easy to manage and analyse. 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dirty="0"/>
              <a:t>Since the structure in both the systems are not the same, complex interface is required.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dirty="0"/>
              <a:t>Does not allow to report cost </a:t>
            </a:r>
            <a:r>
              <a:rPr lang="en-AU" sz="800" dirty="0" smtClean="0"/>
              <a:t>based </a:t>
            </a:r>
            <a:r>
              <a:rPr lang="en-AU" sz="800" dirty="0"/>
              <a:t>on phases. 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dirty="0"/>
              <a:t>SAP Project Structure is </a:t>
            </a:r>
            <a:r>
              <a:rPr lang="en-AU" sz="800" dirty="0" smtClean="0"/>
              <a:t>based </a:t>
            </a:r>
            <a:r>
              <a:rPr lang="en-AU" sz="800" dirty="0"/>
              <a:t>on cost breakdown structure and does not align with the </a:t>
            </a:r>
            <a:r>
              <a:rPr lang="en-AU" sz="800" dirty="0" smtClean="0"/>
              <a:t>PMP </a:t>
            </a:r>
            <a:r>
              <a:rPr lang="en-AU" sz="800" dirty="0"/>
              <a:t>Methodology.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dirty="0"/>
              <a:t>Whole project will be exported and the respective branches have to work on their respective areas. </a:t>
            </a:r>
          </a:p>
          <a:p>
            <a:pPr>
              <a:defRPr/>
            </a:pPr>
            <a:endParaRPr lang="en-AU" sz="800" dirty="0"/>
          </a:p>
          <a:p>
            <a:pPr>
              <a:defRPr/>
            </a:pPr>
            <a:endParaRPr lang="en-AU" sz="800" dirty="0"/>
          </a:p>
          <a:p>
            <a:pPr>
              <a:defRPr/>
            </a:pPr>
            <a:endParaRPr lang="en-A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21623</TotalTime>
  <Words>1827</Words>
  <Application>Microsoft Office PowerPoint</Application>
  <PresentationFormat>On-screen Show (4:3)</PresentationFormat>
  <Paragraphs>455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MS PGothic</vt:lpstr>
      <vt:lpstr>MS PGothic</vt:lpstr>
      <vt:lpstr>Arial</vt:lpstr>
      <vt:lpstr>Calibri</vt:lpstr>
      <vt:lpstr>Times New Roman</vt:lpstr>
      <vt:lpstr>ヒラギノ角ゴ Pro W3</vt:lpstr>
      <vt:lpstr>Default Design</vt:lpstr>
      <vt:lpstr>Project Management Discipline Scope</vt:lpstr>
      <vt:lpstr>Version control</vt:lpstr>
      <vt:lpstr>Overview</vt:lpstr>
      <vt:lpstr>Project management discipline scope</vt:lpstr>
      <vt:lpstr>Project management discipline scope</vt:lpstr>
      <vt:lpstr>PowerPoint Presentation</vt:lpstr>
      <vt:lpstr>PowerPoint Presentation</vt:lpstr>
      <vt:lpstr>PowerPoint Presentation</vt:lpstr>
    </vt:vector>
  </TitlesOfParts>
  <Company>Brisbane City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Joseph Alexander</dc:creator>
  <cp:lastModifiedBy>Joseph Alexander</cp:lastModifiedBy>
  <cp:revision>926</cp:revision>
  <cp:lastPrinted>2013-05-29T22:36:58Z</cp:lastPrinted>
  <dcterms:created xsi:type="dcterms:W3CDTF">2011-10-20T04:25:41Z</dcterms:created>
  <dcterms:modified xsi:type="dcterms:W3CDTF">2021-12-24T17:15:01Z</dcterms:modified>
</cp:coreProperties>
</file>