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8" r:id="rId3"/>
    <p:sldId id="257" r:id="rId4"/>
    <p:sldId id="268" r:id="rId5"/>
    <p:sldId id="259" r:id="rId6"/>
    <p:sldId id="269" r:id="rId7"/>
    <p:sldId id="271" r:id="rId8"/>
    <p:sldId id="270" r:id="rId9"/>
    <p:sldId id="272" r:id="rId10"/>
    <p:sldId id="260" r:id="rId11"/>
    <p:sldId id="273" r:id="rId12"/>
    <p:sldId id="274" r:id="rId13"/>
    <p:sldId id="275" r:id="rId14"/>
    <p:sldId id="276" r:id="rId15"/>
    <p:sldId id="277" r:id="rId16"/>
    <p:sldId id="280" r:id="rId17"/>
    <p:sldId id="281" r:id="rId18"/>
    <p:sldId id="358" r:id="rId19"/>
    <p:sldId id="282" r:id="rId20"/>
    <p:sldId id="359" r:id="rId21"/>
    <p:sldId id="371" r:id="rId22"/>
    <p:sldId id="283" r:id="rId23"/>
    <p:sldId id="284" r:id="rId24"/>
    <p:sldId id="261" r:id="rId25"/>
    <p:sldId id="279" r:id="rId26"/>
    <p:sldId id="285" r:id="rId27"/>
    <p:sldId id="360" r:id="rId28"/>
    <p:sldId id="286" r:id="rId29"/>
    <p:sldId id="287" r:id="rId30"/>
    <p:sldId id="288" r:id="rId31"/>
    <p:sldId id="289" r:id="rId32"/>
    <p:sldId id="290" r:id="rId33"/>
    <p:sldId id="372" r:id="rId34"/>
    <p:sldId id="373" r:id="rId35"/>
    <p:sldId id="291" r:id="rId36"/>
    <p:sldId id="292" r:id="rId37"/>
    <p:sldId id="293" r:id="rId38"/>
    <p:sldId id="294" r:id="rId39"/>
    <p:sldId id="374" r:id="rId40"/>
    <p:sldId id="295" r:id="rId41"/>
    <p:sldId id="296" r:id="rId42"/>
    <p:sldId id="278" r:id="rId43"/>
    <p:sldId id="298" r:id="rId44"/>
    <p:sldId id="299" r:id="rId45"/>
    <p:sldId id="315"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6" r:id="rId62"/>
    <p:sldId id="328" r:id="rId63"/>
    <p:sldId id="297" r:id="rId64"/>
    <p:sldId id="262" r:id="rId65"/>
    <p:sldId id="361" r:id="rId66"/>
    <p:sldId id="362" r:id="rId67"/>
    <p:sldId id="317" r:id="rId68"/>
    <p:sldId id="318" r:id="rId69"/>
    <p:sldId id="319" r:id="rId70"/>
    <p:sldId id="321" r:id="rId71"/>
    <p:sldId id="363" r:id="rId72"/>
    <p:sldId id="364" r:id="rId73"/>
    <p:sldId id="365" r:id="rId74"/>
    <p:sldId id="320" r:id="rId75"/>
    <p:sldId id="322" r:id="rId76"/>
    <p:sldId id="323" r:id="rId77"/>
    <p:sldId id="324" r:id="rId78"/>
    <p:sldId id="325" r:id="rId79"/>
    <p:sldId id="326" r:id="rId80"/>
    <p:sldId id="327" r:id="rId81"/>
    <p:sldId id="329" r:id="rId82"/>
    <p:sldId id="332" r:id="rId83"/>
    <p:sldId id="330" r:id="rId84"/>
    <p:sldId id="333" r:id="rId85"/>
    <p:sldId id="331" r:id="rId86"/>
    <p:sldId id="366" r:id="rId87"/>
    <p:sldId id="263" r:id="rId88"/>
    <p:sldId id="346" r:id="rId89"/>
    <p:sldId id="334" r:id="rId90"/>
    <p:sldId id="335" r:id="rId91"/>
    <p:sldId id="343" r:id="rId92"/>
    <p:sldId id="342" r:id="rId93"/>
    <p:sldId id="341" r:id="rId94"/>
    <p:sldId id="340" r:id="rId95"/>
    <p:sldId id="339" r:id="rId96"/>
    <p:sldId id="338" r:id="rId97"/>
    <p:sldId id="337" r:id="rId98"/>
    <p:sldId id="336" r:id="rId99"/>
    <p:sldId id="344" r:id="rId100"/>
    <p:sldId id="367" r:id="rId101"/>
    <p:sldId id="264" r:id="rId102"/>
    <p:sldId id="345" r:id="rId103"/>
    <p:sldId id="347" r:id="rId104"/>
    <p:sldId id="348" r:id="rId105"/>
    <p:sldId id="349" r:id="rId106"/>
    <p:sldId id="350" r:id="rId107"/>
    <p:sldId id="351" r:id="rId108"/>
    <p:sldId id="352" r:id="rId109"/>
    <p:sldId id="353" r:id="rId110"/>
    <p:sldId id="354" r:id="rId111"/>
    <p:sldId id="355" r:id="rId112"/>
    <p:sldId id="368" r:id="rId113"/>
    <p:sldId id="265" r:id="rId114"/>
    <p:sldId id="356" r:id="rId115"/>
    <p:sldId id="369" r:id="rId116"/>
    <p:sldId id="266" r:id="rId117"/>
    <p:sldId id="370"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3" autoAdjust="0"/>
    <p:restoredTop sz="64966" autoAdjust="0"/>
  </p:normalViewPr>
  <p:slideViewPr>
    <p:cSldViewPr snapToGrid="0">
      <p:cViewPr varScale="1">
        <p:scale>
          <a:sx n="71" d="100"/>
          <a:sy n="71" d="100"/>
        </p:scale>
        <p:origin x="72" y="6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dgm:spPr>
        <a:noFill/>
        <a:ln>
          <a:solidFill>
            <a:schemeClr val="tx1"/>
          </a:solidFill>
        </a:ln>
      </dgm:spPr>
      <dgm:t>
        <a:bodyPr/>
        <a:lstStyle/>
        <a:p>
          <a:r>
            <a:rPr lang="en-GB">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1600" b="1">
              <a:solidFill>
                <a:sysClr val="windowText" lastClr="000000"/>
              </a:solidFill>
            </a:rPr>
            <a:t>Trade-off</a:t>
          </a:r>
          <a:endParaRPr lang="en-GB" sz="700" b="1">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dgm:spPr>
        <a:noFill/>
        <a:ln>
          <a:solidFill>
            <a:schemeClr val="tx1"/>
          </a:solidFill>
        </a:ln>
      </dgm:spPr>
      <dgm:t>
        <a:bodyPr/>
        <a:lstStyle/>
        <a:p>
          <a:r>
            <a:rPr lang="en-GB">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dgm:spPr>
        <a:noFill/>
        <a:ln>
          <a:solidFill>
            <a:schemeClr val="tx1"/>
          </a:solidFill>
        </a:ln>
      </dgm:spPr>
      <dgm:t>
        <a:bodyPr/>
        <a:lstStyle/>
        <a:p>
          <a:r>
            <a:rPr lang="en-GB">
              <a:solidFill>
                <a:sysClr val="windowText" lastClr="000000"/>
              </a:solidFill>
            </a:rPr>
            <a:t>Economics/Game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dgm:spPr>
        <a:noFill/>
        <a:ln>
          <a:solidFill>
            <a:schemeClr val="tx1"/>
          </a:solidFill>
        </a:ln>
      </dgm:spPr>
      <dgm:t>
        <a:bodyPr/>
        <a:lstStyle/>
        <a:p>
          <a:r>
            <a:rPr lang="en-GB">
              <a:solidFill>
                <a:sysClr val="windowText" lastClr="000000"/>
              </a:solidFill>
            </a:rPr>
            <a:t>Systems</a:t>
          </a: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dgm:spPr>
        <a:noFill/>
        <a:ln>
          <a:solidFill>
            <a:schemeClr val="tx1"/>
          </a:solidFill>
        </a:ln>
      </dgm:spPr>
      <dgm:t>
        <a:bodyPr/>
        <a:lstStyle/>
        <a:p>
          <a:r>
            <a:rPr lang="en-GB">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dgm:spPr>
        <a:noFill/>
        <a:ln>
          <a:solidFill>
            <a:schemeClr val="tx1"/>
          </a:solidFill>
        </a:ln>
      </dgm:spPr>
      <dgm:t>
        <a:bodyPr/>
        <a:lstStyle/>
        <a:p>
          <a:r>
            <a:rPr lang="en-GB">
              <a:solidFill>
                <a:sysClr val="windowText" lastClr="000000"/>
              </a:solidFill>
            </a:rPr>
            <a:t>Trade-off</a:t>
          </a: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dgm:spPr>
        <a:noFill/>
        <a:ln>
          <a:solidFill>
            <a:schemeClr val="tx1"/>
          </a:solidFill>
        </a:ln>
      </dgm:spPr>
      <dgm:t>
        <a:bodyPr/>
        <a:lstStyle/>
        <a:p>
          <a:r>
            <a:rPr lang="en-GB">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dgm:spPr>
        <a:noFill/>
        <a:ln>
          <a:solidFill>
            <a:schemeClr val="tx1"/>
          </a:solidFill>
        </a:ln>
      </dgm:spPr>
      <dgm:t>
        <a:bodyPr/>
        <a:lstStyle/>
        <a:p>
          <a:r>
            <a:rPr lang="en-GB">
              <a:solidFill>
                <a:sysClr val="windowText" lastClr="000000"/>
              </a:solidFill>
            </a:rPr>
            <a:t>Economics / 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custT="1"/>
      <dgm:spPr>
        <a:noFill/>
        <a:ln>
          <a:solidFill>
            <a:schemeClr val="tx1"/>
          </a:solidFill>
        </a:ln>
      </dgm:spPr>
      <dgm:t>
        <a:bodyPr/>
        <a:lstStyle/>
        <a:p>
          <a:r>
            <a:rPr lang="en-GB" sz="1800" b="1">
              <a:solidFill>
                <a:sysClr val="windowText" lastClr="000000"/>
              </a:solidFill>
            </a:rPr>
            <a:t>Systems</a:t>
          </a:r>
          <a:endParaRPr lang="en-GB" sz="700" b="1">
            <a:solidFill>
              <a:sysClr val="windowText" lastClr="000000"/>
            </a:solidFill>
          </a:endParaRP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433383" y="0"/>
          <a:ext cx="5239265" cy="523926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solidFill>
                <a:sysClr val="windowText" lastClr="000000"/>
              </a:solidFill>
            </a:rPr>
            <a:t>Technical</a:t>
          </a:r>
        </a:p>
      </dsp:txBody>
      <dsp:txXfrm>
        <a:off x="3070653" y="261963"/>
        <a:ext cx="1964724" cy="523926"/>
      </dsp:txXfrm>
    </dsp:sp>
    <dsp:sp modelId="{AA01E74A-62B9-41F8-B661-8110589528C6}">
      <dsp:nvSpPr>
        <dsp:cNvPr id="0" name=""/>
        <dsp:cNvSpPr/>
      </dsp:nvSpPr>
      <dsp:spPr>
        <a:xfrm>
          <a:off x="1826328" y="785889"/>
          <a:ext cx="4453375" cy="445337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a:solidFill>
                <a:sysClr val="windowText" lastClr="000000"/>
              </a:solidFill>
            </a:rPr>
            <a:t>Trade-off</a:t>
          </a:r>
          <a:endParaRPr lang="en-GB" sz="700" b="1" kern="1200">
            <a:solidFill>
              <a:sysClr val="windowText" lastClr="000000"/>
            </a:solidFill>
          </a:endParaRPr>
        </a:p>
      </dsp:txBody>
      <dsp:txXfrm>
        <a:off x="3092756" y="1041958"/>
        <a:ext cx="1920518" cy="512138"/>
      </dsp:txXfrm>
    </dsp:sp>
    <dsp:sp modelId="{F1B3439D-8AD6-4BC8-BFE3-847A77380D22}">
      <dsp:nvSpPr>
        <dsp:cNvPr id="0" name=""/>
        <dsp:cNvSpPr/>
      </dsp:nvSpPr>
      <dsp:spPr>
        <a:xfrm>
          <a:off x="2219273" y="1571779"/>
          <a:ext cx="3667485" cy="366748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solidFill>
                <a:sysClr val="windowText" lastClr="000000"/>
              </a:solidFill>
            </a:rPr>
            <a:t>Systems</a:t>
          </a:r>
        </a:p>
      </dsp:txBody>
      <dsp:txXfrm>
        <a:off x="3104054" y="1824835"/>
        <a:ext cx="1897923" cy="506112"/>
      </dsp:txXfrm>
    </dsp:sp>
    <dsp:sp modelId="{E3B9EEC6-FFB7-49AD-9B95-1ABB2F3AFE89}">
      <dsp:nvSpPr>
        <dsp:cNvPr id="0" name=""/>
        <dsp:cNvSpPr/>
      </dsp:nvSpPr>
      <dsp:spPr>
        <a:xfrm>
          <a:off x="2612218" y="2357669"/>
          <a:ext cx="2881595" cy="288159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solidFill>
                <a:sysClr val="windowText" lastClr="000000"/>
              </a:solidFill>
            </a:rPr>
            <a:t>Economics/Game Theory</a:t>
          </a:r>
        </a:p>
      </dsp:txBody>
      <dsp:txXfrm>
        <a:off x="3274985" y="2617012"/>
        <a:ext cx="1556061" cy="518687"/>
      </dsp:txXfrm>
    </dsp:sp>
    <dsp:sp modelId="{40B7ACDC-BBDD-4BAC-8CE2-5861931E84B0}">
      <dsp:nvSpPr>
        <dsp:cNvPr id="0" name=""/>
        <dsp:cNvSpPr/>
      </dsp:nvSpPr>
      <dsp:spPr>
        <a:xfrm>
          <a:off x="3005163" y="3143559"/>
          <a:ext cx="2095706" cy="2095706"/>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solidFill>
                <a:sysClr val="windowText" lastClr="000000"/>
              </a:solidFill>
            </a:rPr>
            <a:t>Wicked Problems</a:t>
          </a:r>
        </a:p>
      </dsp:txBody>
      <dsp:txXfrm>
        <a:off x="3312072" y="3667485"/>
        <a:ext cx="1481887" cy="1047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277765" y="0"/>
          <a:ext cx="4801887" cy="480188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a:solidFill>
                <a:sysClr val="windowText" lastClr="000000"/>
              </a:solidFill>
            </a:rPr>
            <a:t>Technical</a:t>
          </a:r>
        </a:p>
      </dsp:txBody>
      <dsp:txXfrm>
        <a:off x="2778355" y="240094"/>
        <a:ext cx="1800707" cy="480188"/>
      </dsp:txXfrm>
    </dsp:sp>
    <dsp:sp modelId="{AA01E74A-62B9-41F8-B661-8110589528C6}">
      <dsp:nvSpPr>
        <dsp:cNvPr id="0" name=""/>
        <dsp:cNvSpPr/>
      </dsp:nvSpPr>
      <dsp:spPr>
        <a:xfrm>
          <a:off x="1637907" y="720283"/>
          <a:ext cx="4081603" cy="4081603"/>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a:solidFill>
                <a:sysClr val="windowText" lastClr="000000"/>
              </a:solidFill>
            </a:rPr>
            <a:t>Trade-off</a:t>
          </a:r>
        </a:p>
      </dsp:txBody>
      <dsp:txXfrm>
        <a:off x="2798613" y="954975"/>
        <a:ext cx="1760191" cy="469384"/>
      </dsp:txXfrm>
    </dsp:sp>
    <dsp:sp modelId="{F1B3439D-8AD6-4BC8-BFE3-847A77380D22}">
      <dsp:nvSpPr>
        <dsp:cNvPr id="0" name=""/>
        <dsp:cNvSpPr/>
      </dsp:nvSpPr>
      <dsp:spPr>
        <a:xfrm>
          <a:off x="1998049" y="1440566"/>
          <a:ext cx="3361320" cy="3361320"/>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b="1" kern="1200">
              <a:solidFill>
                <a:sysClr val="windowText" lastClr="000000"/>
              </a:solidFill>
            </a:rPr>
            <a:t>Systems</a:t>
          </a:r>
          <a:endParaRPr lang="en-GB" sz="700" b="1" kern="1200">
            <a:solidFill>
              <a:sysClr val="windowText" lastClr="000000"/>
            </a:solidFill>
          </a:endParaRPr>
        </a:p>
      </dsp:txBody>
      <dsp:txXfrm>
        <a:off x="2808967" y="1672497"/>
        <a:ext cx="1739483" cy="463862"/>
      </dsp:txXfrm>
    </dsp:sp>
    <dsp:sp modelId="{E3B9EEC6-FFB7-49AD-9B95-1ABB2F3AFE89}">
      <dsp:nvSpPr>
        <dsp:cNvPr id="0" name=""/>
        <dsp:cNvSpPr/>
      </dsp:nvSpPr>
      <dsp:spPr>
        <a:xfrm>
          <a:off x="2358190" y="2160849"/>
          <a:ext cx="2641037" cy="264103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a:solidFill>
                <a:sysClr val="windowText" lastClr="000000"/>
              </a:solidFill>
            </a:rPr>
            <a:t>Economics / Game Theory</a:t>
          </a:r>
        </a:p>
      </dsp:txBody>
      <dsp:txXfrm>
        <a:off x="2965629" y="2398542"/>
        <a:ext cx="1426160" cy="475386"/>
      </dsp:txXfrm>
    </dsp:sp>
    <dsp:sp modelId="{40B7ACDC-BBDD-4BAC-8CE2-5861931E84B0}">
      <dsp:nvSpPr>
        <dsp:cNvPr id="0" name=""/>
        <dsp:cNvSpPr/>
      </dsp:nvSpPr>
      <dsp:spPr>
        <a:xfrm>
          <a:off x="2718332" y="2881132"/>
          <a:ext cx="1920754" cy="192075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kern="1200">
              <a:solidFill>
                <a:sysClr val="windowText" lastClr="000000"/>
              </a:solidFill>
            </a:rPr>
            <a:t>Wicked Problems</a:t>
          </a:r>
        </a:p>
      </dsp:txBody>
      <dsp:txXfrm>
        <a:off x="2999620" y="3361320"/>
        <a:ext cx="1358178" cy="96037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506E4-D968-4E70-91C6-322C1383C398}" type="datetimeFigureOut">
              <a:rPr lang="en-GB" smtClean="0"/>
              <a:t>03/02/2024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5B52C-9827-4319-BA46-4BE28C6D2FBD}" type="slidenum">
              <a:rPr lang="en-GB" smtClean="0"/>
              <a:t>‹#›</a:t>
            </a:fld>
            <a:endParaRPr lang="en-GB"/>
          </a:p>
        </p:txBody>
      </p:sp>
    </p:spTree>
    <p:extLst>
      <p:ext uri="{BB962C8B-B14F-4D97-AF65-F5344CB8AC3E}">
        <p14:creationId xmlns:p14="http://schemas.microsoft.com/office/powerpoint/2010/main" val="310943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 a suitable agenda.</a:t>
            </a:r>
          </a:p>
          <a:p>
            <a:r>
              <a:rPr lang="en-GB" dirty="0"/>
              <a:t>The following 2 slides give a suggested agenda for 2-days and 1-day respectively.</a:t>
            </a:r>
          </a:p>
          <a:p>
            <a:r>
              <a:rPr lang="en-GB" b="1" dirty="0"/>
              <a:t>Delete</a:t>
            </a:r>
            <a:r>
              <a:rPr lang="en-GB" dirty="0"/>
              <a:t> the one that is not appropriate to you and then </a:t>
            </a:r>
            <a:r>
              <a:rPr lang="en-GB" b="1" dirty="0"/>
              <a:t>modify</a:t>
            </a:r>
            <a:r>
              <a:rPr lang="en-GB" dirty="0"/>
              <a:t> the remaining one, so that it matches your final agenda and slide deck.</a:t>
            </a:r>
          </a:p>
        </p:txBody>
      </p:sp>
      <p:sp>
        <p:nvSpPr>
          <p:cNvPr id="4" name="Slide Number Placeholder 3"/>
          <p:cNvSpPr>
            <a:spLocks noGrp="1"/>
          </p:cNvSpPr>
          <p:nvPr>
            <p:ph type="sldNum" sz="quarter" idx="5"/>
          </p:nvPr>
        </p:nvSpPr>
        <p:spPr/>
        <p:txBody>
          <a:bodyPr/>
          <a:lstStyle/>
          <a:p>
            <a:fld id="{C6F5B52C-9827-4319-BA46-4BE28C6D2FBD}" type="slidenum">
              <a:rPr lang="en-GB" smtClean="0"/>
              <a:t>3</a:t>
            </a:fld>
            <a:endParaRPr lang="en-GB"/>
          </a:p>
        </p:txBody>
      </p:sp>
    </p:spTree>
    <p:extLst>
      <p:ext uri="{BB962C8B-B14F-4D97-AF65-F5344CB8AC3E}">
        <p14:creationId xmlns:p14="http://schemas.microsoft.com/office/powerpoint/2010/main" val="421517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Begin the workshop by getting people hands-on in an exercise. </a:t>
            </a:r>
          </a:p>
          <a:p>
            <a:r>
              <a:rPr lang="en-GB" sz="1800" dirty="0">
                <a:solidFill>
                  <a:srgbClr val="000000"/>
                </a:solidFill>
                <a:latin typeface="Arial" panose="020B0604020202020204" pitchFamily="34" charset="0"/>
              </a:rPr>
              <a:t>As people walk into the workshop, direct attendees to one of two tables, separated by enough distance that when standing by one table you cannot see in detail the items on the other table.</a:t>
            </a:r>
          </a:p>
          <a:p>
            <a:r>
              <a:rPr lang="en-GB" sz="1800" dirty="0">
                <a:solidFill>
                  <a:srgbClr val="000000"/>
                </a:solidFill>
                <a:latin typeface="Arial" panose="020B0604020202020204" pitchFamily="34" charset="0"/>
              </a:rPr>
              <a:t>Each table should be manned by yourself or a helper who understands the experiments of Christopher Hsee.</a:t>
            </a:r>
          </a:p>
          <a:p>
            <a:r>
              <a:rPr lang="en-GB" sz="1800" dirty="0">
                <a:solidFill>
                  <a:srgbClr val="000000"/>
                </a:solidFill>
                <a:latin typeface="Arial" panose="020B0604020202020204" pitchFamily="34" charset="0"/>
              </a:rPr>
              <a:t>Get people to put a value on the music dictionary, plus any other items you have displayed (ice cream, cookery).</a:t>
            </a:r>
          </a:p>
          <a:p>
            <a:r>
              <a:rPr lang="en-GB" sz="1800" dirty="0">
                <a:solidFill>
                  <a:srgbClr val="000000"/>
                </a:solidFill>
                <a:latin typeface="Arial" panose="020B0604020202020204" pitchFamily="34" charset="0"/>
              </a:rPr>
              <a:t>In addition, if funds permit, get people to make a choice as to whether to take a gamble or accept a risk-free choice of a small sum of money (another experiment of Christopher Hsee).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NOW, use the results of workshop attendee choices to demonstrate that we make decisions not based upon rational choice but upon emotions, or the affect heuristic.</a:t>
            </a:r>
          </a:p>
          <a:p>
            <a:endParaRPr lang="en-GB"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Hold the music dictionaries before the audience and ask them which dictionary they would pay more for?</a:t>
            </a:r>
          </a:p>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Repeat this for you other demos</a:t>
            </a:r>
          </a:p>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Now reveal that we valued the dictionaries (and other items) differently from what they expected.</a:t>
            </a:r>
          </a:p>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that this will be explained later, then go to the next slide.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(Recreate the experiments of Christopher Hsee for music dictionary/ice cream/crockery.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music dictionary experiment was described in the trade-off chapter, whilst the other experiments are described in his papers listed in the references.)</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12</a:t>
            </a:fld>
            <a:endParaRPr lang="en-GB"/>
          </a:p>
        </p:txBody>
      </p:sp>
    </p:spTree>
    <p:extLst>
      <p:ext uri="{BB962C8B-B14F-4D97-AF65-F5344CB8AC3E}">
        <p14:creationId xmlns:p14="http://schemas.microsoft.com/office/powerpoint/2010/main" val="40135939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Work through the list of characteristics that wicked problems commonly have, as listed on the slide.</a:t>
            </a:r>
          </a:p>
          <a:p>
            <a:r>
              <a:rPr lang="en-GB" sz="1800" dirty="0">
                <a:solidFill>
                  <a:srgbClr val="000000"/>
                </a:solidFill>
                <a:latin typeface="Arial" panose="020B0604020202020204" pitchFamily="34" charset="0"/>
              </a:rPr>
              <a:t>Briefly explore with the workshop attendees why these characteristics may make a wicked problem difficult to solve.</a:t>
            </a:r>
          </a:p>
          <a:p>
            <a:r>
              <a:rPr lang="en-GB" sz="1800" dirty="0">
                <a:solidFill>
                  <a:srgbClr val="000000"/>
                </a:solidFill>
                <a:latin typeface="Arial" panose="020B0604020202020204" pitchFamily="34" charset="0"/>
              </a:rPr>
              <a:t>Do not spend too much time on this slide, as it is easy to get sucked into long discussions. Instead, get attendees into the exercise in the next slide.</a:t>
            </a:r>
          </a:p>
          <a:p>
            <a:r>
              <a:rPr lang="en-GB" sz="1800" dirty="0">
                <a:solidFill>
                  <a:srgbClr val="000000"/>
                </a:solidFill>
                <a:latin typeface="Arial" panose="020B0604020202020204" pitchFamily="34" charset="0"/>
              </a:rPr>
              <a:t>However, do ensure that the workshop attendees are aware that there is far more material available about these characteristics within the technical debt book.</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(Note: whilst the workshop is working in small groups in the exercise, they may find it useful to be able to refer to these characteristics. Therefore, either leave the slide visible during the exercise, or print out these characteristics and make them available on the tables that the groups are working at.)</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104</a:t>
            </a:fld>
            <a:endParaRPr lang="en-GB"/>
          </a:p>
        </p:txBody>
      </p:sp>
    </p:spTree>
    <p:extLst>
      <p:ext uri="{BB962C8B-B14F-4D97-AF65-F5344CB8AC3E}">
        <p14:creationId xmlns:p14="http://schemas.microsoft.com/office/powerpoint/2010/main" val="119326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the workshop groups to discuss what are the likely consequences.</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Suggest to the groups that they spend part of their time imagining themselves as the CEO of such a manufacturing company, but is now faced with meeting these targets, whilst facing stiff competition and cost pressures.</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imaginary scenario is, of course, the EU. The solution many organisations found was to offshore manufacturing outside the EU, which significantly increased the carbon footprint. Firstly, these factories were not bound by any carbon reduction targets. Secondly, there was the additional carbon footprint of transportation from halfway across the world.</a:t>
            </a:r>
          </a:p>
          <a:p>
            <a:pPr>
              <a:lnSpc>
                <a:spcPct val="115000"/>
              </a:lnSpc>
              <a:spcAft>
                <a:spcPts val="10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Aim to spend 10 to 15 minutes on this problem.</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Afterwards, gather the groups together and </a:t>
            </a:r>
            <a:r>
              <a:rPr lang="en-GB" sz="1800" u="sng" dirty="0">
                <a:effectLst/>
                <a:latin typeface="Calibri" panose="020F0502020204030204" pitchFamily="34" charset="0"/>
                <a:ea typeface="Calibri" panose="020F0502020204030204" pitchFamily="34" charset="0"/>
                <a:cs typeface="Times New Roman" panose="02020603050405020304" pitchFamily="18" charset="0"/>
              </a:rPr>
              <a:t>briefly</a:t>
            </a:r>
            <a:r>
              <a:rPr lang="en-GB" sz="1800" dirty="0">
                <a:effectLst/>
                <a:latin typeface="Calibri" panose="020F0502020204030204" pitchFamily="34" charset="0"/>
                <a:ea typeface="Calibri" panose="020F0502020204030204" pitchFamily="34" charset="0"/>
                <a:cs typeface="Times New Roman" panose="02020603050405020304" pitchFamily="18" charset="0"/>
              </a:rPr>
              <a:t> discuss their main findings.</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105</a:t>
            </a:fld>
            <a:endParaRPr lang="en-GB"/>
          </a:p>
        </p:txBody>
      </p:sp>
    </p:spTree>
    <p:extLst>
      <p:ext uri="{BB962C8B-B14F-4D97-AF65-F5344CB8AC3E}">
        <p14:creationId xmlns:p14="http://schemas.microsoft.com/office/powerpoint/2010/main" val="33465880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each group to map out and discuss how closely the technical debt problem matches the characteristics of a wicked problem.</a:t>
            </a:r>
            <a:endPar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106</a:t>
            </a:fld>
            <a:endParaRPr lang="en-GB"/>
          </a:p>
        </p:txBody>
      </p:sp>
    </p:spTree>
    <p:extLst>
      <p:ext uri="{BB962C8B-B14F-4D97-AF65-F5344CB8AC3E}">
        <p14:creationId xmlns:p14="http://schemas.microsoft.com/office/powerpoint/2010/main" val="133720580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discuss what social complexity is, plus how it combines with wickedness to produce fragmentation.</a:t>
            </a:r>
          </a:p>
          <a:p>
            <a:r>
              <a:rPr lang="en-GB" dirty="0"/>
              <a:t>Identify to workshop attendees that technical debt is a wicked problem (which they should have worked out from the exercise), and that the fragmentation of different groups within the organisation will make it more difficult to solve the technical debt problem.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107</a:t>
            </a:fld>
            <a:endParaRPr lang="en-GB"/>
          </a:p>
        </p:txBody>
      </p:sp>
    </p:spTree>
    <p:extLst>
      <p:ext uri="{BB962C8B-B14F-4D97-AF65-F5344CB8AC3E}">
        <p14:creationId xmlns:p14="http://schemas.microsoft.com/office/powerpoint/2010/main" val="22474127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with workshop attendees how the different specialisms within the organisation (for example business and technical) need to come to a shared understanding of the problem.</a:t>
            </a:r>
          </a:p>
          <a:p>
            <a:endParaRPr lang="en-GB" dirty="0"/>
          </a:p>
          <a:p>
            <a:r>
              <a:rPr lang="en-GB" dirty="0"/>
              <a:t>Emphasise that shared understanding does not mean that different specialisms agree with each other on all aspects of technical debt, but rather that all specialisms have sufficient understanding of each other and their problems that they can have an intelligent conversation about how to address the issue.</a:t>
            </a:r>
          </a:p>
        </p:txBody>
      </p:sp>
      <p:sp>
        <p:nvSpPr>
          <p:cNvPr id="4" name="Slide Number Placeholder 3"/>
          <p:cNvSpPr>
            <a:spLocks noGrp="1"/>
          </p:cNvSpPr>
          <p:nvPr>
            <p:ph type="sldNum" sz="quarter" idx="5"/>
          </p:nvPr>
        </p:nvSpPr>
        <p:spPr/>
        <p:txBody>
          <a:bodyPr/>
          <a:lstStyle/>
          <a:p>
            <a:fld id="{C6F5B52C-9827-4319-BA46-4BE28C6D2FBD}" type="slidenum">
              <a:rPr lang="en-GB" smtClean="0"/>
              <a:t>108</a:t>
            </a:fld>
            <a:endParaRPr lang="en-GB"/>
          </a:p>
        </p:txBody>
      </p:sp>
    </p:spTree>
    <p:extLst>
      <p:ext uri="{BB962C8B-B14F-4D97-AF65-F5344CB8AC3E}">
        <p14:creationId xmlns:p14="http://schemas.microsoft.com/office/powerpoint/2010/main" val="205715167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how resolving the problems of technical debt, or indeed any other wicked problem, usually involve resolving a dichotomy between what ought to be done and what can be done.</a:t>
            </a:r>
          </a:p>
          <a:p>
            <a:endParaRPr lang="en-GB" dirty="0"/>
          </a:p>
          <a:p>
            <a:r>
              <a:rPr lang="en-GB" dirty="0"/>
              <a:t>Discuss how, if this resolving this dichotomy is entirely down to a single individual, then it is possible, although not easy, for the individual to come to a resolution within themselves.</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109</a:t>
            </a:fld>
            <a:endParaRPr lang="en-GB"/>
          </a:p>
        </p:txBody>
      </p:sp>
    </p:spTree>
    <p:extLst>
      <p:ext uri="{BB962C8B-B14F-4D97-AF65-F5344CB8AC3E}">
        <p14:creationId xmlns:p14="http://schemas.microsoft.com/office/powerpoint/2010/main" val="15604823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talk about how an organisation is typically structured so that individuals perform distinct roles, and those distinct roles usually put us into one side or the other of that dichotomy. Rarely do we stand on both sides of that dichotomy.</a:t>
            </a:r>
          </a:p>
          <a:p>
            <a:endParaRPr lang="en-GB" dirty="0"/>
          </a:p>
          <a:p>
            <a:r>
              <a:rPr lang="en-GB" dirty="0"/>
              <a:t>Discuss how this leads to the fragmentation of organisations into warring factions.</a:t>
            </a:r>
          </a:p>
          <a:p>
            <a:endParaRPr lang="en-GB" dirty="0"/>
          </a:p>
          <a:p>
            <a:r>
              <a:rPr lang="en-GB" dirty="0"/>
              <a:t>However, before this discussion gets too far, moving to the exercise on the next slide.</a:t>
            </a:r>
          </a:p>
        </p:txBody>
      </p:sp>
      <p:sp>
        <p:nvSpPr>
          <p:cNvPr id="4" name="Slide Number Placeholder 3"/>
          <p:cNvSpPr>
            <a:spLocks noGrp="1"/>
          </p:cNvSpPr>
          <p:nvPr>
            <p:ph type="sldNum" sz="quarter" idx="5"/>
          </p:nvPr>
        </p:nvSpPr>
        <p:spPr/>
        <p:txBody>
          <a:bodyPr/>
          <a:lstStyle/>
          <a:p>
            <a:fld id="{C6F5B52C-9827-4319-BA46-4BE28C6D2FBD}" type="slidenum">
              <a:rPr lang="en-GB" smtClean="0"/>
              <a:t>110</a:t>
            </a:fld>
            <a:endParaRPr lang="en-GB"/>
          </a:p>
        </p:txBody>
      </p:sp>
    </p:spTree>
    <p:extLst>
      <p:ext uri="{BB962C8B-B14F-4D97-AF65-F5344CB8AC3E}">
        <p14:creationId xmlns:p14="http://schemas.microsoft.com/office/powerpoint/2010/main" val="102283789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the workshop to break into small groups.</a:t>
            </a:r>
          </a:p>
          <a:p>
            <a:r>
              <a:rPr lang="en-GB" dirty="0"/>
              <a:t>You may wish to consider the composition of those groups.</a:t>
            </a:r>
          </a:p>
          <a:p>
            <a:r>
              <a:rPr lang="en-GB" dirty="0"/>
              <a:t>People tend to sit with the specialisms, so you'll find that the developers are sitting together, the testers are often sitting together, and business is sitting together.</a:t>
            </a:r>
          </a:p>
          <a:p>
            <a:r>
              <a:rPr lang="en-GB" dirty="0"/>
              <a:t>You may wish to mix up the composition, so that you do not have groups composed of single specialisms.</a:t>
            </a:r>
          </a:p>
          <a:p>
            <a:endParaRPr lang="en-GB" dirty="0"/>
          </a:p>
          <a:p>
            <a:r>
              <a:rPr lang="en-GB" dirty="0"/>
              <a:t>Pose questions to the workshop. For example.</a:t>
            </a:r>
          </a:p>
          <a:p>
            <a:pPr marL="171450" indent="-171450">
              <a:buFont typeface="Arial" panose="020B0604020202020204" pitchFamily="34" charset="0"/>
              <a:buChar char="•"/>
            </a:pPr>
            <a:r>
              <a:rPr lang="en-GB" dirty="0"/>
              <a:t>Is fragmentation contributing towards our technical debt problem?</a:t>
            </a:r>
          </a:p>
          <a:p>
            <a:pPr marL="171450" indent="-171450">
              <a:buFont typeface="Arial" panose="020B0604020202020204" pitchFamily="34" charset="0"/>
              <a:buChar char="•"/>
            </a:pPr>
            <a:r>
              <a:rPr lang="en-GB" dirty="0"/>
              <a:t>If so, what things could we try to address it?</a:t>
            </a:r>
          </a:p>
          <a:p>
            <a:pPr marL="171450" indent="-171450">
              <a:buFont typeface="Arial" panose="020B0604020202020204" pitchFamily="34" charset="0"/>
              <a:buChar char="•"/>
            </a:pPr>
            <a:endParaRPr lang="en-GB" dirty="0"/>
          </a:p>
          <a:p>
            <a:r>
              <a:rPr lang="en-GB" sz="1800" dirty="0">
                <a:solidFill>
                  <a:srgbClr val="000000"/>
                </a:solidFill>
                <a:latin typeface="Arial" panose="020B0604020202020204" pitchFamily="34" charset="0"/>
              </a:rPr>
              <a:t>Periodically pull the small groups together for an all workshop update on their findings, which, as always, you should be aiming to capture on post-its and putting onto a board.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You are now trying to transform your workshop away from teaching the attendees about different aspects of the technical debt problem, and moving it towards the workshop attendees exploring for themselves the technical debt problem, using the tools and understanding they have acquired over the past day and a half.</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111</a:t>
            </a:fld>
            <a:endParaRPr lang="en-GB"/>
          </a:p>
        </p:txBody>
      </p:sp>
    </p:spTree>
    <p:extLst>
      <p:ext uri="{BB962C8B-B14F-4D97-AF65-F5344CB8AC3E}">
        <p14:creationId xmlns:p14="http://schemas.microsoft.com/office/powerpoint/2010/main" val="9130317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Summarise the main points of this section.</a:t>
            </a:r>
          </a:p>
          <a:p>
            <a:r>
              <a:rPr lang="en-GB" dirty="0"/>
              <a:t>Briefly recap what a wicked problem is, how it differs from a tame problem, then list out the characteristics of a wicked problem.</a:t>
            </a:r>
          </a:p>
          <a:p>
            <a:r>
              <a:rPr lang="en-GB" dirty="0"/>
              <a:t>Next, briefly recap social complexity and fragmentation.</a:t>
            </a:r>
          </a:p>
          <a:p>
            <a:endParaRPr lang="en-GB" dirty="0"/>
          </a:p>
          <a:p>
            <a:r>
              <a:rPr lang="en-GB" dirty="0"/>
              <a:t>Finish by listing out the pertinent findings from the final discussion on technical debt, which should be on the post-it notes on the board.</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112</a:t>
            </a:fld>
            <a:endParaRPr lang="en-GB"/>
          </a:p>
        </p:txBody>
      </p:sp>
    </p:spTree>
    <p:extLst>
      <p:ext uri="{BB962C8B-B14F-4D97-AF65-F5344CB8AC3E}">
        <p14:creationId xmlns:p14="http://schemas.microsoft.com/office/powerpoint/2010/main" val="10766586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In this section, we look to pull together our new understanding of the technical debt problem.</a:t>
            </a:r>
          </a:p>
          <a:p>
            <a:r>
              <a:rPr lang="en-GB" sz="1800" dirty="0">
                <a:solidFill>
                  <a:srgbClr val="000000"/>
                </a:solidFill>
                <a:latin typeface="Arial" panose="020B0604020202020204" pitchFamily="34" charset="0"/>
              </a:rPr>
              <a:t>We combine our understanding of the problem as a trade-off problem, systems problem, economics problem, and wicked problem. We look to use our understanding of anti-patterns and dynamic system models.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We are looking to put together our PROBLEM UNDERSTANDING, so that we come away from this workshop with a comprehensive understanding of our technical debt problem.</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Try to resist workshop attendees diving into problem solution mode. Once people do this, they tend to not progress any further their understanding of the problem.</a:t>
            </a:r>
          </a:p>
          <a:p>
            <a:endParaRPr lang="en-GB" sz="1800" dirty="0">
              <a:solidFill>
                <a:srgbClr val="000000"/>
              </a:solidFill>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113</a:t>
            </a:fld>
            <a:endParaRPr lang="en-GB"/>
          </a:p>
        </p:txBody>
      </p:sp>
    </p:spTree>
    <p:extLst>
      <p:ext uri="{BB962C8B-B14F-4D97-AF65-F5344CB8AC3E}">
        <p14:creationId xmlns:p14="http://schemas.microsoft.com/office/powerpoint/2010/main" val="195120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Ask attendees how they believe they make decisions.</a:t>
            </a:r>
          </a:p>
          <a:p>
            <a:r>
              <a:rPr lang="en-GB" sz="1800" dirty="0">
                <a:solidFill>
                  <a:srgbClr val="000000"/>
                </a:solidFill>
                <a:latin typeface="Arial" panose="020B0604020202020204" pitchFamily="34" charset="0"/>
              </a:rPr>
              <a:t>Explain here that decision-making evolved to help our ancestors survive and prosper within the environment that they lived in.</a:t>
            </a:r>
          </a:p>
          <a:p>
            <a:r>
              <a:rPr lang="en-GB" sz="1800" dirty="0">
                <a:solidFill>
                  <a:srgbClr val="000000"/>
                </a:solidFill>
                <a:latin typeface="Arial" panose="020B0604020202020204" pitchFamily="34" charset="0"/>
              </a:rPr>
              <a:t>This means that we will be very good at certain types of decisions – those that are similar to the ones that our ancestors faced – and we will be very poor at other types of decisions – ones that our ancestors did not face.</a:t>
            </a:r>
          </a:p>
          <a:p>
            <a:r>
              <a:rPr lang="en-GB" sz="1800" dirty="0">
                <a:solidFill>
                  <a:srgbClr val="000000"/>
                </a:solidFill>
                <a:latin typeface="Arial" panose="020B0604020202020204" pitchFamily="34" charset="0"/>
              </a:rPr>
              <a:t>In addition, explain that we can also work out some requirements for what would have been an effective decision-making system for our ancestors, and what those requirements imply for our own decision-making.</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13</a:t>
            </a:fld>
            <a:endParaRPr lang="en-GB"/>
          </a:p>
        </p:txBody>
      </p:sp>
    </p:spTree>
    <p:extLst>
      <p:ext uri="{BB962C8B-B14F-4D97-AF65-F5344CB8AC3E}">
        <p14:creationId xmlns:p14="http://schemas.microsoft.com/office/powerpoint/2010/main" val="26248653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you are focussed on PROBLEM UNDERSTANDING.</a:t>
            </a:r>
          </a:p>
          <a:p>
            <a:r>
              <a:rPr lang="en-GB" dirty="0"/>
              <a:t>Try to avoid people rushing into solution mode.</a:t>
            </a:r>
          </a:p>
          <a:p>
            <a:endParaRPr lang="en-GB" dirty="0"/>
          </a:p>
          <a:p>
            <a:r>
              <a:rPr lang="en-GB" sz="1800" dirty="0">
                <a:solidFill>
                  <a:srgbClr val="000000"/>
                </a:solidFill>
                <a:latin typeface="Arial" panose="020B0604020202020204" pitchFamily="34" charset="0"/>
              </a:rPr>
              <a:t>The above slide shows a selection of questions that have proved useful in helping teams better understand the technical debt problem.</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Show these questions, or a selection of these questions, or your own questions to the workshop attendees.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get them to break into small groups or use the 1-2-4-All technique to discuss a selected question.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Periodically bring the attendees back together to discuss their findings so far, and get those findings onto post-it notes and on that board.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If the attendees appear to be flagging, losing energy, losing interest, look to regain the energy with one or more of the following options.</a:t>
            </a:r>
          </a:p>
          <a:p>
            <a:r>
              <a:rPr lang="en-GB" sz="1800" dirty="0">
                <a:solidFill>
                  <a:srgbClr val="000000"/>
                </a:solidFill>
                <a:latin typeface="Arial" panose="020B0604020202020204" pitchFamily="34" charset="0"/>
              </a:rPr>
              <a:t>Select a new question for the attendees to consider.</a:t>
            </a:r>
          </a:p>
          <a:p>
            <a:r>
              <a:rPr lang="en-GB" sz="1800" dirty="0">
                <a:solidFill>
                  <a:srgbClr val="000000"/>
                </a:solidFill>
                <a:latin typeface="Arial" panose="020B0604020202020204" pitchFamily="34" charset="0"/>
              </a:rPr>
              <a:t>Rearrange the groups into new compositions.</a:t>
            </a:r>
          </a:p>
          <a:p>
            <a:r>
              <a:rPr lang="en-GB" sz="1800" dirty="0">
                <a:solidFill>
                  <a:srgbClr val="000000"/>
                </a:solidFill>
                <a:latin typeface="Arial" panose="020B0604020202020204" pitchFamily="34" charset="0"/>
              </a:rPr>
              <a:t>Try out one of the many techniques available from Liberating Structures or Red Teams.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If one group appears to be following a particularly fruitful line of enquiry, allow them to share it with the other groups.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Remember, what you are trying to achieve it is a new and enhanced understanding of the technical debt problem that is shared by all the relevant stakeholders within the organisation.</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114</a:t>
            </a:fld>
            <a:endParaRPr lang="en-GB"/>
          </a:p>
        </p:txBody>
      </p:sp>
    </p:spTree>
    <p:extLst>
      <p:ext uri="{BB962C8B-B14F-4D97-AF65-F5344CB8AC3E}">
        <p14:creationId xmlns:p14="http://schemas.microsoft.com/office/powerpoint/2010/main" val="6997778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Summarise the main points of this section.</a:t>
            </a:r>
          </a:p>
          <a:p>
            <a:endParaRPr lang="en-GB" dirty="0"/>
          </a:p>
          <a:p>
            <a:r>
              <a:rPr lang="en-GB" dirty="0"/>
              <a:t>Finish by listing out the pertinent findings from the discussions on technical debt, and aim to put together statements that sum up the workshop’s understanding of their technical debt problem.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115</a:t>
            </a:fld>
            <a:endParaRPr lang="en-GB"/>
          </a:p>
        </p:txBody>
      </p:sp>
    </p:spTree>
    <p:extLst>
      <p:ext uri="{BB962C8B-B14F-4D97-AF65-F5344CB8AC3E}">
        <p14:creationId xmlns:p14="http://schemas.microsoft.com/office/powerpoint/2010/main" val="15474528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116</a:t>
            </a:fld>
            <a:endParaRPr lang="en-GB"/>
          </a:p>
        </p:txBody>
      </p:sp>
    </p:spTree>
    <p:extLst>
      <p:ext uri="{BB962C8B-B14F-4D97-AF65-F5344CB8AC3E}">
        <p14:creationId xmlns:p14="http://schemas.microsoft.com/office/powerpoint/2010/main" val="34063658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Summarise the main points of this workshop.</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The technical debt onion</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The trade-off problem and the affect heuristic</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Systems effects and their influence on technical debt</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Anti-patterns.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as an economics problem.</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as a wicked problem.</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Putting it all together &amp; our understanding of our technical debt problem.</a:t>
            </a:r>
            <a:endParaRPr lang="en-GB" dirty="0"/>
          </a:p>
          <a:p>
            <a:pPr marL="171450" indent="-171450">
              <a:buFont typeface="Arial" panose="020B0604020202020204" pitchFamily="34" charset="0"/>
              <a:buChar char="•"/>
            </a:pPr>
            <a:endParaRPr lang="en-GB" sz="1200" dirty="0">
              <a:solidFill>
                <a:srgbClr val="000000"/>
              </a:solidFill>
              <a:latin typeface="Arial" panose="020B0604020202020204" pitchFamily="34" charset="0"/>
            </a:endParaRPr>
          </a:p>
          <a:p>
            <a:r>
              <a:rPr lang="en-GB" dirty="0"/>
              <a:t>Finish by listing out the pertinent findings from the discussions on technical debt, and aim to put together statements that sum up the workshop’s understanding of their technical debt problem.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117</a:t>
            </a:fld>
            <a:endParaRPr lang="en-GB"/>
          </a:p>
        </p:txBody>
      </p:sp>
    </p:spTree>
    <p:extLst>
      <p:ext uri="{BB962C8B-B14F-4D97-AF65-F5344CB8AC3E}">
        <p14:creationId xmlns:p14="http://schemas.microsoft.com/office/powerpoint/2010/main" val="199546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15000"/>
              </a:lnSpc>
              <a:buFont typeface="+mj-lt"/>
              <a:buNone/>
            </a:pPr>
            <a:r>
              <a:rPr lang="en-GB" sz="1800" b="0" dirty="0">
                <a:effectLst/>
                <a:latin typeface="Calibri" panose="020F0502020204030204" pitchFamily="34" charset="0"/>
                <a:ea typeface="Calibri" panose="020F0502020204030204" pitchFamily="34" charset="0"/>
                <a:cs typeface="Times New Roman" panose="02020603050405020304" pitchFamily="18" charset="0"/>
              </a:rPr>
              <a:t>Get attendees to identify what conditions were like for our ancestors (refer to the relevant part of chapter 5, if you are unsure. Write up on whiteboard.</a:t>
            </a:r>
          </a:p>
          <a:p>
            <a:pPr marL="0" lvl="0" indent="0">
              <a:lnSpc>
                <a:spcPct val="115000"/>
              </a:lnSpc>
              <a:buFont typeface="+mj-lt"/>
              <a:buNone/>
            </a:pPr>
            <a:r>
              <a:rPr lang="en-GB" sz="1800" b="0" dirty="0">
                <a:effectLst/>
                <a:latin typeface="Calibri" panose="020F0502020204030204" pitchFamily="34" charset="0"/>
                <a:ea typeface="Calibri" panose="020F0502020204030204" pitchFamily="34" charset="0"/>
                <a:cs typeface="Times New Roman" panose="02020603050405020304" pitchFamily="18" charset="0"/>
              </a:rPr>
              <a:t>Next, get attendees to identify what would be the requirements for a suitable decision-making system to perform well in that environment.</a:t>
            </a:r>
          </a:p>
          <a:p>
            <a:pPr marL="0" lvl="0" indent="0">
              <a:lnSpc>
                <a:spcPct val="115000"/>
              </a:lnSpc>
              <a:buFont typeface="+mj-lt"/>
              <a:buNone/>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Fast</a:t>
            </a:r>
            <a:r>
              <a:rPr lang="en-GB" sz="1800" dirty="0">
                <a:effectLst/>
                <a:latin typeface="Calibri" panose="020F0502020204030204" pitchFamily="34" charset="0"/>
                <a:ea typeface="Calibri" panose="020F0502020204030204" pitchFamily="34" charset="0"/>
                <a:cs typeface="Times New Roman" panose="02020603050405020304" pitchFamily="18" charset="0"/>
              </a:rPr>
              <a:t>. It must be fast enough to respond effectively to the threats it faced, which could materialise extremely rapidly.</a:t>
            </a:r>
          </a:p>
          <a:p>
            <a:pPr marL="342900" lvl="0" indent="-342900">
              <a:lnSpc>
                <a:spcPct val="115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Function well, even with poor-quality information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Information was limited to what our ancestors could observe or, after language developed, what they were told by people whom they already knew. Much of this information would have been incomplete, ambiguous, conflicting, or even part of a deception attempt by a predator, prey, or rival. Nevertheless, their lives depended upon making good decisions based on this information.</a:t>
            </a:r>
          </a:p>
          <a:p>
            <a:pPr marL="342900" lvl="0" indent="-342900">
              <a:lnSpc>
                <a:spcPct val="115000"/>
              </a:lnSpc>
              <a:spcAft>
                <a:spcPts val="1000"/>
              </a:spcAft>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Impose a low cognitive load</a:t>
            </a:r>
            <a:r>
              <a:rPr lang="en-GB" sz="1800" dirty="0">
                <a:effectLst/>
                <a:latin typeface="Calibri" panose="020F0502020204030204" pitchFamily="34" charset="0"/>
                <a:ea typeface="Calibri" panose="020F0502020204030204" pitchFamily="34" charset="0"/>
                <a:cs typeface="Times New Roman" panose="02020603050405020304" pitchFamily="18" charset="0"/>
              </a:rPr>
              <a:t>. When facing a threat, you want all your cognitive facilities available for monitoring and responding to that threat, rather than engaged in deep analysis.</a:t>
            </a:r>
          </a:p>
          <a:p>
            <a:endParaRPr lang="en-GB" dirty="0"/>
          </a:p>
          <a:p>
            <a:r>
              <a:rPr lang="en-GB" dirty="0"/>
              <a:t>Next, get the attendees to try and identify the implications for that decision-making system (as above)</a:t>
            </a:r>
          </a:p>
        </p:txBody>
      </p:sp>
      <p:sp>
        <p:nvSpPr>
          <p:cNvPr id="4" name="Slide Number Placeholder 3"/>
          <p:cNvSpPr>
            <a:spLocks noGrp="1"/>
          </p:cNvSpPr>
          <p:nvPr>
            <p:ph type="sldNum" sz="quarter" idx="5"/>
          </p:nvPr>
        </p:nvSpPr>
        <p:spPr/>
        <p:txBody>
          <a:bodyPr/>
          <a:lstStyle/>
          <a:p>
            <a:fld id="{C6F5B52C-9827-4319-BA46-4BE28C6D2FBD}" type="slidenum">
              <a:rPr lang="en-GB" smtClean="0"/>
              <a:t>14</a:t>
            </a:fld>
            <a:endParaRPr lang="en-GB"/>
          </a:p>
        </p:txBody>
      </p:sp>
    </p:spTree>
    <p:extLst>
      <p:ext uri="{BB962C8B-B14F-4D97-AF65-F5344CB8AC3E}">
        <p14:creationId xmlns:p14="http://schemas.microsoft.com/office/powerpoint/2010/main" val="187711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what the affect heuristic is.</a:t>
            </a:r>
          </a:p>
          <a:p>
            <a:r>
              <a:rPr lang="en-GB" dirty="0"/>
              <a:t>Your GUT FEEL</a:t>
            </a:r>
          </a:p>
          <a:p>
            <a:r>
              <a:rPr lang="en-GB" dirty="0"/>
              <a:t>Explain the advantages of the affect heuristic.</a:t>
            </a:r>
          </a:p>
          <a:p>
            <a:r>
              <a:rPr lang="en-GB" dirty="0"/>
              <a:t>Then, explain the potential disadvantages. Highlight that we made a poor decision about the music dictionary.</a:t>
            </a:r>
          </a:p>
          <a:p>
            <a:r>
              <a:rPr lang="en-GB" dirty="0"/>
              <a:t>Also, highlight that the affect heuristic contributes to us making decisions that result in us taking on too much technical debt.</a:t>
            </a:r>
          </a:p>
        </p:txBody>
      </p:sp>
      <p:sp>
        <p:nvSpPr>
          <p:cNvPr id="4" name="Slide Number Placeholder 3"/>
          <p:cNvSpPr>
            <a:spLocks noGrp="1"/>
          </p:cNvSpPr>
          <p:nvPr>
            <p:ph type="sldNum" sz="quarter" idx="5"/>
          </p:nvPr>
        </p:nvSpPr>
        <p:spPr/>
        <p:txBody>
          <a:bodyPr/>
          <a:lstStyle/>
          <a:p>
            <a:fld id="{C6F5B52C-9827-4319-BA46-4BE28C6D2FBD}" type="slidenum">
              <a:rPr lang="en-GB" smtClean="0"/>
              <a:t>15</a:t>
            </a:fld>
            <a:endParaRPr lang="en-GB"/>
          </a:p>
        </p:txBody>
      </p:sp>
    </p:spTree>
    <p:extLst>
      <p:ext uri="{BB962C8B-B14F-4D97-AF65-F5344CB8AC3E}">
        <p14:creationId xmlns:p14="http://schemas.microsoft.com/office/powerpoint/2010/main" val="305741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to attendees that characteristics that influence your emotions will play an important part in decision-making.</a:t>
            </a:r>
          </a:p>
          <a:p>
            <a:r>
              <a:rPr lang="en-GB" dirty="0"/>
              <a:t>In contrast, characteristics that do not touch your emotions will play little or no part in a decision.</a:t>
            </a:r>
          </a:p>
        </p:txBody>
      </p:sp>
      <p:sp>
        <p:nvSpPr>
          <p:cNvPr id="4" name="Slide Number Placeholder 3"/>
          <p:cNvSpPr>
            <a:spLocks noGrp="1"/>
          </p:cNvSpPr>
          <p:nvPr>
            <p:ph type="sldNum" sz="quarter" idx="5"/>
          </p:nvPr>
        </p:nvSpPr>
        <p:spPr/>
        <p:txBody>
          <a:bodyPr/>
          <a:lstStyle/>
          <a:p>
            <a:fld id="{C6F5B52C-9827-4319-BA46-4BE28C6D2FBD}" type="slidenum">
              <a:rPr lang="en-GB" smtClean="0"/>
              <a:t>16</a:t>
            </a:fld>
            <a:endParaRPr lang="en-GB"/>
          </a:p>
        </p:txBody>
      </p:sp>
    </p:spTree>
    <p:extLst>
      <p:ext uri="{BB962C8B-B14F-4D97-AF65-F5344CB8AC3E}">
        <p14:creationId xmlns:p14="http://schemas.microsoft.com/office/powerpoint/2010/main" val="2587961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Remind attendees that technical debt is the consequence of a trade-off decision, where decision-makers choose a trade-off, typically between new features/early delivery and technical debt.</a:t>
            </a:r>
          </a:p>
          <a:p>
            <a:r>
              <a:rPr lang="en-GB" sz="1200" dirty="0">
                <a:solidFill>
                  <a:srgbClr val="000000"/>
                </a:solidFill>
                <a:latin typeface="Arial" panose="020B0604020202020204" pitchFamily="34" charset="0"/>
              </a:rPr>
              <a:t>You can have a new feature, provided you pay for it, either with real resources or technical debt.</a:t>
            </a:r>
          </a:p>
          <a:p>
            <a:r>
              <a:rPr lang="en-GB" sz="1200" dirty="0">
                <a:solidFill>
                  <a:srgbClr val="000000"/>
                </a:solidFill>
                <a:latin typeface="Arial" panose="020B0604020202020204" pitchFamily="34" charset="0"/>
              </a:rPr>
              <a:t>You can have earlier delivery provided you pay for it…</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Next, ask the attendees what are the characteristics of choosing a new feature.</a:t>
            </a:r>
          </a:p>
          <a:p>
            <a:r>
              <a:rPr lang="en-GB" sz="1200" dirty="0">
                <a:solidFill>
                  <a:srgbClr val="000000"/>
                </a:solidFill>
                <a:latin typeface="Arial" panose="020B0604020202020204" pitchFamily="34" charset="0"/>
              </a:rPr>
              <a:t>Get the attendees to list out the characteristics, then reveal the characteristics on the left-hand side of the above slide.</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Next, repeat by asking the attendees what are the characteristics of technical debt.</a:t>
            </a:r>
          </a:p>
          <a:p>
            <a:endParaRPr lang="en-GB" sz="1200" dirty="0">
              <a:solidFill>
                <a:srgbClr val="000000"/>
              </a:solidFill>
              <a:latin typeface="Arial" panose="020B0604020202020204" pitchFamily="34" charset="0"/>
            </a:endParaRP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Immediate</a:t>
            </a:r>
            <a:r>
              <a:rPr lang="en-GB" sz="1800" dirty="0">
                <a:effectLst/>
                <a:latin typeface="Calibri" panose="020F0502020204030204" pitchFamily="34" charset="0"/>
                <a:ea typeface="Calibri" panose="020F0502020204030204" pitchFamily="34" charset="0"/>
                <a:cs typeface="Times New Roman" panose="02020603050405020304" pitchFamily="18" charset="0"/>
              </a:rPr>
              <a:t>. You get to enjoy the feature just as soon as the code is delivered.</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Certain</a:t>
            </a:r>
            <a:r>
              <a:rPr lang="en-GB" sz="1800" dirty="0">
                <a:effectLst/>
                <a:latin typeface="Calibri" panose="020F0502020204030204" pitchFamily="34" charset="0"/>
                <a:ea typeface="Calibri" panose="020F0502020204030204" pitchFamily="34" charset="0"/>
                <a:cs typeface="Times New Roman" panose="02020603050405020304" pitchFamily="18" charset="0"/>
              </a:rPr>
              <a:t>. You know what you are getting, or believe you know, as you have a specification, screenshot, or mock-up of it.</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Concrete</a:t>
            </a:r>
            <a:r>
              <a:rPr lang="en-GB" sz="1800" dirty="0">
                <a:effectLst/>
                <a:latin typeface="Calibri" panose="020F0502020204030204" pitchFamily="34" charset="0"/>
                <a:ea typeface="Calibri" panose="020F0502020204030204" pitchFamily="34" charset="0"/>
                <a:cs typeface="Times New Roman" panose="02020603050405020304" pitchFamily="18" charset="0"/>
              </a:rPr>
              <a:t>. Or rather, as concrete as anything ever gets in software.</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Experienced by us</a:t>
            </a:r>
            <a:r>
              <a:rPr lang="en-GB" sz="1800" dirty="0">
                <a:effectLst/>
                <a:latin typeface="Calibri" panose="020F0502020204030204" pitchFamily="34" charset="0"/>
                <a:ea typeface="Calibri" panose="020F0502020204030204" pitchFamily="34" charset="0"/>
                <a:cs typeface="Times New Roman" panose="02020603050405020304" pitchFamily="18" charset="0"/>
              </a:rPr>
              <a:t>. You get to enjoy the feature or enjoy the credit for delivering that feature to end-users.</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Emotional</a:t>
            </a:r>
            <a:r>
              <a:rPr lang="en-GB" sz="1800" dirty="0">
                <a:effectLst/>
                <a:latin typeface="Calibri" panose="020F0502020204030204" pitchFamily="34" charset="0"/>
                <a:ea typeface="Calibri" panose="020F0502020204030204" pitchFamily="34" charset="0"/>
                <a:cs typeface="Times New Roman" panose="02020603050405020304" pitchFamily="18" charset="0"/>
              </a:rPr>
              <a:t>. You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want</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feature, as it will do good things for you and your end-users.</a:t>
            </a:r>
          </a:p>
          <a:p>
            <a:endParaRPr lang="en-GB" sz="1200" dirty="0">
              <a:solidFill>
                <a:srgbClr val="000000"/>
              </a:solidFill>
              <a:latin typeface="Arial" panose="020B0604020202020204" pitchFamily="34" charset="0"/>
            </a:endParaRP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Future</a:t>
            </a:r>
            <a:r>
              <a:rPr lang="en-GB" sz="1800" dirty="0">
                <a:effectLst/>
                <a:latin typeface="Calibri" panose="020F0502020204030204" pitchFamily="34" charset="0"/>
                <a:ea typeface="Calibri" panose="020F0502020204030204" pitchFamily="34" charset="0"/>
                <a:cs typeface="Times New Roman" panose="02020603050405020304" pitchFamily="18" charset="0"/>
              </a:rPr>
              <a:t>. Any debt repayment will affect you in the future.</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Uncertain*</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we discussed in the chapter on broken analogies, you don’t know when you’ll have to repay this debt, how much you’ll have to repay, or indeed if you ever do need to repay it. This is a key difference between ordinary debt and technical debt.</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Intangible*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this point you’re not entirely sure what the future repayment would consist of. It might be a major rework, or it may be a few minor changes.</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Experienced by others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future work is likely to be picked up by another person. If you count your future self as a different person, and many psychologists believe we do, then this debt will definitely be experienced by others.</a:t>
            </a: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Rational</a:t>
            </a:r>
            <a:r>
              <a:rPr lang="en-GB" sz="1800" dirty="0">
                <a:effectLst/>
                <a:latin typeface="Calibri" panose="020F0502020204030204" pitchFamily="34" charset="0"/>
                <a:ea typeface="Calibri" panose="020F0502020204030204" pitchFamily="34" charset="0"/>
                <a:cs typeface="Times New Roman" panose="02020603050405020304" pitchFamily="18" charset="0"/>
              </a:rPr>
              <a:t>. Avoiding this technical debt is a bit like saving for your pension. You know it’s a good idea, but it appeals to your rational sense, not your emotions.</a:t>
            </a:r>
          </a:p>
          <a:p>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17</a:t>
            </a:fld>
            <a:endParaRPr lang="en-GB"/>
          </a:p>
        </p:txBody>
      </p:sp>
    </p:spTree>
    <p:extLst>
      <p:ext uri="{BB962C8B-B14F-4D97-AF65-F5344CB8AC3E}">
        <p14:creationId xmlns:p14="http://schemas.microsoft.com/office/powerpoint/2010/main" val="202015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Ask attendees – what are the characteristics of smoking, as perceived by teenagers. Then reveal how those characteristics map to the affect heuristic.</a:t>
            </a:r>
          </a:p>
          <a:p>
            <a:r>
              <a:rPr lang="en-GB" sz="1200" dirty="0">
                <a:solidFill>
                  <a:srgbClr val="000000"/>
                </a:solidFill>
                <a:latin typeface="Arial" panose="020B0604020202020204" pitchFamily="34" charset="0"/>
              </a:rPr>
              <a:t>Next, go through the history of smoking prevention campaigns, beginning with the health message added on to cigarette packets.</a:t>
            </a:r>
          </a:p>
          <a:p>
            <a:r>
              <a:rPr lang="en-GB" sz="1200" dirty="0">
                <a:solidFill>
                  <a:srgbClr val="000000"/>
                </a:solidFill>
                <a:latin typeface="Arial" panose="020B0604020202020204" pitchFamily="34" charset="0"/>
              </a:rPr>
              <a:t>Ask, what with the characteristics of that message.</a:t>
            </a:r>
          </a:p>
          <a:p>
            <a:r>
              <a:rPr lang="en-GB" sz="1200" dirty="0">
                <a:solidFill>
                  <a:srgbClr val="000000"/>
                </a:solidFill>
                <a:latin typeface="Arial" panose="020B0604020202020204" pitchFamily="34" charset="0"/>
              </a:rPr>
              <a:t>Ask, would that message appeal to the affect heuristic of teenagers.</a:t>
            </a:r>
          </a:p>
          <a:p>
            <a:r>
              <a:rPr lang="en-GB" sz="1200" dirty="0">
                <a:solidFill>
                  <a:srgbClr val="000000"/>
                </a:solidFill>
                <a:latin typeface="Arial" panose="020B0604020202020204" pitchFamily="34" charset="0"/>
              </a:rPr>
              <a:t>Get attendees to recognise why the smoking awareness campaigns based upon this health message had limited impact on smoking prevention.</a:t>
            </a:r>
          </a:p>
          <a:p>
            <a:r>
              <a:rPr lang="en-GB" sz="1200" dirty="0">
                <a:solidFill>
                  <a:srgbClr val="000000"/>
                </a:solidFill>
                <a:latin typeface="Arial" panose="020B0604020202020204" pitchFamily="34" charset="0"/>
              </a:rPr>
              <a:t>Before you go to the next slide, ask what has changed?</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18</a:t>
            </a:fld>
            <a:endParaRPr lang="en-GB"/>
          </a:p>
        </p:txBody>
      </p:sp>
    </p:spTree>
    <p:extLst>
      <p:ext uri="{BB962C8B-B14F-4D97-AF65-F5344CB8AC3E}">
        <p14:creationId xmlns:p14="http://schemas.microsoft.com/office/powerpoint/2010/main" val="3788523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Display a cigarette packet from a period when tobacco companies were allowed to put their own images onto the packet.</a:t>
            </a:r>
          </a:p>
          <a:p>
            <a:r>
              <a:rPr lang="en-GB" sz="1200" dirty="0">
                <a:solidFill>
                  <a:srgbClr val="000000"/>
                </a:solidFill>
                <a:latin typeface="Arial" panose="020B0604020202020204" pitchFamily="34" charset="0"/>
              </a:rPr>
              <a:t>Beside it, display a modern cigarette packet, with its generic packaging and graphic, visceral image of damage to human body parts caused by smoking.</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Ask attendees how this change in approach may have influenced teenagers' decisions regarding beginning smoking.</a:t>
            </a:r>
          </a:p>
          <a:p>
            <a:endParaRPr lang="en-GB" sz="1200" dirty="0">
              <a:solidFill>
                <a:srgbClr val="000000"/>
              </a:solidFill>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19</a:t>
            </a:fld>
            <a:endParaRPr lang="en-GB"/>
          </a:p>
        </p:txBody>
      </p:sp>
    </p:spTree>
    <p:extLst>
      <p:ext uri="{BB962C8B-B14F-4D97-AF65-F5344CB8AC3E}">
        <p14:creationId xmlns:p14="http://schemas.microsoft.com/office/powerpoint/2010/main" val="1407556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Discuss with attendees what the imprecations of this are for technical debt.</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You may wish to use the 1-2-4-All technique to get greater engagement.</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20</a:t>
            </a:fld>
            <a:endParaRPr lang="en-GB"/>
          </a:p>
        </p:txBody>
      </p:sp>
    </p:spTree>
    <p:extLst>
      <p:ext uri="{BB962C8B-B14F-4D97-AF65-F5344CB8AC3E}">
        <p14:creationId xmlns:p14="http://schemas.microsoft.com/office/powerpoint/2010/main" val="303691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dirty="0">
                <a:effectLst/>
                <a:latin typeface="Calibri" panose="020F0502020204030204" pitchFamily="34" charset="0"/>
                <a:ea typeface="Calibri" panose="020F0502020204030204" pitchFamily="34" charset="0"/>
                <a:cs typeface="Times New Roman" panose="02020603050405020304" pitchFamily="18" charset="0"/>
              </a:rPr>
              <a:t>If time permits</a:t>
            </a:r>
            <a:r>
              <a:rPr lang="en-GB" sz="1800" dirty="0">
                <a:effectLst/>
                <a:latin typeface="Calibri" panose="020F0502020204030204" pitchFamily="34" charset="0"/>
                <a:ea typeface="Calibri" panose="020F0502020204030204" pitchFamily="34" charset="0"/>
                <a:cs typeface="Times New Roman" panose="02020603050405020304" pitchFamily="18" charset="0"/>
              </a:rPr>
              <a:t>, facilitate a discussion on why a second-hand car dealer always ensures his vehicles are valeted to a high standard. Ask the group for other examples. (The answer is that the dimensions the customer is interested in – condition of the engine, transmission, running gear, and so on – are not easily evaluable. However, the cleanliness of the car is, so potential customers use this as a proxy.) Use 1-2-4-All.</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21</a:t>
            </a:fld>
            <a:endParaRPr lang="en-GB"/>
          </a:p>
        </p:txBody>
      </p:sp>
    </p:spTree>
    <p:extLst>
      <p:ext uri="{BB962C8B-B14F-4D97-AF65-F5344CB8AC3E}">
        <p14:creationId xmlns:p14="http://schemas.microsoft.com/office/powerpoint/2010/main" val="65753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agenda for a 2-day workshop for Problem Understanding of Technical Debt.</a:t>
            </a:r>
          </a:p>
          <a:p>
            <a:r>
              <a:rPr lang="en-GB" dirty="0"/>
              <a:t>Day 1 – If you start at 9:00, you will be finished at 17:15.</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a:t>
            </a:fld>
            <a:endParaRPr lang="en-GB"/>
          </a:p>
        </p:txBody>
      </p:sp>
    </p:spTree>
    <p:extLst>
      <p:ext uri="{BB962C8B-B14F-4D97-AF65-F5344CB8AC3E}">
        <p14:creationId xmlns:p14="http://schemas.microsoft.com/office/powerpoint/2010/main" val="1463036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out to attendees that will mean you can influence the affect heuristic is through telling a story.</a:t>
            </a:r>
          </a:p>
          <a:p>
            <a:r>
              <a:rPr lang="en-GB" dirty="0"/>
              <a:t>Show attendees how you can use a story of a specific item of technical debt to appeal to people's emotions.</a:t>
            </a:r>
          </a:p>
          <a:p>
            <a:r>
              <a:rPr lang="en-GB" dirty="0"/>
              <a:t>You can use the example of the HMV multiple genres story in chapter 5, or you can use your own story.</a:t>
            </a:r>
          </a:p>
        </p:txBody>
      </p:sp>
      <p:sp>
        <p:nvSpPr>
          <p:cNvPr id="4" name="Slide Number Placeholder 3"/>
          <p:cNvSpPr>
            <a:spLocks noGrp="1"/>
          </p:cNvSpPr>
          <p:nvPr>
            <p:ph type="sldNum" sz="quarter" idx="5"/>
          </p:nvPr>
        </p:nvSpPr>
        <p:spPr/>
        <p:txBody>
          <a:bodyPr/>
          <a:lstStyle/>
          <a:p>
            <a:fld id="{C6F5B52C-9827-4319-BA46-4BE28C6D2FBD}" type="slidenum">
              <a:rPr lang="en-GB" smtClean="0"/>
              <a:t>22</a:t>
            </a:fld>
            <a:endParaRPr lang="en-GB"/>
          </a:p>
        </p:txBody>
      </p:sp>
    </p:spTree>
    <p:extLst>
      <p:ext uri="{BB962C8B-B14F-4D97-AF65-F5344CB8AC3E}">
        <p14:creationId xmlns:p14="http://schemas.microsoft.com/office/powerpoint/2010/main" val="3617279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Get people to break into groups and develop a story based around an item of technical debt. We should have the characteristics outlined on the previous slide.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You can use the 1-2-4-All technique, spending 3 to 5 minutes at each stage. Start by getting people to spend three minutes thinking alone about a technical debt problem story, then join in pairs for 3 to 5 minutes to discuss each story, then joining two pairs into fours to discuss the two best stories, then discussing the best story from each group.</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Alternatively, if you have less time available, you could start with groups of four.</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23</a:t>
            </a:fld>
            <a:endParaRPr lang="en-GB"/>
          </a:p>
        </p:txBody>
      </p:sp>
    </p:spTree>
    <p:extLst>
      <p:ext uri="{BB962C8B-B14F-4D97-AF65-F5344CB8AC3E}">
        <p14:creationId xmlns:p14="http://schemas.microsoft.com/office/powerpoint/2010/main" val="337781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24</a:t>
            </a:fld>
            <a:endParaRPr lang="en-GB"/>
          </a:p>
        </p:txBody>
      </p:sp>
    </p:spTree>
    <p:extLst>
      <p:ext uri="{BB962C8B-B14F-4D97-AF65-F5344CB8AC3E}">
        <p14:creationId xmlns:p14="http://schemas.microsoft.com/office/powerpoint/2010/main" val="872370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25</a:t>
            </a:fld>
            <a:endParaRPr lang="en-GB"/>
          </a:p>
        </p:txBody>
      </p:sp>
    </p:spTree>
    <p:extLst>
      <p:ext uri="{BB962C8B-B14F-4D97-AF65-F5344CB8AC3E}">
        <p14:creationId xmlns:p14="http://schemas.microsoft.com/office/powerpoint/2010/main" val="2787893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is the time to explain why we made the decisions we did for the music dictionaries and other items.</a:t>
            </a:r>
          </a:p>
          <a:p>
            <a:endParaRPr lang="en-GB" dirty="0"/>
          </a:p>
          <a:p>
            <a:r>
              <a:rPr lang="en-GB" dirty="0"/>
              <a:t>EXPLAIN TO ATTENDEES NOT TO REVEAL THESE EXERCISES TO COLLEAGUES WHO WILL BE ATTENDING LATER SESSIONS</a:t>
            </a:r>
          </a:p>
        </p:txBody>
      </p:sp>
      <p:sp>
        <p:nvSpPr>
          <p:cNvPr id="4" name="Slide Number Placeholder 3"/>
          <p:cNvSpPr>
            <a:spLocks noGrp="1"/>
          </p:cNvSpPr>
          <p:nvPr>
            <p:ph type="sldNum" sz="quarter" idx="5"/>
          </p:nvPr>
        </p:nvSpPr>
        <p:spPr/>
        <p:txBody>
          <a:bodyPr/>
          <a:lstStyle/>
          <a:p>
            <a:fld id="{C6F5B52C-9827-4319-BA46-4BE28C6D2FBD}" type="slidenum">
              <a:rPr lang="en-GB" smtClean="0"/>
              <a:t>26</a:t>
            </a:fld>
            <a:endParaRPr lang="en-GB"/>
          </a:p>
        </p:txBody>
      </p:sp>
    </p:spTree>
    <p:extLst>
      <p:ext uri="{BB962C8B-B14F-4D97-AF65-F5344CB8AC3E}">
        <p14:creationId xmlns:p14="http://schemas.microsoft.com/office/powerpoint/2010/main" val="1945038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It is now time for you to return to the experiments of Christopher Hsee.</a:t>
            </a:r>
          </a:p>
          <a:p>
            <a:r>
              <a:rPr lang="en-GB" sz="1800" dirty="0">
                <a:solidFill>
                  <a:srgbClr val="000000"/>
                </a:solidFill>
                <a:latin typeface="Arial" panose="020B0604020202020204" pitchFamily="34" charset="0"/>
              </a:rPr>
              <a:t>Ask attendees – given what they now know about how they make decisions using the affect heuristic, why is it that they valued dictionary A more highly than dictionary B when viewed separately but reversed their valuation when viewed together?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Now go into precision and valence, as discussed in chapter 5.</a:t>
            </a:r>
          </a:p>
          <a:p>
            <a:r>
              <a:rPr lang="en-GB" sz="1800" dirty="0">
                <a:solidFill>
                  <a:srgbClr val="000000"/>
                </a:solidFill>
                <a:latin typeface="Arial" panose="020B0604020202020204" pitchFamily="34" charset="0"/>
              </a:rPr>
              <a:t>Do this for each of the demos that you provided (for example, music dictionary, crockery, ice cream, gambling option).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discuss those characteristics of new features/early delivery and the characteristics of technical debt.</a:t>
            </a:r>
          </a:p>
          <a:p>
            <a:r>
              <a:rPr lang="en-GB" sz="1800" dirty="0">
                <a:solidFill>
                  <a:srgbClr val="000000"/>
                </a:solidFill>
                <a:latin typeface="Arial" panose="020B0604020202020204" pitchFamily="34" charset="0"/>
              </a:rPr>
              <a:t>(Typically, the characteristics of new features and early delivery a very precise, whereas the characteristics of technical debt lack any precision).</a:t>
            </a:r>
          </a:p>
          <a:p>
            <a:r>
              <a:rPr lang="en-GB" sz="1800" dirty="0">
                <a:solidFill>
                  <a:srgbClr val="000000"/>
                </a:solidFill>
                <a:latin typeface="Arial" panose="020B0604020202020204" pitchFamily="34" charset="0"/>
              </a:rPr>
              <a:t>Next, discuss how this will influence how we make our trade-off decision around technical debt.</a:t>
            </a:r>
          </a:p>
          <a:p>
            <a:r>
              <a:rPr lang="en-GB" sz="1800" dirty="0">
                <a:solidFill>
                  <a:srgbClr val="000000"/>
                </a:solidFill>
                <a:latin typeface="Arial" panose="020B0604020202020204" pitchFamily="34" charset="0"/>
              </a:rPr>
              <a:t>Next, ask what we can do about it. This leads into the next exercise.</a:t>
            </a:r>
          </a:p>
          <a:p>
            <a:r>
              <a:rPr lang="en-GB" sz="1800" dirty="0">
                <a:solidFill>
                  <a:srgbClr val="000000"/>
                </a:solidFill>
                <a:latin typeface="Arial" panose="020B0604020202020204" pitchFamily="34" charset="0"/>
              </a:rPr>
              <a:t>Spend no more than 15 minutes explaining this concept.</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27</a:t>
            </a:fld>
            <a:endParaRPr lang="en-GB"/>
          </a:p>
        </p:txBody>
      </p:sp>
    </p:spTree>
    <p:extLst>
      <p:ext uri="{BB962C8B-B14F-4D97-AF65-F5344CB8AC3E}">
        <p14:creationId xmlns:p14="http://schemas.microsoft.com/office/powerpoint/2010/main" val="165035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Get your workshop attendees to break into small groups (or use the 1-2-4-All technique).</a:t>
            </a:r>
          </a:p>
          <a:p>
            <a:r>
              <a:rPr lang="en-GB" sz="1800" dirty="0">
                <a:solidFill>
                  <a:srgbClr val="000000"/>
                </a:solidFill>
                <a:latin typeface="Arial" panose="020B0604020202020204" pitchFamily="34" charset="0"/>
              </a:rPr>
              <a:t>Get them to discuss ways of how they can increase the precision of the characteristics of any specific technical debt.</a:t>
            </a:r>
          </a:p>
          <a:p>
            <a:r>
              <a:rPr lang="en-GB" sz="1800" dirty="0">
                <a:solidFill>
                  <a:srgbClr val="000000"/>
                </a:solidFill>
                <a:latin typeface="Arial" panose="020B0604020202020204" pitchFamily="34" charset="0"/>
              </a:rPr>
              <a:t>As individuals create ideas, you may wish to get them to write them onto post-it notes and put them into a common area.</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Depending on the time available, you may wish to spend 15 to 30 minutes on this activity.</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28</a:t>
            </a:fld>
            <a:endParaRPr lang="en-GB"/>
          </a:p>
        </p:txBody>
      </p:sp>
    </p:spTree>
    <p:extLst>
      <p:ext uri="{BB962C8B-B14F-4D97-AF65-F5344CB8AC3E}">
        <p14:creationId xmlns:p14="http://schemas.microsoft.com/office/powerpoint/2010/main" val="3609028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story of Ulysses.</a:t>
            </a:r>
          </a:p>
          <a:p>
            <a:r>
              <a:rPr lang="en-GB" dirty="0"/>
              <a:t>Explain how this translates into Ulysses contracts.</a:t>
            </a:r>
          </a:p>
          <a:p>
            <a:r>
              <a:rPr lang="en-GB" dirty="0"/>
              <a:t>Lead into the next slide, where attendees will think up ways that they could apply Ulysses contracts to address the technical debt problem.</a:t>
            </a:r>
          </a:p>
          <a:p>
            <a:r>
              <a:rPr lang="en-GB" dirty="0"/>
              <a:t>It should take 5 – 10 minutes to explain this idea.</a:t>
            </a:r>
          </a:p>
        </p:txBody>
      </p:sp>
      <p:sp>
        <p:nvSpPr>
          <p:cNvPr id="4" name="Slide Number Placeholder 3"/>
          <p:cNvSpPr>
            <a:spLocks noGrp="1"/>
          </p:cNvSpPr>
          <p:nvPr>
            <p:ph type="sldNum" sz="quarter" idx="5"/>
          </p:nvPr>
        </p:nvSpPr>
        <p:spPr/>
        <p:txBody>
          <a:bodyPr/>
          <a:lstStyle/>
          <a:p>
            <a:fld id="{C6F5B52C-9827-4319-BA46-4BE28C6D2FBD}" type="slidenum">
              <a:rPr lang="en-GB" smtClean="0"/>
              <a:t>29</a:t>
            </a:fld>
            <a:endParaRPr lang="en-GB"/>
          </a:p>
        </p:txBody>
      </p:sp>
    </p:spTree>
    <p:extLst>
      <p:ext uri="{BB962C8B-B14F-4D97-AF65-F5344CB8AC3E}">
        <p14:creationId xmlns:p14="http://schemas.microsoft.com/office/powerpoint/2010/main" val="2623903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rPr>
              <a:t>Get your workshop attendees to break into small groups (or use the 1-2-4-All technique).</a:t>
            </a:r>
          </a:p>
          <a:p>
            <a:r>
              <a:rPr lang="en-GB" sz="1800" kern="1200" dirty="0">
                <a:solidFill>
                  <a:srgbClr val="000000"/>
                </a:solidFill>
              </a:rPr>
              <a:t>Get them to discuss ways of how they can use a Ulysses contract to address their technical debt problem.</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Once again, aim to get the ideas onto post-it notes and a common area where people can view each other's ideas.</a:t>
            </a:r>
          </a:p>
          <a:p>
            <a:r>
              <a:rPr lang="en-GB" sz="1800" dirty="0">
                <a:solidFill>
                  <a:srgbClr val="000000"/>
                </a:solidFill>
                <a:latin typeface="Arial" panose="020B0604020202020204" pitchFamily="34" charset="0"/>
              </a:rPr>
              <a:t>Aim to spend 5 – 15 minutes in this exercise.</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30</a:t>
            </a:fld>
            <a:endParaRPr lang="en-GB"/>
          </a:p>
        </p:txBody>
      </p:sp>
    </p:spTree>
    <p:extLst>
      <p:ext uri="{BB962C8B-B14F-4D97-AF65-F5344CB8AC3E}">
        <p14:creationId xmlns:p14="http://schemas.microsoft.com/office/powerpoint/2010/main" val="3428601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the company canteen example to explain the concept of simultaneous verses sequential decisions.</a:t>
            </a:r>
          </a:p>
          <a:p>
            <a:r>
              <a:rPr lang="en-GB" dirty="0"/>
              <a:t>People can usually easily relate to the concept of making a series of unhealthy choices when faced with appetising dishes in a canteen whilst they are feeling hungry.</a:t>
            </a:r>
          </a:p>
          <a:p>
            <a:r>
              <a:rPr lang="en-GB" dirty="0"/>
              <a:t>People can also usually accept that they would make better choices if they made several choices at the same time, at the point when they were not feeling hungry.</a:t>
            </a:r>
          </a:p>
          <a:p>
            <a:endParaRPr lang="en-GB" dirty="0"/>
          </a:p>
          <a:p>
            <a:r>
              <a:rPr lang="en-GB" dirty="0"/>
              <a:t>Next, explain how this relates to a series of sequential decisions on projects, each one resulting in additional technical debt being created.</a:t>
            </a:r>
          </a:p>
          <a:p>
            <a:r>
              <a:rPr lang="en-GB" dirty="0"/>
              <a:t>Next, leading to the exercise on the next slide.</a:t>
            </a:r>
          </a:p>
        </p:txBody>
      </p:sp>
      <p:sp>
        <p:nvSpPr>
          <p:cNvPr id="4" name="Slide Number Placeholder 3"/>
          <p:cNvSpPr>
            <a:spLocks noGrp="1"/>
          </p:cNvSpPr>
          <p:nvPr>
            <p:ph type="sldNum" sz="quarter" idx="5"/>
          </p:nvPr>
        </p:nvSpPr>
        <p:spPr/>
        <p:txBody>
          <a:bodyPr/>
          <a:lstStyle/>
          <a:p>
            <a:fld id="{C6F5B52C-9827-4319-BA46-4BE28C6D2FBD}" type="slidenum">
              <a:rPr lang="en-GB" smtClean="0"/>
              <a:t>31</a:t>
            </a:fld>
            <a:endParaRPr lang="en-GB"/>
          </a:p>
        </p:txBody>
      </p:sp>
    </p:spTree>
    <p:extLst>
      <p:ext uri="{BB962C8B-B14F-4D97-AF65-F5344CB8AC3E}">
        <p14:creationId xmlns:p14="http://schemas.microsoft.com/office/powerpoint/2010/main" val="382000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aim to run through this introduction section in 30 minutes.</a:t>
            </a:r>
          </a:p>
          <a:p>
            <a:r>
              <a:rPr lang="en-GB" dirty="0"/>
              <a:t>The thing is to watch out for are spending too much time on the introductions.</a:t>
            </a:r>
          </a:p>
          <a:p>
            <a:r>
              <a:rPr lang="en-GB" dirty="0"/>
              <a:t>The introductions serve the purpose of being an icebreaker, so that people relax, plus to get people to know each other a bit better.</a:t>
            </a:r>
          </a:p>
          <a:p>
            <a:r>
              <a:rPr lang="en-GB" dirty="0"/>
              <a:t>For these reasons, you want to start small. Have people talk to each other one on one. Next, get each pair to talk with another pair.</a:t>
            </a:r>
          </a:p>
          <a:p>
            <a:r>
              <a:rPr lang="en-GB" dirty="0"/>
              <a:t>Stop at this point.</a:t>
            </a:r>
          </a:p>
          <a:p>
            <a:endParaRPr lang="en-GB" dirty="0"/>
          </a:p>
          <a:p>
            <a:r>
              <a:rPr lang="en-GB" dirty="0"/>
              <a:t>Avoid a big "roundtable" introduction, where everybody speaks for a minute or two. This approach can easily suck 30 minutes out of your schedule before you even notice it.</a:t>
            </a:r>
          </a:p>
        </p:txBody>
      </p:sp>
      <p:sp>
        <p:nvSpPr>
          <p:cNvPr id="4" name="Slide Number Placeholder 3"/>
          <p:cNvSpPr>
            <a:spLocks noGrp="1"/>
          </p:cNvSpPr>
          <p:nvPr>
            <p:ph type="sldNum" sz="quarter" idx="5"/>
          </p:nvPr>
        </p:nvSpPr>
        <p:spPr/>
        <p:txBody>
          <a:bodyPr/>
          <a:lstStyle/>
          <a:p>
            <a:fld id="{C6F5B52C-9827-4319-BA46-4BE28C6D2FBD}" type="slidenum">
              <a:rPr lang="en-GB" smtClean="0"/>
              <a:t>5</a:t>
            </a:fld>
            <a:endParaRPr lang="en-GB"/>
          </a:p>
        </p:txBody>
      </p:sp>
    </p:spTree>
    <p:extLst>
      <p:ext uri="{BB962C8B-B14F-4D97-AF65-F5344CB8AC3E}">
        <p14:creationId xmlns:p14="http://schemas.microsoft.com/office/powerpoint/2010/main" val="373755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your workshop attendees to break into small groups (or use the 1-2-4-All technique).</a:t>
            </a:r>
          </a:p>
          <a:p>
            <a:r>
              <a:rPr lang="en-GB" dirty="0"/>
              <a:t>Get them to discuss ways of how they can use the concept of simultaneous verses sequential decisions to improve decision-making around technical debt.</a:t>
            </a:r>
          </a:p>
          <a:p>
            <a:endParaRPr lang="en-GB" dirty="0"/>
          </a:p>
          <a:p>
            <a:r>
              <a:rPr lang="en-GB" dirty="0"/>
              <a:t>Once again, get the ideas onto post-it notes and into a common area.</a:t>
            </a:r>
          </a:p>
        </p:txBody>
      </p:sp>
      <p:sp>
        <p:nvSpPr>
          <p:cNvPr id="4" name="Slide Number Placeholder 3"/>
          <p:cNvSpPr>
            <a:spLocks noGrp="1"/>
          </p:cNvSpPr>
          <p:nvPr>
            <p:ph type="sldNum" sz="quarter" idx="5"/>
          </p:nvPr>
        </p:nvSpPr>
        <p:spPr/>
        <p:txBody>
          <a:bodyPr/>
          <a:lstStyle/>
          <a:p>
            <a:fld id="{C6F5B52C-9827-4319-BA46-4BE28C6D2FBD}" type="slidenum">
              <a:rPr lang="en-GB" smtClean="0"/>
              <a:t>32</a:t>
            </a:fld>
            <a:endParaRPr lang="en-GB"/>
          </a:p>
        </p:txBody>
      </p:sp>
    </p:spTree>
    <p:extLst>
      <p:ext uri="{BB962C8B-B14F-4D97-AF65-F5344CB8AC3E}">
        <p14:creationId xmlns:p14="http://schemas.microsoft.com/office/powerpoint/2010/main" val="281174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i="1" dirty="0">
                <a:effectLst/>
                <a:latin typeface="Calibri" panose="020F0502020204030204" pitchFamily="34" charset="0"/>
                <a:ea typeface="Calibri" panose="020F0502020204030204" pitchFamily="34" charset="0"/>
                <a:cs typeface="Times New Roman" panose="02020603050405020304" pitchFamily="18" charset="0"/>
              </a:rPr>
              <a:t>If time permits</a:t>
            </a:r>
            <a:r>
              <a:rPr lang="en-GB" sz="1800" dirty="0">
                <a:effectLst/>
                <a:latin typeface="Calibri" panose="020F0502020204030204" pitchFamily="34" charset="0"/>
                <a:ea typeface="Calibri" panose="020F0502020204030204" pitchFamily="34" charset="0"/>
                <a:cs typeface="Times New Roman" panose="02020603050405020304" pitchFamily="18" charset="0"/>
              </a:rPr>
              <a:t>, explain the pre-mortem technique. In this technique, we try to spot unanticipated risks through imagining ourselves in a future scenario where the problem has materialised. </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33</a:t>
            </a:fld>
            <a:endParaRPr lang="en-GB"/>
          </a:p>
        </p:txBody>
      </p:sp>
    </p:spTree>
    <p:extLst>
      <p:ext uri="{BB962C8B-B14F-4D97-AF65-F5344CB8AC3E}">
        <p14:creationId xmlns:p14="http://schemas.microsoft.com/office/powerpoint/2010/main" val="3822639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your workshop attendees to break into small groups (or use the 1-2-4-All technique).</a:t>
            </a:r>
          </a:p>
          <a:p>
            <a:r>
              <a:rPr lang="en-GB" dirty="0"/>
              <a:t>Get them to discuss ways of how they can use the pre-mortem technique to improve decision-making around technical debt.</a:t>
            </a:r>
          </a:p>
          <a:p>
            <a:endParaRPr lang="en-GB" dirty="0"/>
          </a:p>
          <a:p>
            <a:r>
              <a:rPr lang="en-GB" dirty="0"/>
              <a:t>Once again, get the ideas onto post-it notes and into a common area.</a:t>
            </a:r>
          </a:p>
        </p:txBody>
      </p:sp>
      <p:sp>
        <p:nvSpPr>
          <p:cNvPr id="4" name="Slide Number Placeholder 3"/>
          <p:cNvSpPr>
            <a:spLocks noGrp="1"/>
          </p:cNvSpPr>
          <p:nvPr>
            <p:ph type="sldNum" sz="quarter" idx="5"/>
          </p:nvPr>
        </p:nvSpPr>
        <p:spPr/>
        <p:txBody>
          <a:bodyPr/>
          <a:lstStyle/>
          <a:p>
            <a:fld id="{C6F5B52C-9827-4319-BA46-4BE28C6D2FBD}" type="slidenum">
              <a:rPr lang="en-GB" smtClean="0"/>
              <a:t>34</a:t>
            </a:fld>
            <a:endParaRPr lang="en-GB"/>
          </a:p>
        </p:txBody>
      </p:sp>
    </p:spTree>
    <p:extLst>
      <p:ext uri="{BB962C8B-B14F-4D97-AF65-F5344CB8AC3E}">
        <p14:creationId xmlns:p14="http://schemas.microsoft.com/office/powerpoint/2010/main" val="3741423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800" dirty="0">
                <a:latin typeface="Calibri" panose="020F0502020204030204" pitchFamily="34" charset="0"/>
              </a:rPr>
              <a:t>Point out to attendees that technical debt is a trade-off decision, one that is driven primarily by the affect heuristic. However, other factors also influence your decision. </a:t>
            </a:r>
          </a:p>
          <a:p>
            <a:pPr rtl="0"/>
            <a:r>
              <a:rPr lang="en-GB" sz="1800" dirty="0">
                <a:latin typeface="Calibri" panose="020F0502020204030204" pitchFamily="34" charset="0"/>
              </a:rPr>
              <a:t>One important factor is that technical debt decisions are normally made within a project. Whether that project is on track or, more commonly, behind schedule, has a profound effect upon those technical debt decisions</a:t>
            </a:r>
            <a:r>
              <a:rPr lang="en-GB" sz="1800" dirty="0">
                <a:solidFill>
                  <a:srgbClr val="000000"/>
                </a:solidFill>
                <a:latin typeface="Arial" panose="020B0604020202020204" pitchFamily="34" charset="0"/>
              </a:rPr>
              <a:t>.</a:t>
            </a:r>
          </a:p>
          <a:p>
            <a:pPr rtl="0"/>
            <a:endParaRPr lang="en-GB" sz="1800" dirty="0">
              <a:solidFill>
                <a:srgbClr val="000000"/>
              </a:solidFill>
              <a:latin typeface="Arial" panose="020B0604020202020204" pitchFamily="34" charset="0"/>
            </a:endParaRPr>
          </a:p>
          <a:p>
            <a:pPr rtl="0"/>
            <a:r>
              <a:rPr lang="en-GB" sz="1800" dirty="0">
                <a:solidFill>
                  <a:srgbClr val="000000"/>
                </a:solidFill>
                <a:latin typeface="Arial" panose="020B0604020202020204" pitchFamily="34" charset="0"/>
              </a:rPr>
              <a:t>Next point out that you will be talking about three things that influence decisions:</a:t>
            </a:r>
          </a:p>
          <a:p>
            <a:pPr rtl="0"/>
            <a:r>
              <a:rPr lang="en-GB" sz="1800" dirty="0">
                <a:solidFill>
                  <a:srgbClr val="000000"/>
                </a:solidFill>
                <a:latin typeface="Arial" panose="020B0604020202020204" pitchFamily="34" charset="0"/>
              </a:rPr>
              <a:t>How overdue projects change our risk appetite.</a:t>
            </a:r>
          </a:p>
          <a:p>
            <a:pPr rtl="0"/>
            <a:r>
              <a:rPr lang="en-GB" sz="1800" dirty="0">
                <a:solidFill>
                  <a:srgbClr val="000000"/>
                </a:solidFill>
                <a:latin typeface="Arial" panose="020B0604020202020204" pitchFamily="34" charset="0"/>
              </a:rPr>
              <a:t>How we make different decisions when we are under time constraints.</a:t>
            </a:r>
          </a:p>
          <a:p>
            <a:pPr rtl="0"/>
            <a:r>
              <a:rPr lang="en-GB" sz="1800" dirty="0">
                <a:solidFill>
                  <a:srgbClr val="000000"/>
                </a:solidFill>
                <a:latin typeface="Arial" panose="020B0604020202020204" pitchFamily="34" charset="0"/>
              </a:rPr>
              <a:t>And how bias known as "hyperbolic discounting" causes us to undervalue future costs.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35</a:t>
            </a:fld>
            <a:endParaRPr lang="en-GB"/>
          </a:p>
        </p:txBody>
      </p:sp>
    </p:spTree>
    <p:extLst>
      <p:ext uri="{BB962C8B-B14F-4D97-AF65-F5344CB8AC3E}">
        <p14:creationId xmlns:p14="http://schemas.microsoft.com/office/powerpoint/2010/main" val="3938955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Use examples from prospect theory to show how we will make risk adverse decisions under conditions of gains, but risk seeking decisions under conditions of losses.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Discuss how under conditions of losses we also tend to make decisions that economists would deem irrational. For example, we fail to maximise utility. The most obvious example of this is that we will abandon partly built code and functionality in order to try and get the project back on schedule.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Get the attendees to break into small groups, or use 1-2-4-All, to explore examples of how conditions on an overdue project may encourage poor decision-making.</a:t>
            </a:r>
          </a:p>
          <a:p>
            <a:r>
              <a:rPr lang="en-GB" sz="1800" dirty="0">
                <a:solidFill>
                  <a:srgbClr val="000000"/>
                </a:solidFill>
                <a:latin typeface="Arial" panose="020B0604020202020204" pitchFamily="34" charset="0"/>
              </a:rPr>
              <a:t>Next, get attendees to think up possible mitigation approaches (for example, avoid project underestimation).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Once again, get those ideas onto post-it notes and onto a board in the commentariat.</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36</a:t>
            </a:fld>
            <a:endParaRPr lang="en-GB"/>
          </a:p>
        </p:txBody>
      </p:sp>
    </p:spTree>
    <p:extLst>
      <p:ext uri="{BB962C8B-B14F-4D97-AF65-F5344CB8AC3E}">
        <p14:creationId xmlns:p14="http://schemas.microsoft.com/office/powerpoint/2010/main" val="977714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Get attendees to recall the characteristics of making decisions using the affect heuristic. Principally they are:</a:t>
            </a:r>
          </a:p>
          <a:p>
            <a:r>
              <a:rPr lang="en-GB" sz="1800" dirty="0">
                <a:solidFill>
                  <a:srgbClr val="000000"/>
                </a:solidFill>
                <a:latin typeface="Arial" panose="020B0604020202020204" pitchFamily="34" charset="0"/>
              </a:rPr>
              <a:t>Fast.</a:t>
            </a:r>
          </a:p>
          <a:p>
            <a:r>
              <a:rPr lang="en-GB" sz="1800" dirty="0">
                <a:solidFill>
                  <a:srgbClr val="000000"/>
                </a:solidFill>
                <a:latin typeface="Arial" panose="020B0604020202020204" pitchFamily="34" charset="0"/>
              </a:rPr>
              <a:t>Works well even in the absence of complete information.</a:t>
            </a:r>
          </a:p>
          <a:p>
            <a:r>
              <a:rPr lang="en-GB" sz="1800" dirty="0">
                <a:solidFill>
                  <a:srgbClr val="000000"/>
                </a:solidFill>
                <a:latin typeface="Arial" panose="020B0604020202020204" pitchFamily="34" charset="0"/>
              </a:rPr>
              <a:t>Does not impose a large cognitive load on you.</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Now get attendees to consider what will happen if you are under severe time constraints. The answer is, of course, that when under severe time constraints we relied more on the affect heuristic for decision-making and less upon rational logical judgement.</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Get the attendees to consider what this means for decisions made on projects where all project personnel are under severe time constraints.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You can get the attendees to break into groups or use the 1-2-4-All technique.</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37</a:t>
            </a:fld>
            <a:endParaRPr lang="en-GB"/>
          </a:p>
        </p:txBody>
      </p:sp>
    </p:spTree>
    <p:extLst>
      <p:ext uri="{BB962C8B-B14F-4D97-AF65-F5344CB8AC3E}">
        <p14:creationId xmlns:p14="http://schemas.microsoft.com/office/powerpoint/2010/main" val="1035127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Begin by asking attendees – what we really mean when we say we have too much technical debt?</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define what hyperbolic discounting is (a tendency to have a stronger preference for more immediate payoffs, relative to later payoffs).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get attendees to break into groups and discuss the implications of hyperbolic discounting on projects, plus possible ways of mitigating its effects.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38</a:t>
            </a:fld>
            <a:endParaRPr lang="en-GB"/>
          </a:p>
        </p:txBody>
      </p:sp>
    </p:spTree>
    <p:extLst>
      <p:ext uri="{BB962C8B-B14F-4D97-AF65-F5344CB8AC3E}">
        <p14:creationId xmlns:p14="http://schemas.microsoft.com/office/powerpoint/2010/main" val="1808114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Close this session with a brainstorming session or discussion around how to change decision-makers perception of technical debt, so that they can make decisions that are more closely aligned to the long-term interests of the organisation.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39</a:t>
            </a:fld>
            <a:endParaRPr lang="en-GB"/>
          </a:p>
        </p:txBody>
      </p:sp>
    </p:spTree>
    <p:extLst>
      <p:ext uri="{BB962C8B-B14F-4D97-AF65-F5344CB8AC3E}">
        <p14:creationId xmlns:p14="http://schemas.microsoft.com/office/powerpoint/2010/main" val="2392046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Give a summary of the major points of this section – understanding trade-off decisions.</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Begin with the affect heuristic, its relevance to our decision-making, why it is useful, and why it causes us problems when we try to make decisions about technical debt.</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Next, talk about potential mitigation approaches:</a:t>
            </a:r>
          </a:p>
          <a:p>
            <a:r>
              <a:rPr lang="en-GB" sz="1200" dirty="0">
                <a:solidFill>
                  <a:srgbClr val="000000"/>
                </a:solidFill>
                <a:latin typeface="Arial" panose="020B0604020202020204" pitchFamily="34" charset="0"/>
              </a:rPr>
              <a:t>Attach greater emotion to characteristics through use of stories.</a:t>
            </a:r>
          </a:p>
          <a:p>
            <a:r>
              <a:rPr lang="en-GB" sz="1200" dirty="0">
                <a:solidFill>
                  <a:srgbClr val="000000"/>
                </a:solidFill>
                <a:latin typeface="Arial" panose="020B0604020202020204" pitchFamily="34" charset="0"/>
              </a:rPr>
              <a:t>Attach greater precision to technical debt characteristics.</a:t>
            </a:r>
          </a:p>
          <a:p>
            <a:r>
              <a:rPr lang="en-GB" sz="1200" dirty="0">
                <a:solidFill>
                  <a:srgbClr val="000000"/>
                </a:solidFill>
                <a:latin typeface="Arial" panose="020B0604020202020204" pitchFamily="34" charset="0"/>
              </a:rPr>
              <a:t>Ulysses contracts.</a:t>
            </a:r>
          </a:p>
          <a:p>
            <a:r>
              <a:rPr lang="en-GB" sz="1200" dirty="0">
                <a:solidFill>
                  <a:srgbClr val="000000"/>
                </a:solidFill>
                <a:latin typeface="Arial" panose="020B0604020202020204" pitchFamily="34" charset="0"/>
              </a:rPr>
              <a:t>Simultaneous versus sequential decision-making.</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Next, remind attendees that we make different decisions, particularly around risk, when projects become overdue. Talk about the implications of this, plus how you may mitigate it.</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Next, talk about the effect of time constraints on decisions.</a:t>
            </a:r>
          </a:p>
          <a:p>
            <a:r>
              <a:rPr lang="en-GB" sz="1200" dirty="0">
                <a:solidFill>
                  <a:srgbClr val="000000"/>
                </a:solidFill>
                <a:latin typeface="Arial" panose="020B0604020202020204" pitchFamily="34" charset="0"/>
              </a:rPr>
              <a:t>Next, talk about hyperbolic discounting.</a:t>
            </a:r>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40</a:t>
            </a:fld>
            <a:endParaRPr lang="en-GB"/>
          </a:p>
        </p:txBody>
      </p:sp>
    </p:spTree>
    <p:extLst>
      <p:ext uri="{BB962C8B-B14F-4D97-AF65-F5344CB8AC3E}">
        <p14:creationId xmlns:p14="http://schemas.microsoft.com/office/powerpoint/2010/main" val="2324712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41</a:t>
            </a:fld>
            <a:endParaRPr lang="en-GB"/>
          </a:p>
        </p:txBody>
      </p:sp>
    </p:spTree>
    <p:extLst>
      <p:ext uri="{BB962C8B-B14F-4D97-AF65-F5344CB8AC3E}">
        <p14:creationId xmlns:p14="http://schemas.microsoft.com/office/powerpoint/2010/main" val="17839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you should already have covered the agenda items. This item is a reminder, in case you have not done that yet</a:t>
            </a:r>
          </a:p>
        </p:txBody>
      </p:sp>
      <p:sp>
        <p:nvSpPr>
          <p:cNvPr id="4" name="Slide Number Placeholder 3"/>
          <p:cNvSpPr>
            <a:spLocks noGrp="1"/>
          </p:cNvSpPr>
          <p:nvPr>
            <p:ph type="sldNum" sz="quarter" idx="5"/>
          </p:nvPr>
        </p:nvSpPr>
        <p:spPr/>
        <p:txBody>
          <a:bodyPr/>
          <a:lstStyle/>
          <a:p>
            <a:fld id="{C6F5B52C-9827-4319-BA46-4BE28C6D2FBD}" type="slidenum">
              <a:rPr lang="en-GB" smtClean="0"/>
              <a:t>6</a:t>
            </a:fld>
            <a:endParaRPr lang="en-GB"/>
          </a:p>
        </p:txBody>
      </p:sp>
    </p:spTree>
    <p:extLst>
      <p:ext uri="{BB962C8B-B14F-4D97-AF65-F5344CB8AC3E}">
        <p14:creationId xmlns:p14="http://schemas.microsoft.com/office/powerpoint/2010/main" val="4017753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 to chapter 6 when you want to create material for slides in this section.</a:t>
            </a:r>
          </a:p>
        </p:txBody>
      </p:sp>
      <p:sp>
        <p:nvSpPr>
          <p:cNvPr id="4" name="Slide Number Placeholder 3"/>
          <p:cNvSpPr>
            <a:spLocks noGrp="1"/>
          </p:cNvSpPr>
          <p:nvPr>
            <p:ph type="sldNum" sz="quarter" idx="5"/>
          </p:nvPr>
        </p:nvSpPr>
        <p:spPr/>
        <p:txBody>
          <a:bodyPr/>
          <a:lstStyle/>
          <a:p>
            <a:fld id="{C6F5B52C-9827-4319-BA46-4BE28C6D2FBD}" type="slidenum">
              <a:rPr lang="en-GB" smtClean="0"/>
              <a:t>42</a:t>
            </a:fld>
            <a:endParaRPr lang="en-GB"/>
          </a:p>
        </p:txBody>
      </p:sp>
    </p:spTree>
    <p:extLst>
      <p:ext uri="{BB962C8B-B14F-4D97-AF65-F5344CB8AC3E}">
        <p14:creationId xmlns:p14="http://schemas.microsoft.com/office/powerpoint/2010/main" val="2236992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to workshop attendees that we have now finished looking at technical debt as a trade-off problem and are now beginning to look at technical debt as a systems problem.</a:t>
            </a:r>
          </a:p>
        </p:txBody>
      </p:sp>
      <p:sp>
        <p:nvSpPr>
          <p:cNvPr id="4" name="Slide Number Placeholder 3"/>
          <p:cNvSpPr>
            <a:spLocks noGrp="1"/>
          </p:cNvSpPr>
          <p:nvPr>
            <p:ph type="sldNum" sz="quarter" idx="5"/>
          </p:nvPr>
        </p:nvSpPr>
        <p:spPr/>
        <p:txBody>
          <a:bodyPr/>
          <a:lstStyle/>
          <a:p>
            <a:fld id="{C6F5B52C-9827-4319-BA46-4BE28C6D2FBD}" type="slidenum">
              <a:rPr lang="en-GB" smtClean="0"/>
              <a:t>43</a:t>
            </a:fld>
            <a:endParaRPr lang="en-GB"/>
          </a:p>
        </p:txBody>
      </p:sp>
    </p:spTree>
    <p:extLst>
      <p:ext uri="{BB962C8B-B14F-4D97-AF65-F5344CB8AC3E}">
        <p14:creationId xmlns:p14="http://schemas.microsoft.com/office/powerpoint/2010/main" val="4246821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Begin by asking the workshop what is meant by a system.</a:t>
            </a:r>
          </a:p>
          <a:p>
            <a:r>
              <a:rPr lang="en-GB" sz="1800" dirty="0">
                <a:solidFill>
                  <a:srgbClr val="000000"/>
                </a:solidFill>
                <a:latin typeface="Arial" panose="020B0604020202020204" pitchFamily="34" charset="0"/>
              </a:rPr>
              <a:t>Next, show Donella Meadows' definition of a system, as shown on the slide.</a:t>
            </a:r>
          </a:p>
          <a:p>
            <a:r>
              <a:rPr lang="en-GB" sz="1800" dirty="0">
                <a:solidFill>
                  <a:srgbClr val="000000"/>
                </a:solidFill>
                <a:latin typeface="Arial" panose="020B0604020202020204" pitchFamily="34" charset="0"/>
              </a:rPr>
              <a:t>Next, identify the three crucial characteristics of a system.</a:t>
            </a:r>
          </a:p>
          <a:p>
            <a:endParaRPr lang="en-GB" sz="1800" dirty="0">
              <a:solidFill>
                <a:srgbClr val="000000"/>
              </a:solidFill>
              <a:latin typeface="Arial" panose="020B0604020202020204" pitchFamily="34"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Parts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Something that has only one part, such as a ball, is not a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Interconnected parts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lead weight and a piece of string are not a system. But if you connect the lead weight to the string and suspend it from the ceiling, then you have a pendulum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structure of the interconnections produces a characteristic set of behaviours or patterns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example, the pendulum produces a regular, periodic motion, where the length of the string determines the period of the motion.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r>
              <a:rPr lang="en-GB" dirty="0"/>
              <a:t>Identify to the attendees that the third point is particularly important for technical debt.</a:t>
            </a:r>
          </a:p>
          <a:p>
            <a:r>
              <a:rPr lang="en-GB" dirty="0"/>
              <a:t>It is the structure of the organisation that determines the patterns it produces, </a:t>
            </a:r>
            <a:r>
              <a:rPr lang="en-GB" b="1" dirty="0"/>
              <a:t>including the patterns of technical debt generation and removal.</a:t>
            </a:r>
          </a:p>
        </p:txBody>
      </p:sp>
      <p:sp>
        <p:nvSpPr>
          <p:cNvPr id="4" name="Slide Number Placeholder 3"/>
          <p:cNvSpPr>
            <a:spLocks noGrp="1"/>
          </p:cNvSpPr>
          <p:nvPr>
            <p:ph type="sldNum" sz="quarter" idx="5"/>
          </p:nvPr>
        </p:nvSpPr>
        <p:spPr/>
        <p:txBody>
          <a:bodyPr/>
          <a:lstStyle/>
          <a:p>
            <a:fld id="{C6F5B52C-9827-4319-BA46-4BE28C6D2FBD}" type="slidenum">
              <a:rPr lang="en-GB" smtClean="0"/>
              <a:t>44</a:t>
            </a:fld>
            <a:endParaRPr lang="en-GB"/>
          </a:p>
        </p:txBody>
      </p:sp>
    </p:spTree>
    <p:extLst>
      <p:ext uri="{BB962C8B-B14F-4D97-AF65-F5344CB8AC3E}">
        <p14:creationId xmlns:p14="http://schemas.microsoft.com/office/powerpoint/2010/main" val="3587935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Get your slinky out and demonstrate Donella Meadows' definition, as shown in her YouTube video.</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If funds permit, have a slinky available for each attendee to play around with. Getting attendees and hands-on is one of the best ways to get them to learn about systems effects.</a:t>
            </a:r>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45</a:t>
            </a:fld>
            <a:endParaRPr lang="en-GB"/>
          </a:p>
        </p:txBody>
      </p:sp>
    </p:spTree>
    <p:extLst>
      <p:ext uri="{BB962C8B-B14F-4D97-AF65-F5344CB8AC3E}">
        <p14:creationId xmlns:p14="http://schemas.microsoft.com/office/powerpoint/2010/main" val="645006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 with an analogy to an ERP or other IT system.</a:t>
            </a:r>
          </a:p>
          <a:p>
            <a:r>
              <a:rPr lang="en-GB" dirty="0"/>
              <a:t>Most attendees will be familiar with thinking of an IT system in terms of systems thinking.</a:t>
            </a:r>
          </a:p>
          <a:p>
            <a:endParaRPr lang="en-GB" dirty="0"/>
          </a:p>
          <a:p>
            <a:r>
              <a:rPr lang="en-GB" dirty="0"/>
              <a:t>Next, use the analogy to help attendees think of their software development organisation as a system.</a:t>
            </a:r>
          </a:p>
          <a:p>
            <a:endParaRPr lang="en-GB" dirty="0"/>
          </a:p>
          <a:p>
            <a:r>
              <a:rPr lang="en-GB" dirty="0"/>
              <a:t>Use diagrams, as above, if you find this helpful.</a:t>
            </a:r>
          </a:p>
        </p:txBody>
      </p:sp>
      <p:sp>
        <p:nvSpPr>
          <p:cNvPr id="4" name="Slide Number Placeholder 3"/>
          <p:cNvSpPr>
            <a:spLocks noGrp="1"/>
          </p:cNvSpPr>
          <p:nvPr>
            <p:ph type="sldNum" sz="quarter" idx="5"/>
          </p:nvPr>
        </p:nvSpPr>
        <p:spPr/>
        <p:txBody>
          <a:bodyPr/>
          <a:lstStyle/>
          <a:p>
            <a:fld id="{C6F5B52C-9827-4319-BA46-4BE28C6D2FBD}" type="slidenum">
              <a:rPr lang="en-GB" smtClean="0"/>
              <a:t>46</a:t>
            </a:fld>
            <a:endParaRPr lang="en-GB"/>
          </a:p>
        </p:txBody>
      </p:sp>
    </p:spTree>
    <p:extLst>
      <p:ext uri="{BB962C8B-B14F-4D97-AF65-F5344CB8AC3E}">
        <p14:creationId xmlns:p14="http://schemas.microsoft.com/office/powerpoint/2010/main" val="1755035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that there are crucial differences between IT systems and social or biological systems.</a:t>
            </a:r>
          </a:p>
          <a:p>
            <a:r>
              <a:rPr lang="en-GB" dirty="0"/>
              <a:t>Most importantly, these components or subsystems within an IT system lack the ability to determine and pursue their own goals.</a:t>
            </a:r>
          </a:p>
          <a:p>
            <a:r>
              <a:rPr lang="en-GB" dirty="0"/>
              <a:t>Discuss how this ability in social biological systems leads to conflict.</a:t>
            </a:r>
          </a:p>
          <a:p>
            <a:r>
              <a:rPr lang="en-GB" dirty="0"/>
              <a:t>Try using the example of conflict between the Y chromosome and placenta in the different strains of mice, discussed in chapter 6.</a:t>
            </a:r>
          </a:p>
          <a:p>
            <a:endParaRPr lang="en-GB" dirty="0"/>
          </a:p>
          <a:p>
            <a:r>
              <a:rPr lang="en-GB" dirty="0"/>
              <a:t>If time permits, get the attendees to  do an exercise to try and predict the outcome of crossing mice from the monogamous and promiscuous strains.</a:t>
            </a:r>
          </a:p>
          <a:p>
            <a:r>
              <a:rPr lang="en-GB" dirty="0"/>
              <a:t>(You will find this useful later, as you can demonstrate the difficulty in predicting how systems behave without considering their dynamic behaviour).</a:t>
            </a:r>
          </a:p>
        </p:txBody>
      </p:sp>
      <p:sp>
        <p:nvSpPr>
          <p:cNvPr id="4" name="Slide Number Placeholder 3"/>
          <p:cNvSpPr>
            <a:spLocks noGrp="1"/>
          </p:cNvSpPr>
          <p:nvPr>
            <p:ph type="sldNum" sz="quarter" idx="5"/>
          </p:nvPr>
        </p:nvSpPr>
        <p:spPr/>
        <p:txBody>
          <a:bodyPr/>
          <a:lstStyle/>
          <a:p>
            <a:fld id="{C6F5B52C-9827-4319-BA46-4BE28C6D2FBD}" type="slidenum">
              <a:rPr lang="en-GB" smtClean="0"/>
              <a:t>47</a:t>
            </a:fld>
            <a:endParaRPr lang="en-GB"/>
          </a:p>
        </p:txBody>
      </p:sp>
    </p:spTree>
    <p:extLst>
      <p:ext uri="{BB962C8B-B14F-4D97-AF65-F5344CB8AC3E}">
        <p14:creationId xmlns:p14="http://schemas.microsoft.com/office/powerpoint/2010/main" val="3033829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out introducing change into a social or biological system can lead to unexpected results, as the subsystems or actors within it are just their response to pursue their own personal goals.</a:t>
            </a:r>
          </a:p>
          <a:p>
            <a:r>
              <a:rPr lang="en-GB" dirty="0"/>
              <a:t>Use the example of prohibition in the USA to demonstrate unexpected results.</a:t>
            </a:r>
          </a:p>
        </p:txBody>
      </p:sp>
      <p:sp>
        <p:nvSpPr>
          <p:cNvPr id="4" name="Slide Number Placeholder 3"/>
          <p:cNvSpPr>
            <a:spLocks noGrp="1"/>
          </p:cNvSpPr>
          <p:nvPr>
            <p:ph type="sldNum" sz="quarter" idx="5"/>
          </p:nvPr>
        </p:nvSpPr>
        <p:spPr/>
        <p:txBody>
          <a:bodyPr/>
          <a:lstStyle/>
          <a:p>
            <a:fld id="{C6F5B52C-9827-4319-BA46-4BE28C6D2FBD}" type="slidenum">
              <a:rPr lang="en-GB" smtClean="0"/>
              <a:t>48</a:t>
            </a:fld>
            <a:endParaRPr lang="en-GB"/>
          </a:p>
        </p:txBody>
      </p:sp>
    </p:spTree>
    <p:extLst>
      <p:ext uri="{BB962C8B-B14F-4D97-AF65-F5344CB8AC3E}">
        <p14:creationId xmlns:p14="http://schemas.microsoft.com/office/powerpoint/2010/main" val="1971486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to attendees that you will now be taking them through some common dynamic system behaviours.</a:t>
            </a:r>
          </a:p>
          <a:p>
            <a:r>
              <a:rPr lang="en-GB" dirty="0"/>
              <a:t>For further details of these, referred to in chapter 6.</a:t>
            </a:r>
          </a:p>
        </p:txBody>
      </p:sp>
      <p:sp>
        <p:nvSpPr>
          <p:cNvPr id="4" name="Slide Number Placeholder 3"/>
          <p:cNvSpPr>
            <a:spLocks noGrp="1"/>
          </p:cNvSpPr>
          <p:nvPr>
            <p:ph type="sldNum" sz="quarter" idx="5"/>
          </p:nvPr>
        </p:nvSpPr>
        <p:spPr/>
        <p:txBody>
          <a:bodyPr/>
          <a:lstStyle/>
          <a:p>
            <a:fld id="{C6F5B52C-9827-4319-BA46-4BE28C6D2FBD}" type="slidenum">
              <a:rPr lang="en-GB" smtClean="0"/>
              <a:t>49</a:t>
            </a:fld>
            <a:endParaRPr lang="en-GB"/>
          </a:p>
        </p:txBody>
      </p:sp>
    </p:spTree>
    <p:extLst>
      <p:ext uri="{BB962C8B-B14F-4D97-AF65-F5344CB8AC3E}">
        <p14:creationId xmlns:p14="http://schemas.microsoft.com/office/powerpoint/2010/main" val="2271617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that this behaviour occurs when there is a reinforcing or positive feedback loop present in the system, plus conditions are such that the reinforcing loop dominates system behaviour.</a:t>
            </a:r>
          </a:p>
          <a:p>
            <a:endParaRPr lang="en-GB" dirty="0"/>
          </a:p>
          <a:p>
            <a:r>
              <a:rPr lang="en-GB" dirty="0"/>
              <a:t>One example is the unpleasant acoustic feedback you get by holding a microphone too close to a loudspeaker.</a:t>
            </a:r>
          </a:p>
        </p:txBody>
      </p:sp>
      <p:sp>
        <p:nvSpPr>
          <p:cNvPr id="4" name="Slide Number Placeholder 3"/>
          <p:cNvSpPr>
            <a:spLocks noGrp="1"/>
          </p:cNvSpPr>
          <p:nvPr>
            <p:ph type="sldNum" sz="quarter" idx="5"/>
          </p:nvPr>
        </p:nvSpPr>
        <p:spPr/>
        <p:txBody>
          <a:bodyPr/>
          <a:lstStyle/>
          <a:p>
            <a:fld id="{C6F5B52C-9827-4319-BA46-4BE28C6D2FBD}" type="slidenum">
              <a:rPr lang="en-GB" smtClean="0"/>
              <a:t>50</a:t>
            </a:fld>
            <a:endParaRPr lang="en-GB"/>
          </a:p>
        </p:txBody>
      </p:sp>
    </p:spTree>
    <p:extLst>
      <p:ext uri="{BB962C8B-B14F-4D97-AF65-F5344CB8AC3E}">
        <p14:creationId xmlns:p14="http://schemas.microsoft.com/office/powerpoint/2010/main" val="3012420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Tell attendees that balancing behaviour is usually caused by the presence of a balancing or negative feedback loop, where that negative feedback loop is dominating system behaviour.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Talk about where this is intentionally built into a system it is known as goal seeking behaviour.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Ask attendees if they can think of examples (a room thermostat is usually goal seeking behaviour).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Finally, point out that balancing loops bring stability to a system.</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51</a:t>
            </a:fld>
            <a:endParaRPr lang="en-GB"/>
          </a:p>
        </p:txBody>
      </p:sp>
    </p:spTree>
    <p:extLst>
      <p:ext uri="{BB962C8B-B14F-4D97-AF65-F5344CB8AC3E}">
        <p14:creationId xmlns:p14="http://schemas.microsoft.com/office/powerpoint/2010/main" val="105656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by giving a BRIEF introduction of yourself that is relevant to the group and the workshop. Spend no more than three minutes on this.</a:t>
            </a:r>
          </a:p>
          <a:p>
            <a:r>
              <a:rPr lang="en-GB" dirty="0"/>
              <a:t>Next, as an icebreaker, get each person in the workshop to turn to their neighbour and introduce themselves to each other.</a:t>
            </a:r>
          </a:p>
          <a:p>
            <a:r>
              <a:rPr lang="en-GB" dirty="0"/>
              <a:t>Next, get each pair to turn to the pair beside them and introduce their new friend.</a:t>
            </a:r>
          </a:p>
          <a:p>
            <a:r>
              <a:rPr lang="en-GB" dirty="0"/>
              <a:t>All this should take no more than 10 to 15 minutes</a:t>
            </a:r>
          </a:p>
        </p:txBody>
      </p:sp>
      <p:sp>
        <p:nvSpPr>
          <p:cNvPr id="4" name="Slide Number Placeholder 3"/>
          <p:cNvSpPr>
            <a:spLocks noGrp="1"/>
          </p:cNvSpPr>
          <p:nvPr>
            <p:ph type="sldNum" sz="quarter" idx="5"/>
          </p:nvPr>
        </p:nvSpPr>
        <p:spPr/>
        <p:txBody>
          <a:bodyPr/>
          <a:lstStyle/>
          <a:p>
            <a:fld id="{C6F5B52C-9827-4319-BA46-4BE28C6D2FBD}" type="slidenum">
              <a:rPr lang="en-GB" smtClean="0"/>
              <a:t>7</a:t>
            </a:fld>
            <a:endParaRPr lang="en-GB"/>
          </a:p>
        </p:txBody>
      </p:sp>
    </p:spTree>
    <p:extLst>
      <p:ext uri="{BB962C8B-B14F-4D97-AF65-F5344CB8AC3E}">
        <p14:creationId xmlns:p14="http://schemas.microsoft.com/office/powerpoint/2010/main" val="1634262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out to attendees that growth then levelling off is a common system behaviour.</a:t>
            </a:r>
          </a:p>
          <a:p>
            <a:endParaRPr lang="en-GB" dirty="0"/>
          </a:p>
          <a:p>
            <a:r>
              <a:rPr lang="en-GB" dirty="0"/>
              <a:t>No physical system can grow infinitely, so all systems must approach a limit.</a:t>
            </a:r>
          </a:p>
          <a:p>
            <a:endParaRPr lang="en-GB" dirty="0"/>
          </a:p>
          <a:p>
            <a:r>
              <a:rPr lang="en-GB" dirty="0"/>
              <a:t>Point out to attendees that growth then levelling off is often caused by a system that has two feedback loops, one reinforcing and one balancing. During initial stages the reinforcing feedback loop is dominant. Later, as you approach saturation, the balancing loop becomes dominant.</a:t>
            </a:r>
          </a:p>
          <a:p>
            <a:endParaRPr lang="en-GB" dirty="0"/>
          </a:p>
          <a:p>
            <a:r>
              <a:rPr lang="en-GB" dirty="0"/>
              <a:t>Ask attendees for examples of growth then levelling off. Examples include population growth, market penetration.</a:t>
            </a:r>
          </a:p>
        </p:txBody>
      </p:sp>
      <p:sp>
        <p:nvSpPr>
          <p:cNvPr id="4" name="Slide Number Placeholder 3"/>
          <p:cNvSpPr>
            <a:spLocks noGrp="1"/>
          </p:cNvSpPr>
          <p:nvPr>
            <p:ph type="sldNum" sz="quarter" idx="5"/>
          </p:nvPr>
        </p:nvSpPr>
        <p:spPr/>
        <p:txBody>
          <a:bodyPr/>
          <a:lstStyle/>
          <a:p>
            <a:fld id="{C6F5B52C-9827-4319-BA46-4BE28C6D2FBD}" type="slidenum">
              <a:rPr lang="en-GB" smtClean="0"/>
              <a:t>52</a:t>
            </a:fld>
            <a:endParaRPr lang="en-GB"/>
          </a:p>
        </p:txBody>
      </p:sp>
    </p:spTree>
    <p:extLst>
      <p:ext uri="{BB962C8B-B14F-4D97-AF65-F5344CB8AC3E}">
        <p14:creationId xmlns:p14="http://schemas.microsoft.com/office/powerpoint/2010/main" val="3083527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out to attendees that overshoot and collapse typically occurs in systems where there is a renewable resource and that resource is harvested beyond a sustainable rate, so that the resource becomes depleted beyond the point at which it can recover.</a:t>
            </a:r>
          </a:p>
          <a:p>
            <a:endParaRPr lang="en-GB" dirty="0"/>
          </a:p>
          <a:p>
            <a:r>
              <a:rPr lang="en-GB" dirty="0"/>
              <a:t>Ask the attendees if they can think of examples of collapse. Examples include ancient civilisations, overfishing, overly intensive agriculture.</a:t>
            </a:r>
          </a:p>
          <a:p>
            <a:endParaRPr lang="en-GB" dirty="0"/>
          </a:p>
          <a:p>
            <a:r>
              <a:rPr lang="en-GB" dirty="0"/>
              <a:t>Ask attendees if they can think of examples within an organisation.</a:t>
            </a:r>
          </a:p>
          <a:p>
            <a:r>
              <a:rPr lang="en-GB" dirty="0"/>
              <a:t>One example is firefighting into high levels of technical debt.</a:t>
            </a:r>
          </a:p>
        </p:txBody>
      </p:sp>
      <p:sp>
        <p:nvSpPr>
          <p:cNvPr id="4" name="Slide Number Placeholder 3"/>
          <p:cNvSpPr>
            <a:spLocks noGrp="1"/>
          </p:cNvSpPr>
          <p:nvPr>
            <p:ph type="sldNum" sz="quarter" idx="5"/>
          </p:nvPr>
        </p:nvSpPr>
        <p:spPr/>
        <p:txBody>
          <a:bodyPr/>
          <a:lstStyle/>
          <a:p>
            <a:fld id="{C6F5B52C-9827-4319-BA46-4BE28C6D2FBD}" type="slidenum">
              <a:rPr lang="en-GB" smtClean="0"/>
              <a:t>53</a:t>
            </a:fld>
            <a:endParaRPr lang="en-GB"/>
          </a:p>
        </p:txBody>
      </p:sp>
    </p:spTree>
    <p:extLst>
      <p:ext uri="{BB962C8B-B14F-4D97-AF65-F5344CB8AC3E}">
        <p14:creationId xmlns:p14="http://schemas.microsoft.com/office/powerpoint/2010/main" val="721089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list the five ways that you will now go through how individuals working within systems can contribute to technical debt.</a:t>
            </a:r>
          </a:p>
        </p:txBody>
      </p:sp>
      <p:sp>
        <p:nvSpPr>
          <p:cNvPr id="4" name="Slide Number Placeholder 3"/>
          <p:cNvSpPr>
            <a:spLocks noGrp="1"/>
          </p:cNvSpPr>
          <p:nvPr>
            <p:ph type="sldNum" sz="quarter" idx="5"/>
          </p:nvPr>
        </p:nvSpPr>
        <p:spPr/>
        <p:txBody>
          <a:bodyPr/>
          <a:lstStyle/>
          <a:p>
            <a:fld id="{C6F5B52C-9827-4319-BA46-4BE28C6D2FBD}" type="slidenum">
              <a:rPr lang="en-GB" smtClean="0"/>
              <a:t>54</a:t>
            </a:fld>
            <a:endParaRPr lang="en-GB"/>
          </a:p>
        </p:txBody>
      </p:sp>
    </p:spTree>
    <p:extLst>
      <p:ext uri="{BB962C8B-B14F-4D97-AF65-F5344CB8AC3E}">
        <p14:creationId xmlns:p14="http://schemas.microsoft.com/office/powerpoint/2010/main" val="3712233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Point out to attendees that individuals are often constrained by their role within a system or organisation.</a:t>
            </a:r>
          </a:p>
          <a:p>
            <a:r>
              <a:rPr lang="en-GB" sz="1800" dirty="0">
                <a:solidFill>
                  <a:srgbClr val="000000"/>
                </a:solidFill>
                <a:latin typeface="Arial" panose="020B0604020202020204" pitchFamily="34" charset="0"/>
              </a:rPr>
              <a:t>Give an example of a project manager who knows that the suggested solution, although quick, will lead to longer term problems and is not in the best long-term interests of the organisation. Nevertheless, he or she is measured by their ability to deliver the project and are therefore constrained by their role.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If time permits, get attendees to break into small groups and discuss how each of them is constrained by their role into doing things that are good for the role but not necessarily good for the long-term benefits of the organisation. As previously, get those ideas down to post-it notes and up onto a board in a shared area.</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get attendees to break into small groups (or perhaps use 1-2-4-All) and identify possible ways that they could mitigate effects of individuals constrained by role.</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55</a:t>
            </a:fld>
            <a:endParaRPr lang="en-GB"/>
          </a:p>
        </p:txBody>
      </p:sp>
    </p:spTree>
    <p:extLst>
      <p:ext uri="{BB962C8B-B14F-4D97-AF65-F5344CB8AC3E}">
        <p14:creationId xmlns:p14="http://schemas.microsoft.com/office/powerpoint/2010/main" val="1915421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800" dirty="0">
                <a:solidFill>
                  <a:srgbClr val="000000"/>
                </a:solidFill>
                <a:latin typeface="Arial" panose="020B0604020202020204" pitchFamily="34" charset="0"/>
              </a:rPr>
              <a:t>Identify how an overdue project and its subsequent attempt to recover schedule may lead individuals on that project to make decisions that lead to the buildup of technical debt.</a:t>
            </a:r>
          </a:p>
          <a:p>
            <a:pPr rtl="0"/>
            <a:endParaRPr lang="en-GB" sz="1800" dirty="0">
              <a:solidFill>
                <a:srgbClr val="000000"/>
              </a:solidFill>
              <a:latin typeface="Arial" panose="020B0604020202020204" pitchFamily="34" charset="0"/>
            </a:endParaRPr>
          </a:p>
          <a:p>
            <a:pPr rtl="0"/>
            <a:r>
              <a:rPr lang="en-GB" sz="1800" dirty="0">
                <a:solidFill>
                  <a:srgbClr val="000000"/>
                </a:solidFill>
                <a:latin typeface="Arial" panose="020B0604020202020204" pitchFamily="34" charset="0"/>
              </a:rPr>
              <a:t>Identify that this is distinct from the aspects discussed in the earlier section on trade-off decisions, but is more focused around the role the individual occupies.</a:t>
            </a:r>
          </a:p>
          <a:p>
            <a:pPr rtl="0"/>
            <a:endParaRPr lang="en-GB" sz="1800" dirty="0">
              <a:solidFill>
                <a:srgbClr val="000000"/>
              </a:solidFill>
              <a:latin typeface="Arial" panose="020B0604020202020204" pitchFamily="34" charset="0"/>
            </a:endParaRPr>
          </a:p>
          <a:p>
            <a:pPr rtl="0"/>
            <a:r>
              <a:rPr lang="en-GB" sz="1800" dirty="0">
                <a:solidFill>
                  <a:srgbClr val="000000"/>
                </a:solidFill>
                <a:latin typeface="Arial" panose="020B0604020202020204" pitchFamily="34" charset="0"/>
              </a:rPr>
              <a:t>Get attendees to break into small groups and discuss how their role within a project that is overdue may cause them to make decisions resulting in technical debt, even if they were not influenced by the factors discussed in the earlier section on trade-offs.</a:t>
            </a:r>
          </a:p>
          <a:p>
            <a:pPr rtl="0"/>
            <a:endParaRPr lang="en-GB" sz="1800" dirty="0">
              <a:solidFill>
                <a:srgbClr val="000000"/>
              </a:solidFill>
              <a:latin typeface="Arial" panose="020B0604020202020204" pitchFamily="34" charset="0"/>
            </a:endParaRPr>
          </a:p>
          <a:p>
            <a:pPr rtl="0"/>
            <a:r>
              <a:rPr lang="en-GB" sz="1800" dirty="0">
                <a:solidFill>
                  <a:srgbClr val="000000"/>
                </a:solidFill>
                <a:latin typeface="Arial" panose="020B0604020202020204" pitchFamily="34" charset="0"/>
              </a:rPr>
              <a:t>Next, get attendees to think up potential solutions. Candidate solutions include:</a:t>
            </a:r>
          </a:p>
          <a:p>
            <a:pPr rtl="0"/>
            <a:r>
              <a:rPr lang="en-GB" sz="1800" dirty="0">
                <a:solidFill>
                  <a:srgbClr val="000000"/>
                </a:solidFill>
                <a:latin typeface="Calibri" panose="020F0502020204030204" pitchFamily="34" charset="0"/>
              </a:rPr>
              <a:t>1.	Avoid estimation errors, a common source of overdue projects.</a:t>
            </a:r>
            <a:endParaRPr lang="en-GB" sz="1800" dirty="0">
              <a:solidFill>
                <a:prstClr val="black"/>
              </a:solidFill>
              <a:latin typeface="Times New Roman" panose="02020603050405020304" pitchFamily="18" charset="0"/>
            </a:endParaRPr>
          </a:p>
          <a:p>
            <a:pPr rtl="0"/>
            <a:r>
              <a:rPr lang="en-GB" sz="1800" dirty="0">
                <a:solidFill>
                  <a:srgbClr val="000000"/>
                </a:solidFill>
                <a:latin typeface="Calibri" panose="020F0502020204030204" pitchFamily="34" charset="0"/>
              </a:rPr>
              <a:t>2.	Allow schedule recovery without comprising technical debt, by using approaches like Ulysses contracts, as discussed in the previous chapter.</a:t>
            </a:r>
            <a:endParaRPr lang="en-GB" sz="1800" dirty="0">
              <a:solidFill>
                <a:prstClr val="black"/>
              </a:solidFill>
              <a:latin typeface="Times New Roman" panose="02020603050405020304" pitchFamily="18" charset="0"/>
            </a:endParaRPr>
          </a:p>
          <a:p>
            <a:pPr rtl="0"/>
            <a:r>
              <a:rPr lang="en-GB" sz="1800" dirty="0">
                <a:solidFill>
                  <a:srgbClr val="000000"/>
                </a:solidFill>
                <a:latin typeface="Calibri" panose="020F0502020204030204" pitchFamily="34" charset="0"/>
              </a:rPr>
              <a:t>3.	Adopt a development method, such as agile, that is less vulnerable to estimation errors.</a:t>
            </a:r>
            <a:endParaRPr lang="en-GB" sz="1800" dirty="0">
              <a:solidFill>
                <a:prstClr val="black"/>
              </a:solidFill>
              <a:latin typeface="Times New Roman" panose="02020603050405020304" pitchFamily="18" charset="0"/>
            </a:endParaRPr>
          </a:p>
          <a:p>
            <a:pPr rtl="0"/>
            <a:r>
              <a:rPr lang="en-GB" sz="1800" dirty="0">
                <a:solidFill>
                  <a:srgbClr val="000000"/>
                </a:solidFill>
                <a:latin typeface="Arial" panose="020B0604020202020204" pitchFamily="34" charset="0"/>
              </a:rPr>
              <a:t>Beware of going too deep into solutions at this stage, as we are still wanting to focus on problem understanding.</a:t>
            </a:r>
          </a:p>
          <a:p>
            <a:pPr rtl="0"/>
            <a:endParaRPr lang="en-GB" sz="1800" dirty="0">
              <a:solidFill>
                <a:srgbClr val="000000"/>
              </a:solidFill>
              <a:latin typeface="Arial" panose="020B0604020202020204" pitchFamily="34" charset="0"/>
            </a:endParaRPr>
          </a:p>
          <a:p>
            <a:pPr rtl="0"/>
            <a:r>
              <a:rPr lang="en-GB" sz="1800" dirty="0">
                <a:solidFill>
                  <a:srgbClr val="000000"/>
                </a:solidFill>
                <a:latin typeface="Arial" panose="020B0604020202020204" pitchFamily="34" charset="0"/>
              </a:rPr>
              <a:t>For further details, refer to the relevant section 'overdue projects and schedule recovery' in chapter 6.</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56</a:t>
            </a:fld>
            <a:endParaRPr lang="en-GB"/>
          </a:p>
        </p:txBody>
      </p:sp>
    </p:spTree>
    <p:extLst>
      <p:ext uri="{BB962C8B-B14F-4D97-AF65-F5344CB8AC3E}">
        <p14:creationId xmlns:p14="http://schemas.microsoft.com/office/powerpoint/2010/main" val="1096637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attendees how they estimate a project.</a:t>
            </a:r>
          </a:p>
          <a:p>
            <a:endParaRPr lang="en-GB" dirty="0"/>
          </a:p>
          <a:p>
            <a:r>
              <a:rPr lang="en-GB" dirty="0"/>
              <a:t>If the process sometimes includes a competitive bid process, ask them how they feel a competitive bid process contributes to an accurate or inaccurate estimation.</a:t>
            </a:r>
          </a:p>
          <a:p>
            <a:endParaRPr lang="en-GB" dirty="0"/>
          </a:p>
          <a:p>
            <a:r>
              <a:rPr lang="en-GB" dirty="0"/>
              <a:t>Get attendees to break into small groups and discuss.</a:t>
            </a:r>
          </a:p>
          <a:p>
            <a:endParaRPr lang="en-GB" dirty="0"/>
          </a:p>
          <a:p>
            <a:r>
              <a:rPr lang="en-GB" dirty="0"/>
              <a:t>Bring the teams together and discuss as a group. Write ideas up onto post-it notes and onto a board.</a:t>
            </a:r>
          </a:p>
        </p:txBody>
      </p:sp>
      <p:sp>
        <p:nvSpPr>
          <p:cNvPr id="4" name="Slide Number Placeholder 3"/>
          <p:cNvSpPr>
            <a:spLocks noGrp="1"/>
          </p:cNvSpPr>
          <p:nvPr>
            <p:ph type="sldNum" sz="quarter" idx="5"/>
          </p:nvPr>
        </p:nvSpPr>
        <p:spPr/>
        <p:txBody>
          <a:bodyPr/>
          <a:lstStyle/>
          <a:p>
            <a:fld id="{C6F5B52C-9827-4319-BA46-4BE28C6D2FBD}" type="slidenum">
              <a:rPr lang="en-GB" smtClean="0"/>
              <a:t>57</a:t>
            </a:fld>
            <a:endParaRPr lang="en-GB"/>
          </a:p>
        </p:txBody>
      </p:sp>
    </p:spTree>
    <p:extLst>
      <p:ext uri="{BB962C8B-B14F-4D97-AF65-F5344CB8AC3E}">
        <p14:creationId xmlns:p14="http://schemas.microsoft.com/office/powerpoint/2010/main" val="13974914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Run through an example of how an ancient civilisation, such as the Mayan or Easter Island civilisations collapsed.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Alternatively, run through an example of how overfishing caused the irreversible collapse of fishing stocks in a specific location.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break into small groups and get attendees to discuss how collapse occurs, based upon decisions by individuals, such as fishing boat captains. Get the groups to share the results with the whole workshop.</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ask the question – how could collapse occurs within a software development process for software development team within an organisation. Once again, break into small groups and get individuals to discuss. Then get the groups to share their results back to the workshop.</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Prepare a slide with the anti-pattern – firefighting into technical debt (see chapter 9). However, hopefully, you will not need it, as at least one of the groups is likely to have worked through and identified a process leading to collapse.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58</a:t>
            </a:fld>
            <a:endParaRPr lang="en-GB"/>
          </a:p>
        </p:txBody>
      </p:sp>
    </p:spTree>
    <p:extLst>
      <p:ext uri="{BB962C8B-B14F-4D97-AF65-F5344CB8AC3E}">
        <p14:creationId xmlns:p14="http://schemas.microsoft.com/office/powerpoint/2010/main" val="35443164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Begin by giving example of policy resistance. For example, how highway improvements intended to relieve traffic congestion tend to end up providing only temporary relief, as highly improvements result in additional travel and hence congestion.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Identify that behaviour results in the negation of a policy change is very often the result of a balancing loop within the system.</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Get attendees to break into small groups and discuss how and why an organisational directive to add an additional 20% to each project estimate is unlikely to lead to any reduction in project underestimation. Meet back up together and share the findings from each small group, putting pertinent ideas onto post-its on a board.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get attendees to break into small groups and identify potential ways in which policy resistance could lead to an undermining of any technical debt reduction initiatives.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59</a:t>
            </a:fld>
            <a:endParaRPr lang="en-GB"/>
          </a:p>
        </p:txBody>
      </p:sp>
    </p:spTree>
    <p:extLst>
      <p:ext uri="{BB962C8B-B14F-4D97-AF65-F5344CB8AC3E}">
        <p14:creationId xmlns:p14="http://schemas.microsoft.com/office/powerpoint/2010/main" val="12342534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Load up the Vensim based model of a software development process, as discussed in chapter 10, then demonstrate it to the workshop attendees.</a:t>
            </a:r>
          </a:p>
          <a:p>
            <a:endParaRPr lang="en-GB" dirty="0"/>
          </a:p>
          <a:p>
            <a:r>
              <a:rPr lang="en-GB" dirty="0"/>
              <a:t>If attendees are able to load the Vensim model reader onto their laptops, distribute the model to individuals and get them to run the model.</a:t>
            </a:r>
          </a:p>
          <a:p>
            <a:endParaRPr lang="en-GB" dirty="0"/>
          </a:p>
          <a:p>
            <a:r>
              <a:rPr lang="en-GB" dirty="0"/>
              <a:t>Get them to work in small teams or individually, exploring the model and its behaviour.</a:t>
            </a:r>
          </a:p>
        </p:txBody>
      </p:sp>
      <p:sp>
        <p:nvSpPr>
          <p:cNvPr id="4" name="Slide Number Placeholder 3"/>
          <p:cNvSpPr>
            <a:spLocks noGrp="1"/>
          </p:cNvSpPr>
          <p:nvPr>
            <p:ph type="sldNum" sz="quarter" idx="5"/>
          </p:nvPr>
        </p:nvSpPr>
        <p:spPr/>
        <p:txBody>
          <a:bodyPr/>
          <a:lstStyle/>
          <a:p>
            <a:fld id="{C6F5B52C-9827-4319-BA46-4BE28C6D2FBD}" type="slidenum">
              <a:rPr lang="en-GB" smtClean="0"/>
              <a:t>60</a:t>
            </a:fld>
            <a:endParaRPr lang="en-GB"/>
          </a:p>
        </p:txBody>
      </p:sp>
    </p:spTree>
    <p:extLst>
      <p:ext uri="{BB962C8B-B14F-4D97-AF65-F5344CB8AC3E}">
        <p14:creationId xmlns:p14="http://schemas.microsoft.com/office/powerpoint/2010/main" val="8397067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exercise of this section, get the attendees to break into small groups and discuss ways in which system effects may be adversely affecting technical debt.</a:t>
            </a:r>
          </a:p>
          <a:p>
            <a:endParaRPr lang="en-GB" dirty="0"/>
          </a:p>
          <a:p>
            <a:r>
              <a:rPr lang="en-GB" dirty="0"/>
              <a:t>Get the groups to put the ideas onto post-its, then assemble those notes onto a common area of your board.</a:t>
            </a:r>
          </a:p>
        </p:txBody>
      </p:sp>
      <p:sp>
        <p:nvSpPr>
          <p:cNvPr id="4" name="Slide Number Placeholder 3"/>
          <p:cNvSpPr>
            <a:spLocks noGrp="1"/>
          </p:cNvSpPr>
          <p:nvPr>
            <p:ph type="sldNum" sz="quarter" idx="5"/>
          </p:nvPr>
        </p:nvSpPr>
        <p:spPr/>
        <p:txBody>
          <a:bodyPr/>
          <a:lstStyle/>
          <a:p>
            <a:fld id="{C6F5B52C-9827-4319-BA46-4BE28C6D2FBD}" type="slidenum">
              <a:rPr lang="en-GB" smtClean="0"/>
              <a:t>61</a:t>
            </a:fld>
            <a:endParaRPr lang="en-GB"/>
          </a:p>
        </p:txBody>
      </p:sp>
    </p:spTree>
    <p:extLst>
      <p:ext uri="{BB962C8B-B14F-4D97-AF65-F5344CB8AC3E}">
        <p14:creationId xmlns:p14="http://schemas.microsoft.com/office/powerpoint/2010/main" val="414451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by asking what is technical debt.</a:t>
            </a:r>
          </a:p>
          <a:p>
            <a:r>
              <a:rPr lang="en-GB" dirty="0"/>
              <a:t>After a brief discussion, put up the definition of technical debt.</a:t>
            </a:r>
          </a:p>
          <a:p>
            <a:r>
              <a:rPr lang="en-GB" dirty="0"/>
              <a:t>Next, ask workshop members for what this definition implies about technical debt.</a:t>
            </a:r>
          </a:p>
          <a:p>
            <a:r>
              <a:rPr lang="en-GB" dirty="0"/>
              <a:t>Now, introduce the point that technical debt is not primarily a technical problem.</a:t>
            </a:r>
          </a:p>
          <a:p>
            <a:r>
              <a:rPr lang="en-GB" dirty="0"/>
              <a:t>Instead it is the consequence of making a trade-off decision, where we trade-off technical debt in order to receive a benefit, such as additional features or early delivery.</a:t>
            </a:r>
          </a:p>
          <a:p>
            <a:r>
              <a:rPr lang="en-GB" dirty="0"/>
              <a:t>Finish by pointing out there are some additional complexities, which will lead you into the technical debt onion on the next slide.</a:t>
            </a:r>
          </a:p>
          <a:p>
            <a:endParaRPr lang="en-GB" dirty="0"/>
          </a:p>
          <a:p>
            <a:r>
              <a:rPr lang="en-GB" dirty="0"/>
              <a:t>Aim for a maximum of about 5 minutes on this slide.</a:t>
            </a:r>
          </a:p>
        </p:txBody>
      </p:sp>
      <p:sp>
        <p:nvSpPr>
          <p:cNvPr id="4" name="Slide Number Placeholder 3"/>
          <p:cNvSpPr>
            <a:spLocks noGrp="1"/>
          </p:cNvSpPr>
          <p:nvPr>
            <p:ph type="sldNum" sz="quarter" idx="5"/>
          </p:nvPr>
        </p:nvSpPr>
        <p:spPr/>
        <p:txBody>
          <a:bodyPr/>
          <a:lstStyle/>
          <a:p>
            <a:fld id="{C6F5B52C-9827-4319-BA46-4BE28C6D2FBD}" type="slidenum">
              <a:rPr lang="en-GB" smtClean="0"/>
              <a:t>8</a:t>
            </a:fld>
            <a:endParaRPr lang="en-GB"/>
          </a:p>
        </p:txBody>
      </p:sp>
    </p:spTree>
    <p:extLst>
      <p:ext uri="{BB962C8B-B14F-4D97-AF65-F5344CB8AC3E}">
        <p14:creationId xmlns:p14="http://schemas.microsoft.com/office/powerpoint/2010/main" val="61388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rPr>
              <a:t>Give a summary of the major points of this section – understanding system effects.</a:t>
            </a:r>
          </a:p>
          <a:p>
            <a:endParaRPr lang="en-GB" sz="1800" kern="1200" dirty="0">
              <a:solidFill>
                <a:srgbClr val="000000"/>
              </a:solidFill>
            </a:endParaRPr>
          </a:p>
          <a:p>
            <a:r>
              <a:rPr lang="en-GB" sz="1200" dirty="0">
                <a:solidFill>
                  <a:srgbClr val="000000"/>
                </a:solidFill>
                <a:latin typeface="Arial" panose="020B0604020202020204" pitchFamily="34" charset="0"/>
              </a:rPr>
              <a:t>Begin by asking what is a system, then refer back to Donella Meadows' definition.</a:t>
            </a:r>
          </a:p>
          <a:p>
            <a:r>
              <a:rPr lang="en-GB" sz="1200" dirty="0">
                <a:solidFill>
                  <a:srgbClr val="000000"/>
                </a:solidFill>
                <a:latin typeface="Arial" panose="020B0604020202020204" pitchFamily="34" charset="0"/>
              </a:rPr>
              <a:t>Rerun the slinky demo (this usually goes down well).</a:t>
            </a:r>
          </a:p>
          <a:p>
            <a:r>
              <a:rPr lang="en-GB" sz="1200" dirty="0">
                <a:solidFill>
                  <a:srgbClr val="000000"/>
                </a:solidFill>
                <a:latin typeface="Arial" panose="020B0604020202020204" pitchFamily="34" charset="0"/>
              </a:rPr>
              <a:t>Recall that an organisation can be viewed as a system.</a:t>
            </a:r>
          </a:p>
          <a:p>
            <a:r>
              <a:rPr lang="en-GB" sz="1200" dirty="0">
                <a:solidFill>
                  <a:srgbClr val="000000"/>
                </a:solidFill>
                <a:latin typeface="Arial" panose="020B0604020202020204" pitchFamily="34" charset="0"/>
              </a:rPr>
              <a:t>Identify the crucial difference between IT systems and social systems – that social systems have the subsystems that can determine and pursue their own personal goals.</a:t>
            </a:r>
          </a:p>
          <a:p>
            <a:r>
              <a:rPr lang="en-GB" sz="1200" dirty="0">
                <a:solidFill>
                  <a:srgbClr val="000000"/>
                </a:solidFill>
                <a:latin typeface="Arial" panose="020B0604020202020204" pitchFamily="34" charset="0"/>
              </a:rPr>
              <a:t>Identify how making a change in a social system can lead to unexpected results – the Prohibition problem.</a:t>
            </a:r>
          </a:p>
          <a:p>
            <a:r>
              <a:rPr lang="en-GB" sz="1200" dirty="0">
                <a:solidFill>
                  <a:srgbClr val="000000"/>
                </a:solidFill>
                <a:latin typeface="Arial" panose="020B0604020202020204" pitchFamily="34" charset="0"/>
              </a:rPr>
              <a:t>Next, identify those common dynamic system behaviours – exponential growth, balancing behaviour, growth then levelling off, and overshoot &amp; collapse.</a:t>
            </a:r>
          </a:p>
          <a:p>
            <a:r>
              <a:rPr lang="en-GB" sz="1200" dirty="0">
                <a:solidFill>
                  <a:srgbClr val="000000"/>
                </a:solidFill>
                <a:latin typeface="Arial" panose="020B0604020202020204" pitchFamily="34" charset="0"/>
              </a:rPr>
              <a:t>Recall how systems individuals in technical debt are related.</a:t>
            </a:r>
          </a:p>
          <a:p>
            <a:r>
              <a:rPr lang="en-GB" sz="1200" dirty="0">
                <a:solidFill>
                  <a:srgbClr val="000000"/>
                </a:solidFill>
                <a:latin typeface="Arial" panose="020B0604020202020204" pitchFamily="34" charset="0"/>
              </a:rPr>
              <a:t>Briefly show the Vensim model and remind attendees that system behaviours can be understood by modelling their behaviour in dynamic modelling tools.</a:t>
            </a:r>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62</a:t>
            </a:fld>
            <a:endParaRPr lang="en-GB"/>
          </a:p>
        </p:txBody>
      </p:sp>
    </p:spTree>
    <p:extLst>
      <p:ext uri="{BB962C8B-B14F-4D97-AF65-F5344CB8AC3E}">
        <p14:creationId xmlns:p14="http://schemas.microsoft.com/office/powerpoint/2010/main" val="28015327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63</a:t>
            </a:fld>
            <a:endParaRPr lang="en-GB"/>
          </a:p>
        </p:txBody>
      </p:sp>
    </p:spTree>
    <p:extLst>
      <p:ext uri="{BB962C8B-B14F-4D97-AF65-F5344CB8AC3E}">
        <p14:creationId xmlns:p14="http://schemas.microsoft.com/office/powerpoint/2010/main" val="13354368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Identify to workshop attendees that we have now finished looking at technical debt as a systems problem and are now beginning to look at anti-patterns that are caused by that system.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64</a:t>
            </a:fld>
            <a:endParaRPr lang="en-GB"/>
          </a:p>
        </p:txBody>
      </p:sp>
    </p:spTree>
    <p:extLst>
      <p:ext uri="{BB962C8B-B14F-4D97-AF65-F5344CB8AC3E}">
        <p14:creationId xmlns:p14="http://schemas.microsoft.com/office/powerpoint/2010/main" val="23703944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 to chapter 9 for material in this section</a:t>
            </a:r>
          </a:p>
          <a:p>
            <a:endParaRPr lang="en-GB" dirty="0"/>
          </a:p>
          <a:p>
            <a:r>
              <a:rPr lang="en-GB" dirty="0"/>
              <a:t>Ask the attendees what they know about patterns in software design.</a:t>
            </a:r>
          </a:p>
          <a:p>
            <a:r>
              <a:rPr lang="en-GB" dirty="0"/>
              <a:t>Next, ask the attendees what they understand by the term anti-patterns.</a:t>
            </a:r>
          </a:p>
          <a:p>
            <a:r>
              <a:rPr lang="en-GB" dirty="0"/>
              <a:t>Keep the discussion brief, spending no more than 3 to 5 minutes on this.</a:t>
            </a:r>
          </a:p>
        </p:txBody>
      </p:sp>
      <p:sp>
        <p:nvSpPr>
          <p:cNvPr id="4" name="Slide Number Placeholder 3"/>
          <p:cNvSpPr>
            <a:spLocks noGrp="1"/>
          </p:cNvSpPr>
          <p:nvPr>
            <p:ph type="sldNum" sz="quarter" idx="5"/>
          </p:nvPr>
        </p:nvSpPr>
        <p:spPr/>
        <p:txBody>
          <a:bodyPr/>
          <a:lstStyle/>
          <a:p>
            <a:fld id="{C6F5B52C-9827-4319-BA46-4BE28C6D2FBD}" type="slidenum">
              <a:rPr lang="en-GB" smtClean="0"/>
              <a:t>65</a:t>
            </a:fld>
            <a:endParaRPr lang="en-GB"/>
          </a:p>
        </p:txBody>
      </p:sp>
    </p:spTree>
    <p:extLst>
      <p:ext uri="{BB962C8B-B14F-4D97-AF65-F5344CB8AC3E}">
        <p14:creationId xmlns:p14="http://schemas.microsoft.com/office/powerpoint/2010/main" val="15057222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800" dirty="0">
                <a:solidFill>
                  <a:srgbClr val="000000"/>
                </a:solidFill>
                <a:latin typeface="Arial" panose="020B0604020202020204" pitchFamily="34" charset="0"/>
              </a:rPr>
              <a:t>Ask attendees how they think exploring anti-patterns may be helpful.</a:t>
            </a:r>
          </a:p>
          <a:p>
            <a:pPr rtl="0"/>
            <a:r>
              <a:rPr lang="en-GB" sz="1800" dirty="0">
                <a:solidFill>
                  <a:srgbClr val="000000"/>
                </a:solidFill>
                <a:latin typeface="Arial" panose="020B0604020202020204" pitchFamily="34" charset="0"/>
              </a:rPr>
              <a:t>Next, reveal the three areas where Antipatterns are useful:</a:t>
            </a:r>
          </a:p>
          <a:p>
            <a:pPr rtl="0"/>
            <a:r>
              <a:rPr lang="en-GB" sz="1800" dirty="0">
                <a:solidFill>
                  <a:prstClr val="black"/>
                </a:solidFill>
                <a:latin typeface="Symbol" panose="05050102010706020507" pitchFamily="18" charset="2"/>
              </a:rPr>
              <a:t>·	</a:t>
            </a:r>
            <a:r>
              <a:rPr lang="en-GB" sz="1800" b="1" dirty="0">
                <a:solidFill>
                  <a:prstClr val="black"/>
                </a:solidFill>
                <a:latin typeface="Calibri" panose="020F0502020204030204" pitchFamily="34" charset="0"/>
              </a:rPr>
              <a:t>Understand the problem</a:t>
            </a:r>
            <a:r>
              <a:rPr lang="en-GB" sz="1800" b="0" dirty="0">
                <a:solidFill>
                  <a:prstClr val="black"/>
                </a:solidFill>
                <a:latin typeface="Times New Roman" panose="02020603050405020304" pitchFamily="18" charset="0"/>
              </a:rPr>
              <a:t>.</a:t>
            </a:r>
            <a:r>
              <a:rPr lang="en-GB" sz="1800" b="0" dirty="0">
                <a:solidFill>
                  <a:prstClr val="black"/>
                </a:solidFill>
                <a:latin typeface="Calibri" panose="020F0502020204030204" pitchFamily="34" charset="0"/>
              </a:rPr>
              <a:t> By mapping the anti-pattern as a causal loop diagram (covered next), we can easily visualise and hence more readily understand it.</a:t>
            </a:r>
          </a:p>
          <a:p>
            <a:pPr rtl="0"/>
            <a:r>
              <a:rPr lang="en-GB" sz="1800" b="0" dirty="0">
                <a:solidFill>
                  <a:prstClr val="black"/>
                </a:solidFill>
                <a:latin typeface="Symbol" panose="05050102010706020507" pitchFamily="18" charset="2"/>
              </a:rPr>
              <a:t>·	</a:t>
            </a:r>
            <a:r>
              <a:rPr lang="en-GB" sz="1800" b="1" dirty="0">
                <a:solidFill>
                  <a:prstClr val="black"/>
                </a:solidFill>
                <a:latin typeface="Calibri" panose="020F0502020204030204" pitchFamily="34" charset="0"/>
              </a:rPr>
              <a:t>Identify intervention points</a:t>
            </a:r>
            <a:r>
              <a:rPr lang="en-GB" sz="1800" b="0" dirty="0">
                <a:solidFill>
                  <a:prstClr val="black"/>
                </a:solidFill>
                <a:latin typeface="Times New Roman" panose="02020603050405020304" pitchFamily="18" charset="0"/>
              </a:rPr>
              <a:t>.</a:t>
            </a:r>
            <a:r>
              <a:rPr lang="en-GB" sz="1800" b="0" dirty="0">
                <a:solidFill>
                  <a:prstClr val="black"/>
                </a:solidFill>
                <a:latin typeface="Calibri" panose="020F0502020204030204" pitchFamily="34" charset="0"/>
              </a:rPr>
              <a:t> By examining an anti-pattern, we can identify points where we can intervene and hence ‘nudge’ decisions in a better direction. In addition, if we can identify </a:t>
            </a:r>
            <a:r>
              <a:rPr lang="en-GB" sz="1800" b="1" dirty="0">
                <a:solidFill>
                  <a:prstClr val="black"/>
                </a:solidFill>
                <a:latin typeface="Calibri" panose="020F0502020204030204" pitchFamily="34" charset="0"/>
              </a:rPr>
              <a:t>leverage points</a:t>
            </a:r>
            <a:r>
              <a:rPr lang="en-GB" sz="1800" b="0" dirty="0">
                <a:solidFill>
                  <a:prstClr val="black"/>
                </a:solidFill>
                <a:latin typeface="Calibri" panose="020F0502020204030204" pitchFamily="34" charset="0"/>
              </a:rPr>
              <a:t>, then changes can be done more easily, with little resource expenditure. For example, if a person who wishes to stop smoking identifies that they only smoke whilst having a drink with fellow smokers down the pub, then this is an obvious leverage point to exploit.</a:t>
            </a:r>
          </a:p>
          <a:p>
            <a:pPr rtl="0"/>
            <a:r>
              <a:rPr lang="en-GB" sz="1800" b="0" dirty="0">
                <a:solidFill>
                  <a:prstClr val="black"/>
                </a:solidFill>
                <a:latin typeface="Symbol" panose="05050102010706020507" pitchFamily="18" charset="2"/>
              </a:rPr>
              <a:t>·	</a:t>
            </a:r>
            <a:r>
              <a:rPr lang="en-GB" sz="1800" b="1" dirty="0">
                <a:solidFill>
                  <a:prstClr val="black"/>
                </a:solidFill>
                <a:latin typeface="Calibri" panose="020F0502020204030204" pitchFamily="34" charset="0"/>
              </a:rPr>
              <a:t>Facilitate discussion to reach common understanding</a:t>
            </a:r>
            <a:r>
              <a:rPr lang="en-GB" sz="1800" b="0" dirty="0">
                <a:solidFill>
                  <a:prstClr val="black"/>
                </a:solidFill>
                <a:latin typeface="Times New Roman" panose="02020603050405020304" pitchFamily="18" charset="0"/>
              </a:rPr>
              <a:t>.</a:t>
            </a:r>
            <a:r>
              <a:rPr lang="en-GB" sz="1800" b="0" dirty="0">
                <a:solidFill>
                  <a:prstClr val="black"/>
                </a:solidFill>
                <a:latin typeface="Calibri" panose="020F0502020204030204" pitchFamily="34" charset="0"/>
              </a:rPr>
              <a:t> This is the most effective use of anti-patterns. In the chapter on Wicked Problems, we learned that a major difficulty of addressing technical debt was that different individuals had differing and often irreconcilable worldviews and frames of understanding. Exploring these anti-patterns as a facilitated group activity helps the group reach a common understanding.</a:t>
            </a:r>
          </a:p>
          <a:p>
            <a:pPr rtl="0"/>
            <a:r>
              <a:rPr lang="en-GB" sz="1800" b="0" dirty="0">
                <a:solidFill>
                  <a:srgbClr val="000000"/>
                </a:solidFill>
                <a:latin typeface="Arial" panose="020B0604020202020204" pitchFamily="34" charset="0"/>
              </a:rPr>
              <a:t>Make sure that attendees understand that the greatest benefit of exploring anti-patterns is to facilitate that discussion and reach a common understanding.</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66</a:t>
            </a:fld>
            <a:endParaRPr lang="en-GB"/>
          </a:p>
        </p:txBody>
      </p:sp>
    </p:spTree>
    <p:extLst>
      <p:ext uri="{BB962C8B-B14F-4D97-AF65-F5344CB8AC3E}">
        <p14:creationId xmlns:p14="http://schemas.microsoft.com/office/powerpoint/2010/main" val="13462104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Using the causal loop diagram displayed in the slide, explain how a causal loop diagram works.</a:t>
            </a:r>
          </a:p>
          <a:p>
            <a:r>
              <a:rPr lang="en-GB" sz="1800" dirty="0">
                <a:solidFill>
                  <a:srgbClr val="000000"/>
                </a:solidFill>
                <a:latin typeface="Arial" panose="020B0604020202020204" pitchFamily="34" charset="0"/>
              </a:rPr>
              <a:t>Identify the variables, A, B, C.</a:t>
            </a:r>
          </a:p>
          <a:p>
            <a:r>
              <a:rPr lang="en-GB" sz="1800" dirty="0">
                <a:solidFill>
                  <a:srgbClr val="000000"/>
                </a:solidFill>
                <a:latin typeface="Arial" panose="020B0604020202020204" pitchFamily="34" charset="0"/>
              </a:rPr>
              <a:t>Identify the relationships are indicated by the arrows, plus the direction of the arrows indicates the causal direction of the relationship.</a:t>
            </a:r>
          </a:p>
          <a:p>
            <a:r>
              <a:rPr lang="en-GB" sz="1800" dirty="0">
                <a:solidFill>
                  <a:srgbClr val="000000"/>
                </a:solidFill>
                <a:latin typeface="Arial" panose="020B0604020202020204" pitchFamily="34" charset="0"/>
              </a:rPr>
              <a:t>Identify the meaning of the positive and negative signs at the arrowheads.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Tel attendees that they can build their own causal loop diagrams using a whiteboard or post-it notes.</a:t>
            </a:r>
          </a:p>
          <a:p>
            <a:r>
              <a:rPr lang="en-GB" sz="1800" dirty="0">
                <a:solidFill>
                  <a:srgbClr val="000000"/>
                </a:solidFill>
                <a:latin typeface="Arial" panose="020B0604020202020204" pitchFamily="34" charset="0"/>
              </a:rPr>
              <a:t>Recommend that they start here, rather than with complex software tools.</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67</a:t>
            </a:fld>
            <a:endParaRPr lang="en-GB"/>
          </a:p>
        </p:txBody>
      </p:sp>
    </p:spTree>
    <p:extLst>
      <p:ext uri="{BB962C8B-B14F-4D97-AF65-F5344CB8AC3E}">
        <p14:creationId xmlns:p14="http://schemas.microsoft.com/office/powerpoint/2010/main" val="36788951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Aft>
                <a:spcPts val="10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Begin by posing the question, ‘How could estimation errors lead to technical debt’? Break the workshop into small groups and facilitate the building of the estimation trap anti-pattern/CLD. Use a whiteboard, rather than any software like mind mapping tools, MIRO, or Vensim.</a:t>
            </a:r>
          </a:p>
          <a:p>
            <a:pPr marL="342900" lvl="0" indent="-342900">
              <a:lnSpc>
                <a:spcPct val="115000"/>
              </a:lnSpc>
              <a:spcAft>
                <a:spcPts val="10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Next, get the groups to compare their CLDs and invite discussion.</a:t>
            </a:r>
          </a:p>
          <a:p>
            <a:pPr marL="342900" lvl="0" indent="-342900">
              <a:lnSpc>
                <a:spcPct val="115000"/>
              </a:lnSpc>
              <a:spcAft>
                <a:spcPts val="10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Finish by breaking attendees into small groups and working through another CLD, either one suggested by yourself or one which they create.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68</a:t>
            </a:fld>
            <a:endParaRPr lang="en-GB"/>
          </a:p>
        </p:txBody>
      </p:sp>
    </p:spTree>
    <p:extLst>
      <p:ext uri="{BB962C8B-B14F-4D97-AF65-F5344CB8AC3E}">
        <p14:creationId xmlns:p14="http://schemas.microsoft.com/office/powerpoint/2010/main" val="9177134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attendees have spent sufficient time in the exercise on creating a causal loop diagram for the estimation trap, work through an example answer, as indicated in the slide.</a:t>
            </a:r>
          </a:p>
          <a:p>
            <a:endParaRPr lang="en-GB" dirty="0"/>
          </a:p>
          <a:p>
            <a:r>
              <a:rPr lang="en-GB" dirty="0"/>
              <a:t>Get attendees to suggest what the next step is, rather than simply putting the answer to the board. For example, if you write 'estimation errors' on the board, then ask, "what could estimation errors lead to?"</a:t>
            </a:r>
          </a:p>
          <a:p>
            <a:r>
              <a:rPr lang="en-GB" dirty="0"/>
              <a:t>When you hear a workshop attendee answer something similar to "Project overrun", then right that on the board and continue.</a:t>
            </a:r>
          </a:p>
        </p:txBody>
      </p:sp>
      <p:sp>
        <p:nvSpPr>
          <p:cNvPr id="4" name="Slide Number Placeholder 3"/>
          <p:cNvSpPr>
            <a:spLocks noGrp="1"/>
          </p:cNvSpPr>
          <p:nvPr>
            <p:ph type="sldNum" sz="quarter" idx="5"/>
          </p:nvPr>
        </p:nvSpPr>
        <p:spPr/>
        <p:txBody>
          <a:bodyPr/>
          <a:lstStyle/>
          <a:p>
            <a:fld id="{C6F5B52C-9827-4319-BA46-4BE28C6D2FBD}" type="slidenum">
              <a:rPr lang="en-GB" smtClean="0"/>
              <a:t>69</a:t>
            </a:fld>
            <a:endParaRPr lang="en-GB"/>
          </a:p>
        </p:txBody>
      </p:sp>
    </p:spTree>
    <p:extLst>
      <p:ext uri="{BB962C8B-B14F-4D97-AF65-F5344CB8AC3E}">
        <p14:creationId xmlns:p14="http://schemas.microsoft.com/office/powerpoint/2010/main" val="1780866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15000"/>
              </a:lnSpc>
              <a:spcAft>
                <a:spcPts val="1000"/>
              </a:spcAft>
              <a:buFont typeface="Symbol" panose="05050102010706020507" pitchFamily="18" charset="2"/>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Dive deeper into each of the stages.</a:t>
            </a:r>
          </a:p>
          <a:p>
            <a:pPr marL="0" lvl="0" indent="0">
              <a:lnSpc>
                <a:spcPct val="115000"/>
              </a:lnSpc>
              <a:spcAft>
                <a:spcPts val="1000"/>
              </a:spcAft>
              <a:buFont typeface="Symbol" panose="05050102010706020507" pitchFamily="18" charset="2"/>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latin typeface="Arial" panose="020B0604020202020204" pitchFamily="34" charset="0"/>
              </a:rPr>
              <a:t>Begin by showing the diagram above, then explain to attendees how a project that has overrun always behind schedule leads to a change in the mindset of individuals on the project. It switches them from a mindset of gains to one of losses.</a:t>
            </a:r>
          </a:p>
          <a:p>
            <a:r>
              <a:rPr lang="en-GB" sz="1800" dirty="0">
                <a:solidFill>
                  <a:srgbClr val="000000"/>
                </a:solidFill>
                <a:latin typeface="Arial" panose="020B0604020202020204" pitchFamily="34" charset="0"/>
              </a:rPr>
              <a:t>Then explain how this causes a switch in risk appetite – from risk adverse to risk seeking – plus a switch from rational to irrational behaviour. These in turn lead to a focus on short-term goals.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ask the attendees to return to their small groups and try and work out more detailed steps between a focus on short-term goals and level of technical debt.</a:t>
            </a:r>
          </a:p>
          <a:p>
            <a:endParaRPr lang="en-GB" sz="1800" dirty="0">
              <a:solidFill>
                <a:srgbClr val="000000"/>
              </a:solidFill>
              <a:latin typeface="Arial" panose="020B0604020202020204" pitchFamily="34" charset="0"/>
            </a:endParaRPr>
          </a:p>
          <a:p>
            <a:pPr marL="0" lvl="0" indent="0">
              <a:lnSpc>
                <a:spcPct val="115000"/>
              </a:lnSpc>
              <a:spcAft>
                <a:spcPts val="1000"/>
              </a:spcAft>
              <a:buFont typeface="Symbol" panose="05050102010706020507" pitchFamily="18" charset="2"/>
              <a:buNone/>
            </a:pP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70</a:t>
            </a:fld>
            <a:endParaRPr lang="en-GB"/>
          </a:p>
        </p:txBody>
      </p:sp>
    </p:spTree>
    <p:extLst>
      <p:ext uri="{BB962C8B-B14F-4D97-AF65-F5344CB8AC3E}">
        <p14:creationId xmlns:p14="http://schemas.microsoft.com/office/powerpoint/2010/main" val="28380539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If time permits, repeat the previous exercise but for this stage.</a:t>
            </a:r>
          </a:p>
          <a:p>
            <a:pPr marL="0" lvl="0" indent="0">
              <a:lnSpc>
                <a:spcPct val="115000"/>
              </a:lnSpc>
              <a:spcAft>
                <a:spcPts val="1000"/>
              </a:spcAft>
              <a:buFont typeface="Symbol" panose="05050102010706020507" pitchFamily="18" charset="2"/>
              <a:buNone/>
            </a:pP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71</a:t>
            </a:fld>
            <a:endParaRPr lang="en-GB"/>
          </a:p>
        </p:txBody>
      </p:sp>
    </p:spTree>
    <p:extLst>
      <p:ext uri="{BB962C8B-B14F-4D97-AF65-F5344CB8AC3E}">
        <p14:creationId xmlns:p14="http://schemas.microsoft.com/office/powerpoint/2010/main" val="327115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the workshop members through the technical debt onion, beginning with the technical layer and finishing with the wicked problems layer.</a:t>
            </a:r>
          </a:p>
          <a:p>
            <a:r>
              <a:rPr lang="en-GB" dirty="0"/>
              <a:t>Briefly explain what each layer is, plus how each layer relates back to the workshop agenda.</a:t>
            </a:r>
          </a:p>
          <a:p>
            <a:r>
              <a:rPr lang="en-GB" dirty="0"/>
              <a:t>Also, explain that you must address each of the layers in order to solve the technical debt problem.</a:t>
            </a:r>
          </a:p>
          <a:p>
            <a:r>
              <a:rPr lang="en-GB" dirty="0"/>
              <a:t>For example, if you are dressed trade-offs, but ignore systems effects, those systems effects will render your solution, based upon addressing trade-offs, ineffective.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Aim for a maximum of about 10 minutes on this slide.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a:t>
            </a:fld>
            <a:endParaRPr lang="en-GB"/>
          </a:p>
        </p:txBody>
      </p:sp>
    </p:spTree>
    <p:extLst>
      <p:ext uri="{BB962C8B-B14F-4D97-AF65-F5344CB8AC3E}">
        <p14:creationId xmlns:p14="http://schemas.microsoft.com/office/powerpoint/2010/main" val="12033174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solidFill>
                <a:srgbClr val="000000"/>
              </a:solidFill>
              <a:latin typeface="Arial" panose="020B0604020202020204" pitchFamily="34" charset="0"/>
            </a:endParaRPr>
          </a:p>
          <a:p>
            <a:pPr marL="0" lvl="0" indent="0">
              <a:lnSpc>
                <a:spcPct val="115000"/>
              </a:lnSpc>
              <a:spcAft>
                <a:spcPts val="1000"/>
              </a:spcAft>
              <a:buFont typeface="Symbol" panose="05050102010706020507" pitchFamily="18" charset="2"/>
              <a:buNone/>
            </a:pPr>
            <a:r>
              <a:rPr lang="en-GB" dirty="0"/>
              <a:t>If time permits, repeat the previous exercise but for this stage.</a:t>
            </a:r>
          </a:p>
        </p:txBody>
      </p:sp>
      <p:sp>
        <p:nvSpPr>
          <p:cNvPr id="4" name="Slide Number Placeholder 3"/>
          <p:cNvSpPr>
            <a:spLocks noGrp="1"/>
          </p:cNvSpPr>
          <p:nvPr>
            <p:ph type="sldNum" sz="quarter" idx="5"/>
          </p:nvPr>
        </p:nvSpPr>
        <p:spPr/>
        <p:txBody>
          <a:bodyPr/>
          <a:lstStyle/>
          <a:p>
            <a:fld id="{C6F5B52C-9827-4319-BA46-4BE28C6D2FBD}" type="slidenum">
              <a:rPr lang="en-GB" smtClean="0"/>
              <a:t>72</a:t>
            </a:fld>
            <a:endParaRPr lang="en-GB"/>
          </a:p>
        </p:txBody>
      </p:sp>
    </p:spTree>
    <p:extLst>
      <p:ext uri="{BB962C8B-B14F-4D97-AF65-F5344CB8AC3E}">
        <p14:creationId xmlns:p14="http://schemas.microsoft.com/office/powerpoint/2010/main" val="38328187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Show the complete diagram to attendees.</a:t>
            </a:r>
          </a:p>
          <a:p>
            <a:r>
              <a:rPr lang="en-GB" sz="1800" dirty="0">
                <a:solidFill>
                  <a:srgbClr val="000000"/>
                </a:solidFill>
                <a:latin typeface="Arial" panose="020B0604020202020204" pitchFamily="34" charset="0"/>
              </a:rPr>
              <a:t>Explain how you can use these diagrams to better understand behaviour, look for leverage points, and develop a shared understanding with your colleagues.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Also mention that you can use these diagrams to build dynamic models, like the one they used in the previous session.</a:t>
            </a:r>
          </a:p>
          <a:p>
            <a:pPr marL="0" lvl="0" indent="0">
              <a:lnSpc>
                <a:spcPct val="115000"/>
              </a:lnSpc>
              <a:spcAft>
                <a:spcPts val="1000"/>
              </a:spcAft>
              <a:buFont typeface="Symbol" panose="05050102010706020507" pitchFamily="18" charset="2"/>
              <a:buNone/>
            </a:pP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73</a:t>
            </a:fld>
            <a:endParaRPr lang="en-GB"/>
          </a:p>
        </p:txBody>
      </p:sp>
    </p:spTree>
    <p:extLst>
      <p:ext uri="{BB962C8B-B14F-4D97-AF65-F5344CB8AC3E}">
        <p14:creationId xmlns:p14="http://schemas.microsoft.com/office/powerpoint/2010/main" val="29295209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attendees to break into small groups and worked through a causal diagram of how social loafing may occur within software development.</a:t>
            </a:r>
          </a:p>
          <a:p>
            <a:r>
              <a:rPr lang="en-GB" dirty="0"/>
              <a:t>Point out that the diagram not include a loop.</a:t>
            </a:r>
          </a:p>
        </p:txBody>
      </p:sp>
      <p:sp>
        <p:nvSpPr>
          <p:cNvPr id="4" name="Slide Number Placeholder 3"/>
          <p:cNvSpPr>
            <a:spLocks noGrp="1"/>
          </p:cNvSpPr>
          <p:nvPr>
            <p:ph type="sldNum" sz="quarter" idx="5"/>
          </p:nvPr>
        </p:nvSpPr>
        <p:spPr/>
        <p:txBody>
          <a:bodyPr/>
          <a:lstStyle/>
          <a:p>
            <a:fld id="{C6F5B52C-9827-4319-BA46-4BE28C6D2FBD}" type="slidenum">
              <a:rPr lang="en-GB" smtClean="0"/>
              <a:t>74</a:t>
            </a:fld>
            <a:endParaRPr lang="en-GB"/>
          </a:p>
        </p:txBody>
      </p:sp>
    </p:spTree>
    <p:extLst>
      <p:ext uri="{BB962C8B-B14F-4D97-AF65-F5344CB8AC3E}">
        <p14:creationId xmlns:p14="http://schemas.microsoft.com/office/powerpoint/2010/main" val="624200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Bring the goods back together, then work through a solution on a whiteboard.</a:t>
            </a:r>
          </a:p>
        </p:txBody>
      </p:sp>
      <p:sp>
        <p:nvSpPr>
          <p:cNvPr id="4" name="Slide Number Placeholder 3"/>
          <p:cNvSpPr>
            <a:spLocks noGrp="1"/>
          </p:cNvSpPr>
          <p:nvPr>
            <p:ph type="sldNum" sz="quarter" idx="5"/>
          </p:nvPr>
        </p:nvSpPr>
        <p:spPr/>
        <p:txBody>
          <a:bodyPr/>
          <a:lstStyle/>
          <a:p>
            <a:fld id="{C6F5B52C-9827-4319-BA46-4BE28C6D2FBD}" type="slidenum">
              <a:rPr lang="en-GB" smtClean="0"/>
              <a:t>75</a:t>
            </a:fld>
            <a:endParaRPr lang="en-GB"/>
          </a:p>
        </p:txBody>
      </p:sp>
    </p:spTree>
    <p:extLst>
      <p:ext uri="{BB962C8B-B14F-4D97-AF65-F5344CB8AC3E}">
        <p14:creationId xmlns:p14="http://schemas.microsoft.com/office/powerpoint/2010/main" val="3511680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attendees are able to load the Vensim model reader onto their laptops, distribute the social loafing model to individuals and get them to run the model.</a:t>
            </a:r>
          </a:p>
          <a:p>
            <a:endParaRPr lang="en-GB" dirty="0"/>
          </a:p>
          <a:p>
            <a:r>
              <a:rPr lang="en-GB" dirty="0"/>
              <a:t>Get them to work in small teams or individually, exploring the model and its behaviour.</a:t>
            </a:r>
          </a:p>
          <a:p>
            <a:endParaRPr lang="en-GB" dirty="0"/>
          </a:p>
          <a:p>
            <a:r>
              <a:rPr lang="en-GB" dirty="0"/>
              <a:t>Afterwards, bring the group together and open up a discussion.</a:t>
            </a:r>
          </a:p>
          <a:p>
            <a:r>
              <a:rPr lang="en-GB" dirty="0"/>
              <a:t> - To an extent our conditions present for social loafing within our organisation?</a:t>
            </a:r>
          </a:p>
          <a:p>
            <a:r>
              <a:rPr lang="en-GB" dirty="0"/>
              <a:t> - Social loafing occur?</a:t>
            </a:r>
          </a:p>
          <a:p>
            <a:r>
              <a:rPr lang="en-GB" dirty="0"/>
              <a:t> - If it occurred, would we even know about it?</a:t>
            </a:r>
          </a:p>
          <a:p>
            <a:r>
              <a:rPr lang="en-GB" dirty="0"/>
              <a:t> - What can we do to reduce its prevalence?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76</a:t>
            </a:fld>
            <a:endParaRPr lang="en-GB"/>
          </a:p>
        </p:txBody>
      </p:sp>
    </p:spTree>
    <p:extLst>
      <p:ext uri="{BB962C8B-B14F-4D97-AF65-F5344CB8AC3E}">
        <p14:creationId xmlns:p14="http://schemas.microsoft.com/office/powerpoint/2010/main" val="1793968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concept of descent into firefighting.</a:t>
            </a:r>
          </a:p>
          <a:p>
            <a:endParaRPr lang="en-GB" dirty="0"/>
          </a:p>
          <a:p>
            <a:r>
              <a:rPr lang="en-GB" dirty="0"/>
              <a:t>Next, get attendees to break out into small groups and work out a causal loop diagram for the process.</a:t>
            </a:r>
          </a:p>
        </p:txBody>
      </p:sp>
      <p:sp>
        <p:nvSpPr>
          <p:cNvPr id="4" name="Slide Number Placeholder 3"/>
          <p:cNvSpPr>
            <a:spLocks noGrp="1"/>
          </p:cNvSpPr>
          <p:nvPr>
            <p:ph type="sldNum" sz="quarter" idx="5"/>
          </p:nvPr>
        </p:nvSpPr>
        <p:spPr/>
        <p:txBody>
          <a:bodyPr/>
          <a:lstStyle/>
          <a:p>
            <a:fld id="{C6F5B52C-9827-4319-BA46-4BE28C6D2FBD}" type="slidenum">
              <a:rPr lang="en-GB" smtClean="0"/>
              <a:t>77</a:t>
            </a:fld>
            <a:endParaRPr lang="en-GB"/>
          </a:p>
        </p:txBody>
      </p:sp>
    </p:spTree>
    <p:extLst>
      <p:ext uri="{BB962C8B-B14F-4D97-AF65-F5344CB8AC3E}">
        <p14:creationId xmlns:p14="http://schemas.microsoft.com/office/powerpoint/2010/main" val="24288871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how descent into firefighting occurs, as was discussed in chapter 9.</a:t>
            </a:r>
          </a:p>
          <a:p>
            <a:r>
              <a:rPr lang="en-GB" dirty="0"/>
              <a:t>Year one project gets into trouble and cannot complete its essential work. Resources are diverted from year two auxiliary work on to you one essential work. This allows you want to complete, but now leaves year two in trouble when it comes to its essential work. And so on.</a:t>
            </a:r>
          </a:p>
        </p:txBody>
      </p:sp>
      <p:sp>
        <p:nvSpPr>
          <p:cNvPr id="4" name="Slide Number Placeholder 3"/>
          <p:cNvSpPr>
            <a:spLocks noGrp="1"/>
          </p:cNvSpPr>
          <p:nvPr>
            <p:ph type="sldNum" sz="quarter" idx="5"/>
          </p:nvPr>
        </p:nvSpPr>
        <p:spPr/>
        <p:txBody>
          <a:bodyPr/>
          <a:lstStyle/>
          <a:p>
            <a:fld id="{C6F5B52C-9827-4319-BA46-4BE28C6D2FBD}" type="slidenum">
              <a:rPr lang="en-GB" smtClean="0"/>
              <a:t>78</a:t>
            </a:fld>
            <a:endParaRPr lang="en-GB"/>
          </a:p>
        </p:txBody>
      </p:sp>
    </p:spTree>
    <p:extLst>
      <p:ext uri="{BB962C8B-B14F-4D97-AF65-F5344CB8AC3E}">
        <p14:creationId xmlns:p14="http://schemas.microsoft.com/office/powerpoint/2010/main" val="13523406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run through an example list of anti-patterns that occur in software development.</a:t>
            </a:r>
          </a:p>
        </p:txBody>
      </p:sp>
      <p:sp>
        <p:nvSpPr>
          <p:cNvPr id="4" name="Slide Number Placeholder 3"/>
          <p:cNvSpPr>
            <a:spLocks noGrp="1"/>
          </p:cNvSpPr>
          <p:nvPr>
            <p:ph type="sldNum" sz="quarter" idx="5"/>
          </p:nvPr>
        </p:nvSpPr>
        <p:spPr/>
        <p:txBody>
          <a:bodyPr/>
          <a:lstStyle/>
          <a:p>
            <a:fld id="{C6F5B52C-9827-4319-BA46-4BE28C6D2FBD}" type="slidenum">
              <a:rPr lang="en-GB" smtClean="0"/>
              <a:t>79</a:t>
            </a:fld>
            <a:endParaRPr lang="en-GB"/>
          </a:p>
        </p:txBody>
      </p:sp>
    </p:spTree>
    <p:extLst>
      <p:ext uri="{BB962C8B-B14F-4D97-AF65-F5344CB8AC3E}">
        <p14:creationId xmlns:p14="http://schemas.microsoft.com/office/powerpoint/2010/main" val="39458251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Summarise the key points of this anti-patterns session.</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What anti-patterns are.</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Benefits of using anti-patterns.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Causal Loop diagrams.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The estimation trap.</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Social loafing.</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Descent into firefighting.</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80</a:t>
            </a:fld>
            <a:endParaRPr lang="en-GB"/>
          </a:p>
        </p:txBody>
      </p:sp>
    </p:spTree>
    <p:extLst>
      <p:ext uri="{BB962C8B-B14F-4D97-AF65-F5344CB8AC3E}">
        <p14:creationId xmlns:p14="http://schemas.microsoft.com/office/powerpoint/2010/main" val="13271047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Provide a summary of the major sections of day one.</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What is technical debt?</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and trade-off decisions.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and systems effects.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Anti-patterns</a:t>
            </a:r>
            <a:endParaRPr lang="en-GB" dirty="0"/>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82</a:t>
            </a:fld>
            <a:endParaRPr lang="en-GB"/>
          </a:p>
        </p:txBody>
      </p:sp>
    </p:spTree>
    <p:extLst>
      <p:ext uri="{BB962C8B-B14F-4D97-AF65-F5344CB8AC3E}">
        <p14:creationId xmlns:p14="http://schemas.microsoft.com/office/powerpoint/2010/main" val="151000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aim to spend around 90 minutes in this section.</a:t>
            </a:r>
          </a:p>
        </p:txBody>
      </p:sp>
      <p:sp>
        <p:nvSpPr>
          <p:cNvPr id="4" name="Slide Number Placeholder 3"/>
          <p:cNvSpPr>
            <a:spLocks noGrp="1"/>
          </p:cNvSpPr>
          <p:nvPr>
            <p:ph type="sldNum" sz="quarter" idx="5"/>
          </p:nvPr>
        </p:nvSpPr>
        <p:spPr/>
        <p:txBody>
          <a:bodyPr/>
          <a:lstStyle/>
          <a:p>
            <a:fld id="{C6F5B52C-9827-4319-BA46-4BE28C6D2FBD}" type="slidenum">
              <a:rPr lang="en-GB" smtClean="0"/>
              <a:t>10</a:t>
            </a:fld>
            <a:endParaRPr lang="en-GB"/>
          </a:p>
        </p:txBody>
      </p:sp>
    </p:spTree>
    <p:extLst>
      <p:ext uri="{BB962C8B-B14F-4D97-AF65-F5344CB8AC3E}">
        <p14:creationId xmlns:p14="http://schemas.microsoft.com/office/powerpoint/2010/main" val="1213668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Provide a recap of the major sections of day one.</a:t>
            </a:r>
          </a:p>
          <a:p>
            <a:r>
              <a:rPr lang="en-GB" sz="1200" dirty="0">
                <a:solidFill>
                  <a:srgbClr val="000000"/>
                </a:solidFill>
                <a:latin typeface="Arial" panose="020B0604020202020204" pitchFamily="34" charset="0"/>
              </a:rPr>
              <a:t>(essentially, this is your summary of day 1)</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What is technical debt?</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and trade-off decisions.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Technical debt and systems effects.</a:t>
            </a:r>
          </a:p>
          <a:p>
            <a:pPr marL="171450" indent="-171450">
              <a:buFont typeface="Arial" panose="020B0604020202020204" pitchFamily="34" charset="0"/>
              <a:buChar char="•"/>
            </a:pPr>
            <a:r>
              <a:rPr lang="en-GB" sz="1200" dirty="0">
                <a:solidFill>
                  <a:srgbClr val="000000"/>
                </a:solidFill>
                <a:latin typeface="Arial" panose="020B0604020202020204" pitchFamily="34" charset="0"/>
              </a:rPr>
              <a:t>Anti-patterns</a:t>
            </a:r>
            <a:endParaRPr lang="en-GB" dirty="0"/>
          </a:p>
          <a:p>
            <a:endParaRPr lang="en-GB" dirty="0"/>
          </a:p>
          <a:p>
            <a:r>
              <a:rPr lang="en-GB" sz="1200" dirty="0">
                <a:solidFill>
                  <a:srgbClr val="000000"/>
                </a:solidFill>
                <a:latin typeface="Arial" panose="020B0604020202020204" pitchFamily="34" charset="0"/>
              </a:rPr>
              <a:t>Spend no more than 15 minutes on this area.</a:t>
            </a:r>
          </a:p>
          <a:p>
            <a:r>
              <a:rPr lang="en-GB" sz="1200" dirty="0">
                <a:solidFill>
                  <a:srgbClr val="000000"/>
                </a:solidFill>
                <a:latin typeface="Arial" panose="020B0604020202020204" pitchFamily="34" charset="0"/>
              </a:rPr>
              <a:t>Try doing it as an interactive Q &amp; A session.</a:t>
            </a:r>
          </a:p>
        </p:txBody>
      </p:sp>
      <p:sp>
        <p:nvSpPr>
          <p:cNvPr id="4" name="Slide Number Placeholder 3"/>
          <p:cNvSpPr>
            <a:spLocks noGrp="1"/>
          </p:cNvSpPr>
          <p:nvPr>
            <p:ph type="sldNum" sz="quarter" idx="5"/>
          </p:nvPr>
        </p:nvSpPr>
        <p:spPr/>
        <p:txBody>
          <a:bodyPr/>
          <a:lstStyle/>
          <a:p>
            <a:fld id="{C6F5B52C-9827-4319-BA46-4BE28C6D2FBD}" type="slidenum">
              <a:rPr lang="en-GB" smtClean="0"/>
              <a:t>84</a:t>
            </a:fld>
            <a:endParaRPr lang="en-GB"/>
          </a:p>
        </p:txBody>
      </p:sp>
    </p:spTree>
    <p:extLst>
      <p:ext uri="{BB962C8B-B14F-4D97-AF65-F5344CB8AC3E}">
        <p14:creationId xmlns:p14="http://schemas.microsoft.com/office/powerpoint/2010/main" val="17144687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85</a:t>
            </a:fld>
            <a:endParaRPr lang="en-GB"/>
          </a:p>
        </p:txBody>
      </p:sp>
    </p:spTree>
    <p:extLst>
      <p:ext uri="{BB962C8B-B14F-4D97-AF65-F5344CB8AC3E}">
        <p14:creationId xmlns:p14="http://schemas.microsoft.com/office/powerpoint/2010/main" val="26054133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 an agenda for day 2, so attendees understand where they are going throughout the day. </a:t>
            </a:r>
          </a:p>
        </p:txBody>
      </p:sp>
      <p:sp>
        <p:nvSpPr>
          <p:cNvPr id="4" name="Slide Number Placeholder 3"/>
          <p:cNvSpPr>
            <a:spLocks noGrp="1"/>
          </p:cNvSpPr>
          <p:nvPr>
            <p:ph type="sldNum" sz="quarter" idx="5"/>
          </p:nvPr>
        </p:nvSpPr>
        <p:spPr/>
        <p:txBody>
          <a:bodyPr/>
          <a:lstStyle/>
          <a:p>
            <a:fld id="{C6F5B52C-9827-4319-BA46-4BE28C6D2FBD}" type="slidenum">
              <a:rPr lang="en-GB" smtClean="0"/>
              <a:t>86</a:t>
            </a:fld>
            <a:endParaRPr lang="en-GB"/>
          </a:p>
        </p:txBody>
      </p:sp>
    </p:spTree>
    <p:extLst>
      <p:ext uri="{BB962C8B-B14F-4D97-AF65-F5344CB8AC3E}">
        <p14:creationId xmlns:p14="http://schemas.microsoft.com/office/powerpoint/2010/main" val="2516316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In this section, take the workshop attendees through understanding technical debt in terms of a series of well understood (understood by economists!) series of problems.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87</a:t>
            </a:fld>
            <a:endParaRPr lang="en-GB"/>
          </a:p>
        </p:txBody>
      </p:sp>
    </p:spTree>
    <p:extLst>
      <p:ext uri="{BB962C8B-B14F-4D97-AF65-F5344CB8AC3E}">
        <p14:creationId xmlns:p14="http://schemas.microsoft.com/office/powerpoint/2010/main" val="10013760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Identify to workshop attendees that we have now finished looking at anti-patterns and are now beginning to look at technical debt from an economics point of view.</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88</a:t>
            </a:fld>
            <a:endParaRPr lang="en-GB"/>
          </a:p>
        </p:txBody>
      </p:sp>
    </p:spTree>
    <p:extLst>
      <p:ext uri="{BB962C8B-B14F-4D97-AF65-F5344CB8AC3E}">
        <p14:creationId xmlns:p14="http://schemas.microsoft.com/office/powerpoint/2010/main" val="1992756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Explain to attendees the benefits of looking at technical debt from an economics point of view. Those benefits are:</a:t>
            </a:r>
          </a:p>
          <a:p>
            <a:pPr marL="342900" indent="-342900">
              <a:buFont typeface="+mj-lt"/>
              <a:buAutoNum type="arabicPeriod"/>
            </a:pPr>
            <a:r>
              <a:rPr lang="en-GB" sz="1800" dirty="0">
                <a:solidFill>
                  <a:srgbClr val="000000"/>
                </a:solidFill>
                <a:latin typeface="Arial" panose="020B0604020202020204" pitchFamily="34" charset="0"/>
              </a:rPr>
              <a:t>Economics offers a fresh perspective.</a:t>
            </a:r>
          </a:p>
          <a:p>
            <a:pPr marL="342900" indent="-342900">
              <a:buFont typeface="+mj-lt"/>
              <a:buAutoNum type="arabicPeriod"/>
            </a:pPr>
            <a:r>
              <a:rPr lang="en-GB" sz="1800" dirty="0">
                <a:solidFill>
                  <a:srgbClr val="000000"/>
                </a:solidFill>
                <a:latin typeface="Arial" panose="020B0604020202020204" pitchFamily="34" charset="0"/>
              </a:rPr>
              <a:t>Economics offers fruitful lessons.</a:t>
            </a:r>
          </a:p>
          <a:p>
            <a:pPr marL="342900" indent="-342900">
              <a:buFont typeface="+mj-lt"/>
              <a:buAutoNum type="arabicPeriod"/>
            </a:pPr>
            <a:r>
              <a:rPr lang="en-GB" sz="1800" dirty="0">
                <a:solidFill>
                  <a:srgbClr val="000000"/>
                </a:solidFill>
                <a:latin typeface="Arial" panose="020B0604020202020204" pitchFamily="34" charset="0"/>
              </a:rPr>
              <a:t>Economics offers a common, authoritative language.</a:t>
            </a:r>
          </a:p>
          <a:p>
            <a:r>
              <a:rPr lang="en-GB" sz="1800" dirty="0">
                <a:solidFill>
                  <a:srgbClr val="000000"/>
                </a:solidFill>
                <a:latin typeface="Arial" panose="020B0604020202020204" pitchFamily="34" charset="0"/>
              </a:rPr>
              <a:t>As always, try to make it as interactive as possible. One way is to ask questions of the attendees.</a:t>
            </a:r>
          </a:p>
          <a:p>
            <a:r>
              <a:rPr lang="en-GB" sz="1800" dirty="0">
                <a:solidFill>
                  <a:srgbClr val="000000"/>
                </a:solidFill>
                <a:latin typeface="Arial" panose="020B0604020202020204" pitchFamily="34" charset="0"/>
              </a:rPr>
              <a:t>Aim to spend no more than 5 minutes on this slide.</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89</a:t>
            </a:fld>
            <a:endParaRPr lang="en-GB"/>
          </a:p>
        </p:txBody>
      </p:sp>
    </p:spTree>
    <p:extLst>
      <p:ext uri="{BB962C8B-B14F-4D97-AF65-F5344CB8AC3E}">
        <p14:creationId xmlns:p14="http://schemas.microsoft.com/office/powerpoint/2010/main" val="17137784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Briefly list and define the eight problems that will explore within this section.</a:t>
            </a:r>
          </a:p>
          <a:p>
            <a:r>
              <a:rPr lang="en-GB" sz="1800" dirty="0">
                <a:solidFill>
                  <a:srgbClr val="000000"/>
                </a:solidFill>
                <a:latin typeface="Arial" panose="020B0604020202020204" pitchFamily="34" charset="0"/>
              </a:rPr>
              <a:t>Highlight your attendees that even if you only spent 10 minutes on each problem, that would consume the entire time available for the session.</a:t>
            </a:r>
          </a:p>
          <a:p>
            <a:r>
              <a:rPr lang="en-GB" sz="1800" dirty="0">
                <a:solidFill>
                  <a:srgbClr val="000000"/>
                </a:solidFill>
                <a:latin typeface="Arial" panose="020B0604020202020204" pitchFamily="34" charset="0"/>
              </a:rPr>
              <a:t>Therefore, state that you will go into some of the problems in more depth, whilst skimming over others.</a:t>
            </a:r>
          </a:p>
          <a:p>
            <a:r>
              <a:rPr lang="en-GB" sz="1800" dirty="0">
                <a:solidFill>
                  <a:srgbClr val="000000"/>
                </a:solidFill>
                <a:latin typeface="Arial" panose="020B0604020202020204" pitchFamily="34" charset="0"/>
              </a:rPr>
              <a:t>(I would suggest prioritising the principal-agent problem, tragedy of the Commons, externalities, and, perhaps, creeping normality.)</a:t>
            </a: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Font typeface="+mj-lt"/>
              <a:buNone/>
            </a:pP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Principal-agent problem</a:t>
            </a:r>
            <a:r>
              <a:rPr lang="en-GB" sz="1200" dirty="0">
                <a:effectLst/>
                <a:latin typeface="Calibri" panose="020F0502020204030204" pitchFamily="34" charset="0"/>
                <a:ea typeface="Calibri" panose="020F0502020204030204" pitchFamily="34" charset="0"/>
                <a:cs typeface="Times New Roman" panose="02020603050405020304" pitchFamily="18" charset="0"/>
              </a:rPr>
              <a:t>. The people who do the work and the people who want work done have different objectives, leading to a conflict of interests </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Tragedy of the commons</a:t>
            </a:r>
            <a:r>
              <a:rPr lang="en-GB" sz="1200" dirty="0">
                <a:effectLst/>
                <a:latin typeface="Calibri" panose="020F0502020204030204" pitchFamily="34" charset="0"/>
                <a:ea typeface="Calibri" panose="020F0502020204030204" pitchFamily="34" charset="0"/>
                <a:cs typeface="Times New Roman" panose="02020603050405020304" pitchFamily="18" charset="0"/>
              </a:rPr>
              <a:t>. It’s rational to take as much as you can from a common resource if you don’t pay the consequences of that extraction. This leads to resource destruction, despite nobody wanting that to occur.</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Externalities</a:t>
            </a:r>
            <a:r>
              <a:rPr lang="en-GB" sz="1200" dirty="0">
                <a:effectLst/>
                <a:latin typeface="Calibri" panose="020F0502020204030204" pitchFamily="34" charset="0"/>
                <a:ea typeface="Calibri" panose="020F0502020204030204" pitchFamily="34" charset="0"/>
                <a:cs typeface="Times New Roman" panose="02020603050405020304" pitchFamily="18" charset="0"/>
              </a:rPr>
              <a:t>. This is where one party can impose costs upon another without the other party having a say in the matter.</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Short-termism</a:t>
            </a:r>
            <a:r>
              <a:rPr lang="en-GB" sz="1200" dirty="0">
                <a:effectLst/>
                <a:latin typeface="Calibri" panose="020F0502020204030204" pitchFamily="34" charset="0"/>
                <a:ea typeface="Calibri" panose="020F0502020204030204" pitchFamily="34" charset="0"/>
                <a:cs typeface="Times New Roman" panose="02020603050405020304" pitchFamily="18" charset="0"/>
              </a:rPr>
              <a:t>. What is in an agent’s short-term interests is different from their long-term interests.</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Tyranny of small decisions</a:t>
            </a:r>
            <a:r>
              <a:rPr lang="en-GB" sz="1200" dirty="0">
                <a:effectLst/>
                <a:latin typeface="Calibri" panose="020F0502020204030204" pitchFamily="34" charset="0"/>
                <a:ea typeface="Calibri" panose="020F0502020204030204" pitchFamily="34" charset="0"/>
                <a:cs typeface="Times New Roman" panose="02020603050405020304" pitchFamily="18" charset="0"/>
              </a:rPr>
              <a:t>. Lots of small decisions add up to a larger, bad decision, one that we probably wouldn’t have made.</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Creeping normality</a:t>
            </a:r>
            <a:r>
              <a:rPr lang="en-GB" sz="1200" dirty="0">
                <a:effectLst/>
                <a:latin typeface="Calibri" panose="020F0502020204030204" pitchFamily="34" charset="0"/>
                <a:ea typeface="Calibri" panose="020F0502020204030204" pitchFamily="34" charset="0"/>
                <a:cs typeface="Times New Roman" panose="02020603050405020304" pitchFamily="18" charset="0"/>
              </a:rPr>
              <a:t>. A major change can be accepted as normal, provided it happens gradually through small increments.</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Price of anarchy</a:t>
            </a:r>
            <a:r>
              <a:rPr lang="en-GB" sz="1200" dirty="0">
                <a:effectLst/>
                <a:latin typeface="Calibri" panose="020F0502020204030204" pitchFamily="34" charset="0"/>
                <a:ea typeface="Calibri" panose="020F0502020204030204" pitchFamily="34" charset="0"/>
                <a:cs typeface="Times New Roman" panose="02020603050405020304" pitchFamily="18" charset="0"/>
              </a:rPr>
              <a:t>. There is often a substantial price to pay for allowing multiple agents to act in their own self-interest.</a:t>
            </a:r>
          </a:p>
          <a:p>
            <a:pPr marL="342900" lvl="0" indent="-342900">
              <a:lnSpc>
                <a:spcPct val="115000"/>
              </a:lnSpc>
              <a:spcAft>
                <a:spcPts val="1000"/>
              </a:spcAft>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Moral hazard</a:t>
            </a:r>
            <a:r>
              <a:rPr lang="en-GB" sz="1200" dirty="0">
                <a:effectLst/>
                <a:latin typeface="Calibri" panose="020F0502020204030204" pitchFamily="34" charset="0"/>
                <a:ea typeface="Calibri" panose="020F0502020204030204" pitchFamily="34" charset="0"/>
                <a:cs typeface="Times New Roman" panose="02020603050405020304" pitchFamily="18" charset="0"/>
              </a:rPr>
              <a:t>. When people who benefit from taking a risk are divorced from the consequences of their actions, risk-taking increases and bad things happen.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90</a:t>
            </a:fld>
            <a:endParaRPr lang="en-GB"/>
          </a:p>
        </p:txBody>
      </p:sp>
    </p:spTree>
    <p:extLst>
      <p:ext uri="{BB962C8B-B14F-4D97-AF65-F5344CB8AC3E}">
        <p14:creationId xmlns:p14="http://schemas.microsoft.com/office/powerpoint/2010/main" val="24620362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Describe your attendees the principal-agent problem and the characteristics that must be present for it to exist.</a:t>
            </a:r>
          </a:p>
          <a:p>
            <a:r>
              <a:rPr lang="en-GB" sz="1800" dirty="0">
                <a:solidFill>
                  <a:srgbClr val="000000"/>
                </a:solidFill>
                <a:latin typeface="Arial" panose="020B0604020202020204" pitchFamily="34" charset="0"/>
              </a:rPr>
              <a:t>Next, get the workshop to break into small groups (or use 1-2-4-All).</a:t>
            </a:r>
          </a:p>
          <a:p>
            <a:r>
              <a:rPr lang="en-GB" sz="1800" dirty="0">
                <a:solidFill>
                  <a:srgbClr val="000000"/>
                </a:solidFill>
                <a:latin typeface="Arial" panose="020B0604020202020204" pitchFamily="34" charset="0"/>
              </a:rPr>
              <a:t>Get attendees to discuss where they may encounter the principal agent problem in their software development processes, plus to think about potential mitigation factors.</a:t>
            </a:r>
          </a:p>
          <a:p>
            <a:r>
              <a:rPr lang="en-GB" sz="1800" dirty="0">
                <a:solidFill>
                  <a:srgbClr val="000000"/>
                </a:solidFill>
                <a:latin typeface="Arial" panose="020B0604020202020204" pitchFamily="34" charset="0"/>
              </a:rPr>
              <a:t>Get attendees to write their ideas on post-it notes and put them onto a board.</a:t>
            </a:r>
          </a:p>
          <a:p>
            <a:r>
              <a:rPr lang="en-GB" sz="1800" dirty="0">
                <a:solidFill>
                  <a:srgbClr val="000000"/>
                </a:solidFill>
                <a:latin typeface="Arial" panose="020B0604020202020204" pitchFamily="34" charset="0"/>
              </a:rPr>
              <a:t>Next, get a representative from each group to briefly discuss their main findings to the rest of the workshop, whilst inviting comment from other teams.</a:t>
            </a:r>
          </a:p>
          <a:p>
            <a:r>
              <a:rPr lang="en-GB" sz="1800" dirty="0">
                <a:solidFill>
                  <a:srgbClr val="000000"/>
                </a:solidFill>
                <a:latin typeface="Arial" panose="020B0604020202020204" pitchFamily="34" charset="0"/>
              </a:rPr>
              <a:t>Be mindful of the time and aim to limit this to 15 to 20 minutes.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91</a:t>
            </a:fld>
            <a:endParaRPr lang="en-GB"/>
          </a:p>
        </p:txBody>
      </p:sp>
    </p:spTree>
    <p:extLst>
      <p:ext uri="{BB962C8B-B14F-4D97-AF65-F5344CB8AC3E}">
        <p14:creationId xmlns:p14="http://schemas.microsoft.com/office/powerpoint/2010/main" val="36156305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rPr>
              <a:t>Describe your attendees the tragedy of the Commons problem and the characteristics that must be present for it to exist.</a:t>
            </a:r>
          </a:p>
          <a:p>
            <a:r>
              <a:rPr lang="en-GB" sz="1800" kern="1200" dirty="0">
                <a:solidFill>
                  <a:srgbClr val="000000"/>
                </a:solidFill>
              </a:rPr>
              <a:t>Next, get the workshop to break into small groups (or use 1-2-4-All).</a:t>
            </a:r>
          </a:p>
          <a:p>
            <a:r>
              <a:rPr lang="en-GB" sz="1800" kern="1200" dirty="0">
                <a:solidFill>
                  <a:srgbClr val="000000"/>
                </a:solidFill>
              </a:rPr>
              <a:t>Get attendees to discuss where they may encounter this problem in their software development processes, plus to think about potential mitigation factors.</a:t>
            </a:r>
          </a:p>
          <a:p>
            <a:r>
              <a:rPr lang="en-GB" sz="1800" kern="1200" dirty="0">
                <a:solidFill>
                  <a:srgbClr val="000000"/>
                </a:solidFill>
              </a:rPr>
              <a:t>Get attendees to write their ideas on post-it notes and put them onto a board.</a:t>
            </a:r>
          </a:p>
          <a:p>
            <a:r>
              <a:rPr lang="en-GB" sz="1800" kern="1200" dirty="0">
                <a:solidFill>
                  <a:srgbClr val="000000"/>
                </a:solidFill>
              </a:rPr>
              <a:t>Next, get a representative from each group to briefly discuss their main findings to the rest of the workshop, was inviting comment from other teams.</a:t>
            </a:r>
          </a:p>
          <a:p>
            <a:r>
              <a:rPr lang="en-GB" sz="1800" kern="1200" dirty="0">
                <a:solidFill>
                  <a:srgbClr val="000000"/>
                </a:solidFill>
              </a:rPr>
              <a:t>Be mindful of the time and aim to limit this to 15 to 20 minutes.</a:t>
            </a:r>
            <a:endParaRPr lang="en-GB" sz="1800" kern="1200" dirty="0">
              <a:solidFill>
                <a:srgbClr val="000000"/>
              </a:solidFill>
              <a:latin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92</a:t>
            </a:fld>
            <a:endParaRPr lang="en-GB"/>
          </a:p>
        </p:txBody>
      </p:sp>
    </p:spTree>
    <p:extLst>
      <p:ext uri="{BB962C8B-B14F-4D97-AF65-F5344CB8AC3E}">
        <p14:creationId xmlns:p14="http://schemas.microsoft.com/office/powerpoint/2010/main" val="5714817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200" dirty="0">
                <a:solidFill>
                  <a:srgbClr val="000000"/>
                </a:solidFill>
              </a:rPr>
              <a:t>Describe your attendees the externalities problem and the characteristics that must be present for it to exist.</a:t>
            </a:r>
          </a:p>
          <a:p>
            <a:r>
              <a:rPr lang="en-GB" sz="1800" kern="1200" dirty="0">
                <a:solidFill>
                  <a:srgbClr val="000000"/>
                </a:solidFill>
              </a:rPr>
              <a:t>Next, get the workshop to break into small groups (or use 1-2-4-All).</a:t>
            </a:r>
          </a:p>
          <a:p>
            <a:r>
              <a:rPr lang="en-GB" sz="1800" kern="1200" dirty="0">
                <a:solidFill>
                  <a:srgbClr val="000000"/>
                </a:solidFill>
              </a:rPr>
              <a:t>Get attendees to discuss where they may encounter this problem in their software development processes, plus to think about potential mitigation factors.</a:t>
            </a:r>
          </a:p>
          <a:p>
            <a:r>
              <a:rPr lang="en-GB" sz="1800" kern="1200" dirty="0">
                <a:solidFill>
                  <a:srgbClr val="000000"/>
                </a:solidFill>
              </a:rPr>
              <a:t>Get attendees to write their ideas on post-it notes and put them onto a board.</a:t>
            </a:r>
          </a:p>
          <a:p>
            <a:r>
              <a:rPr lang="en-GB" sz="1800" kern="1200" dirty="0">
                <a:solidFill>
                  <a:srgbClr val="000000"/>
                </a:solidFill>
              </a:rPr>
              <a:t>Next, get a representative from each group to briefly discuss their main findings to the rest of the workshop, was inviting comment from other teams.</a:t>
            </a:r>
          </a:p>
          <a:p>
            <a:r>
              <a:rPr lang="en-GB" sz="1800" kern="1200" dirty="0">
                <a:solidFill>
                  <a:srgbClr val="000000"/>
                </a:solidFill>
              </a:rPr>
              <a:t>Be mindful of the time and aim to limit this to 15 to 20 minutes.</a:t>
            </a:r>
            <a:endParaRPr lang="en-GB" sz="1800" kern="1200" dirty="0">
              <a:solidFill>
                <a:srgbClr val="000000"/>
              </a:solidFill>
              <a:latin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93</a:t>
            </a:fld>
            <a:endParaRPr lang="en-GB"/>
          </a:p>
        </p:txBody>
      </p:sp>
    </p:spTree>
    <p:extLst>
      <p:ext uri="{BB962C8B-B14F-4D97-AF65-F5344CB8AC3E}">
        <p14:creationId xmlns:p14="http://schemas.microsoft.com/office/powerpoint/2010/main" val="11975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BRIEFLY identify that this section will be covering the trade-off layer of the technical debt onion.</a:t>
            </a:r>
          </a:p>
        </p:txBody>
      </p:sp>
      <p:sp>
        <p:nvSpPr>
          <p:cNvPr id="4" name="Slide Number Placeholder 3"/>
          <p:cNvSpPr>
            <a:spLocks noGrp="1"/>
          </p:cNvSpPr>
          <p:nvPr>
            <p:ph type="sldNum" sz="quarter" idx="5"/>
          </p:nvPr>
        </p:nvSpPr>
        <p:spPr/>
        <p:txBody>
          <a:bodyPr/>
          <a:lstStyle/>
          <a:p>
            <a:fld id="{C6F5B52C-9827-4319-BA46-4BE28C6D2FBD}" type="slidenum">
              <a:rPr lang="en-GB" smtClean="0"/>
              <a:t>11</a:t>
            </a:fld>
            <a:endParaRPr lang="en-GB"/>
          </a:p>
        </p:txBody>
      </p:sp>
    </p:spTree>
    <p:extLst>
      <p:ext uri="{BB962C8B-B14F-4D97-AF65-F5344CB8AC3E}">
        <p14:creationId xmlns:p14="http://schemas.microsoft.com/office/powerpoint/2010/main" val="24320543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describe short termism to the workshop attendees.</a:t>
            </a:r>
          </a:p>
          <a:p>
            <a:r>
              <a:rPr lang="en-GB" dirty="0"/>
              <a:t>Reiterate that, given time constraints, you cannot go into this in as much depth as you would like, but attendees can find more information on this topic within the relevant section of the technical debt book.</a:t>
            </a:r>
          </a:p>
        </p:txBody>
      </p:sp>
      <p:sp>
        <p:nvSpPr>
          <p:cNvPr id="4" name="Slide Number Placeholder 3"/>
          <p:cNvSpPr>
            <a:spLocks noGrp="1"/>
          </p:cNvSpPr>
          <p:nvPr>
            <p:ph type="sldNum" sz="quarter" idx="5"/>
          </p:nvPr>
        </p:nvSpPr>
        <p:spPr/>
        <p:txBody>
          <a:bodyPr/>
          <a:lstStyle/>
          <a:p>
            <a:fld id="{C6F5B52C-9827-4319-BA46-4BE28C6D2FBD}" type="slidenum">
              <a:rPr lang="en-GB" smtClean="0"/>
              <a:t>94</a:t>
            </a:fld>
            <a:endParaRPr lang="en-GB"/>
          </a:p>
        </p:txBody>
      </p:sp>
    </p:spTree>
    <p:extLst>
      <p:ext uri="{BB962C8B-B14F-4D97-AF65-F5344CB8AC3E}">
        <p14:creationId xmlns:p14="http://schemas.microsoft.com/office/powerpoint/2010/main" val="4231055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describe the tyranny of small decisions to the workshop attendees.</a:t>
            </a:r>
          </a:p>
          <a:p>
            <a:r>
              <a:rPr lang="en-GB" dirty="0"/>
              <a:t>Reiterate that, given time constraints, you cannot go into this in as much depth as you would like, but attendees can find more information on this topic within the relevant section of the technical debt book.</a:t>
            </a:r>
          </a:p>
        </p:txBody>
      </p:sp>
      <p:sp>
        <p:nvSpPr>
          <p:cNvPr id="4" name="Slide Number Placeholder 3"/>
          <p:cNvSpPr>
            <a:spLocks noGrp="1"/>
          </p:cNvSpPr>
          <p:nvPr>
            <p:ph type="sldNum" sz="quarter" idx="5"/>
          </p:nvPr>
        </p:nvSpPr>
        <p:spPr/>
        <p:txBody>
          <a:bodyPr/>
          <a:lstStyle/>
          <a:p>
            <a:fld id="{C6F5B52C-9827-4319-BA46-4BE28C6D2FBD}" type="slidenum">
              <a:rPr lang="en-GB" smtClean="0"/>
              <a:t>95</a:t>
            </a:fld>
            <a:endParaRPr lang="en-GB"/>
          </a:p>
        </p:txBody>
      </p:sp>
    </p:spTree>
    <p:extLst>
      <p:ext uri="{BB962C8B-B14F-4D97-AF65-F5344CB8AC3E}">
        <p14:creationId xmlns:p14="http://schemas.microsoft.com/office/powerpoint/2010/main" val="992894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rPr>
              <a:t>Describe your attendees the creeping normality problem.</a:t>
            </a:r>
          </a:p>
          <a:p>
            <a:r>
              <a:rPr lang="en-GB" sz="1200" kern="1200" dirty="0">
                <a:solidFill>
                  <a:srgbClr val="000000"/>
                </a:solidFill>
              </a:rPr>
              <a:t>Next, get the workshop to break into small groups (or use 1-2-4-All).</a:t>
            </a:r>
          </a:p>
          <a:p>
            <a:r>
              <a:rPr lang="en-GB" sz="1200" kern="1200" dirty="0">
                <a:solidFill>
                  <a:srgbClr val="000000"/>
                </a:solidFill>
              </a:rPr>
              <a:t>Get attendees to discuss where they may encounter this problem in their software development processes, plus to think about potential mitigation factors.</a:t>
            </a:r>
          </a:p>
          <a:p>
            <a:r>
              <a:rPr lang="en-GB" sz="1200" kern="1200" dirty="0">
                <a:solidFill>
                  <a:srgbClr val="000000"/>
                </a:solidFill>
              </a:rPr>
              <a:t>Get attendees to write their ideas on post-it notes and put them onto a board.</a:t>
            </a:r>
          </a:p>
          <a:p>
            <a:r>
              <a:rPr lang="en-GB" sz="1200" kern="1200" dirty="0">
                <a:solidFill>
                  <a:srgbClr val="000000"/>
                </a:solidFill>
              </a:rPr>
              <a:t>Next, get a representative from each group to briefly discuss their main findings to the rest of the workshop, was inviting comment from other teams.</a:t>
            </a:r>
          </a:p>
          <a:p>
            <a:endParaRPr lang="en-GB" sz="1200" kern="1200" dirty="0">
              <a:solidFill>
                <a:srgbClr val="000000"/>
              </a:solidFill>
            </a:endParaRPr>
          </a:p>
          <a:p>
            <a:r>
              <a:rPr lang="en-GB" sz="1200" kern="1200" dirty="0">
                <a:solidFill>
                  <a:srgbClr val="000000"/>
                </a:solidFill>
              </a:rPr>
              <a:t>Be mindful of the time and aim to limit this to 15 to 20 minutes.</a:t>
            </a:r>
          </a:p>
          <a:p>
            <a:r>
              <a:rPr lang="en-GB" sz="1200" kern="1200" dirty="0">
                <a:solidFill>
                  <a:srgbClr val="000000"/>
                </a:solidFill>
                <a:latin typeface="Calibri" panose="020F0502020204030204" pitchFamily="34" charset="0"/>
              </a:rPr>
              <a:t>If you are running out of time, do not do the exercise.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96</a:t>
            </a:fld>
            <a:endParaRPr lang="en-GB"/>
          </a:p>
        </p:txBody>
      </p:sp>
    </p:spTree>
    <p:extLst>
      <p:ext uri="{BB962C8B-B14F-4D97-AF65-F5344CB8AC3E}">
        <p14:creationId xmlns:p14="http://schemas.microsoft.com/office/powerpoint/2010/main" val="38103043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describe the price of anarchy to the workshop attendees.</a:t>
            </a:r>
          </a:p>
          <a:p>
            <a:r>
              <a:rPr lang="en-GB" dirty="0"/>
              <a:t>Reiterate that, given time constraints, you cannot go into this in as much depth as you would like, but attendees can find more information on this topic within the relevant section of the technical debt book.</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97</a:t>
            </a:fld>
            <a:endParaRPr lang="en-GB"/>
          </a:p>
        </p:txBody>
      </p:sp>
    </p:spTree>
    <p:extLst>
      <p:ext uri="{BB962C8B-B14F-4D97-AF65-F5344CB8AC3E}">
        <p14:creationId xmlns:p14="http://schemas.microsoft.com/office/powerpoint/2010/main" val="12719205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describe moral hazard to the workshop attendees.</a:t>
            </a:r>
          </a:p>
          <a:p>
            <a:r>
              <a:rPr lang="en-GB" dirty="0"/>
              <a:t>Reiterate that, given time constraints, you cannot go into this in as much depth as you would like, but attendees can find more information on this topic within the relevant section of the technical debt book.</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98</a:t>
            </a:fld>
            <a:endParaRPr lang="en-GB"/>
          </a:p>
        </p:txBody>
      </p:sp>
    </p:spTree>
    <p:extLst>
      <p:ext uri="{BB962C8B-B14F-4D97-AF65-F5344CB8AC3E}">
        <p14:creationId xmlns:p14="http://schemas.microsoft.com/office/powerpoint/2010/main" val="28954049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Summarise the main points of this section.</a:t>
            </a:r>
          </a:p>
          <a:p>
            <a:r>
              <a:rPr lang="en-GB" sz="1800" dirty="0">
                <a:solidFill>
                  <a:srgbClr val="000000"/>
                </a:solidFill>
                <a:latin typeface="Arial" panose="020B0604020202020204" pitchFamily="34" charset="0"/>
              </a:rPr>
              <a:t>Briefly list the eight economic problems.</a:t>
            </a:r>
          </a:p>
          <a:p>
            <a:r>
              <a:rPr lang="en-GB" sz="1800" dirty="0">
                <a:solidFill>
                  <a:srgbClr val="000000"/>
                </a:solidFill>
                <a:latin typeface="Arial" panose="020B0604020202020204" pitchFamily="34" charset="0"/>
              </a:rPr>
              <a:t>Importantly, list any findings that the attendees identified and posted onto the board.</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99</a:t>
            </a:fld>
            <a:endParaRPr lang="en-GB"/>
          </a:p>
        </p:txBody>
      </p:sp>
    </p:spTree>
    <p:extLst>
      <p:ext uri="{BB962C8B-B14F-4D97-AF65-F5344CB8AC3E}">
        <p14:creationId xmlns:p14="http://schemas.microsoft.com/office/powerpoint/2010/main" val="27653523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100</a:t>
            </a:fld>
            <a:endParaRPr lang="en-GB"/>
          </a:p>
        </p:txBody>
      </p:sp>
    </p:spTree>
    <p:extLst>
      <p:ext uri="{BB962C8B-B14F-4D97-AF65-F5344CB8AC3E}">
        <p14:creationId xmlns:p14="http://schemas.microsoft.com/office/powerpoint/2010/main" val="410485328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take the workshop attendees through what a wicked problem is, its relevance to technical debt, plus approaches for addressing wicked problems.</a:t>
            </a:r>
          </a:p>
        </p:txBody>
      </p:sp>
      <p:sp>
        <p:nvSpPr>
          <p:cNvPr id="4" name="Slide Number Placeholder 3"/>
          <p:cNvSpPr>
            <a:spLocks noGrp="1"/>
          </p:cNvSpPr>
          <p:nvPr>
            <p:ph type="sldNum" sz="quarter" idx="5"/>
          </p:nvPr>
        </p:nvSpPr>
        <p:spPr/>
        <p:txBody>
          <a:bodyPr/>
          <a:lstStyle/>
          <a:p>
            <a:fld id="{C6F5B52C-9827-4319-BA46-4BE28C6D2FBD}" type="slidenum">
              <a:rPr lang="en-GB" smtClean="0"/>
              <a:t>101</a:t>
            </a:fld>
            <a:endParaRPr lang="en-GB"/>
          </a:p>
        </p:txBody>
      </p:sp>
    </p:spTree>
    <p:extLst>
      <p:ext uri="{BB962C8B-B14F-4D97-AF65-F5344CB8AC3E}">
        <p14:creationId xmlns:p14="http://schemas.microsoft.com/office/powerpoint/2010/main" val="30031700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Identify to workshop attendees that we have now finished looking at technical debt from an economics point of view. and are now beginning to look at technical debt as a wicked problem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102</a:t>
            </a:fld>
            <a:endParaRPr lang="en-GB"/>
          </a:p>
        </p:txBody>
      </p:sp>
    </p:spTree>
    <p:extLst>
      <p:ext uri="{BB962C8B-B14F-4D97-AF65-F5344CB8AC3E}">
        <p14:creationId xmlns:p14="http://schemas.microsoft.com/office/powerpoint/2010/main" val="38865887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Define what a wicked problem is (as shown in the slide text).</a:t>
            </a:r>
          </a:p>
          <a:p>
            <a:r>
              <a:rPr lang="en-GB" dirty="0"/>
              <a:t>Next, define what a tame problem is, then give an example (chess, crossword puzzle, and so 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103</a:t>
            </a:fld>
            <a:endParaRPr lang="en-GB"/>
          </a:p>
        </p:txBody>
      </p:sp>
    </p:spTree>
    <p:extLst>
      <p:ext uri="{BB962C8B-B14F-4D97-AF65-F5344CB8AC3E}">
        <p14:creationId xmlns:p14="http://schemas.microsoft.com/office/powerpoint/2010/main" val="82834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E4D4-C537-1E9F-9E99-0706D43E3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2C064A-F9C0-C363-AF47-3A3C73381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D62E93-E774-4FC5-EAED-77510791B4EB}"/>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2DE2C5A7-A9D4-BCE1-8651-5907E44222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58B50-254F-BAF2-ABCE-3C9DCF2811C4}"/>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11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D873-0948-3B8B-1B2A-9F550D3527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5FEBAB-DA99-DF18-6EBD-B84AA7365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FA56D7-C2BE-B45E-F4ED-33BD4B74C1D6}"/>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6C2B2044-62D6-7457-A5F6-ABA6481092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D087D-57C2-ECFE-04D8-FCC21B3ADCC9}"/>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353959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080F9-4ECA-5470-2BF9-65DCB7CDB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D1115F-6748-2F61-9450-2F2BB09E8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2B51FC-8F59-F460-A5F4-31D53A411592}"/>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4DE3C9AE-2305-5C59-1EF9-3BC20E4A6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C3C375-EB16-D202-141C-6D397A97773D}"/>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82423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73D9-5552-7203-AB56-791FEB9BF5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7C6882-EFCB-1109-058C-B1D7F40FE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E67B4-0371-7C2B-5D7C-C239B760D85A}"/>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20F41979-5247-8091-6680-175668BBC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CC0825-3EAC-F527-4190-742D45C74FEF}"/>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22136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115-C53A-D4B8-EF08-445B0CD99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3FED12-C64F-0EDA-A96B-B41766313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D3E8C-2304-2A2E-CEAC-75B6C5F46569}"/>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EEACE1A2-6065-0C21-E3FE-D6D13B0BF3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C0A671-FDDE-5696-16C8-276EF8093DDC}"/>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425330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C10B-0411-102F-D83C-9CBC9015D6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52E241-3706-9CDA-67CF-E76EB5D2B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E2B53A-4401-40A9-B8A0-CB49E81FF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0E8497-5E2D-00E1-77D3-B791432BC9C9}"/>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6" name="Footer Placeholder 5">
            <a:extLst>
              <a:ext uri="{FF2B5EF4-FFF2-40B4-BE49-F238E27FC236}">
                <a16:creationId xmlns:a16="http://schemas.microsoft.com/office/drawing/2014/main" id="{E115F1F3-5CCD-BD22-4502-0CDFEAEE9F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09E94-AB2C-EC09-3BD7-1244B7347FAA}"/>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58044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E59D-ACDF-77B7-EB92-FAA327F4AC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DF2A15-27DD-E028-72CF-008CB39CA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45294-4C75-811A-2FAD-51B0E8415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1C5D70-89D1-2604-BB74-522F578BE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F7A54-5523-74D1-DAA1-E909376E1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E7150F-2567-9F84-28A2-4EC9EBB17B19}"/>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8" name="Footer Placeholder 7">
            <a:extLst>
              <a:ext uri="{FF2B5EF4-FFF2-40B4-BE49-F238E27FC236}">
                <a16:creationId xmlns:a16="http://schemas.microsoft.com/office/drawing/2014/main" id="{F71CAE96-D32A-F4FA-187D-C39798CC37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31AD84-E23E-8E3C-FDEB-6FCA9456C0EE}"/>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16917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2A0A-9759-27AF-892F-1199D10E5D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5586D5-0E82-6A87-9D41-FCA4D1AE9711}"/>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4" name="Footer Placeholder 3">
            <a:extLst>
              <a:ext uri="{FF2B5EF4-FFF2-40B4-BE49-F238E27FC236}">
                <a16:creationId xmlns:a16="http://schemas.microsoft.com/office/drawing/2014/main" id="{EB07A99C-B498-F01B-F0DF-D2622760C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3C48BA-0C3F-8B43-EF75-C98194D5A93C}"/>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3769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81F2E-F4A3-1ED3-8135-66F15528B852}"/>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3" name="Footer Placeholder 2">
            <a:extLst>
              <a:ext uri="{FF2B5EF4-FFF2-40B4-BE49-F238E27FC236}">
                <a16:creationId xmlns:a16="http://schemas.microsoft.com/office/drawing/2014/main" id="{0A036E12-36EC-F805-2117-4ACD161B7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262DB9-2EF4-A087-9344-6D4990D28EAB}"/>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7462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653-68D6-09FE-673F-D273796BC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0CBCA9-F9B9-6100-51BB-DAA0F0669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E504C3-8401-F17D-9551-4CD9FBD35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21C7-CD34-1D74-EDAD-A90410656CDA}"/>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6" name="Footer Placeholder 5">
            <a:extLst>
              <a:ext uri="{FF2B5EF4-FFF2-40B4-BE49-F238E27FC236}">
                <a16:creationId xmlns:a16="http://schemas.microsoft.com/office/drawing/2014/main" id="{C8894814-1A01-04CC-2C6B-7C8DC10FE9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948275-62C4-1B17-3268-BA3CFCF3A376}"/>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49688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E079-DEDD-8DF6-684B-130AD6FB3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ADB64A-D696-9CA7-5473-0C909ED49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6BC3A2-AE05-0B91-E18B-FE67F8860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DB9D8-B07E-F4A1-2DF8-31995391665D}"/>
              </a:ext>
            </a:extLst>
          </p:cNvPr>
          <p:cNvSpPr>
            <a:spLocks noGrp="1"/>
          </p:cNvSpPr>
          <p:nvPr>
            <p:ph type="dt" sz="half" idx="10"/>
          </p:nvPr>
        </p:nvSpPr>
        <p:spPr/>
        <p:txBody>
          <a:bodyPr/>
          <a:lstStyle/>
          <a:p>
            <a:fld id="{EC09D38B-5F85-4455-8EC6-08C7E804C035}" type="datetimeFigureOut">
              <a:rPr lang="en-GB" smtClean="0"/>
              <a:t>03/02/2024</a:t>
            </a:fld>
            <a:endParaRPr lang="en-GB"/>
          </a:p>
        </p:txBody>
      </p:sp>
      <p:sp>
        <p:nvSpPr>
          <p:cNvPr id="6" name="Footer Placeholder 5">
            <a:extLst>
              <a:ext uri="{FF2B5EF4-FFF2-40B4-BE49-F238E27FC236}">
                <a16:creationId xmlns:a16="http://schemas.microsoft.com/office/drawing/2014/main" id="{5C4F448B-5678-4979-FAFD-86E23B03A5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B0B362-8980-7A36-B3F4-8FC64DA372AA}"/>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4461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D4D30-384F-2917-26D6-629DC3754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DEDF39-840A-FA9A-BBC1-04AF0FAA7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9BEB1B-1231-1EED-F4E4-FC36D0FC9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9D38B-5F85-4455-8EC6-08C7E804C035}" type="datetimeFigureOut">
              <a:rPr lang="en-GB" smtClean="0"/>
              <a:t>03/02/2024</a:t>
            </a:fld>
            <a:endParaRPr lang="en-GB"/>
          </a:p>
        </p:txBody>
      </p:sp>
      <p:sp>
        <p:nvSpPr>
          <p:cNvPr id="5" name="Footer Placeholder 4">
            <a:extLst>
              <a:ext uri="{FF2B5EF4-FFF2-40B4-BE49-F238E27FC236}">
                <a16:creationId xmlns:a16="http://schemas.microsoft.com/office/drawing/2014/main" id="{FF3EACC3-D2F3-1F2A-C663-E68F53B75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173ACA-E37F-D26D-BA87-8DCCD929F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19094-DD0A-4EC0-B5E6-042D5DF06EFC}" type="slidenum">
              <a:rPr lang="en-GB" smtClean="0"/>
              <a:t>‹#›</a:t>
            </a:fld>
            <a:endParaRPr lang="en-GB"/>
          </a:p>
        </p:txBody>
      </p:sp>
    </p:spTree>
    <p:extLst>
      <p:ext uri="{BB962C8B-B14F-4D97-AF65-F5344CB8AC3E}">
        <p14:creationId xmlns:p14="http://schemas.microsoft.com/office/powerpoint/2010/main" val="417791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353C-4942-CF92-1723-AE058E0A14BF}"/>
              </a:ext>
            </a:extLst>
          </p:cNvPr>
          <p:cNvSpPr>
            <a:spLocks noGrp="1"/>
          </p:cNvSpPr>
          <p:nvPr>
            <p:ph type="ctrTitle"/>
          </p:nvPr>
        </p:nvSpPr>
        <p:spPr/>
        <p:txBody>
          <a:bodyPr/>
          <a:lstStyle/>
          <a:p>
            <a:r>
              <a:rPr lang="en-GB" dirty="0"/>
              <a:t>Workshop for Problem Understanding</a:t>
            </a:r>
          </a:p>
        </p:txBody>
      </p:sp>
      <p:sp>
        <p:nvSpPr>
          <p:cNvPr id="3" name="Subtitle 2">
            <a:extLst>
              <a:ext uri="{FF2B5EF4-FFF2-40B4-BE49-F238E27FC236}">
                <a16:creationId xmlns:a16="http://schemas.microsoft.com/office/drawing/2014/main" id="{24C40DBA-B679-A7C8-1D2F-84F62CFE7A51}"/>
              </a:ext>
            </a:extLst>
          </p:cNvPr>
          <p:cNvSpPr>
            <a:spLocks noGrp="1"/>
          </p:cNvSpPr>
          <p:nvPr>
            <p:ph type="subTitle" idx="1"/>
          </p:nvPr>
        </p:nvSpPr>
        <p:spPr/>
        <p:txBody>
          <a:bodyPr/>
          <a:lstStyle/>
          <a:p>
            <a:r>
              <a:rPr lang="en-GB" dirty="0"/>
              <a:t>Chapter 14</a:t>
            </a:r>
          </a:p>
        </p:txBody>
      </p:sp>
    </p:spTree>
    <p:extLst>
      <p:ext uri="{BB962C8B-B14F-4D97-AF65-F5344CB8AC3E}">
        <p14:creationId xmlns:p14="http://schemas.microsoft.com/office/powerpoint/2010/main" val="278682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Understanding trade-off decisions</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normAutofit/>
          </a:bodyPr>
          <a:lstStyle/>
          <a:p>
            <a:r>
              <a:rPr lang="en-GB" sz="4400" dirty="0"/>
              <a:t>How we make decisions </a:t>
            </a:r>
          </a:p>
        </p:txBody>
      </p:sp>
    </p:spTree>
    <p:extLst>
      <p:ext uri="{BB962C8B-B14F-4D97-AF65-F5344CB8AC3E}">
        <p14:creationId xmlns:p14="http://schemas.microsoft.com/office/powerpoint/2010/main" val="33510180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BREAK</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997000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Wicked problems, social complexity, and fragmentation </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673299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1F17D6-53FE-DDFB-253B-9E64D76319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0781" y="694676"/>
            <a:ext cx="5570437" cy="5468648"/>
          </a:xfrm>
          <a:prstGeom prst="rect">
            <a:avLst/>
          </a:prstGeom>
          <a:noFill/>
          <a:ln>
            <a:noFill/>
          </a:ln>
        </p:spPr>
      </p:pic>
    </p:spTree>
    <p:extLst>
      <p:ext uri="{BB962C8B-B14F-4D97-AF65-F5344CB8AC3E}">
        <p14:creationId xmlns:p14="http://schemas.microsoft.com/office/powerpoint/2010/main" val="16359021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F37D-46BD-3CDA-414E-A0C15127FA5C}"/>
              </a:ext>
            </a:extLst>
          </p:cNvPr>
          <p:cNvSpPr>
            <a:spLocks noGrp="1"/>
          </p:cNvSpPr>
          <p:nvPr>
            <p:ph type="title"/>
          </p:nvPr>
        </p:nvSpPr>
        <p:spPr/>
        <p:txBody>
          <a:bodyPr/>
          <a:lstStyle/>
          <a:p>
            <a:r>
              <a:rPr lang="en-GB" dirty="0"/>
              <a:t>Wicked &amp; tame problems</a:t>
            </a:r>
          </a:p>
        </p:txBody>
      </p:sp>
      <p:sp>
        <p:nvSpPr>
          <p:cNvPr id="3" name="Content Placeholder 2">
            <a:extLst>
              <a:ext uri="{FF2B5EF4-FFF2-40B4-BE49-F238E27FC236}">
                <a16:creationId xmlns:a16="http://schemas.microsoft.com/office/drawing/2014/main" id="{A3694085-99C7-1FDA-EFB4-2E1017DED51C}"/>
              </a:ext>
            </a:extLst>
          </p:cNvPr>
          <p:cNvSpPr>
            <a:spLocks noGrp="1"/>
          </p:cNvSpPr>
          <p:nvPr>
            <p:ph idx="1"/>
          </p:nvPr>
        </p:nvSpPr>
        <p:spPr/>
        <p:txBody>
          <a:bodyPr/>
          <a:lstStyle/>
          <a:p>
            <a:pPr marL="0" indent="0">
              <a:buNone/>
            </a:pPr>
            <a:r>
              <a:rPr lang="en-GB" dirty="0"/>
              <a:t>Wicked problem: A problem that is impossible to fully solve due to its characteristics, which include incomplete, contradictory, and changing information, its interconnected nature, diverging viewpoints and an absence of a true-or-false solution.</a:t>
            </a:r>
          </a:p>
        </p:txBody>
      </p:sp>
    </p:spTree>
    <p:extLst>
      <p:ext uri="{BB962C8B-B14F-4D97-AF65-F5344CB8AC3E}">
        <p14:creationId xmlns:p14="http://schemas.microsoft.com/office/powerpoint/2010/main" val="38347817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A0A8-95AD-7B64-9035-FCE196DF7678}"/>
              </a:ext>
            </a:extLst>
          </p:cNvPr>
          <p:cNvSpPr>
            <a:spLocks noGrp="1"/>
          </p:cNvSpPr>
          <p:nvPr>
            <p:ph type="title"/>
          </p:nvPr>
        </p:nvSpPr>
        <p:spPr/>
        <p:txBody>
          <a:bodyPr/>
          <a:lstStyle/>
          <a:p>
            <a:r>
              <a:rPr lang="en-GB" dirty="0"/>
              <a:t>Characteristics of a wicked problem</a:t>
            </a:r>
          </a:p>
        </p:txBody>
      </p:sp>
      <p:sp>
        <p:nvSpPr>
          <p:cNvPr id="3" name="Content Placeholder 2">
            <a:extLst>
              <a:ext uri="{FF2B5EF4-FFF2-40B4-BE49-F238E27FC236}">
                <a16:creationId xmlns:a16="http://schemas.microsoft.com/office/drawing/2014/main" id="{BE4F077B-F390-96EC-C6EE-51E07AEA7E50}"/>
              </a:ext>
            </a:extLst>
          </p:cNvPr>
          <p:cNvSpPr>
            <a:spLocks noGrp="1"/>
          </p:cNvSpPr>
          <p:nvPr>
            <p:ph idx="1"/>
          </p:nvPr>
        </p:nvSpPr>
        <p:spPr>
          <a:xfrm>
            <a:off x="838200" y="1690688"/>
            <a:ext cx="10515600" cy="4802187"/>
          </a:xfrm>
        </p:spPr>
        <p:txBody>
          <a:bodyPr>
            <a:normAutofit fontScale="92500" lnSpcReduction="10000"/>
          </a:bodyPr>
          <a:lstStyle/>
          <a:p>
            <a:pPr marL="514350" indent="-514350">
              <a:buFont typeface="+mj-lt"/>
              <a:buAutoNum type="arabicPeriod"/>
            </a:pPr>
            <a:r>
              <a:rPr lang="en-GB" dirty="0"/>
              <a:t>You cannot understand the problem until after you have found a solution.</a:t>
            </a:r>
          </a:p>
          <a:p>
            <a:pPr marL="514350" indent="-514350">
              <a:buFont typeface="+mj-lt"/>
              <a:buAutoNum type="arabicPeriod"/>
            </a:pPr>
            <a:r>
              <a:rPr lang="en-GB" dirty="0"/>
              <a:t>Stakeholders have radically different worldviews and different frames for understanding the problem. </a:t>
            </a:r>
          </a:p>
          <a:p>
            <a:pPr marL="514350" indent="-514350">
              <a:buFont typeface="+mj-lt"/>
              <a:buAutoNum type="arabicPeriod"/>
            </a:pPr>
            <a:r>
              <a:rPr lang="en-GB" dirty="0"/>
              <a:t>How you currently understand the problem determines what you will try as a solution.</a:t>
            </a:r>
          </a:p>
          <a:p>
            <a:pPr marL="514350" indent="-514350">
              <a:buFont typeface="+mj-lt"/>
              <a:buAutoNum type="arabicPeriod"/>
            </a:pPr>
            <a:r>
              <a:rPr lang="en-GB" dirty="0"/>
              <a:t>Solutions to wicked problems are not true-or-false, but better or worse.</a:t>
            </a:r>
          </a:p>
          <a:p>
            <a:pPr marL="514350" indent="-514350">
              <a:buFont typeface="+mj-lt"/>
              <a:buAutoNum type="arabicPeriod"/>
            </a:pPr>
            <a:r>
              <a:rPr lang="en-GB" dirty="0"/>
              <a:t>You do not have an immediate and conclusive test to see if your solution has worked.</a:t>
            </a:r>
          </a:p>
          <a:p>
            <a:pPr marL="514350" indent="-514350">
              <a:buFont typeface="+mj-lt"/>
              <a:buAutoNum type="arabicPeriod"/>
            </a:pPr>
            <a:r>
              <a:rPr lang="en-GB" dirty="0"/>
              <a:t>Every solution to a wicked problem is a "one-shot attempt”.</a:t>
            </a:r>
          </a:p>
          <a:p>
            <a:pPr marL="514350" indent="-514350">
              <a:buFont typeface="+mj-lt"/>
              <a:buAutoNum type="arabicPeriod"/>
            </a:pPr>
            <a:r>
              <a:rPr lang="en-GB" dirty="0"/>
              <a:t>Wicked problems are interconnected with other wicked problems.</a:t>
            </a:r>
          </a:p>
          <a:p>
            <a:pPr marL="514350" indent="-514350">
              <a:buFont typeface="+mj-lt"/>
              <a:buAutoNum type="arabicPeriod"/>
            </a:pPr>
            <a:r>
              <a:rPr lang="en-GB" dirty="0"/>
              <a:t>You have no way of knowing when to stop.</a:t>
            </a:r>
          </a:p>
          <a:p>
            <a:pPr marL="514350" indent="-514350">
              <a:buFont typeface="+mj-lt"/>
              <a:buAutoNum type="arabicPeriod"/>
            </a:pPr>
            <a:endParaRPr lang="en-GB" dirty="0"/>
          </a:p>
        </p:txBody>
      </p:sp>
    </p:spTree>
    <p:extLst>
      <p:ext uri="{BB962C8B-B14F-4D97-AF65-F5344CB8AC3E}">
        <p14:creationId xmlns:p14="http://schemas.microsoft.com/office/powerpoint/2010/main" val="20576600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000-FC1D-8540-84A0-7704F96C29EF}"/>
              </a:ext>
            </a:extLst>
          </p:cNvPr>
          <p:cNvSpPr>
            <a:spLocks noGrp="1"/>
          </p:cNvSpPr>
          <p:nvPr>
            <p:ph type="title"/>
          </p:nvPr>
        </p:nvSpPr>
        <p:spPr/>
        <p:txBody>
          <a:bodyPr/>
          <a:lstStyle/>
          <a:p>
            <a:r>
              <a:rPr lang="en-GB" dirty="0"/>
              <a:t>Exercise: Example wicked problem</a:t>
            </a:r>
          </a:p>
        </p:txBody>
      </p:sp>
      <p:sp>
        <p:nvSpPr>
          <p:cNvPr id="3" name="Content Placeholder 2">
            <a:extLst>
              <a:ext uri="{FF2B5EF4-FFF2-40B4-BE49-F238E27FC236}">
                <a16:creationId xmlns:a16="http://schemas.microsoft.com/office/drawing/2014/main" id="{ADBCD853-0FDF-427E-243F-409249790A9E}"/>
              </a:ext>
            </a:extLst>
          </p:cNvPr>
          <p:cNvSpPr>
            <a:spLocks noGrp="1"/>
          </p:cNvSpPr>
          <p:nvPr>
            <p:ph idx="1"/>
          </p:nvPr>
        </p:nvSpPr>
        <p:spPr/>
        <p:txBody>
          <a:bodyPr/>
          <a:lstStyle/>
          <a:p>
            <a:pPr marL="0" indent="0">
              <a:buNone/>
            </a:pPr>
            <a:r>
              <a:rPr lang="en-GB" dirty="0" err="1"/>
              <a:t>Zabalon</a:t>
            </a:r>
            <a:r>
              <a:rPr lang="en-GB" dirty="0"/>
              <a:t> is a fictitious country that has recently introduced legislation requiring organisations with manufacturing within that country to meet increasingly tough carbon reduction targets.</a:t>
            </a:r>
          </a:p>
          <a:p>
            <a:pPr marL="0" indent="0">
              <a:buNone/>
            </a:pPr>
            <a:endParaRPr lang="en-GB" dirty="0"/>
          </a:p>
          <a:p>
            <a:pPr marL="0" indent="0">
              <a:buNone/>
            </a:pPr>
            <a:r>
              <a:rPr lang="en-GB" dirty="0"/>
              <a:t>Discuss what are the likely consequences.</a:t>
            </a:r>
          </a:p>
        </p:txBody>
      </p:sp>
    </p:spTree>
    <p:extLst>
      <p:ext uri="{BB962C8B-B14F-4D97-AF65-F5344CB8AC3E}">
        <p14:creationId xmlns:p14="http://schemas.microsoft.com/office/powerpoint/2010/main" val="41333720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A9DC-EB1F-9000-C3CF-44D4EBD36814}"/>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1A60E131-4C62-FA8A-0980-559654CD7ED6}"/>
              </a:ext>
            </a:extLst>
          </p:cNvPr>
          <p:cNvSpPr>
            <a:spLocks noGrp="1"/>
          </p:cNvSpPr>
          <p:nvPr>
            <p:ph idx="1"/>
          </p:nvPr>
        </p:nvSpPr>
        <p:spPr/>
        <p:txBody>
          <a:bodyPr/>
          <a:lstStyle/>
          <a:p>
            <a:r>
              <a:rPr lang="en-GB" sz="2800" dirty="0">
                <a:effectLst/>
                <a:latin typeface="Calibri" panose="020F0502020204030204" pitchFamily="34" charset="0"/>
                <a:ea typeface="Calibri" panose="020F0502020204030204" pitchFamily="34" charset="0"/>
                <a:cs typeface="Times New Roman" panose="02020603050405020304" pitchFamily="18" charset="0"/>
              </a:rPr>
              <a:t>Get each group to map out and discuss how closely the technical debt problem matches the characteristics of a wicked problem.</a:t>
            </a:r>
            <a:endParaRPr lang="en-GB"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dirty="0"/>
              <a:t>Carry out a facilitated group discussion of the technical debt wicked problem.</a:t>
            </a:r>
          </a:p>
          <a:p>
            <a:endParaRPr lang="en-GB" dirty="0"/>
          </a:p>
        </p:txBody>
      </p:sp>
    </p:spTree>
    <p:extLst>
      <p:ext uri="{BB962C8B-B14F-4D97-AF65-F5344CB8AC3E}">
        <p14:creationId xmlns:p14="http://schemas.microsoft.com/office/powerpoint/2010/main" val="22953314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9EF-4B0B-4D4F-9670-6D3C91544E38}"/>
              </a:ext>
            </a:extLst>
          </p:cNvPr>
          <p:cNvSpPr>
            <a:spLocks noGrp="1"/>
          </p:cNvSpPr>
          <p:nvPr>
            <p:ph type="title"/>
          </p:nvPr>
        </p:nvSpPr>
        <p:spPr/>
        <p:txBody>
          <a:bodyPr/>
          <a:lstStyle/>
          <a:p>
            <a:r>
              <a:rPr lang="en-GB" dirty="0"/>
              <a:t>Social complexity and fragmentation </a:t>
            </a:r>
          </a:p>
        </p:txBody>
      </p:sp>
      <p:sp>
        <p:nvSpPr>
          <p:cNvPr id="3" name="Content Placeholder 2">
            <a:extLst>
              <a:ext uri="{FF2B5EF4-FFF2-40B4-BE49-F238E27FC236}">
                <a16:creationId xmlns:a16="http://schemas.microsoft.com/office/drawing/2014/main" id="{04865017-E997-544D-2E9B-9A935A204694}"/>
              </a:ext>
            </a:extLst>
          </p:cNvPr>
          <p:cNvSpPr>
            <a:spLocks noGrp="1"/>
          </p:cNvSpPr>
          <p:nvPr>
            <p:ph idx="1"/>
          </p:nvPr>
        </p:nvSpPr>
        <p:spPr/>
        <p:txBody>
          <a:bodyPr/>
          <a:lstStyle/>
          <a:p>
            <a:pPr marL="0" indent="0">
              <a:buNone/>
            </a:pPr>
            <a:r>
              <a:rPr lang="en-GB" dirty="0"/>
              <a:t>Social complexity: The number and diversity of players who are involved in a project. – Conklin, Jeff. Dialogue Mapping.</a:t>
            </a:r>
          </a:p>
          <a:p>
            <a:pPr marL="0" indent="0">
              <a:buNone/>
            </a:pPr>
            <a:r>
              <a:rPr lang="en-GB" dirty="0"/>
              <a:t>Fragmentation = wickedness x social complexity. – Conklin, Jeff. Dialogue Mapping.</a:t>
            </a:r>
          </a:p>
          <a:p>
            <a:pPr marL="0" indent="0">
              <a:buNone/>
            </a:pPr>
            <a:endParaRPr lang="en-GB" dirty="0"/>
          </a:p>
        </p:txBody>
      </p:sp>
    </p:spTree>
    <p:extLst>
      <p:ext uri="{BB962C8B-B14F-4D97-AF65-F5344CB8AC3E}">
        <p14:creationId xmlns:p14="http://schemas.microsoft.com/office/powerpoint/2010/main" val="1862530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9EF-4B0B-4D4F-9670-6D3C91544E38}"/>
              </a:ext>
            </a:extLst>
          </p:cNvPr>
          <p:cNvSpPr>
            <a:spLocks noGrp="1"/>
          </p:cNvSpPr>
          <p:nvPr>
            <p:ph type="title"/>
          </p:nvPr>
        </p:nvSpPr>
        <p:spPr/>
        <p:txBody>
          <a:bodyPr/>
          <a:lstStyle/>
          <a:p>
            <a:r>
              <a:rPr lang="en-GB" dirty="0"/>
              <a:t>Social complexity and fragmentation </a:t>
            </a:r>
          </a:p>
        </p:txBody>
      </p:sp>
      <p:sp>
        <p:nvSpPr>
          <p:cNvPr id="3" name="Content Placeholder 2">
            <a:extLst>
              <a:ext uri="{FF2B5EF4-FFF2-40B4-BE49-F238E27FC236}">
                <a16:creationId xmlns:a16="http://schemas.microsoft.com/office/drawing/2014/main" id="{04865017-E997-544D-2E9B-9A935A204694}"/>
              </a:ext>
            </a:extLst>
          </p:cNvPr>
          <p:cNvSpPr>
            <a:spLocks noGrp="1"/>
          </p:cNvSpPr>
          <p:nvPr>
            <p:ph idx="1"/>
          </p:nvPr>
        </p:nvSpPr>
        <p:spPr>
          <a:xfrm>
            <a:off x="838200" y="4448432"/>
            <a:ext cx="10515600" cy="1728530"/>
          </a:xfrm>
        </p:spPr>
        <p:txBody>
          <a:bodyPr/>
          <a:lstStyle/>
          <a:p>
            <a:pPr marL="0" indent="0">
              <a:buNone/>
            </a:pPr>
            <a:endParaRPr lang="en-GB" dirty="0"/>
          </a:p>
        </p:txBody>
      </p:sp>
      <p:pic>
        <p:nvPicPr>
          <p:cNvPr id="4" name="Picture 3">
            <a:extLst>
              <a:ext uri="{FF2B5EF4-FFF2-40B4-BE49-F238E27FC236}">
                <a16:creationId xmlns:a16="http://schemas.microsoft.com/office/drawing/2014/main" id="{9143E89F-9BF6-9322-50CE-CC1558ED76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180" y="1627411"/>
            <a:ext cx="5247640" cy="2626995"/>
          </a:xfrm>
          <a:prstGeom prst="rect">
            <a:avLst/>
          </a:prstGeom>
          <a:noFill/>
          <a:ln>
            <a:noFill/>
          </a:ln>
        </p:spPr>
      </p:pic>
    </p:spTree>
    <p:extLst>
      <p:ext uri="{BB962C8B-B14F-4D97-AF65-F5344CB8AC3E}">
        <p14:creationId xmlns:p14="http://schemas.microsoft.com/office/powerpoint/2010/main" val="461246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89EA-3EDE-CA5E-4B27-C0274061954A}"/>
              </a:ext>
            </a:extLst>
          </p:cNvPr>
          <p:cNvSpPr>
            <a:spLocks noGrp="1"/>
          </p:cNvSpPr>
          <p:nvPr>
            <p:ph type="title"/>
          </p:nvPr>
        </p:nvSpPr>
        <p:spPr/>
        <p:txBody>
          <a:bodyPr/>
          <a:lstStyle/>
          <a:p>
            <a:r>
              <a:rPr lang="en-GB" dirty="0"/>
              <a:t>Dichotomy of design</a:t>
            </a:r>
          </a:p>
        </p:txBody>
      </p:sp>
      <p:sp>
        <p:nvSpPr>
          <p:cNvPr id="3" name="Content Placeholder 2">
            <a:extLst>
              <a:ext uri="{FF2B5EF4-FFF2-40B4-BE49-F238E27FC236}">
                <a16:creationId xmlns:a16="http://schemas.microsoft.com/office/drawing/2014/main" id="{319CEB5E-AD50-F233-9C79-AC3E4DBE4274}"/>
              </a:ext>
            </a:extLst>
          </p:cNvPr>
          <p:cNvSpPr>
            <a:spLocks noGrp="1"/>
          </p:cNvSpPr>
          <p:nvPr>
            <p:ph idx="1"/>
          </p:nvPr>
        </p:nvSpPr>
        <p:spPr>
          <a:xfrm>
            <a:off x="838200" y="4992129"/>
            <a:ext cx="10515600" cy="1184833"/>
          </a:xfrm>
        </p:spPr>
        <p:txBody>
          <a:bodyPr/>
          <a:lstStyle/>
          <a:p>
            <a:endParaRPr lang="en-GB" dirty="0"/>
          </a:p>
        </p:txBody>
      </p:sp>
      <p:pic>
        <p:nvPicPr>
          <p:cNvPr id="5" name="Picture 4">
            <a:extLst>
              <a:ext uri="{FF2B5EF4-FFF2-40B4-BE49-F238E27FC236}">
                <a16:creationId xmlns:a16="http://schemas.microsoft.com/office/drawing/2014/main" id="{4DD94494-ED2F-3B08-E069-5DE1FD7B3E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7" y="1690688"/>
            <a:ext cx="5254625" cy="2094865"/>
          </a:xfrm>
          <a:prstGeom prst="rect">
            <a:avLst/>
          </a:prstGeom>
          <a:noFill/>
          <a:ln>
            <a:noFill/>
          </a:ln>
        </p:spPr>
      </p:pic>
    </p:spTree>
    <p:extLst>
      <p:ext uri="{BB962C8B-B14F-4D97-AF65-F5344CB8AC3E}">
        <p14:creationId xmlns:p14="http://schemas.microsoft.com/office/powerpoint/2010/main" val="134941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B0B2-A552-172E-661E-9E8EEF3070E5}"/>
              </a:ext>
            </a:extLst>
          </p:cNvPr>
          <p:cNvSpPr>
            <a:spLocks noGrp="1"/>
          </p:cNvSpPr>
          <p:nvPr>
            <p:ph type="title"/>
          </p:nvPr>
        </p:nvSpPr>
        <p:spPr/>
        <p:txBody>
          <a:bodyPr/>
          <a:lstStyle/>
          <a:p>
            <a:r>
              <a:rPr lang="en-GB" dirty="0"/>
              <a:t>Understanding trade-off decisions</a:t>
            </a:r>
          </a:p>
        </p:txBody>
      </p:sp>
      <p:graphicFrame>
        <p:nvGraphicFramePr>
          <p:cNvPr id="7" name="Diagram 6">
            <a:extLst>
              <a:ext uri="{FF2B5EF4-FFF2-40B4-BE49-F238E27FC236}">
                <a16:creationId xmlns:a16="http://schemas.microsoft.com/office/drawing/2014/main" id="{424A42E9-5A4E-00AD-9BBF-3B956F7F6825}"/>
              </a:ext>
            </a:extLst>
          </p:cNvPr>
          <p:cNvGraphicFramePr/>
          <p:nvPr>
            <p:extLst>
              <p:ext uri="{D42A27DB-BD31-4B8C-83A1-F6EECF244321}">
                <p14:modId xmlns:p14="http://schemas.microsoft.com/office/powerpoint/2010/main" val="1723473295"/>
              </p:ext>
            </p:extLst>
          </p:nvPr>
        </p:nvGraphicFramePr>
        <p:xfrm>
          <a:off x="2042984" y="1408670"/>
          <a:ext cx="8106032" cy="5239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5881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89EA-3EDE-CA5E-4B27-C0274061954A}"/>
              </a:ext>
            </a:extLst>
          </p:cNvPr>
          <p:cNvSpPr>
            <a:spLocks noGrp="1"/>
          </p:cNvSpPr>
          <p:nvPr>
            <p:ph type="title"/>
          </p:nvPr>
        </p:nvSpPr>
        <p:spPr/>
        <p:txBody>
          <a:bodyPr/>
          <a:lstStyle/>
          <a:p>
            <a:r>
              <a:rPr lang="en-GB" dirty="0"/>
              <a:t>Dichotomy of design</a:t>
            </a:r>
          </a:p>
        </p:txBody>
      </p:sp>
      <p:sp>
        <p:nvSpPr>
          <p:cNvPr id="3" name="Content Placeholder 2">
            <a:extLst>
              <a:ext uri="{FF2B5EF4-FFF2-40B4-BE49-F238E27FC236}">
                <a16:creationId xmlns:a16="http://schemas.microsoft.com/office/drawing/2014/main" id="{319CEB5E-AD50-F233-9C79-AC3E4DBE4274}"/>
              </a:ext>
            </a:extLst>
          </p:cNvPr>
          <p:cNvSpPr>
            <a:spLocks noGrp="1"/>
          </p:cNvSpPr>
          <p:nvPr>
            <p:ph idx="1"/>
          </p:nvPr>
        </p:nvSpPr>
        <p:spPr>
          <a:xfrm>
            <a:off x="838200" y="4992129"/>
            <a:ext cx="10515600" cy="1184833"/>
          </a:xfrm>
        </p:spPr>
        <p:txBody>
          <a:bodyPr/>
          <a:lstStyle/>
          <a:p>
            <a:endParaRPr lang="en-GB" dirty="0"/>
          </a:p>
        </p:txBody>
      </p:sp>
      <p:pic>
        <p:nvPicPr>
          <p:cNvPr id="4" name="Picture 3">
            <a:extLst>
              <a:ext uri="{FF2B5EF4-FFF2-40B4-BE49-F238E27FC236}">
                <a16:creationId xmlns:a16="http://schemas.microsoft.com/office/drawing/2014/main" id="{CBDA02A1-D7E2-61D8-7057-5D98FF88FA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7" y="2572702"/>
            <a:ext cx="5254625" cy="1712595"/>
          </a:xfrm>
          <a:prstGeom prst="rect">
            <a:avLst/>
          </a:prstGeom>
          <a:noFill/>
          <a:ln>
            <a:noFill/>
          </a:ln>
        </p:spPr>
      </p:pic>
    </p:spTree>
    <p:extLst>
      <p:ext uri="{BB962C8B-B14F-4D97-AF65-F5344CB8AC3E}">
        <p14:creationId xmlns:p14="http://schemas.microsoft.com/office/powerpoint/2010/main" val="23377787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FC1F-8C12-EB5A-4BAE-79A523AC1061}"/>
              </a:ext>
            </a:extLst>
          </p:cNvPr>
          <p:cNvSpPr>
            <a:spLocks noGrp="1"/>
          </p:cNvSpPr>
          <p:nvPr>
            <p:ph type="title"/>
          </p:nvPr>
        </p:nvSpPr>
        <p:spPr/>
        <p:txBody>
          <a:bodyPr/>
          <a:lstStyle/>
          <a:p>
            <a:r>
              <a:rPr lang="en-GB" dirty="0"/>
              <a:t>Exercise: Discussion</a:t>
            </a:r>
          </a:p>
        </p:txBody>
      </p:sp>
      <p:sp>
        <p:nvSpPr>
          <p:cNvPr id="3" name="Content Placeholder 2">
            <a:extLst>
              <a:ext uri="{FF2B5EF4-FFF2-40B4-BE49-F238E27FC236}">
                <a16:creationId xmlns:a16="http://schemas.microsoft.com/office/drawing/2014/main" id="{77098FE0-3A3F-E8B4-246A-455CC6C599FB}"/>
              </a:ext>
            </a:extLst>
          </p:cNvPr>
          <p:cNvSpPr>
            <a:spLocks noGrp="1"/>
          </p:cNvSpPr>
          <p:nvPr>
            <p:ph idx="1"/>
          </p:nvPr>
        </p:nvSpPr>
        <p:spPr/>
        <p:txBody>
          <a:bodyPr/>
          <a:lstStyle/>
          <a:p>
            <a:r>
              <a:rPr lang="en-GB" dirty="0"/>
              <a:t>Break into small groups and discuss social complexity &amp; fragmentation, how these might affect addressing technical debt within the organisation, plus how this can be counteracted.</a:t>
            </a:r>
          </a:p>
          <a:p>
            <a:endParaRPr lang="en-GB" dirty="0"/>
          </a:p>
        </p:txBody>
      </p:sp>
    </p:spTree>
    <p:extLst>
      <p:ext uri="{BB962C8B-B14F-4D97-AF65-F5344CB8AC3E}">
        <p14:creationId xmlns:p14="http://schemas.microsoft.com/office/powerpoint/2010/main" val="32022265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AC83-7197-4D51-4289-D93F99D00CED}"/>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3FF517B-56C3-96C2-A3E6-B80D71C675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011744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Putting it all together</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780694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246A6-249D-ACFD-45F9-8F1CD1191349}"/>
              </a:ext>
            </a:extLst>
          </p:cNvPr>
          <p:cNvSpPr>
            <a:spLocks noGrp="1"/>
          </p:cNvSpPr>
          <p:nvPr>
            <p:ph idx="1"/>
          </p:nvPr>
        </p:nvSpPr>
        <p:spPr>
          <a:xfrm>
            <a:off x="838200" y="462708"/>
            <a:ext cx="10515600" cy="5894025"/>
          </a:xfrm>
        </p:spPr>
        <p:txBody>
          <a:bodyPr>
            <a:normAutofit fontScale="85000" lnSpcReduction="10000"/>
          </a:bodyPr>
          <a:lstStyle/>
          <a:p>
            <a:pPr marL="0" indent="0">
              <a:buNone/>
            </a:pPr>
            <a:r>
              <a:rPr lang="en-GB" b="1" dirty="0"/>
              <a:t>Exercise</a:t>
            </a:r>
          </a:p>
          <a:p>
            <a:pPr marL="514350" indent="-514350">
              <a:buFont typeface="+mj-lt"/>
              <a:buAutoNum type="arabicPeriod"/>
            </a:pPr>
            <a:r>
              <a:rPr lang="en-GB" dirty="0"/>
              <a:t>What do we now understand about our technical debt problem?</a:t>
            </a:r>
          </a:p>
          <a:p>
            <a:pPr marL="514350" indent="-514350">
              <a:buFont typeface="+mj-lt"/>
              <a:buAutoNum type="arabicPeriod"/>
            </a:pPr>
            <a:r>
              <a:rPr lang="en-GB" dirty="0"/>
              <a:t>What are the factors driving our technical debt creation?</a:t>
            </a:r>
          </a:p>
          <a:p>
            <a:pPr marL="514350" indent="-514350">
              <a:buFont typeface="+mj-lt"/>
              <a:buAutoNum type="arabicPeriod"/>
            </a:pPr>
            <a:r>
              <a:rPr lang="en-GB" dirty="0"/>
              <a:t>What are the factors making our technical debt unnecessarily worse?</a:t>
            </a:r>
          </a:p>
          <a:p>
            <a:pPr marL="514350" indent="-514350">
              <a:buFont typeface="+mj-lt"/>
              <a:buAutoNum type="arabicPeriod"/>
            </a:pPr>
            <a:r>
              <a:rPr lang="en-GB" dirty="0"/>
              <a:t>What is mitigating our technical debt? Something we don’t want to lose?</a:t>
            </a:r>
          </a:p>
          <a:p>
            <a:pPr marL="514350" indent="-514350">
              <a:buFont typeface="+mj-lt"/>
              <a:buAutoNum type="arabicPeriod"/>
            </a:pPr>
            <a:r>
              <a:rPr lang="en-GB" dirty="0"/>
              <a:t>How is the way that we make trade-off decisions, i.e. using the affect heuristic, influencing our levels of technical debt?</a:t>
            </a:r>
          </a:p>
          <a:p>
            <a:pPr marL="514350" indent="-514350">
              <a:buFont typeface="+mj-lt"/>
              <a:buAutoNum type="arabicPeriod"/>
            </a:pPr>
            <a:r>
              <a:rPr lang="en-GB" dirty="0"/>
              <a:t>How are project factors, such as schedule overrun, influencing our mindset and hence our decision-making?</a:t>
            </a:r>
          </a:p>
          <a:p>
            <a:pPr marL="514350" indent="-514350">
              <a:buFont typeface="+mj-lt"/>
              <a:buAutoNum type="arabicPeriod"/>
            </a:pPr>
            <a:r>
              <a:rPr lang="en-GB" dirty="0"/>
              <a:t>How are the systems factors and our organisational setup influencing the creation of technical debt?</a:t>
            </a:r>
          </a:p>
          <a:p>
            <a:pPr marL="514350" indent="-514350">
              <a:buFont typeface="+mj-lt"/>
              <a:buAutoNum type="arabicPeriod"/>
            </a:pPr>
            <a:r>
              <a:rPr lang="en-GB" dirty="0"/>
              <a:t>How are the economists’ problems influencing the creation of technical debt?</a:t>
            </a:r>
          </a:p>
          <a:p>
            <a:pPr marL="514350" indent="-514350">
              <a:buFont typeface="+mj-lt"/>
              <a:buAutoNum type="arabicPeriod"/>
            </a:pPr>
            <a:r>
              <a:rPr lang="en-GB" dirty="0"/>
              <a:t>How are the wickedness aspects of technical debt influencing its creation?</a:t>
            </a:r>
          </a:p>
          <a:p>
            <a:pPr marL="514350" indent="-514350">
              <a:buFont typeface="+mj-lt"/>
              <a:buAutoNum type="arabicPeriod"/>
            </a:pPr>
            <a:r>
              <a:rPr lang="en-GB" dirty="0"/>
              <a:t>How might social complexity and fragmentation inhibit us getting to a solution?</a:t>
            </a:r>
          </a:p>
          <a:p>
            <a:pPr marL="514350" indent="-514350">
              <a:buFont typeface="+mj-lt"/>
              <a:buAutoNum type="arabicPeriod"/>
            </a:pPr>
            <a:r>
              <a:rPr lang="en-GB" dirty="0"/>
              <a:t>Where are we missing information that we need to get?</a:t>
            </a:r>
          </a:p>
        </p:txBody>
      </p:sp>
    </p:spTree>
    <p:extLst>
      <p:ext uri="{BB962C8B-B14F-4D97-AF65-F5344CB8AC3E}">
        <p14:creationId xmlns:p14="http://schemas.microsoft.com/office/powerpoint/2010/main" val="22536469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AC83-7197-4D51-4289-D93F99D00CED}"/>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3FF517B-56C3-96C2-A3E6-B80D71C675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995399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Summary – Whole workshop</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665219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AC83-7197-4D51-4289-D93F99D00CED}"/>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3FF517B-56C3-96C2-A3E6-B80D71C675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6038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77A8-B636-18E6-1E70-B203251334BF}"/>
              </a:ext>
            </a:extLst>
          </p:cNvPr>
          <p:cNvSpPr>
            <a:spLocks noGrp="1"/>
          </p:cNvSpPr>
          <p:nvPr>
            <p:ph type="title"/>
          </p:nvPr>
        </p:nvSpPr>
        <p:spPr/>
        <p:txBody>
          <a:bodyPr/>
          <a:lstStyle/>
          <a:p>
            <a:r>
              <a:rPr lang="en-GB" dirty="0"/>
              <a:t>Which dictionary is more valuable?</a:t>
            </a:r>
          </a:p>
        </p:txBody>
      </p:sp>
      <p:sp>
        <p:nvSpPr>
          <p:cNvPr id="3" name="Content Placeholder 2">
            <a:extLst>
              <a:ext uri="{FF2B5EF4-FFF2-40B4-BE49-F238E27FC236}">
                <a16:creationId xmlns:a16="http://schemas.microsoft.com/office/drawing/2014/main" id="{1103A414-5E1E-59CC-D4E0-33701FD78FDA}"/>
              </a:ext>
            </a:extLst>
          </p:cNvPr>
          <p:cNvSpPr>
            <a:spLocks noGrp="1"/>
          </p:cNvSpPr>
          <p:nvPr>
            <p:ph idx="1"/>
          </p:nvPr>
        </p:nvSpPr>
        <p:spPr>
          <a:xfrm>
            <a:off x="838200" y="4219073"/>
            <a:ext cx="10515600" cy="2273802"/>
          </a:xfrm>
        </p:spPr>
        <p:txBody>
          <a:bodyPr>
            <a:normAutofit fontScale="92500" lnSpcReduction="10000"/>
          </a:bodyPr>
          <a:lstStyle/>
          <a:p>
            <a:r>
              <a:rPr lang="en-GB" dirty="0"/>
              <a:t>You previously valued one of these two music dictionaries</a:t>
            </a:r>
          </a:p>
          <a:p>
            <a:r>
              <a:rPr lang="en-GB" dirty="0"/>
              <a:t>Which would you pay more money for?</a:t>
            </a:r>
          </a:p>
          <a:p>
            <a:r>
              <a:rPr lang="en-GB" dirty="0"/>
              <a:t>We actually valued dictionary A more highly</a:t>
            </a:r>
          </a:p>
          <a:p>
            <a:r>
              <a:rPr lang="en-GB" dirty="0"/>
              <a:t>Why?</a:t>
            </a:r>
          </a:p>
          <a:p>
            <a:r>
              <a:rPr lang="en-GB" dirty="0"/>
              <a:t>Explained later</a:t>
            </a:r>
          </a:p>
        </p:txBody>
      </p:sp>
      <p:pic>
        <p:nvPicPr>
          <p:cNvPr id="5" name="Picture 4" descr="A black and white image of a book&#10;&#10;Description automatically generated">
            <a:extLst>
              <a:ext uri="{FF2B5EF4-FFF2-40B4-BE49-F238E27FC236}">
                <a16:creationId xmlns:a16="http://schemas.microsoft.com/office/drawing/2014/main" id="{1F896CF5-DAB5-4949-6384-4CDE151F7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368" y="1690688"/>
            <a:ext cx="5053263" cy="2247666"/>
          </a:xfrm>
          <a:prstGeom prst="rect">
            <a:avLst/>
          </a:prstGeom>
        </p:spPr>
      </p:pic>
    </p:spTree>
    <p:extLst>
      <p:ext uri="{BB962C8B-B14F-4D97-AF65-F5344CB8AC3E}">
        <p14:creationId xmlns:p14="http://schemas.microsoft.com/office/powerpoint/2010/main" val="149036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503B-E71A-7C45-29A5-A1AFB2A8FA72}"/>
              </a:ext>
            </a:extLst>
          </p:cNvPr>
          <p:cNvSpPr>
            <a:spLocks noGrp="1"/>
          </p:cNvSpPr>
          <p:nvPr>
            <p:ph type="title"/>
          </p:nvPr>
        </p:nvSpPr>
        <p:spPr/>
        <p:txBody>
          <a:bodyPr/>
          <a:lstStyle/>
          <a:p>
            <a:r>
              <a:rPr lang="en-GB" dirty="0"/>
              <a:t>How do we make decisions?</a:t>
            </a:r>
          </a:p>
        </p:txBody>
      </p:sp>
      <p:sp>
        <p:nvSpPr>
          <p:cNvPr id="3" name="Content Placeholder 2">
            <a:extLst>
              <a:ext uri="{FF2B5EF4-FFF2-40B4-BE49-F238E27FC236}">
                <a16:creationId xmlns:a16="http://schemas.microsoft.com/office/drawing/2014/main" id="{9BF66B45-E4C7-13EC-10CB-8327216C74ED}"/>
              </a:ext>
            </a:extLst>
          </p:cNvPr>
          <p:cNvSpPr>
            <a:spLocks noGrp="1"/>
          </p:cNvSpPr>
          <p:nvPr>
            <p:ph idx="1"/>
          </p:nvPr>
        </p:nvSpPr>
        <p:spPr/>
        <p:txBody>
          <a:bodyPr/>
          <a:lstStyle/>
          <a:p>
            <a:r>
              <a:rPr lang="en-GB" dirty="0"/>
              <a:t>Decision-making evolved to help us survive &amp; prosper</a:t>
            </a:r>
          </a:p>
          <a:p>
            <a:r>
              <a:rPr lang="en-GB" dirty="0"/>
              <a:t>Good at some decisions, poor at others</a:t>
            </a:r>
          </a:p>
          <a:p>
            <a:r>
              <a:rPr lang="en-GB" dirty="0"/>
              <a:t>Requirements for an effective decision-making system</a:t>
            </a:r>
          </a:p>
        </p:txBody>
      </p:sp>
    </p:spTree>
    <p:extLst>
      <p:ext uri="{BB962C8B-B14F-4D97-AF65-F5344CB8AC3E}">
        <p14:creationId xmlns:p14="http://schemas.microsoft.com/office/powerpoint/2010/main" val="36877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1E47-16EE-34FC-7929-B239108F8062}"/>
              </a:ext>
            </a:extLst>
          </p:cNvPr>
          <p:cNvSpPr>
            <a:spLocks noGrp="1"/>
          </p:cNvSpPr>
          <p:nvPr>
            <p:ph type="title"/>
          </p:nvPr>
        </p:nvSpPr>
        <p:spPr/>
        <p:txBody>
          <a:bodyPr>
            <a:normAutofit/>
          </a:bodyPr>
          <a:lstStyle/>
          <a:p>
            <a:r>
              <a:rPr lang="en-GB" dirty="0"/>
              <a:t>Requirements for effective decision-making</a:t>
            </a:r>
          </a:p>
        </p:txBody>
      </p:sp>
      <p:sp>
        <p:nvSpPr>
          <p:cNvPr id="3" name="Content Placeholder 2">
            <a:extLst>
              <a:ext uri="{FF2B5EF4-FFF2-40B4-BE49-F238E27FC236}">
                <a16:creationId xmlns:a16="http://schemas.microsoft.com/office/drawing/2014/main" id="{4A1922F8-322C-BDDD-8D3F-DDE902FB92C0}"/>
              </a:ext>
            </a:extLst>
          </p:cNvPr>
          <p:cNvSpPr>
            <a:spLocks noGrp="1"/>
          </p:cNvSpPr>
          <p:nvPr>
            <p:ph idx="1"/>
          </p:nvPr>
        </p:nvSpPr>
        <p:spPr>
          <a:xfrm>
            <a:off x="838200" y="1825625"/>
            <a:ext cx="10515600" cy="4667250"/>
          </a:xfrm>
        </p:spPr>
        <p:txBody>
          <a:bodyPr>
            <a:normAutofit/>
          </a:bodyPr>
          <a:lstStyle/>
          <a:p>
            <a:pPr marL="514350" indent="-514350">
              <a:buFont typeface="+mj-lt"/>
              <a:buAutoNum type="arabicPeriod"/>
            </a:pPr>
            <a:r>
              <a:rPr lang="en-GB" dirty="0"/>
              <a:t>Fast.</a:t>
            </a:r>
          </a:p>
          <a:p>
            <a:pPr marL="514350" indent="-514350">
              <a:buFont typeface="+mj-lt"/>
              <a:buAutoNum type="arabicPeriod"/>
            </a:pPr>
            <a:r>
              <a:rPr lang="en-GB" dirty="0"/>
              <a:t>Function well, even with poor quality information.</a:t>
            </a:r>
          </a:p>
          <a:p>
            <a:pPr marL="514350" indent="-514350">
              <a:buFont typeface="+mj-lt"/>
              <a:buAutoNum type="arabicPeriod"/>
            </a:pPr>
            <a:r>
              <a:rPr lang="en-GB" dirty="0"/>
              <a:t>Impose a low cognitive load.</a:t>
            </a:r>
          </a:p>
          <a:p>
            <a:pPr marL="514350" indent="-514350">
              <a:buFont typeface="+mj-lt"/>
              <a:buAutoNum type="arabicPeriod"/>
            </a:pPr>
            <a:endParaRPr lang="en-GB" dirty="0"/>
          </a:p>
          <a:p>
            <a:pPr marL="0" indent="0">
              <a:buNone/>
            </a:pPr>
            <a:r>
              <a:rPr lang="en-GB" dirty="0"/>
              <a:t>Decision-making must occur in our subconscious.</a:t>
            </a:r>
          </a:p>
          <a:p>
            <a:r>
              <a:rPr lang="en-GB" dirty="0"/>
              <a:t>Conscious reasoning is too slow.</a:t>
            </a:r>
          </a:p>
          <a:p>
            <a:r>
              <a:rPr lang="en-GB" dirty="0"/>
              <a:t>Conscious, logical reasoning works badly with poor quality information.</a:t>
            </a:r>
          </a:p>
          <a:p>
            <a:r>
              <a:rPr lang="en-GB" dirty="0"/>
              <a:t>Reasoning imposes a high cognitive load on us.</a:t>
            </a:r>
          </a:p>
        </p:txBody>
      </p:sp>
    </p:spTree>
    <p:extLst>
      <p:ext uri="{BB962C8B-B14F-4D97-AF65-F5344CB8AC3E}">
        <p14:creationId xmlns:p14="http://schemas.microsoft.com/office/powerpoint/2010/main" val="4799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2538-8041-F067-D173-89C05139FC53}"/>
              </a:ext>
            </a:extLst>
          </p:cNvPr>
          <p:cNvSpPr>
            <a:spLocks noGrp="1"/>
          </p:cNvSpPr>
          <p:nvPr>
            <p:ph type="title"/>
          </p:nvPr>
        </p:nvSpPr>
        <p:spPr/>
        <p:txBody>
          <a:bodyPr/>
          <a:lstStyle/>
          <a:p>
            <a:r>
              <a:rPr lang="en-GB" dirty="0"/>
              <a:t>The affect heuristic</a:t>
            </a:r>
          </a:p>
        </p:txBody>
      </p:sp>
      <p:sp>
        <p:nvSpPr>
          <p:cNvPr id="3" name="Content Placeholder 2">
            <a:extLst>
              <a:ext uri="{FF2B5EF4-FFF2-40B4-BE49-F238E27FC236}">
                <a16:creationId xmlns:a16="http://schemas.microsoft.com/office/drawing/2014/main" id="{F3AF9AD4-7053-7A8F-3026-6313589FA6BC}"/>
              </a:ext>
            </a:extLst>
          </p:cNvPr>
          <p:cNvSpPr>
            <a:spLocks noGrp="1"/>
          </p:cNvSpPr>
          <p:nvPr>
            <p:ph idx="1"/>
          </p:nvPr>
        </p:nvSpPr>
        <p:spPr/>
        <p:txBody>
          <a:bodyPr/>
          <a:lstStyle/>
          <a:p>
            <a:r>
              <a:rPr lang="en-GB" dirty="0"/>
              <a:t>Uses your current feeling/emotion to guide your decision</a:t>
            </a:r>
          </a:p>
          <a:p>
            <a:r>
              <a:rPr lang="en-GB" dirty="0"/>
              <a:t>Benefits:</a:t>
            </a:r>
          </a:p>
          <a:p>
            <a:pPr marL="971550" lvl="1" indent="-514350">
              <a:buFont typeface="+mj-lt"/>
              <a:buAutoNum type="arabicPeriod"/>
            </a:pPr>
            <a:r>
              <a:rPr lang="en-GB" dirty="0"/>
              <a:t>Fast.</a:t>
            </a:r>
          </a:p>
          <a:p>
            <a:pPr marL="971550" lvl="1" indent="-514350">
              <a:buFont typeface="+mj-lt"/>
              <a:buAutoNum type="arabicPeriod"/>
            </a:pPr>
            <a:r>
              <a:rPr lang="en-GB" dirty="0"/>
              <a:t>Function well, even with poor quality information.</a:t>
            </a:r>
          </a:p>
          <a:p>
            <a:pPr marL="971550" lvl="1" indent="-514350">
              <a:buFont typeface="+mj-lt"/>
              <a:buAutoNum type="arabicPeriod"/>
            </a:pPr>
            <a:r>
              <a:rPr lang="en-GB" dirty="0"/>
              <a:t>Impose a low cognitive load.</a:t>
            </a:r>
          </a:p>
          <a:p>
            <a:r>
              <a:rPr lang="en-GB" dirty="0"/>
              <a:t> Disadvantages</a:t>
            </a:r>
          </a:p>
          <a:p>
            <a:pPr lvl="1"/>
            <a:r>
              <a:rPr lang="en-GB" dirty="0"/>
              <a:t>Poor decisions if does not map to decision types from our past</a:t>
            </a:r>
          </a:p>
        </p:txBody>
      </p:sp>
    </p:spTree>
    <p:extLst>
      <p:ext uri="{BB962C8B-B14F-4D97-AF65-F5344CB8AC3E}">
        <p14:creationId xmlns:p14="http://schemas.microsoft.com/office/powerpoint/2010/main" val="228873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When the affect heuristic fails</a:t>
            </a:r>
          </a:p>
        </p:txBody>
      </p:sp>
      <p:sp>
        <p:nvSpPr>
          <p:cNvPr id="3" name="Content Placeholder 2">
            <a:extLst>
              <a:ext uri="{FF2B5EF4-FFF2-40B4-BE49-F238E27FC236}">
                <a16:creationId xmlns:a16="http://schemas.microsoft.com/office/drawing/2014/main" id="{5BF50749-7F83-EA8D-90E5-D26A52EA31C4}"/>
              </a:ext>
            </a:extLst>
          </p:cNvPr>
          <p:cNvSpPr>
            <a:spLocks noGrp="1"/>
          </p:cNvSpPr>
          <p:nvPr>
            <p:ph idx="1"/>
          </p:nvPr>
        </p:nvSpPr>
        <p:spPr/>
        <p:txBody>
          <a:bodyPr/>
          <a:lstStyle/>
          <a:p>
            <a:r>
              <a:rPr lang="en-GB" dirty="0"/>
              <a:t>Uses your current emotion</a:t>
            </a:r>
          </a:p>
          <a:p>
            <a:r>
              <a:rPr lang="en-GB" dirty="0"/>
              <a:t>Characteristics that touch emotions affect decisions.</a:t>
            </a:r>
          </a:p>
          <a:p>
            <a:r>
              <a:rPr lang="en-GB" dirty="0"/>
              <a:t>Characteristics that do not touch emotions do not affect decisions.</a:t>
            </a:r>
          </a:p>
          <a:p>
            <a:endParaRPr lang="en-GB" dirty="0"/>
          </a:p>
          <a:p>
            <a:endParaRPr lang="en-GB" dirty="0"/>
          </a:p>
        </p:txBody>
      </p:sp>
    </p:spTree>
    <p:extLst>
      <p:ext uri="{BB962C8B-B14F-4D97-AF65-F5344CB8AC3E}">
        <p14:creationId xmlns:p14="http://schemas.microsoft.com/office/powerpoint/2010/main" val="233009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The technical debt trade-off decision</a:t>
            </a:r>
          </a:p>
        </p:txBody>
      </p:sp>
      <p:sp>
        <p:nvSpPr>
          <p:cNvPr id="6" name="Content Placeholder 5">
            <a:extLst>
              <a:ext uri="{FF2B5EF4-FFF2-40B4-BE49-F238E27FC236}">
                <a16:creationId xmlns:a16="http://schemas.microsoft.com/office/drawing/2014/main" id="{968335A8-6272-4E0D-57F2-2F1BCEAB712E}"/>
              </a:ext>
            </a:extLst>
          </p:cNvPr>
          <p:cNvSpPr>
            <a:spLocks noGrp="1"/>
          </p:cNvSpPr>
          <p:nvPr>
            <p:ph sz="half" idx="1"/>
          </p:nvPr>
        </p:nvSpPr>
        <p:spPr/>
        <p:txBody>
          <a:bodyPr>
            <a:normAutofit/>
          </a:bodyPr>
          <a:lstStyle/>
          <a:p>
            <a:pPr marL="0" indent="0">
              <a:buNone/>
            </a:pPr>
            <a:r>
              <a:rPr lang="en-GB" b="1" dirty="0"/>
              <a:t>New Feature</a:t>
            </a:r>
          </a:p>
          <a:p>
            <a:r>
              <a:rPr lang="en-GB" dirty="0"/>
              <a:t>Immediate</a:t>
            </a:r>
          </a:p>
          <a:p>
            <a:r>
              <a:rPr lang="en-GB" dirty="0"/>
              <a:t>Certain</a:t>
            </a:r>
          </a:p>
          <a:p>
            <a:r>
              <a:rPr lang="en-GB" dirty="0"/>
              <a:t>Concrete</a:t>
            </a:r>
          </a:p>
          <a:p>
            <a:r>
              <a:rPr lang="en-GB" dirty="0"/>
              <a:t>Experienced by us</a:t>
            </a:r>
          </a:p>
          <a:p>
            <a:r>
              <a:rPr lang="en-GB" dirty="0"/>
              <a:t>Emotional</a:t>
            </a:r>
          </a:p>
        </p:txBody>
      </p:sp>
      <p:sp>
        <p:nvSpPr>
          <p:cNvPr id="7" name="Content Placeholder 6">
            <a:extLst>
              <a:ext uri="{FF2B5EF4-FFF2-40B4-BE49-F238E27FC236}">
                <a16:creationId xmlns:a16="http://schemas.microsoft.com/office/drawing/2014/main" id="{2C9CAA6D-23E9-70DB-8DE9-92165A3D17AF}"/>
              </a:ext>
            </a:extLst>
          </p:cNvPr>
          <p:cNvSpPr>
            <a:spLocks noGrp="1"/>
          </p:cNvSpPr>
          <p:nvPr>
            <p:ph sz="half" idx="2"/>
          </p:nvPr>
        </p:nvSpPr>
        <p:spPr/>
        <p:txBody>
          <a:bodyPr>
            <a:normAutofit/>
          </a:bodyPr>
          <a:lstStyle/>
          <a:p>
            <a:pPr marL="0" indent="0">
              <a:buNone/>
            </a:pPr>
            <a:r>
              <a:rPr lang="en-GB" b="1" dirty="0"/>
              <a:t>Technical Debt</a:t>
            </a:r>
          </a:p>
          <a:p>
            <a:r>
              <a:rPr lang="en-GB" dirty="0"/>
              <a:t>Future</a:t>
            </a:r>
          </a:p>
          <a:p>
            <a:r>
              <a:rPr lang="en-GB" dirty="0"/>
              <a:t>Uncertain</a:t>
            </a:r>
          </a:p>
          <a:p>
            <a:r>
              <a:rPr lang="en-GB" dirty="0"/>
              <a:t>Intangible</a:t>
            </a:r>
          </a:p>
          <a:p>
            <a:r>
              <a:rPr lang="en-GB" dirty="0"/>
              <a:t>Experienced by others</a:t>
            </a:r>
          </a:p>
          <a:p>
            <a:r>
              <a:rPr lang="en-GB" dirty="0"/>
              <a:t>Rational</a:t>
            </a:r>
          </a:p>
        </p:txBody>
      </p:sp>
    </p:spTree>
    <p:extLst>
      <p:ext uri="{BB962C8B-B14F-4D97-AF65-F5344CB8AC3E}">
        <p14:creationId xmlns:p14="http://schemas.microsoft.com/office/powerpoint/2010/main" val="123031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Affect heuristic and smoking prevention programmes </a:t>
            </a:r>
          </a:p>
        </p:txBody>
      </p:sp>
      <p:sp>
        <p:nvSpPr>
          <p:cNvPr id="6" name="Content Placeholder 5">
            <a:extLst>
              <a:ext uri="{FF2B5EF4-FFF2-40B4-BE49-F238E27FC236}">
                <a16:creationId xmlns:a16="http://schemas.microsoft.com/office/drawing/2014/main" id="{968335A8-6272-4E0D-57F2-2F1BCEAB712E}"/>
              </a:ext>
            </a:extLst>
          </p:cNvPr>
          <p:cNvSpPr>
            <a:spLocks noGrp="1"/>
          </p:cNvSpPr>
          <p:nvPr>
            <p:ph sz="half" idx="1"/>
          </p:nvPr>
        </p:nvSpPr>
        <p:spPr/>
        <p:txBody>
          <a:bodyPr>
            <a:normAutofit/>
          </a:bodyPr>
          <a:lstStyle/>
          <a:p>
            <a:pPr marL="0" indent="0">
              <a:buNone/>
            </a:pPr>
            <a:r>
              <a:rPr lang="en-GB" b="1" dirty="0"/>
              <a:t>Benefits of smoking</a:t>
            </a:r>
          </a:p>
          <a:p>
            <a:pPr marL="0" indent="0">
              <a:buNone/>
            </a:pPr>
            <a:r>
              <a:rPr lang="en-GB" dirty="0"/>
              <a:t>Perceived as ‘Cool’</a:t>
            </a:r>
          </a:p>
          <a:p>
            <a:pPr marL="0" indent="0">
              <a:buNone/>
            </a:pPr>
            <a:endParaRPr lang="en-GB" dirty="0"/>
          </a:p>
          <a:p>
            <a:r>
              <a:rPr lang="en-GB" dirty="0"/>
              <a:t>Immediate</a:t>
            </a:r>
          </a:p>
          <a:p>
            <a:r>
              <a:rPr lang="en-GB" dirty="0"/>
              <a:t>Certain</a:t>
            </a:r>
          </a:p>
          <a:p>
            <a:r>
              <a:rPr lang="en-GB" dirty="0"/>
              <a:t>Concrete</a:t>
            </a:r>
          </a:p>
          <a:p>
            <a:r>
              <a:rPr lang="en-GB" dirty="0"/>
              <a:t>Experienced by us</a:t>
            </a:r>
          </a:p>
          <a:p>
            <a:r>
              <a:rPr lang="en-GB" dirty="0"/>
              <a:t>Emotional</a:t>
            </a:r>
          </a:p>
        </p:txBody>
      </p:sp>
      <p:sp>
        <p:nvSpPr>
          <p:cNvPr id="7" name="Content Placeholder 6">
            <a:extLst>
              <a:ext uri="{FF2B5EF4-FFF2-40B4-BE49-F238E27FC236}">
                <a16:creationId xmlns:a16="http://schemas.microsoft.com/office/drawing/2014/main" id="{2C9CAA6D-23E9-70DB-8DE9-92165A3D17AF}"/>
              </a:ext>
            </a:extLst>
          </p:cNvPr>
          <p:cNvSpPr>
            <a:spLocks noGrp="1"/>
          </p:cNvSpPr>
          <p:nvPr>
            <p:ph sz="half" idx="2"/>
          </p:nvPr>
        </p:nvSpPr>
        <p:spPr/>
        <p:txBody>
          <a:bodyPr>
            <a:normAutofit/>
          </a:bodyPr>
          <a:lstStyle/>
          <a:p>
            <a:pPr marL="0" indent="0">
              <a:buNone/>
            </a:pPr>
            <a:r>
              <a:rPr lang="en-GB" b="1" dirty="0"/>
              <a:t>Disadvantages of smoking</a:t>
            </a:r>
          </a:p>
          <a:p>
            <a:pPr marL="0" indent="0">
              <a:buNone/>
            </a:pPr>
            <a:r>
              <a:rPr lang="en-GB" dirty="0"/>
              <a:t>Risks to future health</a:t>
            </a:r>
          </a:p>
          <a:p>
            <a:pPr marL="0" indent="0">
              <a:buNone/>
            </a:pPr>
            <a:endParaRPr lang="en-GB" dirty="0"/>
          </a:p>
          <a:p>
            <a:r>
              <a:rPr lang="en-GB" dirty="0"/>
              <a:t>Future</a:t>
            </a:r>
          </a:p>
          <a:p>
            <a:r>
              <a:rPr lang="en-GB" dirty="0"/>
              <a:t>Uncertain</a:t>
            </a:r>
          </a:p>
          <a:p>
            <a:r>
              <a:rPr lang="en-GB" dirty="0"/>
              <a:t>Intangible</a:t>
            </a:r>
          </a:p>
          <a:p>
            <a:r>
              <a:rPr lang="en-GB" dirty="0"/>
              <a:t>Experienced by others</a:t>
            </a:r>
          </a:p>
          <a:p>
            <a:r>
              <a:rPr lang="en-GB" dirty="0"/>
              <a:t>Rational</a:t>
            </a:r>
          </a:p>
        </p:txBody>
      </p:sp>
    </p:spTree>
    <p:extLst>
      <p:ext uri="{BB962C8B-B14F-4D97-AF65-F5344CB8AC3E}">
        <p14:creationId xmlns:p14="http://schemas.microsoft.com/office/powerpoint/2010/main" val="365880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Affect heuristic and smoking prevention programmes </a:t>
            </a:r>
          </a:p>
        </p:txBody>
      </p:sp>
      <p:sp>
        <p:nvSpPr>
          <p:cNvPr id="3" name="Content Placeholder 2">
            <a:extLst>
              <a:ext uri="{FF2B5EF4-FFF2-40B4-BE49-F238E27FC236}">
                <a16:creationId xmlns:a16="http://schemas.microsoft.com/office/drawing/2014/main" id="{5BF50749-7F83-EA8D-90E5-D26A52EA31C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176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2729-98D2-5078-705B-F01A1E0B3980}"/>
              </a:ext>
            </a:extLst>
          </p:cNvPr>
          <p:cNvSpPr>
            <a:spLocks noGrp="1"/>
          </p:cNvSpPr>
          <p:nvPr>
            <p:ph type="title"/>
          </p:nvPr>
        </p:nvSpPr>
        <p:spPr/>
        <p:txBody>
          <a:bodyPr/>
          <a:lstStyle/>
          <a:p>
            <a:r>
              <a:rPr lang="en-GB" dirty="0"/>
              <a:t>READ ME!</a:t>
            </a:r>
          </a:p>
        </p:txBody>
      </p:sp>
      <p:sp>
        <p:nvSpPr>
          <p:cNvPr id="3" name="Content Placeholder 2">
            <a:extLst>
              <a:ext uri="{FF2B5EF4-FFF2-40B4-BE49-F238E27FC236}">
                <a16:creationId xmlns:a16="http://schemas.microsoft.com/office/drawing/2014/main" id="{FCACB504-D578-FE21-C59E-321DA7A0CDA7}"/>
              </a:ext>
            </a:extLst>
          </p:cNvPr>
          <p:cNvSpPr>
            <a:spLocks noGrp="1"/>
          </p:cNvSpPr>
          <p:nvPr>
            <p:ph idx="1"/>
          </p:nvPr>
        </p:nvSpPr>
        <p:spPr>
          <a:xfrm>
            <a:off x="838200" y="1491175"/>
            <a:ext cx="10515600" cy="4685788"/>
          </a:xfrm>
        </p:spPr>
        <p:txBody>
          <a:bodyPr>
            <a:normAutofit lnSpcReduction="10000"/>
          </a:bodyPr>
          <a:lstStyle/>
          <a:p>
            <a:r>
              <a:rPr lang="en-GB" sz="1800" dirty="0"/>
              <a:t>This is an example slide deck for running the ‘Workshop for Problem Understanding’, described in Chapter 14.</a:t>
            </a:r>
          </a:p>
          <a:p>
            <a:r>
              <a:rPr lang="en-GB" sz="1800" dirty="0"/>
              <a:t>This slide deck is bland. This is intentional. In this way, you can see the message that you need to get across in each slide, without distracting animations, colours, or images.</a:t>
            </a:r>
          </a:p>
          <a:p>
            <a:r>
              <a:rPr lang="en-GB" sz="1800" dirty="0"/>
              <a:t>It is up to you to modify this slide deck to your own needs and preferences.</a:t>
            </a:r>
          </a:p>
          <a:p>
            <a:r>
              <a:rPr lang="en-GB" sz="1800" dirty="0"/>
              <a:t>My own preferred style is to have few words, concepts, and images on a slide. This allows the users to focus upon what you are saying in the room.</a:t>
            </a:r>
          </a:p>
          <a:p>
            <a:r>
              <a:rPr lang="en-GB" sz="1800" dirty="0"/>
              <a:t>To understand what you should be saying at that point in the slide presentation </a:t>
            </a:r>
            <a:r>
              <a:rPr lang="en-GB" sz="1800" b="1" dirty="0"/>
              <a:t>READ THE NOTES FOR THAT SLIDE</a:t>
            </a:r>
            <a:r>
              <a:rPr lang="en-GB" sz="1800" dirty="0"/>
              <a:t>. Notes typically are displayed underneath the main window.</a:t>
            </a:r>
          </a:p>
          <a:p>
            <a:r>
              <a:rPr lang="en-GB" sz="1800" dirty="0"/>
              <a:t>Also, I tend to animate my slide text, so that if I have five bullet points then I will put each bullet point on the slide deck one at a time. This avoids putting a whole slide full of text in front of your viewers, who then promptly read through the entire slide deck and miss what you’re saying.</a:t>
            </a:r>
          </a:p>
          <a:p>
            <a:r>
              <a:rPr lang="en-GB" sz="1800" dirty="0"/>
              <a:t>This approach means that you end up with a larger number of slides, but that doesn't matter.</a:t>
            </a:r>
          </a:p>
          <a:p>
            <a:r>
              <a:rPr lang="en-GB" sz="1800" dirty="0"/>
              <a:t>You may find it helpful to watch a  Ted Talk YouTube presentation "death by PowerPoint", which explains this approach.</a:t>
            </a:r>
          </a:p>
          <a:p>
            <a:r>
              <a:rPr lang="en-GB" sz="1800" dirty="0"/>
              <a:t>https://www.youtube.com/watch?v=Iwpi1Lm6dFo</a:t>
            </a:r>
          </a:p>
        </p:txBody>
      </p:sp>
    </p:spTree>
    <p:extLst>
      <p:ext uri="{BB962C8B-B14F-4D97-AF65-F5344CB8AC3E}">
        <p14:creationId xmlns:p14="http://schemas.microsoft.com/office/powerpoint/2010/main" val="148729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332-DEAC-942E-409B-0A0F15558D75}"/>
              </a:ext>
            </a:extLst>
          </p:cNvPr>
          <p:cNvSpPr>
            <a:spLocks noGrp="1"/>
          </p:cNvSpPr>
          <p:nvPr>
            <p:ph type="title"/>
          </p:nvPr>
        </p:nvSpPr>
        <p:spPr/>
        <p:txBody>
          <a:bodyPr/>
          <a:lstStyle/>
          <a:p>
            <a:r>
              <a:rPr lang="en-GB" dirty="0"/>
              <a:t>Implications for addressing technical debt</a:t>
            </a:r>
          </a:p>
        </p:txBody>
      </p:sp>
      <p:sp>
        <p:nvSpPr>
          <p:cNvPr id="3" name="Content Placeholder 2">
            <a:extLst>
              <a:ext uri="{FF2B5EF4-FFF2-40B4-BE49-F238E27FC236}">
                <a16:creationId xmlns:a16="http://schemas.microsoft.com/office/drawing/2014/main" id="{632857D3-5DAD-B403-0738-23C7BA5D28D6}"/>
              </a:ext>
            </a:extLst>
          </p:cNvPr>
          <p:cNvSpPr>
            <a:spLocks noGrp="1"/>
          </p:cNvSpPr>
          <p:nvPr>
            <p:ph idx="1"/>
          </p:nvPr>
        </p:nvSpPr>
        <p:spPr/>
        <p:txBody>
          <a:bodyPr/>
          <a:lstStyle/>
          <a:p>
            <a:pPr marL="0" indent="0">
              <a:buNone/>
            </a:pPr>
            <a:r>
              <a:rPr lang="en-GB" dirty="0"/>
              <a:t>If you want to shift decisions towards avoiding technical debt, then you must </a:t>
            </a:r>
            <a:r>
              <a:rPr lang="en-GB" b="1" dirty="0"/>
              <a:t>shift those technical debt arguments away from logic and towards emotion</a:t>
            </a:r>
            <a:r>
              <a:rPr lang="en-GB" dirty="0"/>
              <a:t>. </a:t>
            </a:r>
          </a:p>
        </p:txBody>
      </p:sp>
    </p:spTree>
    <p:extLst>
      <p:ext uri="{BB962C8B-B14F-4D97-AF65-F5344CB8AC3E}">
        <p14:creationId xmlns:p14="http://schemas.microsoft.com/office/powerpoint/2010/main" val="129048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24B8-83E0-22E1-F188-DCDBD5EB0CE8}"/>
              </a:ext>
            </a:extLst>
          </p:cNvPr>
          <p:cNvSpPr>
            <a:spLocks noGrp="1"/>
          </p:cNvSpPr>
          <p:nvPr>
            <p:ph type="title"/>
          </p:nvPr>
        </p:nvSpPr>
        <p:spPr/>
        <p:txBody>
          <a:bodyPr/>
          <a:lstStyle/>
          <a:p>
            <a:r>
              <a:rPr lang="en-GB" dirty="0"/>
              <a:t>Why do second hand car dealers valet their cars?</a:t>
            </a:r>
          </a:p>
        </p:txBody>
      </p:sp>
      <p:sp>
        <p:nvSpPr>
          <p:cNvPr id="3" name="Content Placeholder 2">
            <a:extLst>
              <a:ext uri="{FF2B5EF4-FFF2-40B4-BE49-F238E27FC236}">
                <a16:creationId xmlns:a16="http://schemas.microsoft.com/office/drawing/2014/main" id="{7293975E-57DD-F2A3-5B97-0952ACD1235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6869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Appeal to emotions through a story</a:t>
            </a:r>
          </a:p>
        </p:txBody>
      </p:sp>
      <p:sp>
        <p:nvSpPr>
          <p:cNvPr id="3" name="Content Placeholder 2">
            <a:extLst>
              <a:ext uri="{FF2B5EF4-FFF2-40B4-BE49-F238E27FC236}">
                <a16:creationId xmlns:a16="http://schemas.microsoft.com/office/drawing/2014/main" id="{5BF50749-7F83-EA8D-90E5-D26A52EA31C4}"/>
              </a:ext>
            </a:extLst>
          </p:cNvPr>
          <p:cNvSpPr>
            <a:spLocks noGrp="1"/>
          </p:cNvSpPr>
          <p:nvPr>
            <p:ph idx="1"/>
          </p:nvPr>
        </p:nvSpPr>
        <p:spPr/>
        <p:txBody>
          <a:bodyPr>
            <a:normAutofit/>
          </a:bodyPr>
          <a:lstStyle/>
          <a:p>
            <a:pPr marL="0" indent="0">
              <a:buNone/>
            </a:pPr>
            <a:r>
              <a:rPr lang="en-GB" dirty="0"/>
              <a:t>You need a good story. You want a story that fits the following criteria:</a:t>
            </a:r>
          </a:p>
          <a:p>
            <a:r>
              <a:rPr lang="en-GB" dirty="0"/>
              <a:t>The issue could not be addressed at the time (typically due to project pressures)</a:t>
            </a:r>
          </a:p>
          <a:p>
            <a:r>
              <a:rPr lang="en-GB" dirty="0"/>
              <a:t>The business stakeholders assured everyone the issue would be fixed in the future</a:t>
            </a:r>
          </a:p>
          <a:p>
            <a:r>
              <a:rPr lang="en-GB" dirty="0"/>
              <a:t>Repeated opportunities to fix it were passed over</a:t>
            </a:r>
          </a:p>
          <a:p>
            <a:r>
              <a:rPr lang="en-GB" dirty="0"/>
              <a:t>Not fixing the issue became painful</a:t>
            </a:r>
          </a:p>
          <a:p>
            <a:pPr marL="0" indent="0">
              <a:buNone/>
            </a:pPr>
            <a:endParaRPr lang="en-GB" dirty="0"/>
          </a:p>
          <a:p>
            <a:pPr marL="0" indent="0">
              <a:buNone/>
            </a:pPr>
            <a:r>
              <a:rPr lang="en-GB" b="1" dirty="0"/>
              <a:t>&lt;Example story here&gt;</a:t>
            </a:r>
          </a:p>
        </p:txBody>
      </p:sp>
    </p:spTree>
    <p:extLst>
      <p:ext uri="{BB962C8B-B14F-4D97-AF65-F5344CB8AC3E}">
        <p14:creationId xmlns:p14="http://schemas.microsoft.com/office/powerpoint/2010/main" val="317628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AA3D-5467-E748-B86F-9F8584BB78B9}"/>
              </a:ext>
            </a:extLst>
          </p:cNvPr>
          <p:cNvSpPr>
            <a:spLocks noGrp="1"/>
          </p:cNvSpPr>
          <p:nvPr>
            <p:ph type="title"/>
          </p:nvPr>
        </p:nvSpPr>
        <p:spPr/>
        <p:txBody>
          <a:bodyPr/>
          <a:lstStyle/>
          <a:p>
            <a:r>
              <a:rPr lang="en-GB" dirty="0"/>
              <a:t>Exercise - Appeal to emotions through a story</a:t>
            </a:r>
          </a:p>
        </p:txBody>
      </p:sp>
      <p:sp>
        <p:nvSpPr>
          <p:cNvPr id="3" name="Content Placeholder 2">
            <a:extLst>
              <a:ext uri="{FF2B5EF4-FFF2-40B4-BE49-F238E27FC236}">
                <a16:creationId xmlns:a16="http://schemas.microsoft.com/office/drawing/2014/main" id="{5BF50749-7F83-EA8D-90E5-D26A52EA31C4}"/>
              </a:ext>
            </a:extLst>
          </p:cNvPr>
          <p:cNvSpPr>
            <a:spLocks noGrp="1"/>
          </p:cNvSpPr>
          <p:nvPr>
            <p:ph idx="1"/>
          </p:nvPr>
        </p:nvSpPr>
        <p:spPr/>
        <p:txBody>
          <a:bodyPr/>
          <a:lstStyle/>
          <a:p>
            <a:r>
              <a:rPr lang="en-GB" dirty="0"/>
              <a:t>Develop a story about a specific technical debt at your organisation.</a:t>
            </a:r>
          </a:p>
          <a:p>
            <a:r>
              <a:rPr lang="en-GB" dirty="0"/>
              <a:t>Think how it could be used to appeal to the affect heuristic of decision-makers considering a technical debt trade-off.</a:t>
            </a:r>
          </a:p>
        </p:txBody>
      </p:sp>
    </p:spTree>
    <p:extLst>
      <p:ext uri="{BB962C8B-B14F-4D97-AF65-F5344CB8AC3E}">
        <p14:creationId xmlns:p14="http://schemas.microsoft.com/office/powerpoint/2010/main" val="134015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BREAK</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4089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Understanding trade-off decisions</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normAutofit/>
          </a:bodyPr>
          <a:lstStyle/>
          <a:p>
            <a:r>
              <a:rPr lang="en-GB" sz="4400" dirty="0"/>
              <a:t>Mitigation approaches </a:t>
            </a:r>
          </a:p>
        </p:txBody>
      </p:sp>
    </p:spTree>
    <p:extLst>
      <p:ext uri="{BB962C8B-B14F-4D97-AF65-F5344CB8AC3E}">
        <p14:creationId xmlns:p14="http://schemas.microsoft.com/office/powerpoint/2010/main" val="195686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96D9-7A0D-6EEA-1A78-ABD90D24512E}"/>
              </a:ext>
            </a:extLst>
          </p:cNvPr>
          <p:cNvSpPr>
            <a:spLocks noGrp="1"/>
          </p:cNvSpPr>
          <p:nvPr>
            <p:ph type="title"/>
          </p:nvPr>
        </p:nvSpPr>
        <p:spPr/>
        <p:txBody>
          <a:bodyPr/>
          <a:lstStyle/>
          <a:p>
            <a:r>
              <a:rPr lang="en-GB" dirty="0"/>
              <a:t>Precision and Valence</a:t>
            </a:r>
          </a:p>
        </p:txBody>
      </p:sp>
      <p:sp>
        <p:nvSpPr>
          <p:cNvPr id="3" name="Content Placeholder 2">
            <a:extLst>
              <a:ext uri="{FF2B5EF4-FFF2-40B4-BE49-F238E27FC236}">
                <a16:creationId xmlns:a16="http://schemas.microsoft.com/office/drawing/2014/main" id="{A458B6CE-65B4-5F32-1054-0D8BCB6481B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4991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77A8-B636-18E6-1E70-B203251334BF}"/>
              </a:ext>
            </a:extLst>
          </p:cNvPr>
          <p:cNvSpPr>
            <a:spLocks noGrp="1"/>
          </p:cNvSpPr>
          <p:nvPr>
            <p:ph type="title"/>
          </p:nvPr>
        </p:nvSpPr>
        <p:spPr/>
        <p:txBody>
          <a:bodyPr/>
          <a:lstStyle/>
          <a:p>
            <a:r>
              <a:rPr lang="en-GB" dirty="0"/>
              <a:t>Remember this?</a:t>
            </a:r>
            <a:br>
              <a:rPr lang="en-GB" dirty="0"/>
            </a:br>
            <a:r>
              <a:rPr lang="en-GB" dirty="0"/>
              <a:t>Which dictionary is more valuable?</a:t>
            </a:r>
          </a:p>
        </p:txBody>
      </p:sp>
      <p:sp>
        <p:nvSpPr>
          <p:cNvPr id="3" name="Content Placeholder 2">
            <a:extLst>
              <a:ext uri="{FF2B5EF4-FFF2-40B4-BE49-F238E27FC236}">
                <a16:creationId xmlns:a16="http://schemas.microsoft.com/office/drawing/2014/main" id="{1103A414-5E1E-59CC-D4E0-33701FD78FDA}"/>
              </a:ext>
            </a:extLst>
          </p:cNvPr>
          <p:cNvSpPr>
            <a:spLocks noGrp="1"/>
          </p:cNvSpPr>
          <p:nvPr>
            <p:ph idx="1"/>
          </p:nvPr>
        </p:nvSpPr>
        <p:spPr>
          <a:xfrm>
            <a:off x="838200" y="4219073"/>
            <a:ext cx="10515600" cy="2273802"/>
          </a:xfrm>
        </p:spPr>
        <p:txBody>
          <a:bodyPr>
            <a:normAutofit fontScale="92500" lnSpcReduction="10000"/>
          </a:bodyPr>
          <a:lstStyle/>
          <a:p>
            <a:r>
              <a:rPr lang="en-GB" dirty="0"/>
              <a:t>You previously valued one of these two music dictionaries</a:t>
            </a:r>
          </a:p>
          <a:p>
            <a:r>
              <a:rPr lang="en-GB" dirty="0"/>
              <a:t>Which would you pay more money for?</a:t>
            </a:r>
          </a:p>
          <a:p>
            <a:r>
              <a:rPr lang="en-GB" dirty="0"/>
              <a:t>We actually valued dictionary A more highly</a:t>
            </a:r>
          </a:p>
          <a:p>
            <a:r>
              <a:rPr lang="en-GB" dirty="0"/>
              <a:t>Why?</a:t>
            </a:r>
          </a:p>
          <a:p>
            <a:r>
              <a:rPr lang="en-GB" dirty="0"/>
              <a:t>Explained later</a:t>
            </a:r>
          </a:p>
        </p:txBody>
      </p:sp>
      <p:pic>
        <p:nvPicPr>
          <p:cNvPr id="5" name="Picture 4" descr="A black and white image of a book&#10;&#10;Description automatically generated">
            <a:extLst>
              <a:ext uri="{FF2B5EF4-FFF2-40B4-BE49-F238E27FC236}">
                <a16:creationId xmlns:a16="http://schemas.microsoft.com/office/drawing/2014/main" id="{1F896CF5-DAB5-4949-6384-4CDE151F7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368" y="1690688"/>
            <a:ext cx="5053263" cy="2247666"/>
          </a:xfrm>
          <a:prstGeom prst="rect">
            <a:avLst/>
          </a:prstGeom>
        </p:spPr>
      </p:pic>
    </p:spTree>
    <p:extLst>
      <p:ext uri="{BB962C8B-B14F-4D97-AF65-F5344CB8AC3E}">
        <p14:creationId xmlns:p14="http://schemas.microsoft.com/office/powerpoint/2010/main" val="289679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96D9-7A0D-6EEA-1A78-ABD90D24512E}"/>
              </a:ext>
            </a:extLst>
          </p:cNvPr>
          <p:cNvSpPr>
            <a:spLocks noGrp="1"/>
          </p:cNvSpPr>
          <p:nvPr>
            <p:ph type="title"/>
          </p:nvPr>
        </p:nvSpPr>
        <p:spPr/>
        <p:txBody>
          <a:bodyPr/>
          <a:lstStyle/>
          <a:p>
            <a:r>
              <a:rPr lang="en-GB" dirty="0"/>
              <a:t>Exercise - Precision and Valence</a:t>
            </a:r>
          </a:p>
        </p:txBody>
      </p:sp>
      <p:sp>
        <p:nvSpPr>
          <p:cNvPr id="3" name="Content Placeholder 2">
            <a:extLst>
              <a:ext uri="{FF2B5EF4-FFF2-40B4-BE49-F238E27FC236}">
                <a16:creationId xmlns:a16="http://schemas.microsoft.com/office/drawing/2014/main" id="{A458B6CE-65B4-5F32-1054-0D8BCB6481B3}"/>
              </a:ext>
            </a:extLst>
          </p:cNvPr>
          <p:cNvSpPr>
            <a:spLocks noGrp="1"/>
          </p:cNvSpPr>
          <p:nvPr>
            <p:ph idx="1"/>
          </p:nvPr>
        </p:nvSpPr>
        <p:spPr/>
        <p:txBody>
          <a:bodyPr/>
          <a:lstStyle/>
          <a:p>
            <a:r>
              <a:rPr lang="en-GB" dirty="0"/>
              <a:t>Break into groups.</a:t>
            </a:r>
          </a:p>
          <a:p>
            <a:r>
              <a:rPr lang="en-GB" dirty="0"/>
              <a:t>Discuss and explore how you can increase the precision of any characteristics of technical debt.</a:t>
            </a:r>
          </a:p>
        </p:txBody>
      </p:sp>
    </p:spTree>
    <p:extLst>
      <p:ext uri="{BB962C8B-B14F-4D97-AF65-F5344CB8AC3E}">
        <p14:creationId xmlns:p14="http://schemas.microsoft.com/office/powerpoint/2010/main" val="416337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Ulysses contracts</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2240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Agenda</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1065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Exercise - Ulysses contracts</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701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Simultaneous versus sequential decisions</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93885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Exercise - Simultaneous vs sequential decisions</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9709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Pre-mortem technique</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2204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F3F-3833-F5D7-41E8-E54D76C89D7F}"/>
              </a:ext>
            </a:extLst>
          </p:cNvPr>
          <p:cNvSpPr>
            <a:spLocks noGrp="1"/>
          </p:cNvSpPr>
          <p:nvPr>
            <p:ph type="title"/>
          </p:nvPr>
        </p:nvSpPr>
        <p:spPr/>
        <p:txBody>
          <a:bodyPr/>
          <a:lstStyle/>
          <a:p>
            <a:r>
              <a:rPr lang="en-GB" dirty="0"/>
              <a:t>Exercise - Pre-mortem technique</a:t>
            </a:r>
          </a:p>
        </p:txBody>
      </p:sp>
      <p:sp>
        <p:nvSpPr>
          <p:cNvPr id="3" name="Content Placeholder 2">
            <a:extLst>
              <a:ext uri="{FF2B5EF4-FFF2-40B4-BE49-F238E27FC236}">
                <a16:creationId xmlns:a16="http://schemas.microsoft.com/office/drawing/2014/main" id="{0B86B706-1BA3-B5C8-4403-E0DE8F3D554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8776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3075-8EF5-0920-F2A2-530A6AEC6D91}"/>
              </a:ext>
            </a:extLst>
          </p:cNvPr>
          <p:cNvSpPr>
            <a:spLocks noGrp="1"/>
          </p:cNvSpPr>
          <p:nvPr>
            <p:ph type="title"/>
          </p:nvPr>
        </p:nvSpPr>
        <p:spPr/>
        <p:txBody>
          <a:bodyPr/>
          <a:lstStyle/>
          <a:p>
            <a:r>
              <a:rPr lang="en-GB" dirty="0"/>
              <a:t>Other factors that influence decisions</a:t>
            </a:r>
          </a:p>
        </p:txBody>
      </p:sp>
      <p:sp>
        <p:nvSpPr>
          <p:cNvPr id="3" name="Content Placeholder 2">
            <a:extLst>
              <a:ext uri="{FF2B5EF4-FFF2-40B4-BE49-F238E27FC236}">
                <a16:creationId xmlns:a16="http://schemas.microsoft.com/office/drawing/2014/main" id="{82B60395-18F4-A835-D129-2922E6A239AC}"/>
              </a:ext>
            </a:extLst>
          </p:cNvPr>
          <p:cNvSpPr>
            <a:spLocks noGrp="1"/>
          </p:cNvSpPr>
          <p:nvPr>
            <p:ph idx="1"/>
          </p:nvPr>
        </p:nvSpPr>
        <p:spPr/>
        <p:txBody>
          <a:bodyPr/>
          <a:lstStyle/>
          <a:p>
            <a:r>
              <a:rPr lang="en-GB" dirty="0"/>
              <a:t>Overdue projects and crazy risk taking</a:t>
            </a:r>
          </a:p>
          <a:p>
            <a:r>
              <a:rPr lang="en-GB" dirty="0"/>
              <a:t>Effect of time constraints</a:t>
            </a:r>
          </a:p>
          <a:p>
            <a:r>
              <a:rPr lang="en-GB" dirty="0"/>
              <a:t>Hyperbolic discounting</a:t>
            </a:r>
          </a:p>
        </p:txBody>
      </p:sp>
    </p:spTree>
    <p:extLst>
      <p:ext uri="{BB962C8B-B14F-4D97-AF65-F5344CB8AC3E}">
        <p14:creationId xmlns:p14="http://schemas.microsoft.com/office/powerpoint/2010/main" val="261140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4428-1535-6CD8-3295-A24F6A2A7AAD}"/>
              </a:ext>
            </a:extLst>
          </p:cNvPr>
          <p:cNvSpPr>
            <a:spLocks noGrp="1"/>
          </p:cNvSpPr>
          <p:nvPr>
            <p:ph type="title"/>
          </p:nvPr>
        </p:nvSpPr>
        <p:spPr/>
        <p:txBody>
          <a:bodyPr/>
          <a:lstStyle/>
          <a:p>
            <a:r>
              <a:rPr lang="en-GB" dirty="0"/>
              <a:t>Overdue projects and crazy risk taking</a:t>
            </a:r>
          </a:p>
        </p:txBody>
      </p:sp>
      <p:sp>
        <p:nvSpPr>
          <p:cNvPr id="3" name="Content Placeholder 2">
            <a:extLst>
              <a:ext uri="{FF2B5EF4-FFF2-40B4-BE49-F238E27FC236}">
                <a16:creationId xmlns:a16="http://schemas.microsoft.com/office/drawing/2014/main" id="{5D336C58-EC88-96E5-084D-6009CD18A32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62991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4EAB-8AEC-150F-6A00-C87418A5DF54}"/>
              </a:ext>
            </a:extLst>
          </p:cNvPr>
          <p:cNvSpPr>
            <a:spLocks noGrp="1"/>
          </p:cNvSpPr>
          <p:nvPr>
            <p:ph type="title"/>
          </p:nvPr>
        </p:nvSpPr>
        <p:spPr/>
        <p:txBody>
          <a:bodyPr/>
          <a:lstStyle/>
          <a:p>
            <a:r>
              <a:rPr lang="en-GB" dirty="0"/>
              <a:t>Effect of time constraints</a:t>
            </a:r>
          </a:p>
        </p:txBody>
      </p:sp>
      <p:sp>
        <p:nvSpPr>
          <p:cNvPr id="3" name="Content Placeholder 2">
            <a:extLst>
              <a:ext uri="{FF2B5EF4-FFF2-40B4-BE49-F238E27FC236}">
                <a16:creationId xmlns:a16="http://schemas.microsoft.com/office/drawing/2014/main" id="{2EBE8C6D-FCE6-0420-BB5E-AA7FF3D4CCD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4583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2CF-1E33-800A-9423-C0484FC0A559}"/>
              </a:ext>
            </a:extLst>
          </p:cNvPr>
          <p:cNvSpPr>
            <a:spLocks noGrp="1"/>
          </p:cNvSpPr>
          <p:nvPr>
            <p:ph type="title"/>
          </p:nvPr>
        </p:nvSpPr>
        <p:spPr/>
        <p:txBody>
          <a:bodyPr/>
          <a:lstStyle/>
          <a:p>
            <a:r>
              <a:rPr lang="en-GB" dirty="0"/>
              <a:t>Hyperbolic discounting</a:t>
            </a:r>
          </a:p>
        </p:txBody>
      </p:sp>
      <p:sp>
        <p:nvSpPr>
          <p:cNvPr id="3" name="Content Placeholder 2">
            <a:extLst>
              <a:ext uri="{FF2B5EF4-FFF2-40B4-BE49-F238E27FC236}">
                <a16:creationId xmlns:a16="http://schemas.microsoft.com/office/drawing/2014/main" id="{87CF3D31-BDC3-F55E-1E78-E0C679C75DB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8797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8EF0-68D0-5F75-F4EA-29C50F8E88AB}"/>
              </a:ext>
            </a:extLst>
          </p:cNvPr>
          <p:cNvSpPr>
            <a:spLocks noGrp="1"/>
          </p:cNvSpPr>
          <p:nvPr>
            <p:ph type="title"/>
          </p:nvPr>
        </p:nvSpPr>
        <p:spPr/>
        <p:txBody>
          <a:bodyPr/>
          <a:lstStyle/>
          <a:p>
            <a:r>
              <a:rPr lang="en-GB" dirty="0"/>
              <a:t>Exercise - how to change decision-makers perception of technical debt</a:t>
            </a:r>
          </a:p>
        </p:txBody>
      </p:sp>
      <p:sp>
        <p:nvSpPr>
          <p:cNvPr id="3" name="Content Placeholder 2">
            <a:extLst>
              <a:ext uri="{FF2B5EF4-FFF2-40B4-BE49-F238E27FC236}">
                <a16:creationId xmlns:a16="http://schemas.microsoft.com/office/drawing/2014/main" id="{F058DE2C-70D2-4AA2-F34E-32A138D0167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0243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4139-38BC-7172-DA0C-C4919DEA4CAC}"/>
              </a:ext>
            </a:extLst>
          </p:cNvPr>
          <p:cNvSpPr>
            <a:spLocks noGrp="1"/>
          </p:cNvSpPr>
          <p:nvPr>
            <p:ph type="title"/>
          </p:nvPr>
        </p:nvSpPr>
        <p:spPr>
          <a:xfrm>
            <a:off x="838200" y="213526"/>
            <a:ext cx="10515600" cy="1325563"/>
          </a:xfrm>
        </p:spPr>
        <p:txBody>
          <a:bodyPr/>
          <a:lstStyle/>
          <a:p>
            <a:pPr algn="ctr"/>
            <a:r>
              <a:rPr lang="en-GB" dirty="0"/>
              <a:t>Agenda</a:t>
            </a:r>
          </a:p>
        </p:txBody>
      </p:sp>
      <p:sp>
        <p:nvSpPr>
          <p:cNvPr id="3" name="Content Placeholder 2">
            <a:extLst>
              <a:ext uri="{FF2B5EF4-FFF2-40B4-BE49-F238E27FC236}">
                <a16:creationId xmlns:a16="http://schemas.microsoft.com/office/drawing/2014/main" id="{18E801A7-3E9C-7EFF-4922-978D898A68F2}"/>
              </a:ext>
            </a:extLst>
          </p:cNvPr>
          <p:cNvSpPr>
            <a:spLocks noGrp="1"/>
          </p:cNvSpPr>
          <p:nvPr>
            <p:ph sz="half" idx="1"/>
          </p:nvPr>
        </p:nvSpPr>
        <p:spPr>
          <a:xfrm>
            <a:off x="534154" y="1403287"/>
            <a:ext cx="5485646" cy="4773676"/>
          </a:xfrm>
        </p:spPr>
        <p:txBody>
          <a:bodyPr>
            <a:normAutofit fontScale="92500" lnSpcReduction="10000"/>
          </a:bodyPr>
          <a:lstStyle/>
          <a:p>
            <a:pPr marL="0" indent="0" algn="ctr">
              <a:buNone/>
            </a:pPr>
            <a:r>
              <a:rPr lang="en-GB" b="1" dirty="0"/>
              <a:t>Day 1</a:t>
            </a:r>
          </a:p>
          <a:p>
            <a:r>
              <a:rPr lang="en-GB" dirty="0"/>
              <a:t>Introduction (30 minutes)</a:t>
            </a:r>
          </a:p>
          <a:p>
            <a:r>
              <a:rPr lang="en-GB" dirty="0"/>
              <a:t>Understanding trade-offs (90 m)</a:t>
            </a:r>
          </a:p>
          <a:p>
            <a:r>
              <a:rPr lang="en-GB" dirty="0"/>
              <a:t>BREAK (15 m)</a:t>
            </a:r>
          </a:p>
          <a:p>
            <a:r>
              <a:rPr lang="en-GB" dirty="0"/>
              <a:t>Understanding trade-offs (90 m)</a:t>
            </a:r>
          </a:p>
          <a:p>
            <a:r>
              <a:rPr lang="en-GB" dirty="0"/>
              <a:t>LUNCH (60 minutes)</a:t>
            </a:r>
          </a:p>
          <a:p>
            <a:r>
              <a:rPr lang="en-GB" dirty="0"/>
              <a:t>Understanding systems effects (90 m)</a:t>
            </a:r>
          </a:p>
          <a:p>
            <a:r>
              <a:rPr lang="en-GB" dirty="0"/>
              <a:t>BREAK (15 m)</a:t>
            </a:r>
          </a:p>
          <a:p>
            <a:r>
              <a:rPr lang="en-GB" dirty="0"/>
              <a:t>Anti-patterns (90 m)</a:t>
            </a:r>
          </a:p>
          <a:p>
            <a:r>
              <a:rPr lang="en-GB" dirty="0"/>
              <a:t>Summary of day 1 (15 m)</a:t>
            </a:r>
          </a:p>
        </p:txBody>
      </p:sp>
      <p:sp>
        <p:nvSpPr>
          <p:cNvPr id="7" name="Content Placeholder 6">
            <a:extLst>
              <a:ext uri="{FF2B5EF4-FFF2-40B4-BE49-F238E27FC236}">
                <a16:creationId xmlns:a16="http://schemas.microsoft.com/office/drawing/2014/main" id="{5AE08B33-C841-1C32-5C72-7F1344525445}"/>
              </a:ext>
            </a:extLst>
          </p:cNvPr>
          <p:cNvSpPr>
            <a:spLocks noGrp="1"/>
          </p:cNvSpPr>
          <p:nvPr>
            <p:ph sz="half" idx="2"/>
          </p:nvPr>
        </p:nvSpPr>
        <p:spPr>
          <a:xfrm>
            <a:off x="6172200" y="1403287"/>
            <a:ext cx="5485646" cy="4773676"/>
          </a:xfrm>
        </p:spPr>
        <p:txBody>
          <a:bodyPr>
            <a:normAutofit fontScale="92500" lnSpcReduction="10000"/>
          </a:bodyPr>
          <a:lstStyle/>
          <a:p>
            <a:pPr marL="0" indent="0" algn="ctr">
              <a:buNone/>
            </a:pPr>
            <a:r>
              <a:rPr lang="en-GB" b="1" dirty="0"/>
              <a:t>Day 2</a:t>
            </a:r>
            <a:endParaRPr lang="en-GB" dirty="0"/>
          </a:p>
          <a:p>
            <a:r>
              <a:rPr lang="en-GB" dirty="0"/>
              <a:t>Recap of day 1 (15 m)</a:t>
            </a:r>
          </a:p>
          <a:p>
            <a:r>
              <a:rPr lang="en-GB" dirty="0"/>
              <a:t>Debt from an economics </a:t>
            </a:r>
            <a:r>
              <a:rPr lang="en-GB" dirty="0" err="1"/>
              <a:t>PoV</a:t>
            </a:r>
            <a:r>
              <a:rPr lang="en-GB" dirty="0"/>
              <a:t> (90 m)</a:t>
            </a:r>
          </a:p>
          <a:p>
            <a:r>
              <a:rPr lang="en-GB" dirty="0"/>
              <a:t>BREAK (15 m)</a:t>
            </a:r>
          </a:p>
          <a:p>
            <a:r>
              <a:rPr lang="en-GB" dirty="0"/>
              <a:t>Wicked problems, social complexity, and fragmentation (90 m)</a:t>
            </a:r>
          </a:p>
          <a:p>
            <a:r>
              <a:rPr lang="en-GB" dirty="0"/>
              <a:t>LUNCH (60 minutes)</a:t>
            </a:r>
          </a:p>
          <a:p>
            <a:r>
              <a:rPr lang="en-GB" dirty="0"/>
              <a:t>Putting it all together (180 m)</a:t>
            </a:r>
          </a:p>
          <a:p>
            <a:r>
              <a:rPr lang="en-GB" dirty="0"/>
              <a:t>Summary of day 1 and 2 (30 m)</a:t>
            </a:r>
          </a:p>
        </p:txBody>
      </p:sp>
    </p:spTree>
    <p:extLst>
      <p:ext uri="{BB962C8B-B14F-4D97-AF65-F5344CB8AC3E}">
        <p14:creationId xmlns:p14="http://schemas.microsoft.com/office/powerpoint/2010/main" val="1278162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3A36-3A7B-8D1B-3B05-B22E916D0F66}"/>
              </a:ext>
            </a:extLst>
          </p:cNvPr>
          <p:cNvSpPr>
            <a:spLocks noGrp="1"/>
          </p:cNvSpPr>
          <p:nvPr>
            <p:ph type="title"/>
          </p:nvPr>
        </p:nvSpPr>
        <p:spPr/>
        <p:txBody>
          <a:bodyPr/>
          <a:lstStyle/>
          <a:p>
            <a:r>
              <a:rPr lang="en-GB" dirty="0"/>
              <a:t>Summary – trade-off decisions</a:t>
            </a:r>
          </a:p>
        </p:txBody>
      </p:sp>
      <p:sp>
        <p:nvSpPr>
          <p:cNvPr id="3" name="Content Placeholder 2">
            <a:extLst>
              <a:ext uri="{FF2B5EF4-FFF2-40B4-BE49-F238E27FC236}">
                <a16:creationId xmlns:a16="http://schemas.microsoft.com/office/drawing/2014/main" id="{ADD26E36-FFE1-4406-B77F-4F1A1C5CE79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2062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LUNCH</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3356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Understanding systems effects </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72991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9B88-199C-1699-3005-9723B5AC6545}"/>
              </a:ext>
            </a:extLst>
          </p:cNvPr>
          <p:cNvSpPr>
            <a:spLocks noGrp="1"/>
          </p:cNvSpPr>
          <p:nvPr>
            <p:ph type="title"/>
          </p:nvPr>
        </p:nvSpPr>
        <p:spPr/>
        <p:txBody>
          <a:bodyPr/>
          <a:lstStyle/>
          <a:p>
            <a:r>
              <a:rPr lang="en-GB" dirty="0"/>
              <a:t>Understanding systems effects </a:t>
            </a:r>
          </a:p>
        </p:txBody>
      </p:sp>
      <p:graphicFrame>
        <p:nvGraphicFramePr>
          <p:cNvPr id="6" name="Diagram 5">
            <a:extLst>
              <a:ext uri="{FF2B5EF4-FFF2-40B4-BE49-F238E27FC236}">
                <a16:creationId xmlns:a16="http://schemas.microsoft.com/office/drawing/2014/main" id="{DA8B290E-26B3-A444-9526-F0BE0F0DA6A5}"/>
              </a:ext>
            </a:extLst>
          </p:cNvPr>
          <p:cNvGraphicFramePr/>
          <p:nvPr>
            <p:extLst>
              <p:ext uri="{D42A27DB-BD31-4B8C-83A1-F6EECF244321}">
                <p14:modId xmlns:p14="http://schemas.microsoft.com/office/powerpoint/2010/main" val="1645698598"/>
              </p:ext>
            </p:extLst>
          </p:nvPr>
        </p:nvGraphicFramePr>
        <p:xfrm>
          <a:off x="2417290" y="1796619"/>
          <a:ext cx="7357419" cy="4801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913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07B4-5C94-2533-90FD-6791313B693D}"/>
              </a:ext>
            </a:extLst>
          </p:cNvPr>
          <p:cNvSpPr>
            <a:spLocks noGrp="1"/>
          </p:cNvSpPr>
          <p:nvPr>
            <p:ph type="title"/>
          </p:nvPr>
        </p:nvSpPr>
        <p:spPr/>
        <p:txBody>
          <a:bodyPr/>
          <a:lstStyle/>
          <a:p>
            <a:r>
              <a:rPr lang="en-GB" dirty="0"/>
              <a:t>What is a system?</a:t>
            </a:r>
          </a:p>
        </p:txBody>
      </p:sp>
      <p:sp>
        <p:nvSpPr>
          <p:cNvPr id="3" name="Content Placeholder 2">
            <a:extLst>
              <a:ext uri="{FF2B5EF4-FFF2-40B4-BE49-F238E27FC236}">
                <a16:creationId xmlns:a16="http://schemas.microsoft.com/office/drawing/2014/main" id="{1917BC2B-2D6B-5DD9-78D9-DD996C25A75B}"/>
              </a:ext>
            </a:extLst>
          </p:cNvPr>
          <p:cNvSpPr>
            <a:spLocks noGrp="1"/>
          </p:cNvSpPr>
          <p:nvPr>
            <p:ph idx="1"/>
          </p:nvPr>
        </p:nvSpPr>
        <p:spPr/>
        <p:txBody>
          <a:bodyPr/>
          <a:lstStyle/>
          <a:p>
            <a:pPr marL="0" indent="0" algn="ctr">
              <a:buNone/>
            </a:pPr>
            <a:r>
              <a:rPr lang="en-GB" dirty="0"/>
              <a:t>A system is a set of elements or parts</a:t>
            </a:r>
          </a:p>
          <a:p>
            <a:pPr marL="0" indent="0" algn="ctr">
              <a:buNone/>
            </a:pPr>
            <a:r>
              <a:rPr lang="en-GB" dirty="0"/>
              <a:t> that is coherently organised and interconnected</a:t>
            </a:r>
          </a:p>
          <a:p>
            <a:pPr marL="0" indent="0" algn="ctr">
              <a:buNone/>
            </a:pPr>
            <a:r>
              <a:rPr lang="en-GB" dirty="0"/>
              <a:t> in a pattern or structure</a:t>
            </a:r>
          </a:p>
          <a:p>
            <a:pPr marL="0" indent="0" algn="ctr">
              <a:buNone/>
            </a:pPr>
            <a:r>
              <a:rPr lang="en-GB" dirty="0"/>
              <a:t> that produces a characteristic set of behaviours, </a:t>
            </a:r>
          </a:p>
          <a:p>
            <a:pPr marL="0" indent="0" algn="ctr">
              <a:buNone/>
            </a:pPr>
            <a:r>
              <a:rPr lang="en-GB" dirty="0"/>
              <a:t>often classified as its ‘function’ or ‘purpose’.</a:t>
            </a:r>
          </a:p>
          <a:p>
            <a:endParaRPr lang="en-GB" dirty="0"/>
          </a:p>
        </p:txBody>
      </p:sp>
    </p:spTree>
    <p:extLst>
      <p:ext uri="{BB962C8B-B14F-4D97-AF65-F5344CB8AC3E}">
        <p14:creationId xmlns:p14="http://schemas.microsoft.com/office/powerpoint/2010/main" val="1624302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EA84-E003-F8B2-C7DE-F298EB182FF5}"/>
              </a:ext>
            </a:extLst>
          </p:cNvPr>
          <p:cNvSpPr>
            <a:spLocks noGrp="1"/>
          </p:cNvSpPr>
          <p:nvPr>
            <p:ph type="title"/>
          </p:nvPr>
        </p:nvSpPr>
        <p:spPr/>
        <p:txBody>
          <a:bodyPr/>
          <a:lstStyle/>
          <a:p>
            <a:r>
              <a:rPr lang="en-GB" dirty="0"/>
              <a:t>Slinky Demo</a:t>
            </a:r>
          </a:p>
        </p:txBody>
      </p:sp>
      <p:sp>
        <p:nvSpPr>
          <p:cNvPr id="3" name="Content Placeholder 2">
            <a:extLst>
              <a:ext uri="{FF2B5EF4-FFF2-40B4-BE49-F238E27FC236}">
                <a16:creationId xmlns:a16="http://schemas.microsoft.com/office/drawing/2014/main" id="{DBF3D67D-6CCC-A4F6-1376-5CC72681695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85347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265-F73C-CD4F-0EE8-FF019008CC4C}"/>
              </a:ext>
            </a:extLst>
          </p:cNvPr>
          <p:cNvSpPr>
            <a:spLocks noGrp="1"/>
          </p:cNvSpPr>
          <p:nvPr>
            <p:ph type="title"/>
          </p:nvPr>
        </p:nvSpPr>
        <p:spPr/>
        <p:txBody>
          <a:bodyPr/>
          <a:lstStyle/>
          <a:p>
            <a:r>
              <a:rPr lang="en-GB" dirty="0"/>
              <a:t>The organisation as a system</a:t>
            </a:r>
          </a:p>
        </p:txBody>
      </p:sp>
      <p:pic>
        <p:nvPicPr>
          <p:cNvPr id="5" name="Picture 4" descr="A diagram of a company&#10;&#10;Description automatically generated">
            <a:extLst>
              <a:ext uri="{FF2B5EF4-FFF2-40B4-BE49-F238E27FC236}">
                <a16:creationId xmlns:a16="http://schemas.microsoft.com/office/drawing/2014/main" id="{05930171-81F8-BF54-D04B-045B94D1D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423" y="2490477"/>
            <a:ext cx="3470117" cy="2087824"/>
          </a:xfrm>
          <a:prstGeom prst="rect">
            <a:avLst/>
          </a:prstGeom>
        </p:spPr>
      </p:pic>
      <p:pic>
        <p:nvPicPr>
          <p:cNvPr id="7" name="Picture 6" descr="A diagram of a software development process&#10;&#10;Description automatically generated">
            <a:extLst>
              <a:ext uri="{FF2B5EF4-FFF2-40B4-BE49-F238E27FC236}">
                <a16:creationId xmlns:a16="http://schemas.microsoft.com/office/drawing/2014/main" id="{8CBC91D7-407F-C387-B342-577070883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4666" y="1933024"/>
            <a:ext cx="4328911" cy="2991951"/>
          </a:xfrm>
          <a:prstGeom prst="rect">
            <a:avLst/>
          </a:prstGeom>
        </p:spPr>
      </p:pic>
    </p:spTree>
    <p:extLst>
      <p:ext uri="{BB962C8B-B14F-4D97-AF65-F5344CB8AC3E}">
        <p14:creationId xmlns:p14="http://schemas.microsoft.com/office/powerpoint/2010/main" val="124573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6019-5D28-FFEA-79CF-64EB1716825B}"/>
              </a:ext>
            </a:extLst>
          </p:cNvPr>
          <p:cNvSpPr>
            <a:spLocks noGrp="1"/>
          </p:cNvSpPr>
          <p:nvPr>
            <p:ph type="title"/>
          </p:nvPr>
        </p:nvSpPr>
        <p:spPr/>
        <p:txBody>
          <a:bodyPr/>
          <a:lstStyle/>
          <a:p>
            <a:r>
              <a:rPr lang="en-GB" dirty="0"/>
              <a:t>Crucial difference between IT systems and social systems</a:t>
            </a:r>
          </a:p>
        </p:txBody>
      </p:sp>
      <p:sp>
        <p:nvSpPr>
          <p:cNvPr id="3" name="Content Placeholder 2">
            <a:extLst>
              <a:ext uri="{FF2B5EF4-FFF2-40B4-BE49-F238E27FC236}">
                <a16:creationId xmlns:a16="http://schemas.microsoft.com/office/drawing/2014/main" id="{CE393166-89B4-7263-C935-4FE93591744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251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E088-2A40-93B7-7EB7-5D82B2C11328}"/>
              </a:ext>
            </a:extLst>
          </p:cNvPr>
          <p:cNvSpPr>
            <a:spLocks noGrp="1"/>
          </p:cNvSpPr>
          <p:nvPr>
            <p:ph type="title"/>
          </p:nvPr>
        </p:nvSpPr>
        <p:spPr/>
        <p:txBody>
          <a:bodyPr/>
          <a:lstStyle/>
          <a:p>
            <a:r>
              <a:rPr lang="en-GB" dirty="0"/>
              <a:t>Introducing change – the Prohibition problem</a:t>
            </a:r>
          </a:p>
        </p:txBody>
      </p:sp>
      <p:sp>
        <p:nvSpPr>
          <p:cNvPr id="3" name="Content Placeholder 2">
            <a:extLst>
              <a:ext uri="{FF2B5EF4-FFF2-40B4-BE49-F238E27FC236}">
                <a16:creationId xmlns:a16="http://schemas.microsoft.com/office/drawing/2014/main" id="{4FB8AD16-D625-6129-CA8F-0F7C2FC7652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46525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653A-B4F0-3E4D-2428-1A69DD313FDC}"/>
              </a:ext>
            </a:extLst>
          </p:cNvPr>
          <p:cNvSpPr>
            <a:spLocks noGrp="1"/>
          </p:cNvSpPr>
          <p:nvPr>
            <p:ph type="title"/>
          </p:nvPr>
        </p:nvSpPr>
        <p:spPr/>
        <p:txBody>
          <a:bodyPr/>
          <a:lstStyle/>
          <a:p>
            <a:r>
              <a:rPr lang="en-GB" dirty="0"/>
              <a:t>Common dynamic system behaviours </a:t>
            </a:r>
          </a:p>
        </p:txBody>
      </p:sp>
      <p:sp>
        <p:nvSpPr>
          <p:cNvPr id="3" name="Content Placeholder 2">
            <a:extLst>
              <a:ext uri="{FF2B5EF4-FFF2-40B4-BE49-F238E27FC236}">
                <a16:creationId xmlns:a16="http://schemas.microsoft.com/office/drawing/2014/main" id="{6D5A7BAB-D2E7-F032-9116-351AAA364EF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603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Introduction</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5979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F868-E500-5E9D-EE29-0EE95FD261A2}"/>
              </a:ext>
            </a:extLst>
          </p:cNvPr>
          <p:cNvSpPr>
            <a:spLocks noGrp="1"/>
          </p:cNvSpPr>
          <p:nvPr>
            <p:ph type="title"/>
          </p:nvPr>
        </p:nvSpPr>
        <p:spPr/>
        <p:txBody>
          <a:bodyPr/>
          <a:lstStyle/>
          <a:p>
            <a:r>
              <a:rPr lang="en-GB" dirty="0"/>
              <a:t>Exponential growth</a:t>
            </a:r>
          </a:p>
        </p:txBody>
      </p:sp>
      <p:pic>
        <p:nvPicPr>
          <p:cNvPr id="9" name="Content Placeholder 8" descr="A graph with a line&#10;&#10;Description automatically generated">
            <a:extLst>
              <a:ext uri="{FF2B5EF4-FFF2-40B4-BE49-F238E27FC236}">
                <a16:creationId xmlns:a16="http://schemas.microsoft.com/office/drawing/2014/main" id="{FE7A05BA-8296-0E38-2F10-47C28E0888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150" y="1310186"/>
            <a:ext cx="7105830" cy="4866778"/>
          </a:xfrm>
        </p:spPr>
      </p:pic>
    </p:spTree>
    <p:extLst>
      <p:ext uri="{BB962C8B-B14F-4D97-AF65-F5344CB8AC3E}">
        <p14:creationId xmlns:p14="http://schemas.microsoft.com/office/powerpoint/2010/main" val="3051880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74C5-C7EC-B07C-8874-214B3B4FA73F}"/>
              </a:ext>
            </a:extLst>
          </p:cNvPr>
          <p:cNvSpPr>
            <a:spLocks noGrp="1"/>
          </p:cNvSpPr>
          <p:nvPr>
            <p:ph type="title"/>
          </p:nvPr>
        </p:nvSpPr>
        <p:spPr/>
        <p:txBody>
          <a:bodyPr/>
          <a:lstStyle/>
          <a:p>
            <a:r>
              <a:rPr lang="en-GB" dirty="0"/>
              <a:t>Balancing behaviour</a:t>
            </a:r>
          </a:p>
        </p:txBody>
      </p:sp>
      <p:pic>
        <p:nvPicPr>
          <p:cNvPr id="5" name="Picture 4" descr="A graph with a curve&#10;&#10;Description automatically generated">
            <a:extLst>
              <a:ext uri="{FF2B5EF4-FFF2-40B4-BE49-F238E27FC236}">
                <a16:creationId xmlns:a16="http://schemas.microsoft.com/office/drawing/2014/main" id="{900760E8-2A18-FB6A-F87F-55CF1DDF8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108" y="1433015"/>
            <a:ext cx="7702103" cy="5164781"/>
          </a:xfrm>
          <a:prstGeom prst="rect">
            <a:avLst/>
          </a:prstGeom>
        </p:spPr>
      </p:pic>
    </p:spTree>
    <p:extLst>
      <p:ext uri="{BB962C8B-B14F-4D97-AF65-F5344CB8AC3E}">
        <p14:creationId xmlns:p14="http://schemas.microsoft.com/office/powerpoint/2010/main" val="2462941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DAAA-8326-DD98-965D-2E11EABED4E4}"/>
              </a:ext>
            </a:extLst>
          </p:cNvPr>
          <p:cNvSpPr>
            <a:spLocks noGrp="1"/>
          </p:cNvSpPr>
          <p:nvPr>
            <p:ph type="title"/>
          </p:nvPr>
        </p:nvSpPr>
        <p:spPr/>
        <p:txBody>
          <a:bodyPr/>
          <a:lstStyle/>
          <a:p>
            <a:r>
              <a:rPr lang="en-GB" dirty="0"/>
              <a:t>Growth, then levelling off</a:t>
            </a:r>
          </a:p>
        </p:txBody>
      </p:sp>
      <p:pic>
        <p:nvPicPr>
          <p:cNvPr id="5" name="Picture 4" descr="A graph with a line&#10;&#10;Description automatically generated">
            <a:extLst>
              <a:ext uri="{FF2B5EF4-FFF2-40B4-BE49-F238E27FC236}">
                <a16:creationId xmlns:a16="http://schemas.microsoft.com/office/drawing/2014/main" id="{F4FB7159-53DE-B57F-82E8-EFFC91596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495" y="1542197"/>
            <a:ext cx="6901641" cy="4636079"/>
          </a:xfrm>
          <a:prstGeom prst="rect">
            <a:avLst/>
          </a:prstGeom>
        </p:spPr>
      </p:pic>
    </p:spTree>
    <p:extLst>
      <p:ext uri="{BB962C8B-B14F-4D97-AF65-F5344CB8AC3E}">
        <p14:creationId xmlns:p14="http://schemas.microsoft.com/office/powerpoint/2010/main" val="2096949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B11C-B6CE-8023-4094-9405C1B5BA8E}"/>
              </a:ext>
            </a:extLst>
          </p:cNvPr>
          <p:cNvSpPr>
            <a:spLocks noGrp="1"/>
          </p:cNvSpPr>
          <p:nvPr>
            <p:ph type="title"/>
          </p:nvPr>
        </p:nvSpPr>
        <p:spPr/>
        <p:txBody>
          <a:bodyPr/>
          <a:lstStyle/>
          <a:p>
            <a:r>
              <a:rPr lang="en-GB" dirty="0"/>
              <a:t>Overshoot and collapse</a:t>
            </a:r>
          </a:p>
        </p:txBody>
      </p:sp>
      <p:pic>
        <p:nvPicPr>
          <p:cNvPr id="5" name="Picture 4" descr="A graph with a line&#10;&#10;Description automatically generated">
            <a:extLst>
              <a:ext uri="{FF2B5EF4-FFF2-40B4-BE49-F238E27FC236}">
                <a16:creationId xmlns:a16="http://schemas.microsoft.com/office/drawing/2014/main" id="{04787327-B687-445E-FB6B-6902320BD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72" y="1528549"/>
            <a:ext cx="6268148" cy="4596642"/>
          </a:xfrm>
          <a:prstGeom prst="rect">
            <a:avLst/>
          </a:prstGeom>
        </p:spPr>
      </p:pic>
    </p:spTree>
    <p:extLst>
      <p:ext uri="{BB962C8B-B14F-4D97-AF65-F5344CB8AC3E}">
        <p14:creationId xmlns:p14="http://schemas.microsoft.com/office/powerpoint/2010/main" val="1052938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81F9-376C-2417-3D06-ACF66D760152}"/>
              </a:ext>
            </a:extLst>
          </p:cNvPr>
          <p:cNvSpPr>
            <a:spLocks noGrp="1"/>
          </p:cNvSpPr>
          <p:nvPr>
            <p:ph type="title"/>
          </p:nvPr>
        </p:nvSpPr>
        <p:spPr/>
        <p:txBody>
          <a:bodyPr/>
          <a:lstStyle/>
          <a:p>
            <a:r>
              <a:rPr lang="en-GB" dirty="0"/>
              <a:t>Systems, individuals, and technical debt</a:t>
            </a:r>
          </a:p>
        </p:txBody>
      </p:sp>
      <p:sp>
        <p:nvSpPr>
          <p:cNvPr id="3" name="Content Placeholder 2">
            <a:extLst>
              <a:ext uri="{FF2B5EF4-FFF2-40B4-BE49-F238E27FC236}">
                <a16:creationId xmlns:a16="http://schemas.microsoft.com/office/drawing/2014/main" id="{6E4EA552-EA51-5C7C-C9F2-D60673303C87}"/>
              </a:ext>
            </a:extLst>
          </p:cNvPr>
          <p:cNvSpPr>
            <a:spLocks noGrp="1"/>
          </p:cNvSpPr>
          <p:nvPr>
            <p:ph idx="1"/>
          </p:nvPr>
        </p:nvSpPr>
        <p:spPr/>
        <p:txBody>
          <a:bodyPr/>
          <a:lstStyle/>
          <a:p>
            <a:pPr marL="0" indent="0">
              <a:buNone/>
            </a:pPr>
            <a:r>
              <a:rPr lang="en-GB" dirty="0"/>
              <a:t>We’ll now look at some ways in which individuals pursuing their own goals whilst working within a system can drive technical debt:</a:t>
            </a:r>
          </a:p>
          <a:p>
            <a:pPr marL="0" indent="0">
              <a:buNone/>
            </a:pPr>
            <a:r>
              <a:rPr lang="en-GB" dirty="0"/>
              <a:t>1.	Individuals constrained by role</a:t>
            </a:r>
          </a:p>
          <a:p>
            <a:pPr marL="0" indent="0">
              <a:buNone/>
            </a:pPr>
            <a:r>
              <a:rPr lang="en-GB" dirty="0"/>
              <a:t>2.	Overdue projects and schedule recovery</a:t>
            </a:r>
          </a:p>
          <a:p>
            <a:pPr marL="0" indent="0">
              <a:buNone/>
            </a:pPr>
            <a:r>
              <a:rPr lang="en-GB" dirty="0"/>
              <a:t>3.	Project underestimation</a:t>
            </a:r>
          </a:p>
          <a:p>
            <a:pPr marL="0" indent="0">
              <a:buNone/>
            </a:pPr>
            <a:r>
              <a:rPr lang="en-GB" dirty="0"/>
              <a:t>4.	Overshoot and collapse</a:t>
            </a:r>
          </a:p>
          <a:p>
            <a:pPr marL="0" indent="0">
              <a:buNone/>
            </a:pPr>
            <a:r>
              <a:rPr lang="en-GB" dirty="0"/>
              <a:t>5.	Policy resistance</a:t>
            </a:r>
          </a:p>
          <a:p>
            <a:pPr marL="0" indent="0">
              <a:buNone/>
            </a:pPr>
            <a:endParaRPr lang="en-GB" dirty="0"/>
          </a:p>
        </p:txBody>
      </p:sp>
    </p:spTree>
    <p:extLst>
      <p:ext uri="{BB962C8B-B14F-4D97-AF65-F5344CB8AC3E}">
        <p14:creationId xmlns:p14="http://schemas.microsoft.com/office/powerpoint/2010/main" val="3738254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9025-2CEF-FE54-5CEE-AEC5BF950391}"/>
              </a:ext>
            </a:extLst>
          </p:cNvPr>
          <p:cNvSpPr>
            <a:spLocks noGrp="1"/>
          </p:cNvSpPr>
          <p:nvPr>
            <p:ph type="title"/>
          </p:nvPr>
        </p:nvSpPr>
        <p:spPr/>
        <p:txBody>
          <a:bodyPr/>
          <a:lstStyle/>
          <a:p>
            <a:r>
              <a:rPr lang="en-GB" dirty="0"/>
              <a:t>Individuals constrained by role</a:t>
            </a:r>
          </a:p>
        </p:txBody>
      </p:sp>
      <p:sp>
        <p:nvSpPr>
          <p:cNvPr id="3" name="Content Placeholder 2">
            <a:extLst>
              <a:ext uri="{FF2B5EF4-FFF2-40B4-BE49-F238E27FC236}">
                <a16:creationId xmlns:a16="http://schemas.microsoft.com/office/drawing/2014/main" id="{29E2AA57-11BF-35C7-7816-2F64C038F47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41823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A161-18F5-C315-F7BD-6ED95F004B99}"/>
              </a:ext>
            </a:extLst>
          </p:cNvPr>
          <p:cNvSpPr>
            <a:spLocks noGrp="1"/>
          </p:cNvSpPr>
          <p:nvPr>
            <p:ph type="title"/>
          </p:nvPr>
        </p:nvSpPr>
        <p:spPr/>
        <p:txBody>
          <a:bodyPr/>
          <a:lstStyle/>
          <a:p>
            <a:r>
              <a:rPr lang="en-GB" dirty="0"/>
              <a:t>Overdue projects and schedule recovery</a:t>
            </a:r>
          </a:p>
        </p:txBody>
      </p:sp>
      <p:sp>
        <p:nvSpPr>
          <p:cNvPr id="3" name="Content Placeholder 2">
            <a:extLst>
              <a:ext uri="{FF2B5EF4-FFF2-40B4-BE49-F238E27FC236}">
                <a16:creationId xmlns:a16="http://schemas.microsoft.com/office/drawing/2014/main" id="{DF91891C-C6CB-4A2F-9362-2564C8D714C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336278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9088-385F-D052-514B-54C4A76EDF52}"/>
              </a:ext>
            </a:extLst>
          </p:cNvPr>
          <p:cNvSpPr>
            <a:spLocks noGrp="1"/>
          </p:cNvSpPr>
          <p:nvPr>
            <p:ph type="title"/>
          </p:nvPr>
        </p:nvSpPr>
        <p:spPr/>
        <p:txBody>
          <a:bodyPr/>
          <a:lstStyle/>
          <a:p>
            <a:r>
              <a:rPr lang="en-GB" dirty="0"/>
              <a:t>Project underestimation</a:t>
            </a:r>
          </a:p>
        </p:txBody>
      </p:sp>
      <p:pic>
        <p:nvPicPr>
          <p:cNvPr id="5" name="Picture 4" descr="A diagram of a team&#10;&#10;Description automatically generated">
            <a:extLst>
              <a:ext uri="{FF2B5EF4-FFF2-40B4-BE49-F238E27FC236}">
                <a16:creationId xmlns:a16="http://schemas.microsoft.com/office/drawing/2014/main" id="{1CD1DE2D-A6B4-251C-5F2F-6A0D0FCF1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434" y="1825436"/>
            <a:ext cx="10049132" cy="3981085"/>
          </a:xfrm>
          <a:prstGeom prst="rect">
            <a:avLst/>
          </a:prstGeom>
        </p:spPr>
      </p:pic>
    </p:spTree>
    <p:extLst>
      <p:ext uri="{BB962C8B-B14F-4D97-AF65-F5344CB8AC3E}">
        <p14:creationId xmlns:p14="http://schemas.microsoft.com/office/powerpoint/2010/main" val="1438546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A1F4-91D6-C7C4-63EB-F089035E0AAD}"/>
              </a:ext>
            </a:extLst>
          </p:cNvPr>
          <p:cNvSpPr>
            <a:spLocks noGrp="1"/>
          </p:cNvSpPr>
          <p:nvPr>
            <p:ph type="title"/>
          </p:nvPr>
        </p:nvSpPr>
        <p:spPr/>
        <p:txBody>
          <a:bodyPr/>
          <a:lstStyle/>
          <a:p>
            <a:r>
              <a:rPr lang="en-GB" dirty="0"/>
              <a:t>Overshoot and collapse</a:t>
            </a:r>
          </a:p>
        </p:txBody>
      </p:sp>
      <p:sp>
        <p:nvSpPr>
          <p:cNvPr id="3" name="Content Placeholder 2">
            <a:extLst>
              <a:ext uri="{FF2B5EF4-FFF2-40B4-BE49-F238E27FC236}">
                <a16:creationId xmlns:a16="http://schemas.microsoft.com/office/drawing/2014/main" id="{705BB5BE-6B3B-69E9-877C-282CA6F6CEE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77747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BF5E-D824-973D-0EBF-C153D6E618AD}"/>
              </a:ext>
            </a:extLst>
          </p:cNvPr>
          <p:cNvSpPr>
            <a:spLocks noGrp="1"/>
          </p:cNvSpPr>
          <p:nvPr>
            <p:ph type="title"/>
          </p:nvPr>
        </p:nvSpPr>
        <p:spPr/>
        <p:txBody>
          <a:bodyPr/>
          <a:lstStyle/>
          <a:p>
            <a:r>
              <a:rPr lang="en-GB" dirty="0"/>
              <a:t>Policy resistance</a:t>
            </a:r>
          </a:p>
        </p:txBody>
      </p:sp>
      <p:sp>
        <p:nvSpPr>
          <p:cNvPr id="3" name="Content Placeholder 2">
            <a:extLst>
              <a:ext uri="{FF2B5EF4-FFF2-40B4-BE49-F238E27FC236}">
                <a16:creationId xmlns:a16="http://schemas.microsoft.com/office/drawing/2014/main" id="{3EBAD982-0607-04B7-59CC-ACA9294ADDEA}"/>
              </a:ext>
            </a:extLst>
          </p:cNvPr>
          <p:cNvSpPr>
            <a:spLocks noGrp="1"/>
          </p:cNvSpPr>
          <p:nvPr>
            <p:ph idx="1"/>
          </p:nvPr>
        </p:nvSpPr>
        <p:spPr/>
        <p:txBody>
          <a:bodyPr/>
          <a:lstStyle/>
          <a:p>
            <a:r>
              <a:rPr lang="en-GB" sz="1800" dirty="0">
                <a:latin typeface="Calibri" panose="020F0502020204030204" pitchFamily="34" charset="0"/>
                <a:ea typeface="Calibri" panose="020F0502020204030204" pitchFamily="34" charset="0"/>
                <a:cs typeface="Times New Roman" panose="02020603050405020304" pitchFamily="18" charset="0"/>
              </a:rPr>
              <a:t>W</a:t>
            </a:r>
            <a:r>
              <a:rPr lang="en-GB" sz="1800" dirty="0">
                <a:effectLst/>
                <a:latin typeface="Calibri" panose="020F0502020204030204" pitchFamily="34" charset="0"/>
                <a:ea typeface="Calibri" panose="020F0502020204030204" pitchFamily="34" charset="0"/>
                <a:cs typeface="Times New Roman" panose="02020603050405020304" pitchFamily="18" charset="0"/>
              </a:rPr>
              <a:t>here actors within a system find ways to work around the rules or policy, or otherwise behave in ways that negate the benefits intended by a policy change.</a:t>
            </a:r>
            <a:endParaRPr lang="en-GB" dirty="0"/>
          </a:p>
        </p:txBody>
      </p:sp>
    </p:spTree>
    <p:extLst>
      <p:ext uri="{BB962C8B-B14F-4D97-AF65-F5344CB8AC3E}">
        <p14:creationId xmlns:p14="http://schemas.microsoft.com/office/powerpoint/2010/main" val="132328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BD43-46AD-4FC7-F2F8-A9436F30394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84C770A-2E15-D61F-E3FC-9D6B4F28C3CD}"/>
              </a:ext>
            </a:extLst>
          </p:cNvPr>
          <p:cNvSpPr>
            <a:spLocks noGrp="1"/>
          </p:cNvSpPr>
          <p:nvPr>
            <p:ph idx="1"/>
          </p:nvPr>
        </p:nvSpPr>
        <p:spPr/>
        <p:txBody>
          <a:bodyPr/>
          <a:lstStyle/>
          <a:p>
            <a:pPr marL="514350" indent="-514350">
              <a:buFont typeface="+mj-lt"/>
              <a:buAutoNum type="arabicPeriod"/>
            </a:pPr>
            <a:r>
              <a:rPr lang="en-GB" dirty="0"/>
              <a:t>Agenda Items</a:t>
            </a:r>
          </a:p>
          <a:p>
            <a:pPr marL="514350" indent="-514350">
              <a:buFont typeface="+mj-lt"/>
              <a:buAutoNum type="arabicPeriod"/>
            </a:pPr>
            <a:r>
              <a:rPr lang="en-GB" dirty="0"/>
              <a:t>Introduce to each other</a:t>
            </a:r>
          </a:p>
          <a:p>
            <a:pPr marL="514350" indent="-514350">
              <a:buFont typeface="+mj-lt"/>
              <a:buAutoNum type="arabicPeriod"/>
            </a:pPr>
            <a:r>
              <a:rPr lang="en-GB" dirty="0"/>
              <a:t>What is technical debt?</a:t>
            </a:r>
          </a:p>
          <a:p>
            <a:pPr marL="514350" indent="-514350">
              <a:buFont typeface="+mj-lt"/>
              <a:buAutoNum type="arabicPeriod"/>
            </a:pPr>
            <a:r>
              <a:rPr lang="en-GB" dirty="0"/>
              <a:t>Technical debt onion</a:t>
            </a:r>
          </a:p>
        </p:txBody>
      </p:sp>
    </p:spTree>
    <p:extLst>
      <p:ext uri="{BB962C8B-B14F-4D97-AF65-F5344CB8AC3E}">
        <p14:creationId xmlns:p14="http://schemas.microsoft.com/office/powerpoint/2010/main" val="3344815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96B7-AD99-796F-9A0A-05FA853087E6}"/>
              </a:ext>
            </a:extLst>
          </p:cNvPr>
          <p:cNvSpPr>
            <a:spLocks noGrp="1"/>
          </p:cNvSpPr>
          <p:nvPr>
            <p:ph type="title"/>
          </p:nvPr>
        </p:nvSpPr>
        <p:spPr/>
        <p:txBody>
          <a:bodyPr/>
          <a:lstStyle/>
          <a:p>
            <a:r>
              <a:rPr lang="en-GB" dirty="0"/>
              <a:t>Exercise – Dynamic system model</a:t>
            </a:r>
          </a:p>
        </p:txBody>
      </p:sp>
      <p:pic>
        <p:nvPicPr>
          <p:cNvPr id="5" name="Picture 4" descr="A diagram of a graph&#10;&#10;Description automatically generated with medium confidence">
            <a:extLst>
              <a:ext uri="{FF2B5EF4-FFF2-40B4-BE49-F238E27FC236}">
                <a16:creationId xmlns:a16="http://schemas.microsoft.com/office/drawing/2014/main" id="{91A5E673-1C34-734A-612C-EA9BFE188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492" y="1533411"/>
            <a:ext cx="8697690" cy="4959464"/>
          </a:xfrm>
          <a:prstGeom prst="rect">
            <a:avLst/>
          </a:prstGeom>
        </p:spPr>
      </p:pic>
    </p:spTree>
    <p:extLst>
      <p:ext uri="{BB962C8B-B14F-4D97-AF65-F5344CB8AC3E}">
        <p14:creationId xmlns:p14="http://schemas.microsoft.com/office/powerpoint/2010/main" val="3323758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43A6-3BD5-51A5-1C83-EBE88A629053}"/>
              </a:ext>
            </a:extLst>
          </p:cNvPr>
          <p:cNvSpPr>
            <a:spLocks noGrp="1"/>
          </p:cNvSpPr>
          <p:nvPr>
            <p:ph type="title"/>
          </p:nvPr>
        </p:nvSpPr>
        <p:spPr/>
        <p:txBody>
          <a:bodyPr/>
          <a:lstStyle/>
          <a:p>
            <a:r>
              <a:rPr lang="en-GB" dirty="0"/>
              <a:t>Exercise – Brainstorming &amp; discussion</a:t>
            </a:r>
          </a:p>
        </p:txBody>
      </p:sp>
      <p:sp>
        <p:nvSpPr>
          <p:cNvPr id="3" name="Content Placeholder 2">
            <a:extLst>
              <a:ext uri="{FF2B5EF4-FFF2-40B4-BE49-F238E27FC236}">
                <a16:creationId xmlns:a16="http://schemas.microsoft.com/office/drawing/2014/main" id="{33DB7239-8B10-1CF5-198D-6EBEC5609A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509004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0B3-A199-DE22-D8C5-A28BFDF5D872}"/>
              </a:ext>
            </a:extLst>
          </p:cNvPr>
          <p:cNvSpPr>
            <a:spLocks noGrp="1"/>
          </p:cNvSpPr>
          <p:nvPr>
            <p:ph type="title"/>
          </p:nvPr>
        </p:nvSpPr>
        <p:spPr/>
        <p:txBody>
          <a:bodyPr/>
          <a:lstStyle/>
          <a:p>
            <a:r>
              <a:rPr lang="en-GB" dirty="0"/>
              <a:t>Summary: Understanding system effects</a:t>
            </a:r>
          </a:p>
        </p:txBody>
      </p:sp>
      <p:sp>
        <p:nvSpPr>
          <p:cNvPr id="3" name="Content Placeholder 2">
            <a:extLst>
              <a:ext uri="{FF2B5EF4-FFF2-40B4-BE49-F238E27FC236}">
                <a16:creationId xmlns:a16="http://schemas.microsoft.com/office/drawing/2014/main" id="{8D5FB2B6-0961-30DE-A73D-543E5E08F7E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41121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BREAK</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68783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Anti-patterns </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042604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D2C4-C800-5A1B-9FF2-B06D13A0315E}"/>
              </a:ext>
            </a:extLst>
          </p:cNvPr>
          <p:cNvSpPr>
            <a:spLocks noGrp="1"/>
          </p:cNvSpPr>
          <p:nvPr>
            <p:ph type="title"/>
          </p:nvPr>
        </p:nvSpPr>
        <p:spPr/>
        <p:txBody>
          <a:bodyPr/>
          <a:lstStyle/>
          <a:p>
            <a:r>
              <a:rPr lang="en-GB" dirty="0"/>
              <a:t>Patterns and anti-patterns</a:t>
            </a:r>
          </a:p>
        </p:txBody>
      </p:sp>
      <p:sp>
        <p:nvSpPr>
          <p:cNvPr id="3" name="Content Placeholder 2">
            <a:extLst>
              <a:ext uri="{FF2B5EF4-FFF2-40B4-BE49-F238E27FC236}">
                <a16:creationId xmlns:a16="http://schemas.microsoft.com/office/drawing/2014/main" id="{40EFBBE5-1B50-EBF3-FECE-2CCFB2703770}"/>
              </a:ext>
            </a:extLst>
          </p:cNvPr>
          <p:cNvSpPr>
            <a:spLocks noGrp="1"/>
          </p:cNvSpPr>
          <p:nvPr>
            <p:ph idx="1"/>
          </p:nvPr>
        </p:nvSpPr>
        <p:spPr/>
        <p:txBody>
          <a:bodyPr/>
          <a:lstStyle/>
          <a:p>
            <a:pPr marL="0" indent="0">
              <a:buNone/>
            </a:pPr>
            <a:r>
              <a:rPr lang="en-GB" b="1" dirty="0"/>
              <a:t>Pattern: </a:t>
            </a:r>
            <a:r>
              <a:rPr lang="en-GB" dirty="0"/>
              <a:t>A general, repeatable solution to a commonly occurring problem. Often used in software design.</a:t>
            </a:r>
          </a:p>
          <a:p>
            <a:pPr marL="0" indent="0">
              <a:buNone/>
            </a:pPr>
            <a:r>
              <a:rPr lang="en-GB" b="1" dirty="0"/>
              <a:t>Anti-pattern: </a:t>
            </a:r>
            <a:r>
              <a:rPr lang="en-GB" dirty="0"/>
              <a:t>A common response to a recurring problem that is usually ineffective and often highly counterproductive.</a:t>
            </a:r>
          </a:p>
          <a:p>
            <a:pPr marL="0" indent="0">
              <a:buNone/>
            </a:pPr>
            <a:endParaRPr lang="en-GB" dirty="0"/>
          </a:p>
        </p:txBody>
      </p:sp>
    </p:spTree>
    <p:extLst>
      <p:ext uri="{BB962C8B-B14F-4D97-AF65-F5344CB8AC3E}">
        <p14:creationId xmlns:p14="http://schemas.microsoft.com/office/powerpoint/2010/main" val="2131474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DEAD-6556-3246-AF27-B74B62AEBC98}"/>
              </a:ext>
            </a:extLst>
          </p:cNvPr>
          <p:cNvSpPr>
            <a:spLocks noGrp="1"/>
          </p:cNvSpPr>
          <p:nvPr>
            <p:ph type="title"/>
          </p:nvPr>
        </p:nvSpPr>
        <p:spPr/>
        <p:txBody>
          <a:bodyPr/>
          <a:lstStyle/>
          <a:p>
            <a:r>
              <a:rPr lang="en-GB" dirty="0"/>
              <a:t>How exploring anti-patterns is helpful</a:t>
            </a:r>
          </a:p>
        </p:txBody>
      </p:sp>
      <p:sp>
        <p:nvSpPr>
          <p:cNvPr id="3" name="Content Placeholder 2">
            <a:extLst>
              <a:ext uri="{FF2B5EF4-FFF2-40B4-BE49-F238E27FC236}">
                <a16:creationId xmlns:a16="http://schemas.microsoft.com/office/drawing/2014/main" id="{002C1F02-9837-4A28-3125-1E52B227B1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22362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4936-ECE5-7953-B33E-8111BC95BFDD}"/>
              </a:ext>
            </a:extLst>
          </p:cNvPr>
          <p:cNvSpPr>
            <a:spLocks noGrp="1"/>
          </p:cNvSpPr>
          <p:nvPr>
            <p:ph type="title"/>
          </p:nvPr>
        </p:nvSpPr>
        <p:spPr/>
        <p:txBody>
          <a:bodyPr/>
          <a:lstStyle/>
          <a:p>
            <a:r>
              <a:rPr lang="en-GB" dirty="0">
                <a:highlight>
                  <a:srgbClr val="FFFF00"/>
                </a:highlight>
              </a:rPr>
              <a:t>Causal Loop Diagrams</a:t>
            </a:r>
          </a:p>
        </p:txBody>
      </p:sp>
      <p:pic>
        <p:nvPicPr>
          <p:cNvPr id="5" name="Picture 4" descr="A circular diagram with arrows and letters&#10;&#10;Description automatically generated">
            <a:extLst>
              <a:ext uri="{FF2B5EF4-FFF2-40B4-BE49-F238E27FC236}">
                <a16:creationId xmlns:a16="http://schemas.microsoft.com/office/drawing/2014/main" id="{21C17EA0-A8E9-52A9-C32F-FB0EC0EF1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953" y="1690688"/>
            <a:ext cx="5634094" cy="4779812"/>
          </a:xfrm>
          <a:prstGeom prst="rect">
            <a:avLst/>
          </a:prstGeom>
        </p:spPr>
      </p:pic>
    </p:spTree>
    <p:extLst>
      <p:ext uri="{BB962C8B-B14F-4D97-AF65-F5344CB8AC3E}">
        <p14:creationId xmlns:p14="http://schemas.microsoft.com/office/powerpoint/2010/main" val="3806928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9E2B-2D4A-87E6-91C1-85912E038439}"/>
              </a:ext>
            </a:extLst>
          </p:cNvPr>
          <p:cNvSpPr>
            <a:spLocks noGrp="1"/>
          </p:cNvSpPr>
          <p:nvPr>
            <p:ph type="title"/>
          </p:nvPr>
        </p:nvSpPr>
        <p:spPr/>
        <p:txBody>
          <a:bodyPr/>
          <a:lstStyle/>
          <a:p>
            <a:r>
              <a:rPr lang="en-GB" dirty="0"/>
              <a:t>Exercise - How could estimation errors lead to technical debt?</a:t>
            </a:r>
          </a:p>
        </p:txBody>
      </p:sp>
      <p:sp>
        <p:nvSpPr>
          <p:cNvPr id="3" name="Content Placeholder 2">
            <a:extLst>
              <a:ext uri="{FF2B5EF4-FFF2-40B4-BE49-F238E27FC236}">
                <a16:creationId xmlns:a16="http://schemas.microsoft.com/office/drawing/2014/main" id="{3582A450-AA6B-4F5F-06FE-EC79DBDC967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50288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B266-B12C-01BF-2CDB-2759093245AB}"/>
              </a:ext>
            </a:extLst>
          </p:cNvPr>
          <p:cNvSpPr>
            <a:spLocks noGrp="1"/>
          </p:cNvSpPr>
          <p:nvPr>
            <p:ph type="title"/>
          </p:nvPr>
        </p:nvSpPr>
        <p:spPr/>
        <p:txBody>
          <a:bodyPr/>
          <a:lstStyle/>
          <a:p>
            <a:r>
              <a:rPr lang="en-GB" dirty="0"/>
              <a:t>Exercise - Answer</a:t>
            </a:r>
          </a:p>
        </p:txBody>
      </p:sp>
      <p:pic>
        <p:nvPicPr>
          <p:cNvPr id="5" name="Picture 4" descr="A diagram of a process&#10;&#10;Description automatically generated">
            <a:extLst>
              <a:ext uri="{FF2B5EF4-FFF2-40B4-BE49-F238E27FC236}">
                <a16:creationId xmlns:a16="http://schemas.microsoft.com/office/drawing/2014/main" id="{BDE6D10C-67AD-6228-9021-107A310AB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256" y="1528550"/>
            <a:ext cx="5820465" cy="4544257"/>
          </a:xfrm>
          <a:prstGeom prst="rect">
            <a:avLst/>
          </a:prstGeom>
        </p:spPr>
      </p:pic>
    </p:spTree>
    <p:extLst>
      <p:ext uri="{BB962C8B-B14F-4D97-AF65-F5344CB8AC3E}">
        <p14:creationId xmlns:p14="http://schemas.microsoft.com/office/powerpoint/2010/main" val="36989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9482-7828-CF3E-EB7B-03B00E0C21F0}"/>
              </a:ext>
            </a:extLst>
          </p:cNvPr>
          <p:cNvSpPr>
            <a:spLocks noGrp="1"/>
          </p:cNvSpPr>
          <p:nvPr>
            <p:ph type="title"/>
          </p:nvPr>
        </p:nvSpPr>
        <p:spPr/>
        <p:txBody>
          <a:bodyPr/>
          <a:lstStyle/>
          <a:p>
            <a:r>
              <a:rPr lang="en-GB" dirty="0"/>
              <a:t>Introduce to each other</a:t>
            </a:r>
          </a:p>
        </p:txBody>
      </p:sp>
      <p:sp>
        <p:nvSpPr>
          <p:cNvPr id="3" name="Content Placeholder 2">
            <a:extLst>
              <a:ext uri="{FF2B5EF4-FFF2-40B4-BE49-F238E27FC236}">
                <a16:creationId xmlns:a16="http://schemas.microsoft.com/office/drawing/2014/main" id="{833A3D07-788D-9E63-08BD-DD8C5952196E}"/>
              </a:ext>
            </a:extLst>
          </p:cNvPr>
          <p:cNvSpPr>
            <a:spLocks noGrp="1"/>
          </p:cNvSpPr>
          <p:nvPr>
            <p:ph idx="1"/>
          </p:nvPr>
        </p:nvSpPr>
        <p:spPr/>
        <p:txBody>
          <a:bodyPr/>
          <a:lstStyle/>
          <a:p>
            <a:r>
              <a:rPr lang="en-GB" dirty="0"/>
              <a:t>Introduce yourself</a:t>
            </a:r>
          </a:p>
          <a:p>
            <a:r>
              <a:rPr lang="en-GB" dirty="0"/>
              <a:t>Turn to your neighbour</a:t>
            </a:r>
          </a:p>
          <a:p>
            <a:r>
              <a:rPr lang="en-GB" dirty="0"/>
              <a:t>Each spend 1 minute introducing yourself to each other</a:t>
            </a:r>
          </a:p>
          <a:p>
            <a:r>
              <a:rPr lang="en-GB" dirty="0"/>
              <a:t>Turn to group beside you</a:t>
            </a:r>
          </a:p>
          <a:p>
            <a:r>
              <a:rPr lang="en-GB" dirty="0"/>
              <a:t>Each spend 1 minute introducing your neighbour to the group</a:t>
            </a:r>
          </a:p>
        </p:txBody>
      </p:sp>
    </p:spTree>
    <p:extLst>
      <p:ext uri="{BB962C8B-B14F-4D97-AF65-F5344CB8AC3E}">
        <p14:creationId xmlns:p14="http://schemas.microsoft.com/office/powerpoint/2010/main" val="731882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9E2B-2D4A-87E6-91C1-85912E038439}"/>
              </a:ext>
            </a:extLst>
          </p:cNvPr>
          <p:cNvSpPr>
            <a:spLocks noGrp="1"/>
          </p:cNvSpPr>
          <p:nvPr>
            <p:ph type="title"/>
          </p:nvPr>
        </p:nvSpPr>
        <p:spPr/>
        <p:txBody>
          <a:bodyPr/>
          <a:lstStyle/>
          <a:p>
            <a:r>
              <a:rPr lang="en-GB" dirty="0"/>
              <a:t>Exercise - Estimation errors &amp; technical debt: a deeper dive</a:t>
            </a:r>
          </a:p>
        </p:txBody>
      </p:sp>
      <p:pic>
        <p:nvPicPr>
          <p:cNvPr id="5" name="Picture 4" descr="A diagram of a project&#10;&#10;Description automatically generated">
            <a:extLst>
              <a:ext uri="{FF2B5EF4-FFF2-40B4-BE49-F238E27FC236}">
                <a16:creationId xmlns:a16="http://schemas.microsoft.com/office/drawing/2014/main" id="{13B0F3CF-9662-D9F1-27C6-F132F25B9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507" y="1790795"/>
            <a:ext cx="6838625" cy="4702080"/>
          </a:xfrm>
          <a:prstGeom prst="rect">
            <a:avLst/>
          </a:prstGeom>
        </p:spPr>
      </p:pic>
    </p:spTree>
    <p:extLst>
      <p:ext uri="{BB962C8B-B14F-4D97-AF65-F5344CB8AC3E}">
        <p14:creationId xmlns:p14="http://schemas.microsoft.com/office/powerpoint/2010/main" val="38451642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9E2B-2D4A-87E6-91C1-85912E038439}"/>
              </a:ext>
            </a:extLst>
          </p:cNvPr>
          <p:cNvSpPr>
            <a:spLocks noGrp="1"/>
          </p:cNvSpPr>
          <p:nvPr>
            <p:ph type="title"/>
          </p:nvPr>
        </p:nvSpPr>
        <p:spPr/>
        <p:txBody>
          <a:bodyPr/>
          <a:lstStyle/>
          <a:p>
            <a:r>
              <a:rPr lang="en-GB" dirty="0"/>
              <a:t>Exercise - Estimation errors &amp; technical debt: a deeper dive</a:t>
            </a:r>
          </a:p>
        </p:txBody>
      </p:sp>
      <p:pic>
        <p:nvPicPr>
          <p:cNvPr id="4" name="Picture 3" descr="A diagram of a process&#10;&#10;Description automatically generated">
            <a:extLst>
              <a:ext uri="{FF2B5EF4-FFF2-40B4-BE49-F238E27FC236}">
                <a16:creationId xmlns:a16="http://schemas.microsoft.com/office/drawing/2014/main" id="{202EB403-A7D7-C60A-D679-B021A54AF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790" y="2159837"/>
            <a:ext cx="8029433" cy="4333038"/>
          </a:xfrm>
          <a:prstGeom prst="rect">
            <a:avLst/>
          </a:prstGeom>
        </p:spPr>
      </p:pic>
    </p:spTree>
    <p:extLst>
      <p:ext uri="{BB962C8B-B14F-4D97-AF65-F5344CB8AC3E}">
        <p14:creationId xmlns:p14="http://schemas.microsoft.com/office/powerpoint/2010/main" val="2072718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9E2B-2D4A-87E6-91C1-85912E038439}"/>
              </a:ext>
            </a:extLst>
          </p:cNvPr>
          <p:cNvSpPr>
            <a:spLocks noGrp="1"/>
          </p:cNvSpPr>
          <p:nvPr>
            <p:ph type="title"/>
          </p:nvPr>
        </p:nvSpPr>
        <p:spPr/>
        <p:txBody>
          <a:bodyPr/>
          <a:lstStyle/>
          <a:p>
            <a:r>
              <a:rPr lang="en-GB" dirty="0"/>
              <a:t>Exercise - Estimation errors &amp; technical debt: a deeper dive</a:t>
            </a:r>
          </a:p>
        </p:txBody>
      </p:sp>
      <p:pic>
        <p:nvPicPr>
          <p:cNvPr id="4" name="Picture 3" descr="A diagram of a process&#10;&#10;Description automatically generated">
            <a:extLst>
              <a:ext uri="{FF2B5EF4-FFF2-40B4-BE49-F238E27FC236}">
                <a16:creationId xmlns:a16="http://schemas.microsoft.com/office/drawing/2014/main" id="{4BD64EB5-7C6B-6B70-0F38-F6BF84916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017" y="1868055"/>
            <a:ext cx="7530314" cy="4624820"/>
          </a:xfrm>
          <a:prstGeom prst="rect">
            <a:avLst/>
          </a:prstGeom>
        </p:spPr>
      </p:pic>
    </p:spTree>
    <p:extLst>
      <p:ext uri="{BB962C8B-B14F-4D97-AF65-F5344CB8AC3E}">
        <p14:creationId xmlns:p14="http://schemas.microsoft.com/office/powerpoint/2010/main" val="3618171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9E2B-2D4A-87E6-91C1-85912E038439}"/>
              </a:ext>
            </a:extLst>
          </p:cNvPr>
          <p:cNvSpPr>
            <a:spLocks noGrp="1"/>
          </p:cNvSpPr>
          <p:nvPr>
            <p:ph type="title"/>
          </p:nvPr>
        </p:nvSpPr>
        <p:spPr/>
        <p:txBody>
          <a:bodyPr/>
          <a:lstStyle/>
          <a:p>
            <a:r>
              <a:rPr lang="en-GB" dirty="0"/>
              <a:t>Exercise - Estimation errors &amp; technical debt: a deeper dive</a:t>
            </a:r>
          </a:p>
        </p:txBody>
      </p:sp>
      <p:pic>
        <p:nvPicPr>
          <p:cNvPr id="5" name="Picture 4" descr="A diagram of a diagram&#10;&#10;Description automatically generated">
            <a:extLst>
              <a:ext uri="{FF2B5EF4-FFF2-40B4-BE49-F238E27FC236}">
                <a16:creationId xmlns:a16="http://schemas.microsoft.com/office/drawing/2014/main" id="{DE362DDB-618D-B69B-824F-377F92E5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813" y="1811288"/>
            <a:ext cx="8774373" cy="4681587"/>
          </a:xfrm>
          <a:prstGeom prst="rect">
            <a:avLst/>
          </a:prstGeom>
        </p:spPr>
      </p:pic>
    </p:spTree>
    <p:extLst>
      <p:ext uri="{BB962C8B-B14F-4D97-AF65-F5344CB8AC3E}">
        <p14:creationId xmlns:p14="http://schemas.microsoft.com/office/powerpoint/2010/main" val="28908279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E316-FCD8-AFE8-2C06-6CDD99A54AA2}"/>
              </a:ext>
            </a:extLst>
          </p:cNvPr>
          <p:cNvSpPr>
            <a:spLocks noGrp="1"/>
          </p:cNvSpPr>
          <p:nvPr>
            <p:ph type="title"/>
          </p:nvPr>
        </p:nvSpPr>
        <p:spPr/>
        <p:txBody>
          <a:bodyPr/>
          <a:lstStyle/>
          <a:p>
            <a:r>
              <a:rPr lang="en-GB" dirty="0"/>
              <a:t>Exercise - Social loafing</a:t>
            </a:r>
          </a:p>
        </p:txBody>
      </p:sp>
      <p:sp>
        <p:nvSpPr>
          <p:cNvPr id="3" name="Content Placeholder 2">
            <a:extLst>
              <a:ext uri="{FF2B5EF4-FFF2-40B4-BE49-F238E27FC236}">
                <a16:creationId xmlns:a16="http://schemas.microsoft.com/office/drawing/2014/main" id="{CD300883-DF6A-E07C-01CE-FB8EDC118745}"/>
              </a:ext>
            </a:extLst>
          </p:cNvPr>
          <p:cNvSpPr>
            <a:spLocks noGrp="1"/>
          </p:cNvSpPr>
          <p:nvPr>
            <p:ph idx="1"/>
          </p:nvPr>
        </p:nvSpPr>
        <p:spPr/>
        <p:txBody>
          <a:bodyPr/>
          <a:lstStyle/>
          <a:p>
            <a:r>
              <a:rPr lang="en-GB" dirty="0"/>
              <a:t>Social loafing is where a person exerts less effort when part of a group than when alone</a:t>
            </a:r>
          </a:p>
          <a:p>
            <a:r>
              <a:rPr lang="en-GB" dirty="0"/>
              <a:t>Not about laziness</a:t>
            </a:r>
          </a:p>
          <a:p>
            <a:r>
              <a:rPr lang="en-GB" dirty="0"/>
              <a:t>About being overloaded</a:t>
            </a:r>
          </a:p>
        </p:txBody>
      </p:sp>
    </p:spTree>
    <p:extLst>
      <p:ext uri="{BB962C8B-B14F-4D97-AF65-F5344CB8AC3E}">
        <p14:creationId xmlns:p14="http://schemas.microsoft.com/office/powerpoint/2010/main" val="2363542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E316-FCD8-AFE8-2C06-6CDD99A54AA2}"/>
              </a:ext>
            </a:extLst>
          </p:cNvPr>
          <p:cNvSpPr>
            <a:spLocks noGrp="1"/>
          </p:cNvSpPr>
          <p:nvPr>
            <p:ph type="title"/>
          </p:nvPr>
        </p:nvSpPr>
        <p:spPr/>
        <p:txBody>
          <a:bodyPr/>
          <a:lstStyle/>
          <a:p>
            <a:r>
              <a:rPr lang="en-GB" dirty="0"/>
              <a:t>Exercise answer - Social loafing</a:t>
            </a:r>
          </a:p>
        </p:txBody>
      </p:sp>
      <p:pic>
        <p:nvPicPr>
          <p:cNvPr id="5" name="Picture 4" descr="A blue dotted line with black text&#10;&#10;Description automatically generated">
            <a:extLst>
              <a:ext uri="{FF2B5EF4-FFF2-40B4-BE49-F238E27FC236}">
                <a16:creationId xmlns:a16="http://schemas.microsoft.com/office/drawing/2014/main" id="{372358B1-65D9-8B3B-F872-F812601E3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64" y="2421325"/>
            <a:ext cx="10376848" cy="2598109"/>
          </a:xfrm>
          <a:prstGeom prst="rect">
            <a:avLst/>
          </a:prstGeom>
        </p:spPr>
      </p:pic>
    </p:spTree>
    <p:extLst>
      <p:ext uri="{BB962C8B-B14F-4D97-AF65-F5344CB8AC3E}">
        <p14:creationId xmlns:p14="http://schemas.microsoft.com/office/powerpoint/2010/main" val="3623568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E316-FCD8-AFE8-2C06-6CDD99A54AA2}"/>
              </a:ext>
            </a:extLst>
          </p:cNvPr>
          <p:cNvSpPr>
            <a:spLocks noGrp="1"/>
          </p:cNvSpPr>
          <p:nvPr>
            <p:ph type="title"/>
          </p:nvPr>
        </p:nvSpPr>
        <p:spPr/>
        <p:txBody>
          <a:bodyPr/>
          <a:lstStyle/>
          <a:p>
            <a:r>
              <a:rPr lang="en-GB" dirty="0"/>
              <a:t>Simulation - Social loafing</a:t>
            </a:r>
          </a:p>
        </p:txBody>
      </p:sp>
      <p:sp>
        <p:nvSpPr>
          <p:cNvPr id="3" name="Content Placeholder 2">
            <a:extLst>
              <a:ext uri="{FF2B5EF4-FFF2-40B4-BE49-F238E27FC236}">
                <a16:creationId xmlns:a16="http://schemas.microsoft.com/office/drawing/2014/main" id="{CD300883-DF6A-E07C-01CE-FB8EDC11874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08683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B1B5-9472-C9CF-D6F5-5505A324EB2C}"/>
              </a:ext>
            </a:extLst>
          </p:cNvPr>
          <p:cNvSpPr>
            <a:spLocks noGrp="1"/>
          </p:cNvSpPr>
          <p:nvPr>
            <p:ph type="title"/>
          </p:nvPr>
        </p:nvSpPr>
        <p:spPr/>
        <p:txBody>
          <a:bodyPr/>
          <a:lstStyle/>
          <a:p>
            <a:r>
              <a:rPr lang="en-GB" dirty="0"/>
              <a:t>Exercise - Descent into firefighting</a:t>
            </a:r>
          </a:p>
        </p:txBody>
      </p:sp>
      <p:sp>
        <p:nvSpPr>
          <p:cNvPr id="3" name="Content Placeholder 2">
            <a:extLst>
              <a:ext uri="{FF2B5EF4-FFF2-40B4-BE49-F238E27FC236}">
                <a16:creationId xmlns:a16="http://schemas.microsoft.com/office/drawing/2014/main" id="{D3BC2899-533A-1DDD-B7E6-99CFCF85634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54239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B1B5-9472-C9CF-D6F5-5505A324EB2C}"/>
              </a:ext>
            </a:extLst>
          </p:cNvPr>
          <p:cNvSpPr>
            <a:spLocks noGrp="1"/>
          </p:cNvSpPr>
          <p:nvPr>
            <p:ph type="title"/>
          </p:nvPr>
        </p:nvSpPr>
        <p:spPr/>
        <p:txBody>
          <a:bodyPr/>
          <a:lstStyle/>
          <a:p>
            <a:r>
              <a:rPr lang="en-GB" dirty="0"/>
              <a:t>Exercise answer - Descent into firefighting</a:t>
            </a:r>
          </a:p>
        </p:txBody>
      </p:sp>
      <p:pic>
        <p:nvPicPr>
          <p:cNvPr id="5" name="Picture 4" descr="A diagram of a work flow&#10;&#10;Description automatically generated">
            <a:extLst>
              <a:ext uri="{FF2B5EF4-FFF2-40B4-BE49-F238E27FC236}">
                <a16:creationId xmlns:a16="http://schemas.microsoft.com/office/drawing/2014/main" id="{409CC8B2-4375-571A-9386-559CC0122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399" y="1681525"/>
            <a:ext cx="10069517" cy="4003279"/>
          </a:xfrm>
          <a:prstGeom prst="rect">
            <a:avLst/>
          </a:prstGeom>
        </p:spPr>
      </p:pic>
    </p:spTree>
    <p:extLst>
      <p:ext uri="{BB962C8B-B14F-4D97-AF65-F5344CB8AC3E}">
        <p14:creationId xmlns:p14="http://schemas.microsoft.com/office/powerpoint/2010/main" val="2297324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8C26-46D1-225B-E664-B1D75E2EF55A}"/>
              </a:ext>
            </a:extLst>
          </p:cNvPr>
          <p:cNvSpPr>
            <a:spLocks noGrp="1"/>
          </p:cNvSpPr>
          <p:nvPr>
            <p:ph type="title"/>
          </p:nvPr>
        </p:nvSpPr>
        <p:spPr/>
        <p:txBody>
          <a:bodyPr/>
          <a:lstStyle/>
          <a:p>
            <a:r>
              <a:rPr lang="en-GB" dirty="0"/>
              <a:t>Other anti-patterns</a:t>
            </a:r>
          </a:p>
        </p:txBody>
      </p:sp>
      <p:sp>
        <p:nvSpPr>
          <p:cNvPr id="3" name="Content Placeholder 2">
            <a:extLst>
              <a:ext uri="{FF2B5EF4-FFF2-40B4-BE49-F238E27FC236}">
                <a16:creationId xmlns:a16="http://schemas.microsoft.com/office/drawing/2014/main" id="{3DF6B1A8-8340-AA80-8C46-E5D9D8E93AF7}"/>
              </a:ext>
            </a:extLst>
          </p:cNvPr>
          <p:cNvSpPr>
            <a:spLocks noGrp="1"/>
          </p:cNvSpPr>
          <p:nvPr>
            <p:ph idx="1"/>
          </p:nvPr>
        </p:nvSpPr>
        <p:spPr/>
        <p:txBody>
          <a:bodyPr>
            <a:normAutofit fontScale="92500" lnSpcReduction="20000"/>
          </a:bodyPr>
          <a:lstStyle/>
          <a:p>
            <a:pPr marL="0" indent="0">
              <a:buNone/>
            </a:pPr>
            <a:r>
              <a:rPr lang="en-GB" dirty="0"/>
              <a:t>1.	The estimation trap</a:t>
            </a:r>
          </a:p>
          <a:p>
            <a:pPr marL="0" indent="0">
              <a:buNone/>
            </a:pPr>
            <a:r>
              <a:rPr lang="en-GB" dirty="0"/>
              <a:t>2.	Last race of the day</a:t>
            </a:r>
          </a:p>
          <a:p>
            <a:pPr marL="0" indent="0">
              <a:buNone/>
            </a:pPr>
            <a:r>
              <a:rPr lang="en-GB" dirty="0"/>
              <a:t>3.	Moral credential effect</a:t>
            </a:r>
          </a:p>
          <a:p>
            <a:pPr marL="0" indent="0">
              <a:buNone/>
            </a:pPr>
            <a:r>
              <a:rPr lang="en-GB" dirty="0"/>
              <a:t>4.	Broken windows theory and learned helplessness</a:t>
            </a:r>
          </a:p>
          <a:p>
            <a:pPr marL="0" indent="0">
              <a:buNone/>
            </a:pPr>
            <a:r>
              <a:rPr lang="en-GB" dirty="0"/>
              <a:t>5.	Goal culture</a:t>
            </a:r>
          </a:p>
          <a:p>
            <a:pPr marL="0" indent="0">
              <a:buNone/>
            </a:pPr>
            <a:r>
              <a:rPr lang="en-GB" dirty="0"/>
              <a:t>6.	Social loafing</a:t>
            </a:r>
          </a:p>
          <a:p>
            <a:pPr marL="0" indent="0">
              <a:buNone/>
            </a:pPr>
            <a:r>
              <a:rPr lang="en-GB" dirty="0"/>
              <a:t>7.	OKRs and the surrogation effect</a:t>
            </a:r>
          </a:p>
          <a:p>
            <a:pPr marL="0" indent="0">
              <a:buNone/>
            </a:pPr>
            <a:r>
              <a:rPr lang="en-GB" dirty="0"/>
              <a:t>8.	Descent into firefighting</a:t>
            </a:r>
          </a:p>
          <a:p>
            <a:pPr marL="0" indent="0">
              <a:buNone/>
            </a:pPr>
            <a:r>
              <a:rPr lang="en-GB" dirty="0"/>
              <a:t>9.	Limited environments</a:t>
            </a:r>
          </a:p>
          <a:p>
            <a:pPr marL="0" indent="0">
              <a:buNone/>
            </a:pPr>
            <a:r>
              <a:rPr lang="en-GB" dirty="0"/>
              <a:t>10.	Prototype into debt</a:t>
            </a:r>
          </a:p>
          <a:p>
            <a:pPr marL="0" indent="0">
              <a:buNone/>
            </a:pPr>
            <a:endParaRPr lang="en-GB" dirty="0"/>
          </a:p>
        </p:txBody>
      </p:sp>
    </p:spTree>
    <p:extLst>
      <p:ext uri="{BB962C8B-B14F-4D97-AF65-F5344CB8AC3E}">
        <p14:creationId xmlns:p14="http://schemas.microsoft.com/office/powerpoint/2010/main" val="272574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B3E6-D3B8-739A-51D6-AB26F9D77551}"/>
              </a:ext>
            </a:extLst>
          </p:cNvPr>
          <p:cNvSpPr>
            <a:spLocks noGrp="1"/>
          </p:cNvSpPr>
          <p:nvPr>
            <p:ph type="title"/>
          </p:nvPr>
        </p:nvSpPr>
        <p:spPr/>
        <p:txBody>
          <a:bodyPr/>
          <a:lstStyle/>
          <a:p>
            <a:r>
              <a:rPr lang="en-GB" dirty="0"/>
              <a:t>What is technical debt?</a:t>
            </a:r>
          </a:p>
        </p:txBody>
      </p:sp>
      <p:sp>
        <p:nvSpPr>
          <p:cNvPr id="3" name="Content Placeholder 2">
            <a:extLst>
              <a:ext uri="{FF2B5EF4-FFF2-40B4-BE49-F238E27FC236}">
                <a16:creationId xmlns:a16="http://schemas.microsoft.com/office/drawing/2014/main" id="{01B3562D-8CEE-6EA8-368E-3583CF519044}"/>
              </a:ext>
            </a:extLst>
          </p:cNvPr>
          <p:cNvSpPr>
            <a:spLocks noGrp="1"/>
          </p:cNvSpPr>
          <p:nvPr>
            <p:ph idx="1"/>
          </p:nvPr>
        </p:nvSpPr>
        <p:spPr/>
        <p:txBody>
          <a:bodyPr/>
          <a:lstStyle/>
          <a:p>
            <a:pPr marL="0" indent="0" algn="ctr">
              <a:buNone/>
            </a:pPr>
            <a:r>
              <a:rPr lang="en-GB" dirty="0"/>
              <a:t>The implied cost of future reworking </a:t>
            </a:r>
          </a:p>
          <a:p>
            <a:pPr marL="0" indent="0" algn="ctr">
              <a:buNone/>
            </a:pPr>
            <a:r>
              <a:rPr lang="en-GB" dirty="0"/>
              <a:t>required when choosing an easy but limited solution </a:t>
            </a:r>
          </a:p>
          <a:p>
            <a:pPr marL="0" indent="0" algn="ctr">
              <a:buNone/>
            </a:pPr>
            <a:r>
              <a:rPr lang="en-GB" dirty="0"/>
              <a:t>instead of a better approach that could take more time. - Technopedia</a:t>
            </a:r>
          </a:p>
          <a:p>
            <a:endParaRPr lang="en-GB" dirty="0"/>
          </a:p>
          <a:p>
            <a:r>
              <a:rPr lang="en-GB" dirty="0"/>
              <a:t>Technical debt is not primarily a technical problem</a:t>
            </a:r>
          </a:p>
          <a:p>
            <a:r>
              <a:rPr lang="en-GB" dirty="0"/>
              <a:t>Technical debt is a </a:t>
            </a:r>
            <a:r>
              <a:rPr lang="en-GB" b="1" dirty="0"/>
              <a:t>trade-off </a:t>
            </a:r>
            <a:r>
              <a:rPr lang="en-GB" dirty="0"/>
              <a:t>problem</a:t>
            </a:r>
          </a:p>
          <a:p>
            <a:r>
              <a:rPr lang="en-GB" dirty="0"/>
              <a:t>Additional complexities</a:t>
            </a:r>
          </a:p>
        </p:txBody>
      </p:sp>
    </p:spTree>
    <p:extLst>
      <p:ext uri="{BB962C8B-B14F-4D97-AF65-F5344CB8AC3E}">
        <p14:creationId xmlns:p14="http://schemas.microsoft.com/office/powerpoint/2010/main" val="269601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5B18-0B37-DEC7-5E79-CFAFF73E74FF}"/>
              </a:ext>
            </a:extLst>
          </p:cNvPr>
          <p:cNvSpPr>
            <a:spLocks noGrp="1"/>
          </p:cNvSpPr>
          <p:nvPr>
            <p:ph type="title"/>
          </p:nvPr>
        </p:nvSpPr>
        <p:spPr/>
        <p:txBody>
          <a:bodyPr/>
          <a:lstStyle/>
          <a:p>
            <a:r>
              <a:rPr lang="en-GB" dirty="0"/>
              <a:t>Summary: anti-patterns</a:t>
            </a:r>
          </a:p>
        </p:txBody>
      </p:sp>
      <p:sp>
        <p:nvSpPr>
          <p:cNvPr id="3" name="Content Placeholder 2">
            <a:extLst>
              <a:ext uri="{FF2B5EF4-FFF2-40B4-BE49-F238E27FC236}">
                <a16:creationId xmlns:a16="http://schemas.microsoft.com/office/drawing/2014/main" id="{4CE603FB-919C-4066-49B3-E849F4925A1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59770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76A-8655-01D6-D1F3-1DFCC51FC57E}"/>
              </a:ext>
            </a:extLst>
          </p:cNvPr>
          <p:cNvSpPr>
            <a:spLocks noGrp="1"/>
          </p:cNvSpPr>
          <p:nvPr>
            <p:ph type="title"/>
          </p:nvPr>
        </p:nvSpPr>
        <p:spPr/>
        <p:txBody>
          <a:bodyPr/>
          <a:lstStyle/>
          <a:p>
            <a:r>
              <a:rPr lang="en-GB" dirty="0"/>
              <a:t>Summary: Day 1</a:t>
            </a:r>
          </a:p>
        </p:txBody>
      </p:sp>
      <p:sp>
        <p:nvSpPr>
          <p:cNvPr id="3" name="Text Placeholder 2">
            <a:extLst>
              <a:ext uri="{FF2B5EF4-FFF2-40B4-BE49-F238E27FC236}">
                <a16:creationId xmlns:a16="http://schemas.microsoft.com/office/drawing/2014/main" id="{F41DB2AA-B041-67B4-C2D4-232B1906AF3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778238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6DE2-75E6-0393-75B7-B70788E62BB5}"/>
              </a:ext>
            </a:extLst>
          </p:cNvPr>
          <p:cNvSpPr>
            <a:spLocks noGrp="1"/>
          </p:cNvSpPr>
          <p:nvPr>
            <p:ph type="title"/>
          </p:nvPr>
        </p:nvSpPr>
        <p:spPr/>
        <p:txBody>
          <a:bodyPr/>
          <a:lstStyle/>
          <a:p>
            <a:r>
              <a:rPr lang="en-GB" dirty="0"/>
              <a:t>Summary: Day 1</a:t>
            </a:r>
          </a:p>
        </p:txBody>
      </p:sp>
      <p:sp>
        <p:nvSpPr>
          <p:cNvPr id="3" name="Content Placeholder 2">
            <a:extLst>
              <a:ext uri="{FF2B5EF4-FFF2-40B4-BE49-F238E27FC236}">
                <a16:creationId xmlns:a16="http://schemas.microsoft.com/office/drawing/2014/main" id="{F78B1D00-FEE4-2FA3-786C-7E23DA63F0C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653118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7A1-36E2-AB4A-8182-7A2D4583CA63}"/>
              </a:ext>
            </a:extLst>
          </p:cNvPr>
          <p:cNvSpPr>
            <a:spLocks noGrp="1"/>
          </p:cNvSpPr>
          <p:nvPr>
            <p:ph type="title"/>
          </p:nvPr>
        </p:nvSpPr>
        <p:spPr/>
        <p:txBody>
          <a:bodyPr/>
          <a:lstStyle/>
          <a:p>
            <a:r>
              <a:rPr lang="en-GB" dirty="0"/>
              <a:t>Recap: Day 1</a:t>
            </a:r>
          </a:p>
        </p:txBody>
      </p:sp>
      <p:sp>
        <p:nvSpPr>
          <p:cNvPr id="3" name="Text Placeholder 2">
            <a:extLst>
              <a:ext uri="{FF2B5EF4-FFF2-40B4-BE49-F238E27FC236}">
                <a16:creationId xmlns:a16="http://schemas.microsoft.com/office/drawing/2014/main" id="{14A9BB09-3154-B085-0FD7-CBEE381B85D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03584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B5EB-B1D7-6130-7915-0230AE9E64F6}"/>
              </a:ext>
            </a:extLst>
          </p:cNvPr>
          <p:cNvSpPr>
            <a:spLocks noGrp="1"/>
          </p:cNvSpPr>
          <p:nvPr>
            <p:ph type="title"/>
          </p:nvPr>
        </p:nvSpPr>
        <p:spPr/>
        <p:txBody>
          <a:bodyPr/>
          <a:lstStyle/>
          <a:p>
            <a:r>
              <a:rPr lang="en-GB" dirty="0"/>
              <a:t>Recap: Day 1</a:t>
            </a:r>
          </a:p>
        </p:txBody>
      </p:sp>
      <p:sp>
        <p:nvSpPr>
          <p:cNvPr id="3" name="Content Placeholder 2">
            <a:extLst>
              <a:ext uri="{FF2B5EF4-FFF2-40B4-BE49-F238E27FC236}">
                <a16:creationId xmlns:a16="http://schemas.microsoft.com/office/drawing/2014/main" id="{4ACF5694-A1EA-4C14-19E1-2EC76F58D3B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4193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052C-CDD5-A850-ECE5-DD9C8BACD3EB}"/>
              </a:ext>
            </a:extLst>
          </p:cNvPr>
          <p:cNvSpPr>
            <a:spLocks noGrp="1"/>
          </p:cNvSpPr>
          <p:nvPr>
            <p:ph type="title"/>
          </p:nvPr>
        </p:nvSpPr>
        <p:spPr/>
        <p:txBody>
          <a:bodyPr/>
          <a:lstStyle/>
          <a:p>
            <a:r>
              <a:rPr lang="en-GB" dirty="0"/>
              <a:t>Agenda: Day 2</a:t>
            </a:r>
          </a:p>
        </p:txBody>
      </p:sp>
      <p:sp>
        <p:nvSpPr>
          <p:cNvPr id="3" name="Text Placeholder 2">
            <a:extLst>
              <a:ext uri="{FF2B5EF4-FFF2-40B4-BE49-F238E27FC236}">
                <a16:creationId xmlns:a16="http://schemas.microsoft.com/office/drawing/2014/main" id="{8B1D86DC-2B55-DC34-1DB2-358B026EB3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850535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4139-38BC-7172-DA0C-C4919DEA4CAC}"/>
              </a:ext>
            </a:extLst>
          </p:cNvPr>
          <p:cNvSpPr>
            <a:spLocks noGrp="1"/>
          </p:cNvSpPr>
          <p:nvPr>
            <p:ph type="title"/>
          </p:nvPr>
        </p:nvSpPr>
        <p:spPr/>
        <p:txBody>
          <a:bodyPr/>
          <a:lstStyle/>
          <a:p>
            <a:r>
              <a:rPr lang="en-GB" dirty="0"/>
              <a:t>Agenda day 2</a:t>
            </a:r>
          </a:p>
        </p:txBody>
      </p:sp>
      <p:sp>
        <p:nvSpPr>
          <p:cNvPr id="7" name="Content Placeholder 6">
            <a:extLst>
              <a:ext uri="{FF2B5EF4-FFF2-40B4-BE49-F238E27FC236}">
                <a16:creationId xmlns:a16="http://schemas.microsoft.com/office/drawing/2014/main" id="{5AE08B33-C841-1C32-5C72-7F1344525445}"/>
              </a:ext>
            </a:extLst>
          </p:cNvPr>
          <p:cNvSpPr>
            <a:spLocks noGrp="1"/>
          </p:cNvSpPr>
          <p:nvPr>
            <p:ph idx="1"/>
          </p:nvPr>
        </p:nvSpPr>
        <p:spPr/>
        <p:txBody>
          <a:bodyPr>
            <a:normAutofit/>
          </a:bodyPr>
          <a:lstStyle/>
          <a:p>
            <a:r>
              <a:rPr lang="en-GB" dirty="0"/>
              <a:t>Recap of day 1 (15 m)</a:t>
            </a:r>
          </a:p>
          <a:p>
            <a:r>
              <a:rPr lang="en-GB" dirty="0"/>
              <a:t>Technical debt from an economics </a:t>
            </a:r>
            <a:r>
              <a:rPr lang="en-GB" dirty="0" err="1"/>
              <a:t>PoV</a:t>
            </a:r>
            <a:r>
              <a:rPr lang="en-GB" dirty="0"/>
              <a:t> (90 m)</a:t>
            </a:r>
          </a:p>
          <a:p>
            <a:r>
              <a:rPr lang="en-GB" dirty="0"/>
              <a:t>BREAK (15 minutes)</a:t>
            </a:r>
          </a:p>
          <a:p>
            <a:r>
              <a:rPr lang="en-GB" dirty="0"/>
              <a:t>Wicked problems, social complexity, and fragmentation (90 m)</a:t>
            </a:r>
          </a:p>
          <a:p>
            <a:r>
              <a:rPr lang="en-GB" dirty="0"/>
              <a:t>LUNCH (60 minutes)</a:t>
            </a:r>
          </a:p>
          <a:p>
            <a:r>
              <a:rPr lang="en-GB" dirty="0"/>
              <a:t>Putting it all together (180 m)</a:t>
            </a:r>
          </a:p>
          <a:p>
            <a:r>
              <a:rPr lang="en-GB" dirty="0"/>
              <a:t>Summary of day 1 and 2 (30 m)</a:t>
            </a:r>
          </a:p>
        </p:txBody>
      </p:sp>
    </p:spTree>
    <p:extLst>
      <p:ext uri="{BB962C8B-B14F-4D97-AF65-F5344CB8AC3E}">
        <p14:creationId xmlns:p14="http://schemas.microsoft.com/office/powerpoint/2010/main" val="36671910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Technical debt from an economics Point of View </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354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28596-C5C8-A5B1-812F-710A702700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673" y="290857"/>
            <a:ext cx="6368716" cy="6276285"/>
          </a:xfrm>
          <a:prstGeom prst="rect">
            <a:avLst/>
          </a:prstGeom>
          <a:noFill/>
          <a:ln>
            <a:noFill/>
          </a:ln>
        </p:spPr>
      </p:pic>
    </p:spTree>
    <p:extLst>
      <p:ext uri="{BB962C8B-B14F-4D97-AF65-F5344CB8AC3E}">
        <p14:creationId xmlns:p14="http://schemas.microsoft.com/office/powerpoint/2010/main" val="4188058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15C3-BE30-9286-ED93-B93FDA21CC91}"/>
              </a:ext>
            </a:extLst>
          </p:cNvPr>
          <p:cNvSpPr>
            <a:spLocks noGrp="1"/>
          </p:cNvSpPr>
          <p:nvPr>
            <p:ph type="title"/>
          </p:nvPr>
        </p:nvSpPr>
        <p:spPr/>
        <p:txBody>
          <a:bodyPr/>
          <a:lstStyle/>
          <a:p>
            <a:r>
              <a:rPr lang="en-GB" dirty="0"/>
              <a:t>Benefits of an economics point of view</a:t>
            </a:r>
          </a:p>
        </p:txBody>
      </p:sp>
      <p:sp>
        <p:nvSpPr>
          <p:cNvPr id="3" name="Content Placeholder 2">
            <a:extLst>
              <a:ext uri="{FF2B5EF4-FFF2-40B4-BE49-F238E27FC236}">
                <a16:creationId xmlns:a16="http://schemas.microsoft.com/office/drawing/2014/main" id="{FBC69D1B-914D-008B-6642-030622FA6FCB}"/>
              </a:ext>
            </a:extLst>
          </p:cNvPr>
          <p:cNvSpPr>
            <a:spLocks noGrp="1"/>
          </p:cNvSpPr>
          <p:nvPr>
            <p:ph idx="1"/>
          </p:nvPr>
        </p:nvSpPr>
        <p:spPr/>
        <p:txBody>
          <a:bodyPr/>
          <a:lstStyle/>
          <a:p>
            <a:pPr marL="0" indent="0">
              <a:buNone/>
            </a:pPr>
            <a:r>
              <a:rPr lang="en-GB" dirty="0"/>
              <a:t>The benefits of exploring technical debt from an economics point of view are threefold:</a:t>
            </a:r>
          </a:p>
          <a:p>
            <a:pPr marL="514350" indent="-514350">
              <a:buFont typeface="+mj-lt"/>
              <a:buAutoNum type="arabicPeriod"/>
            </a:pPr>
            <a:r>
              <a:rPr lang="en-GB" dirty="0"/>
              <a:t>Fresh perspectives offer new insights, plus potential solutions.</a:t>
            </a:r>
          </a:p>
          <a:p>
            <a:pPr marL="514350" indent="-514350">
              <a:buFont typeface="+mj-lt"/>
              <a:buAutoNum type="arabicPeriod"/>
            </a:pPr>
            <a:r>
              <a:rPr lang="en-GB" dirty="0"/>
              <a:t>Economics offers many fruitful lessons.</a:t>
            </a:r>
          </a:p>
          <a:p>
            <a:pPr marL="514350" indent="-514350">
              <a:buFont typeface="+mj-lt"/>
              <a:buAutoNum type="arabicPeriod"/>
            </a:pPr>
            <a:r>
              <a:rPr lang="en-GB" dirty="0"/>
              <a:t>Economics offers us a common language.</a:t>
            </a:r>
          </a:p>
          <a:p>
            <a:pPr marL="0" indent="0">
              <a:buNone/>
            </a:pPr>
            <a:endParaRPr lang="en-GB" dirty="0"/>
          </a:p>
        </p:txBody>
      </p:sp>
    </p:spTree>
    <p:extLst>
      <p:ext uri="{BB962C8B-B14F-4D97-AF65-F5344CB8AC3E}">
        <p14:creationId xmlns:p14="http://schemas.microsoft.com/office/powerpoint/2010/main" val="81385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B0B2-A552-172E-661E-9E8EEF3070E5}"/>
              </a:ext>
            </a:extLst>
          </p:cNvPr>
          <p:cNvSpPr>
            <a:spLocks noGrp="1"/>
          </p:cNvSpPr>
          <p:nvPr>
            <p:ph type="title"/>
          </p:nvPr>
        </p:nvSpPr>
        <p:spPr/>
        <p:txBody>
          <a:bodyPr/>
          <a:lstStyle/>
          <a:p>
            <a:r>
              <a:rPr lang="en-GB" dirty="0"/>
              <a:t>The technical debt onion</a:t>
            </a:r>
          </a:p>
        </p:txBody>
      </p:sp>
      <p:pic>
        <p:nvPicPr>
          <p:cNvPr id="4" name="Picture 3">
            <a:extLst>
              <a:ext uri="{FF2B5EF4-FFF2-40B4-BE49-F238E27FC236}">
                <a16:creationId xmlns:a16="http://schemas.microsoft.com/office/drawing/2014/main" id="{4FDCC03A-59E0-1FD9-8734-360C791519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466" y="1572748"/>
            <a:ext cx="5068162" cy="5075245"/>
          </a:xfrm>
          <a:prstGeom prst="rect">
            <a:avLst/>
          </a:prstGeom>
          <a:noFill/>
          <a:ln>
            <a:noFill/>
          </a:ln>
        </p:spPr>
      </p:pic>
    </p:spTree>
    <p:extLst>
      <p:ext uri="{BB962C8B-B14F-4D97-AF65-F5344CB8AC3E}">
        <p14:creationId xmlns:p14="http://schemas.microsoft.com/office/powerpoint/2010/main" val="350962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3968-1520-7CB5-128D-FE168D2758A6}"/>
              </a:ext>
            </a:extLst>
          </p:cNvPr>
          <p:cNvSpPr>
            <a:spLocks noGrp="1"/>
          </p:cNvSpPr>
          <p:nvPr>
            <p:ph type="title"/>
          </p:nvPr>
        </p:nvSpPr>
        <p:spPr/>
        <p:txBody>
          <a:bodyPr/>
          <a:lstStyle/>
          <a:p>
            <a:r>
              <a:rPr lang="en-GB" dirty="0"/>
              <a:t>Economic problems we’ll examine </a:t>
            </a:r>
          </a:p>
        </p:txBody>
      </p:sp>
      <p:sp>
        <p:nvSpPr>
          <p:cNvPr id="3" name="Content Placeholder 2">
            <a:extLst>
              <a:ext uri="{FF2B5EF4-FFF2-40B4-BE49-F238E27FC236}">
                <a16:creationId xmlns:a16="http://schemas.microsoft.com/office/drawing/2014/main" id="{BC29BA1B-04DB-10F8-76C0-8E2216E051BB}"/>
              </a:ext>
            </a:extLst>
          </p:cNvPr>
          <p:cNvSpPr>
            <a:spLocks noGrp="1"/>
          </p:cNvSpPr>
          <p:nvPr>
            <p:ph idx="1"/>
          </p:nvPr>
        </p:nvSpPr>
        <p:spPr>
          <a:xfrm>
            <a:off x="838200" y="1470454"/>
            <a:ext cx="10515600" cy="5022421"/>
          </a:xfrm>
        </p:spPr>
        <p:txBody>
          <a:bodyPr>
            <a:normAutofit/>
          </a:bodyPr>
          <a:lstStyle/>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Principal-agent problem</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Tragedy of the commons</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Externalities</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Short-termism</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Tyranny of small decisions</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Creeping normality</a:t>
            </a:r>
          </a:p>
          <a:p>
            <a:pPr marL="0" lvl="0" indent="0">
              <a:lnSpc>
                <a:spcPct val="115000"/>
              </a:lnSpc>
              <a:buNone/>
            </a:pPr>
            <a:r>
              <a:rPr lang="en-GB" dirty="0">
                <a:effectLst/>
                <a:latin typeface="Calibri" panose="020F0502020204030204" pitchFamily="34" charset="0"/>
                <a:ea typeface="Calibri" panose="020F0502020204030204" pitchFamily="34" charset="0"/>
                <a:cs typeface="Times New Roman" panose="02020603050405020304" pitchFamily="18" charset="0"/>
              </a:rPr>
              <a:t>Price of anarchy</a:t>
            </a:r>
          </a:p>
          <a:p>
            <a:pPr marL="0" lvl="0" indent="0">
              <a:lnSpc>
                <a:spcPct val="115000"/>
              </a:lnSpc>
              <a:spcAft>
                <a:spcPts val="1000"/>
              </a:spcAft>
              <a:buNone/>
            </a:pPr>
            <a:r>
              <a:rPr lang="en-GB" dirty="0">
                <a:effectLst/>
                <a:latin typeface="Calibri" panose="020F0502020204030204" pitchFamily="34" charset="0"/>
                <a:ea typeface="Calibri" panose="020F0502020204030204" pitchFamily="34" charset="0"/>
                <a:cs typeface="Times New Roman" panose="02020603050405020304" pitchFamily="18" charset="0"/>
              </a:rPr>
              <a:t>Moral hazard</a:t>
            </a:r>
          </a:p>
        </p:txBody>
      </p:sp>
    </p:spTree>
    <p:extLst>
      <p:ext uri="{BB962C8B-B14F-4D97-AF65-F5344CB8AC3E}">
        <p14:creationId xmlns:p14="http://schemas.microsoft.com/office/powerpoint/2010/main" val="15817238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909F-D499-0BFA-0D9A-F82A070B6513}"/>
              </a:ext>
            </a:extLst>
          </p:cNvPr>
          <p:cNvSpPr>
            <a:spLocks noGrp="1"/>
          </p:cNvSpPr>
          <p:nvPr>
            <p:ph type="title"/>
          </p:nvPr>
        </p:nvSpPr>
        <p:spPr/>
        <p:txBody>
          <a:bodyPr/>
          <a:lstStyle/>
          <a:p>
            <a:r>
              <a:rPr lang="en-GB" dirty="0"/>
              <a:t>Principal-agent problem</a:t>
            </a:r>
          </a:p>
        </p:txBody>
      </p:sp>
      <p:sp>
        <p:nvSpPr>
          <p:cNvPr id="3" name="Content Placeholder 2">
            <a:extLst>
              <a:ext uri="{FF2B5EF4-FFF2-40B4-BE49-F238E27FC236}">
                <a16:creationId xmlns:a16="http://schemas.microsoft.com/office/drawing/2014/main" id="{D82D732F-7563-FFA6-6B0B-1F590FE1D0DC}"/>
              </a:ext>
            </a:extLst>
          </p:cNvPr>
          <p:cNvSpPr>
            <a:spLocks noGrp="1"/>
          </p:cNvSpPr>
          <p:nvPr>
            <p:ph idx="1"/>
          </p:nvPr>
        </p:nvSpPr>
        <p:spPr/>
        <p:txBody>
          <a:bodyPr>
            <a:normAutofit fontScale="92500"/>
          </a:bodyPr>
          <a:lstStyle/>
          <a:p>
            <a:pPr marL="0" indent="0">
              <a:buNone/>
            </a:pPr>
            <a:r>
              <a:rPr lang="en-GB" dirty="0"/>
              <a:t>The principal-agent problem is a conflict in interests and priorities that arises when one party, the agent, carries out actions on behalf of another party, the principal. – Eisenhardt, K. (1989).</a:t>
            </a:r>
          </a:p>
          <a:p>
            <a:pPr marL="0" indent="0">
              <a:buNone/>
            </a:pPr>
            <a:endParaRPr lang="en-GB" dirty="0"/>
          </a:p>
          <a:p>
            <a:pPr marL="0" indent="0">
              <a:buNone/>
            </a:pPr>
            <a:r>
              <a:rPr lang="en-GB" dirty="0"/>
              <a:t>For this problem to occur, at least one of the following must be present:</a:t>
            </a:r>
          </a:p>
          <a:p>
            <a:pPr marL="514350" indent="-514350">
              <a:buFont typeface="+mj-lt"/>
              <a:buAutoNum type="arabicPeriod"/>
            </a:pPr>
            <a:r>
              <a:rPr lang="en-GB" dirty="0"/>
              <a:t>A discrepancy of interests exists between the principal and agent.</a:t>
            </a:r>
          </a:p>
          <a:p>
            <a:pPr marL="514350" indent="-514350">
              <a:buFont typeface="+mj-lt"/>
              <a:buAutoNum type="arabicPeriod"/>
            </a:pPr>
            <a:r>
              <a:rPr lang="en-GB" dirty="0"/>
              <a:t>Asymmetric information, with the agent possessing information that the principal lacks. </a:t>
            </a:r>
          </a:p>
          <a:p>
            <a:pPr marL="514350" indent="-514350">
              <a:buFont typeface="+mj-lt"/>
              <a:buAutoNum type="arabicPeriod"/>
            </a:pPr>
            <a:r>
              <a:rPr lang="en-GB" dirty="0"/>
              <a:t>The principal lacks the means to reward, punish, or otherwise influence the agent.</a:t>
            </a:r>
          </a:p>
          <a:p>
            <a:pPr marL="0" indent="0">
              <a:buNone/>
            </a:pPr>
            <a:endParaRPr lang="en-GB" dirty="0"/>
          </a:p>
        </p:txBody>
      </p:sp>
    </p:spTree>
    <p:extLst>
      <p:ext uri="{BB962C8B-B14F-4D97-AF65-F5344CB8AC3E}">
        <p14:creationId xmlns:p14="http://schemas.microsoft.com/office/powerpoint/2010/main" val="3013285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F8E3-5BCF-63C0-6097-103CC1818B7C}"/>
              </a:ext>
            </a:extLst>
          </p:cNvPr>
          <p:cNvSpPr>
            <a:spLocks noGrp="1"/>
          </p:cNvSpPr>
          <p:nvPr>
            <p:ph type="title"/>
          </p:nvPr>
        </p:nvSpPr>
        <p:spPr/>
        <p:txBody>
          <a:bodyPr/>
          <a:lstStyle/>
          <a:p>
            <a:r>
              <a:rPr lang="en-GB" dirty="0"/>
              <a:t>Tragedy of the commons</a:t>
            </a:r>
          </a:p>
        </p:txBody>
      </p:sp>
      <p:sp>
        <p:nvSpPr>
          <p:cNvPr id="3" name="Content Placeholder 2">
            <a:extLst>
              <a:ext uri="{FF2B5EF4-FFF2-40B4-BE49-F238E27FC236}">
                <a16:creationId xmlns:a16="http://schemas.microsoft.com/office/drawing/2014/main" id="{B879280A-3A24-60EB-8410-D17AF59AAB7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613522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314B-F6B5-CBBA-AABB-39757D5EF0C3}"/>
              </a:ext>
            </a:extLst>
          </p:cNvPr>
          <p:cNvSpPr>
            <a:spLocks noGrp="1"/>
          </p:cNvSpPr>
          <p:nvPr>
            <p:ph type="title"/>
          </p:nvPr>
        </p:nvSpPr>
        <p:spPr/>
        <p:txBody>
          <a:bodyPr/>
          <a:lstStyle/>
          <a:p>
            <a:r>
              <a:rPr lang="en-GB" dirty="0"/>
              <a:t>Externalities</a:t>
            </a:r>
          </a:p>
        </p:txBody>
      </p:sp>
      <p:sp>
        <p:nvSpPr>
          <p:cNvPr id="3" name="Content Placeholder 2">
            <a:extLst>
              <a:ext uri="{FF2B5EF4-FFF2-40B4-BE49-F238E27FC236}">
                <a16:creationId xmlns:a16="http://schemas.microsoft.com/office/drawing/2014/main" id="{7131B7A7-B911-7F19-0FC2-50CA2803368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26720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9D9-2BD8-B829-B573-610428793832}"/>
              </a:ext>
            </a:extLst>
          </p:cNvPr>
          <p:cNvSpPr>
            <a:spLocks noGrp="1"/>
          </p:cNvSpPr>
          <p:nvPr>
            <p:ph type="title"/>
          </p:nvPr>
        </p:nvSpPr>
        <p:spPr/>
        <p:txBody>
          <a:bodyPr/>
          <a:lstStyle/>
          <a:p>
            <a:r>
              <a:rPr lang="en-GB" dirty="0"/>
              <a:t>Short-termism</a:t>
            </a:r>
          </a:p>
        </p:txBody>
      </p:sp>
      <p:sp>
        <p:nvSpPr>
          <p:cNvPr id="3" name="Content Placeholder 2">
            <a:extLst>
              <a:ext uri="{FF2B5EF4-FFF2-40B4-BE49-F238E27FC236}">
                <a16:creationId xmlns:a16="http://schemas.microsoft.com/office/drawing/2014/main" id="{208C72FA-5E98-A091-5C73-FAB569685FB1}"/>
              </a:ext>
            </a:extLst>
          </p:cNvPr>
          <p:cNvSpPr>
            <a:spLocks noGrp="1"/>
          </p:cNvSpPr>
          <p:nvPr>
            <p:ph idx="1"/>
          </p:nvPr>
        </p:nvSpPr>
        <p:spPr>
          <a:xfrm>
            <a:off x="838200" y="4851399"/>
            <a:ext cx="10515600" cy="1325564"/>
          </a:xfrm>
        </p:spPr>
        <p:txBody>
          <a:bodyPr/>
          <a:lstStyle/>
          <a:p>
            <a:pPr marL="0" indent="0">
              <a:buNone/>
            </a:pPr>
            <a:r>
              <a:rPr lang="en-GB" dirty="0"/>
              <a:t>Short-termism: A way of thinking or planning that only considers the advantages or profits you could have now, rather than the effects in the future. – Oxford learner’s dictionary.</a:t>
            </a:r>
          </a:p>
        </p:txBody>
      </p:sp>
      <p:pic>
        <p:nvPicPr>
          <p:cNvPr id="5" name="Picture 4" descr="A line drawing of a curve&#10;&#10;Description automatically generated">
            <a:extLst>
              <a:ext uri="{FF2B5EF4-FFF2-40B4-BE49-F238E27FC236}">
                <a16:creationId xmlns:a16="http://schemas.microsoft.com/office/drawing/2014/main" id="{FF78FB25-2FD2-5279-7D44-EA785C0C7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602" y="652489"/>
            <a:ext cx="5573459" cy="3418744"/>
          </a:xfrm>
          <a:prstGeom prst="rect">
            <a:avLst/>
          </a:prstGeom>
        </p:spPr>
      </p:pic>
    </p:spTree>
    <p:extLst>
      <p:ext uri="{BB962C8B-B14F-4D97-AF65-F5344CB8AC3E}">
        <p14:creationId xmlns:p14="http://schemas.microsoft.com/office/powerpoint/2010/main" val="21331800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9C58-65E3-E923-B33B-0963E78C36AD}"/>
              </a:ext>
            </a:extLst>
          </p:cNvPr>
          <p:cNvSpPr>
            <a:spLocks noGrp="1"/>
          </p:cNvSpPr>
          <p:nvPr>
            <p:ph type="title"/>
          </p:nvPr>
        </p:nvSpPr>
        <p:spPr/>
        <p:txBody>
          <a:bodyPr/>
          <a:lstStyle/>
          <a:p>
            <a:r>
              <a:rPr lang="en-GB" dirty="0"/>
              <a:t>Tyranny of small decisions</a:t>
            </a:r>
          </a:p>
        </p:txBody>
      </p:sp>
      <p:sp>
        <p:nvSpPr>
          <p:cNvPr id="3" name="Content Placeholder 2">
            <a:extLst>
              <a:ext uri="{FF2B5EF4-FFF2-40B4-BE49-F238E27FC236}">
                <a16:creationId xmlns:a16="http://schemas.microsoft.com/office/drawing/2014/main" id="{7C4DD73A-BFF7-935E-7C63-A2D3DD3F1A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773872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EF3B-EACC-2656-B7EE-02E2F72CC9B0}"/>
              </a:ext>
            </a:extLst>
          </p:cNvPr>
          <p:cNvSpPr>
            <a:spLocks noGrp="1"/>
          </p:cNvSpPr>
          <p:nvPr>
            <p:ph type="title"/>
          </p:nvPr>
        </p:nvSpPr>
        <p:spPr/>
        <p:txBody>
          <a:bodyPr/>
          <a:lstStyle/>
          <a:p>
            <a:r>
              <a:rPr lang="en-GB" dirty="0"/>
              <a:t>Creeping normality</a:t>
            </a:r>
          </a:p>
        </p:txBody>
      </p:sp>
      <p:sp>
        <p:nvSpPr>
          <p:cNvPr id="3" name="Content Placeholder 2">
            <a:extLst>
              <a:ext uri="{FF2B5EF4-FFF2-40B4-BE49-F238E27FC236}">
                <a16:creationId xmlns:a16="http://schemas.microsoft.com/office/drawing/2014/main" id="{6491DA5E-27C1-930E-DB8E-499952E9BE5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25097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47C3-CEC0-CF39-6E92-CAEE951FB861}"/>
              </a:ext>
            </a:extLst>
          </p:cNvPr>
          <p:cNvSpPr>
            <a:spLocks noGrp="1"/>
          </p:cNvSpPr>
          <p:nvPr>
            <p:ph type="title"/>
          </p:nvPr>
        </p:nvSpPr>
        <p:spPr/>
        <p:txBody>
          <a:bodyPr/>
          <a:lstStyle/>
          <a:p>
            <a:r>
              <a:rPr lang="en-GB" dirty="0"/>
              <a:t>Price of anarchy</a:t>
            </a:r>
          </a:p>
        </p:txBody>
      </p:sp>
      <p:sp>
        <p:nvSpPr>
          <p:cNvPr id="3" name="Content Placeholder 2">
            <a:extLst>
              <a:ext uri="{FF2B5EF4-FFF2-40B4-BE49-F238E27FC236}">
                <a16:creationId xmlns:a16="http://schemas.microsoft.com/office/drawing/2014/main" id="{D731FFCC-E034-08F7-C954-054F177FD97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324876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89DC-D1C2-8E0A-4D37-D9F5E0749226}"/>
              </a:ext>
            </a:extLst>
          </p:cNvPr>
          <p:cNvSpPr>
            <a:spLocks noGrp="1"/>
          </p:cNvSpPr>
          <p:nvPr>
            <p:ph type="title"/>
          </p:nvPr>
        </p:nvSpPr>
        <p:spPr/>
        <p:txBody>
          <a:bodyPr/>
          <a:lstStyle/>
          <a:p>
            <a:r>
              <a:rPr lang="en-GB" dirty="0"/>
              <a:t>Moral hazard</a:t>
            </a:r>
          </a:p>
        </p:txBody>
      </p:sp>
      <p:sp>
        <p:nvSpPr>
          <p:cNvPr id="3" name="Content Placeholder 2">
            <a:extLst>
              <a:ext uri="{FF2B5EF4-FFF2-40B4-BE49-F238E27FC236}">
                <a16:creationId xmlns:a16="http://schemas.microsoft.com/office/drawing/2014/main" id="{114B3D38-4F04-A3F8-3B9A-FB3925EB5D5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113973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80ED-B724-FC94-13AC-FD0FAF792E05}"/>
              </a:ext>
            </a:extLst>
          </p:cNvPr>
          <p:cNvSpPr>
            <a:spLocks noGrp="1"/>
          </p:cNvSpPr>
          <p:nvPr>
            <p:ph type="title"/>
          </p:nvPr>
        </p:nvSpPr>
        <p:spPr/>
        <p:txBody>
          <a:bodyPr/>
          <a:lstStyle/>
          <a:p>
            <a:r>
              <a:rPr lang="en-GB" dirty="0"/>
              <a:t>Summary: Technical debt from an economics </a:t>
            </a:r>
            <a:r>
              <a:rPr lang="en-GB" dirty="0" err="1"/>
              <a:t>PoV</a:t>
            </a:r>
            <a:r>
              <a:rPr lang="en-GB" dirty="0"/>
              <a:t> </a:t>
            </a:r>
          </a:p>
        </p:txBody>
      </p:sp>
      <p:sp>
        <p:nvSpPr>
          <p:cNvPr id="3" name="Content Placeholder 2">
            <a:extLst>
              <a:ext uri="{FF2B5EF4-FFF2-40B4-BE49-F238E27FC236}">
                <a16:creationId xmlns:a16="http://schemas.microsoft.com/office/drawing/2014/main" id="{DECBC049-EFE5-FA3B-7A20-3F099178B34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4867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TotalTime>
  <Words>11446</Words>
  <Application>Microsoft Office PowerPoint</Application>
  <PresentationFormat>Widescreen</PresentationFormat>
  <Paragraphs>976</Paragraphs>
  <Slides>117</Slides>
  <Notes>113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117</vt:i4>
      </vt:variant>
    </vt:vector>
  </HeadingPairs>
  <TitlesOfParts>
    <vt:vector size="123" baseType="lpstr">
      <vt:lpstr>Arial</vt:lpstr>
      <vt:lpstr>Calibri</vt:lpstr>
      <vt:lpstr>Calibri Light</vt:lpstr>
      <vt:lpstr>Symbol</vt:lpstr>
      <vt:lpstr>Times New Roman</vt:lpstr>
      <vt:lpstr>Office Theme</vt:lpstr>
      <vt:lpstr>Workshop for Problem Understanding</vt:lpstr>
      <vt:lpstr>READ ME!</vt:lpstr>
      <vt:lpstr>Agenda</vt:lpstr>
      <vt:lpstr>Agenda</vt:lpstr>
      <vt:lpstr>Introduction</vt:lpstr>
      <vt:lpstr>Introduction</vt:lpstr>
      <vt:lpstr>Introduce to each other</vt:lpstr>
      <vt:lpstr>What is technical debt?</vt:lpstr>
      <vt:lpstr>The technical debt onion</vt:lpstr>
      <vt:lpstr>Understanding trade-off decisions</vt:lpstr>
      <vt:lpstr>Understanding trade-off decisions</vt:lpstr>
      <vt:lpstr>Which dictionary is more valuable?</vt:lpstr>
      <vt:lpstr>How do we make decisions?</vt:lpstr>
      <vt:lpstr>Requirements for effective decision-making</vt:lpstr>
      <vt:lpstr>The affect heuristic</vt:lpstr>
      <vt:lpstr>When the affect heuristic fails</vt:lpstr>
      <vt:lpstr>The technical debt trade-off decision</vt:lpstr>
      <vt:lpstr>Affect heuristic and smoking prevention programmes </vt:lpstr>
      <vt:lpstr>Affect heuristic and smoking prevention programmes </vt:lpstr>
      <vt:lpstr>Implications for addressing technical debt</vt:lpstr>
      <vt:lpstr>Why do second hand car dealers valet their cars?</vt:lpstr>
      <vt:lpstr>Appeal to emotions through a story</vt:lpstr>
      <vt:lpstr>Exercise - Appeal to emotions through a story</vt:lpstr>
      <vt:lpstr>BREAK</vt:lpstr>
      <vt:lpstr>Understanding trade-off decisions</vt:lpstr>
      <vt:lpstr>Precision and Valence</vt:lpstr>
      <vt:lpstr>Remember this? Which dictionary is more valuable?</vt:lpstr>
      <vt:lpstr>Exercise - Precision and Valence</vt:lpstr>
      <vt:lpstr>Ulysses contracts</vt:lpstr>
      <vt:lpstr>Exercise - Ulysses contracts</vt:lpstr>
      <vt:lpstr>Simultaneous versus sequential decisions</vt:lpstr>
      <vt:lpstr>Exercise - Simultaneous vs sequential decisions</vt:lpstr>
      <vt:lpstr>Pre-mortem technique</vt:lpstr>
      <vt:lpstr>Exercise - Pre-mortem technique</vt:lpstr>
      <vt:lpstr>Other factors that influence decisions</vt:lpstr>
      <vt:lpstr>Overdue projects and crazy risk taking</vt:lpstr>
      <vt:lpstr>Effect of time constraints</vt:lpstr>
      <vt:lpstr>Hyperbolic discounting</vt:lpstr>
      <vt:lpstr>Exercise - how to change decision-makers perception of technical debt</vt:lpstr>
      <vt:lpstr>Summary – trade-off decisions</vt:lpstr>
      <vt:lpstr>LUNCH</vt:lpstr>
      <vt:lpstr>Understanding systems effects </vt:lpstr>
      <vt:lpstr>Understanding systems effects </vt:lpstr>
      <vt:lpstr>What is a system?</vt:lpstr>
      <vt:lpstr>Slinky Demo</vt:lpstr>
      <vt:lpstr>The organisation as a system</vt:lpstr>
      <vt:lpstr>Crucial difference between IT systems and social systems</vt:lpstr>
      <vt:lpstr>Introducing change – the Prohibition problem</vt:lpstr>
      <vt:lpstr>Common dynamic system behaviours </vt:lpstr>
      <vt:lpstr>Exponential growth</vt:lpstr>
      <vt:lpstr>Balancing behaviour</vt:lpstr>
      <vt:lpstr>Growth, then levelling off</vt:lpstr>
      <vt:lpstr>Overshoot and collapse</vt:lpstr>
      <vt:lpstr>Systems, individuals, and technical debt</vt:lpstr>
      <vt:lpstr>Individuals constrained by role</vt:lpstr>
      <vt:lpstr>Overdue projects and schedule recovery</vt:lpstr>
      <vt:lpstr>Project underestimation</vt:lpstr>
      <vt:lpstr>Overshoot and collapse</vt:lpstr>
      <vt:lpstr>Policy resistance</vt:lpstr>
      <vt:lpstr>Exercise – Dynamic system model</vt:lpstr>
      <vt:lpstr>Exercise – Brainstorming &amp; discussion</vt:lpstr>
      <vt:lpstr>Summary: Understanding system effects</vt:lpstr>
      <vt:lpstr>BREAK</vt:lpstr>
      <vt:lpstr>Anti-patterns </vt:lpstr>
      <vt:lpstr>Patterns and anti-patterns</vt:lpstr>
      <vt:lpstr>How exploring anti-patterns is helpful</vt:lpstr>
      <vt:lpstr>Causal Loop Diagrams</vt:lpstr>
      <vt:lpstr>Exercise - How could estimation errors lead to technical debt?</vt:lpstr>
      <vt:lpstr>Exercise - Answer</vt:lpstr>
      <vt:lpstr>Exercise - Estimation errors &amp; technical debt: a deeper dive</vt:lpstr>
      <vt:lpstr>Exercise - Estimation errors &amp; technical debt: a deeper dive</vt:lpstr>
      <vt:lpstr>Exercise - Estimation errors &amp; technical debt: a deeper dive</vt:lpstr>
      <vt:lpstr>Exercise - Estimation errors &amp; technical debt: a deeper dive</vt:lpstr>
      <vt:lpstr>Exercise - Social loafing</vt:lpstr>
      <vt:lpstr>Exercise answer - Social loafing</vt:lpstr>
      <vt:lpstr>Simulation - Social loafing</vt:lpstr>
      <vt:lpstr>Exercise - Descent into firefighting</vt:lpstr>
      <vt:lpstr>Exercise answer - Descent into firefighting</vt:lpstr>
      <vt:lpstr>Other anti-patterns</vt:lpstr>
      <vt:lpstr>Summary: anti-patterns</vt:lpstr>
      <vt:lpstr>Summary: Day 1</vt:lpstr>
      <vt:lpstr>Summary: Day 1</vt:lpstr>
      <vt:lpstr>Recap: Day 1</vt:lpstr>
      <vt:lpstr>Recap: Day 1</vt:lpstr>
      <vt:lpstr>Agenda: Day 2</vt:lpstr>
      <vt:lpstr>Agenda day 2</vt:lpstr>
      <vt:lpstr>Technical debt from an economics Point of View </vt:lpstr>
      <vt:lpstr>PowerPoint Presentation</vt:lpstr>
      <vt:lpstr>Benefits of an economics point of view</vt:lpstr>
      <vt:lpstr>Economic problems we’ll examine </vt:lpstr>
      <vt:lpstr>Principal-agent problem</vt:lpstr>
      <vt:lpstr>Tragedy of the commons</vt:lpstr>
      <vt:lpstr>Externalities</vt:lpstr>
      <vt:lpstr>Short-termism</vt:lpstr>
      <vt:lpstr>Tyranny of small decisions</vt:lpstr>
      <vt:lpstr>Creeping normality</vt:lpstr>
      <vt:lpstr>Price of anarchy</vt:lpstr>
      <vt:lpstr>Moral hazard</vt:lpstr>
      <vt:lpstr>Summary: Technical debt from an economics PoV </vt:lpstr>
      <vt:lpstr>BREAK</vt:lpstr>
      <vt:lpstr>Wicked problems, social complexity, and fragmentation </vt:lpstr>
      <vt:lpstr>PowerPoint Presentation</vt:lpstr>
      <vt:lpstr>Wicked &amp; tame problems</vt:lpstr>
      <vt:lpstr>Characteristics of a wicked problem</vt:lpstr>
      <vt:lpstr>Exercise: Example wicked problem</vt:lpstr>
      <vt:lpstr>Exercise:</vt:lpstr>
      <vt:lpstr>Social complexity and fragmentation </vt:lpstr>
      <vt:lpstr>Social complexity and fragmentation </vt:lpstr>
      <vt:lpstr>Dichotomy of design</vt:lpstr>
      <vt:lpstr>Dichotomy of design</vt:lpstr>
      <vt:lpstr>Exercise: Discussion</vt:lpstr>
      <vt:lpstr>Summary</vt:lpstr>
      <vt:lpstr>Putting it all together</vt:lpstr>
      <vt:lpstr>PowerPoint Presentation</vt:lpstr>
      <vt:lpstr>Summary</vt:lpstr>
      <vt:lpstr>Summary – Whole workshop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for Problem Understanding</dc:title>
  <dc:creator>Andrew Brown</dc:creator>
  <cp:lastModifiedBy>Andrew Brown</cp:lastModifiedBy>
  <cp:revision>17</cp:revision>
  <dcterms:created xsi:type="dcterms:W3CDTF">2024-01-29T09:49:57Z</dcterms:created>
  <dcterms:modified xsi:type="dcterms:W3CDTF">2024-02-03T19:25:35Z</dcterms:modified>
</cp:coreProperties>
</file>