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8"/>
  </p:notesMasterIdLst>
  <p:sldIdLst>
    <p:sldId id="256" r:id="rId2"/>
    <p:sldId id="258" r:id="rId3"/>
    <p:sldId id="257" r:id="rId4"/>
    <p:sldId id="268" r:id="rId5"/>
    <p:sldId id="259" r:id="rId6"/>
    <p:sldId id="371" r:id="rId7"/>
    <p:sldId id="373" r:id="rId8"/>
    <p:sldId id="272" r:id="rId9"/>
    <p:sldId id="388" r:id="rId10"/>
    <p:sldId id="387" r:id="rId11"/>
    <p:sldId id="389" r:id="rId12"/>
    <p:sldId id="390" r:id="rId13"/>
    <p:sldId id="391" r:id="rId14"/>
    <p:sldId id="299" r:id="rId15"/>
    <p:sldId id="392" r:id="rId16"/>
    <p:sldId id="393" r:id="rId17"/>
    <p:sldId id="319" r:id="rId18"/>
    <p:sldId id="394" r:id="rId19"/>
    <p:sldId id="335" r:id="rId20"/>
    <p:sldId id="395" r:id="rId21"/>
    <p:sldId id="348" r:id="rId22"/>
    <p:sldId id="352" r:id="rId23"/>
    <p:sldId id="353" r:id="rId24"/>
    <p:sldId id="354" r:id="rId25"/>
    <p:sldId id="374" r:id="rId26"/>
    <p:sldId id="396" r:id="rId27"/>
    <p:sldId id="397" r:id="rId28"/>
    <p:sldId id="375" r:id="rId29"/>
    <p:sldId id="398" r:id="rId30"/>
    <p:sldId id="372" r:id="rId31"/>
    <p:sldId id="399" r:id="rId32"/>
    <p:sldId id="382" r:id="rId33"/>
    <p:sldId id="383" r:id="rId34"/>
    <p:sldId id="376" r:id="rId35"/>
    <p:sldId id="377" r:id="rId36"/>
    <p:sldId id="400" r:id="rId37"/>
    <p:sldId id="403" r:id="rId38"/>
    <p:sldId id="401" r:id="rId39"/>
    <p:sldId id="404" r:id="rId40"/>
    <p:sldId id="402" r:id="rId41"/>
    <p:sldId id="405" r:id="rId42"/>
    <p:sldId id="406" r:id="rId43"/>
    <p:sldId id="412" r:id="rId44"/>
    <p:sldId id="413" r:id="rId45"/>
    <p:sldId id="411" r:id="rId46"/>
    <p:sldId id="410" r:id="rId47"/>
    <p:sldId id="408" r:id="rId48"/>
    <p:sldId id="407" r:id="rId49"/>
    <p:sldId id="384" r:id="rId50"/>
    <p:sldId id="378" r:id="rId51"/>
    <p:sldId id="379" r:id="rId52"/>
    <p:sldId id="385" r:id="rId53"/>
    <p:sldId id="380" r:id="rId54"/>
    <p:sldId id="381" r:id="rId55"/>
    <p:sldId id="386" r:id="rId56"/>
    <p:sldId id="370" r:id="rId5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E6E72E7-EF4C-6A10-7EDE-0BD320D7BEAF}" name="Mark Stringer" initials="MS" userId="89d453606b456d13"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20473" autoAdjust="0"/>
    <p:restoredTop sz="71922" autoAdjust="0"/>
  </p:normalViewPr>
  <p:slideViewPr>
    <p:cSldViewPr snapToGrid="0">
      <p:cViewPr varScale="1">
        <p:scale>
          <a:sx n="111" d="100"/>
          <a:sy n="111" d="100"/>
        </p:scale>
        <p:origin x="1722" y="96"/>
      </p:cViewPr>
      <p:guideLst/>
    </p:cSldViewPr>
  </p:slideViewPr>
  <p:notesTextViewPr>
    <p:cViewPr>
      <p:scale>
        <a:sx n="1" d="1"/>
        <a:sy n="1" d="1"/>
      </p:scale>
      <p:origin x="0" y="0"/>
    </p:cViewPr>
  </p:notesTextViewPr>
  <p:sorterViewPr>
    <p:cViewPr>
      <p:scale>
        <a:sx n="150" d="100"/>
        <a:sy n="150" d="100"/>
      </p:scale>
      <p:origin x="0" y="-1236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microsoft.com/office/2018/10/relationships/authors" Targe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F23B2E7-E3D2-49D1-AF5A-E4D9765D5954}" type="doc">
      <dgm:prSet loTypeId="urn:microsoft.com/office/officeart/2005/8/layout/venn2" loCatId="relationship" qsTypeId="urn:microsoft.com/office/officeart/2005/8/quickstyle/simple1" qsCatId="simple" csTypeId="urn:microsoft.com/office/officeart/2005/8/colors/accent1_2" csCatId="accent1" phldr="1"/>
      <dgm:spPr/>
      <dgm:t>
        <a:bodyPr/>
        <a:lstStyle/>
        <a:p>
          <a:endParaRPr lang="en-GB"/>
        </a:p>
      </dgm:t>
    </dgm:pt>
    <dgm:pt modelId="{CADFFF76-96C3-4A5E-BE83-823AE9DA0F55}">
      <dgm:prSet phldrT="[Text]"/>
      <dgm:spPr>
        <a:noFill/>
        <a:ln>
          <a:solidFill>
            <a:schemeClr val="tx1"/>
          </a:solidFill>
        </a:ln>
      </dgm:spPr>
      <dgm:t>
        <a:bodyPr/>
        <a:lstStyle/>
        <a:p>
          <a:r>
            <a:rPr lang="en-GB" dirty="0">
              <a:solidFill>
                <a:sysClr val="windowText" lastClr="000000"/>
              </a:solidFill>
            </a:rPr>
            <a:t>?</a:t>
          </a:r>
        </a:p>
      </dgm:t>
    </dgm:pt>
    <dgm:pt modelId="{A6ADF55F-9B99-45A2-B198-76D248BEB115}" type="parTrans" cxnId="{5DCEFE14-865F-4AE4-88FF-ED634A1A7764}">
      <dgm:prSet/>
      <dgm:spPr/>
      <dgm:t>
        <a:bodyPr/>
        <a:lstStyle/>
        <a:p>
          <a:endParaRPr lang="en-GB"/>
        </a:p>
      </dgm:t>
    </dgm:pt>
    <dgm:pt modelId="{B0D1ABA1-8025-46DC-AF77-B2E3A8D4D559}" type="sibTrans" cxnId="{5DCEFE14-865F-4AE4-88FF-ED634A1A7764}">
      <dgm:prSet/>
      <dgm:spPr/>
      <dgm:t>
        <a:bodyPr/>
        <a:lstStyle/>
        <a:p>
          <a:endParaRPr lang="en-GB"/>
        </a:p>
      </dgm:t>
    </dgm:pt>
    <dgm:pt modelId="{C8768230-581B-4467-8E8A-23B261ADC13E}">
      <dgm:prSet phldrT="[Text]" custT="1"/>
      <dgm:spPr>
        <a:noFill/>
        <a:ln>
          <a:solidFill>
            <a:schemeClr val="tx1"/>
          </a:solidFill>
        </a:ln>
      </dgm:spPr>
      <dgm:t>
        <a:bodyPr/>
        <a:lstStyle/>
        <a:p>
          <a:r>
            <a:rPr lang="en-GB" sz="1600" b="0" dirty="0">
              <a:solidFill>
                <a:sysClr val="windowText" lastClr="000000"/>
              </a:solidFill>
            </a:rPr>
            <a:t>?</a:t>
          </a:r>
          <a:endParaRPr lang="en-GB" sz="700" b="0" dirty="0">
            <a:solidFill>
              <a:sysClr val="windowText" lastClr="000000"/>
            </a:solidFill>
          </a:endParaRPr>
        </a:p>
      </dgm:t>
    </dgm:pt>
    <dgm:pt modelId="{8935FEE9-CD72-403E-A2C7-D84CF20A316D}" type="parTrans" cxnId="{F4447568-7CAF-4F1C-A891-D59A233E3657}">
      <dgm:prSet/>
      <dgm:spPr/>
      <dgm:t>
        <a:bodyPr/>
        <a:lstStyle/>
        <a:p>
          <a:endParaRPr lang="en-GB"/>
        </a:p>
      </dgm:t>
    </dgm:pt>
    <dgm:pt modelId="{7A0D42F5-A190-4EE9-8ABA-35EC93FB3EB7}" type="sibTrans" cxnId="{F4447568-7CAF-4F1C-A891-D59A233E3657}">
      <dgm:prSet/>
      <dgm:spPr/>
      <dgm:t>
        <a:bodyPr/>
        <a:lstStyle/>
        <a:p>
          <a:endParaRPr lang="en-GB"/>
        </a:p>
      </dgm:t>
    </dgm:pt>
    <dgm:pt modelId="{C8B46F44-F02D-4D1E-AEA1-57B4F61C3702}">
      <dgm:prSet phldrT="[Text]"/>
      <dgm:spPr>
        <a:noFill/>
        <a:ln>
          <a:solidFill>
            <a:schemeClr val="tx1"/>
          </a:solidFill>
        </a:ln>
      </dgm:spPr>
      <dgm:t>
        <a:bodyPr/>
        <a:lstStyle/>
        <a:p>
          <a:r>
            <a:rPr lang="en-GB" dirty="0">
              <a:solidFill>
                <a:sysClr val="windowText" lastClr="000000"/>
              </a:solidFill>
            </a:rPr>
            <a:t>?</a:t>
          </a:r>
        </a:p>
      </dgm:t>
    </dgm:pt>
    <dgm:pt modelId="{09E4550B-D94D-45A2-8C68-F4C8F07DBB2B}" type="parTrans" cxnId="{538D2004-1537-4C62-A236-DF59DFFC0B98}">
      <dgm:prSet/>
      <dgm:spPr/>
      <dgm:t>
        <a:bodyPr/>
        <a:lstStyle/>
        <a:p>
          <a:endParaRPr lang="en-GB"/>
        </a:p>
      </dgm:t>
    </dgm:pt>
    <dgm:pt modelId="{26581A22-2D10-4457-A5EF-16CEA50FEEDB}" type="sibTrans" cxnId="{538D2004-1537-4C62-A236-DF59DFFC0B98}">
      <dgm:prSet/>
      <dgm:spPr/>
      <dgm:t>
        <a:bodyPr/>
        <a:lstStyle/>
        <a:p>
          <a:endParaRPr lang="en-GB"/>
        </a:p>
      </dgm:t>
    </dgm:pt>
    <dgm:pt modelId="{B30EB728-3D45-4FCC-8973-E5EC188E0CFB}">
      <dgm:prSet phldrT="[Text]"/>
      <dgm:spPr>
        <a:noFill/>
        <a:ln>
          <a:solidFill>
            <a:schemeClr val="tx1"/>
          </a:solidFill>
        </a:ln>
      </dgm:spPr>
      <dgm:t>
        <a:bodyPr/>
        <a:lstStyle/>
        <a:p>
          <a:r>
            <a:rPr lang="en-GB" dirty="0">
              <a:solidFill>
                <a:sysClr val="windowText" lastClr="000000"/>
              </a:solidFill>
            </a:rPr>
            <a:t>?</a:t>
          </a:r>
        </a:p>
      </dgm:t>
    </dgm:pt>
    <dgm:pt modelId="{0DB03731-9E29-4EDE-8D83-8AC1F8B71805}" type="parTrans" cxnId="{06573BB6-B14F-47DB-9032-1200E15862AA}">
      <dgm:prSet/>
      <dgm:spPr/>
      <dgm:t>
        <a:bodyPr/>
        <a:lstStyle/>
        <a:p>
          <a:endParaRPr lang="en-GB"/>
        </a:p>
      </dgm:t>
    </dgm:pt>
    <dgm:pt modelId="{22FEBD87-3251-4FF9-8C26-C6638EEAD30F}" type="sibTrans" cxnId="{06573BB6-B14F-47DB-9032-1200E15862AA}">
      <dgm:prSet/>
      <dgm:spPr/>
      <dgm:t>
        <a:bodyPr/>
        <a:lstStyle/>
        <a:p>
          <a:endParaRPr lang="en-GB"/>
        </a:p>
      </dgm:t>
    </dgm:pt>
    <dgm:pt modelId="{2E2D6056-72D5-45E3-808E-5EA41626D0E4}">
      <dgm:prSet phldrT="[Text]"/>
      <dgm:spPr>
        <a:noFill/>
        <a:ln>
          <a:solidFill>
            <a:schemeClr val="tx1"/>
          </a:solidFill>
        </a:ln>
      </dgm:spPr>
      <dgm:t>
        <a:bodyPr/>
        <a:lstStyle/>
        <a:p>
          <a:r>
            <a:rPr lang="en-GB" dirty="0">
              <a:solidFill>
                <a:sysClr val="windowText" lastClr="000000"/>
              </a:solidFill>
            </a:rPr>
            <a:t>?</a:t>
          </a:r>
        </a:p>
      </dgm:t>
    </dgm:pt>
    <dgm:pt modelId="{4F65A0E4-0004-4CE6-A0A6-F61430D7B5DB}" type="parTrans" cxnId="{BF28D5A6-4B64-4811-BBE5-56A54B17E56C}">
      <dgm:prSet/>
      <dgm:spPr/>
      <dgm:t>
        <a:bodyPr/>
        <a:lstStyle/>
        <a:p>
          <a:endParaRPr lang="en-GB"/>
        </a:p>
      </dgm:t>
    </dgm:pt>
    <dgm:pt modelId="{7597040B-A8F8-4EC5-B01C-F2098FCEA7AB}" type="sibTrans" cxnId="{BF28D5A6-4B64-4811-BBE5-56A54B17E56C}">
      <dgm:prSet/>
      <dgm:spPr/>
      <dgm:t>
        <a:bodyPr/>
        <a:lstStyle/>
        <a:p>
          <a:endParaRPr lang="en-GB"/>
        </a:p>
      </dgm:t>
    </dgm:pt>
    <dgm:pt modelId="{7523046D-A58F-4D3F-9154-214DF19703E7}" type="pres">
      <dgm:prSet presAssocID="{9F23B2E7-E3D2-49D1-AF5A-E4D9765D5954}" presName="Name0" presStyleCnt="0">
        <dgm:presLayoutVars>
          <dgm:chMax val="7"/>
          <dgm:resizeHandles val="exact"/>
        </dgm:presLayoutVars>
      </dgm:prSet>
      <dgm:spPr/>
    </dgm:pt>
    <dgm:pt modelId="{D3FC4F26-53F5-448D-BC70-6F4837D1FCF7}" type="pres">
      <dgm:prSet presAssocID="{9F23B2E7-E3D2-49D1-AF5A-E4D9765D5954}" presName="comp1" presStyleCnt="0"/>
      <dgm:spPr/>
    </dgm:pt>
    <dgm:pt modelId="{D7047BDC-E835-4F08-AC02-63991F354EFC}" type="pres">
      <dgm:prSet presAssocID="{9F23B2E7-E3D2-49D1-AF5A-E4D9765D5954}" presName="circle1" presStyleLbl="node1" presStyleIdx="0" presStyleCnt="5" custLinFactNeighborY="209"/>
      <dgm:spPr/>
    </dgm:pt>
    <dgm:pt modelId="{771B2566-2173-4330-928C-31B345A1E206}" type="pres">
      <dgm:prSet presAssocID="{9F23B2E7-E3D2-49D1-AF5A-E4D9765D5954}" presName="c1text" presStyleLbl="node1" presStyleIdx="0" presStyleCnt="5">
        <dgm:presLayoutVars>
          <dgm:bulletEnabled val="1"/>
        </dgm:presLayoutVars>
      </dgm:prSet>
      <dgm:spPr/>
    </dgm:pt>
    <dgm:pt modelId="{18C3F672-4F79-497C-B8D8-04E3FBC0D427}" type="pres">
      <dgm:prSet presAssocID="{9F23B2E7-E3D2-49D1-AF5A-E4D9765D5954}" presName="comp2" presStyleCnt="0"/>
      <dgm:spPr/>
    </dgm:pt>
    <dgm:pt modelId="{AA01E74A-62B9-41F8-B661-8110589528C6}" type="pres">
      <dgm:prSet presAssocID="{9F23B2E7-E3D2-49D1-AF5A-E4D9765D5954}" presName="circle2" presStyleLbl="node1" presStyleIdx="1" presStyleCnt="5"/>
      <dgm:spPr/>
    </dgm:pt>
    <dgm:pt modelId="{A7A3F7E5-427E-482B-B736-CCBA02E1BD04}" type="pres">
      <dgm:prSet presAssocID="{9F23B2E7-E3D2-49D1-AF5A-E4D9765D5954}" presName="c2text" presStyleLbl="node1" presStyleIdx="1" presStyleCnt="5">
        <dgm:presLayoutVars>
          <dgm:bulletEnabled val="1"/>
        </dgm:presLayoutVars>
      </dgm:prSet>
      <dgm:spPr/>
    </dgm:pt>
    <dgm:pt modelId="{AA6B6158-291F-4322-987C-0F26C18553DB}" type="pres">
      <dgm:prSet presAssocID="{9F23B2E7-E3D2-49D1-AF5A-E4D9765D5954}" presName="comp3" presStyleCnt="0"/>
      <dgm:spPr/>
    </dgm:pt>
    <dgm:pt modelId="{F1B3439D-8AD6-4BC8-BFE3-847A77380D22}" type="pres">
      <dgm:prSet presAssocID="{9F23B2E7-E3D2-49D1-AF5A-E4D9765D5954}" presName="circle3" presStyleLbl="node1" presStyleIdx="2" presStyleCnt="5"/>
      <dgm:spPr/>
    </dgm:pt>
    <dgm:pt modelId="{AF7936D1-DF2E-4FB4-894B-D690D66B94F2}" type="pres">
      <dgm:prSet presAssocID="{9F23B2E7-E3D2-49D1-AF5A-E4D9765D5954}" presName="c3text" presStyleLbl="node1" presStyleIdx="2" presStyleCnt="5">
        <dgm:presLayoutVars>
          <dgm:bulletEnabled val="1"/>
        </dgm:presLayoutVars>
      </dgm:prSet>
      <dgm:spPr/>
    </dgm:pt>
    <dgm:pt modelId="{A25FB41C-CCD2-40D3-8FFD-7ECB3E3510A7}" type="pres">
      <dgm:prSet presAssocID="{9F23B2E7-E3D2-49D1-AF5A-E4D9765D5954}" presName="comp4" presStyleCnt="0"/>
      <dgm:spPr/>
    </dgm:pt>
    <dgm:pt modelId="{E3B9EEC6-FFB7-49AD-9B95-1ABB2F3AFE89}" type="pres">
      <dgm:prSet presAssocID="{9F23B2E7-E3D2-49D1-AF5A-E4D9765D5954}" presName="circle4" presStyleLbl="node1" presStyleIdx="3" presStyleCnt="5"/>
      <dgm:spPr/>
    </dgm:pt>
    <dgm:pt modelId="{BE4510D4-563E-46F2-AA8F-C9407B6DD028}" type="pres">
      <dgm:prSet presAssocID="{9F23B2E7-E3D2-49D1-AF5A-E4D9765D5954}" presName="c4text" presStyleLbl="node1" presStyleIdx="3" presStyleCnt="5">
        <dgm:presLayoutVars>
          <dgm:bulletEnabled val="1"/>
        </dgm:presLayoutVars>
      </dgm:prSet>
      <dgm:spPr/>
    </dgm:pt>
    <dgm:pt modelId="{38F0A3AC-A865-4AD7-B7BF-C83D18F80317}" type="pres">
      <dgm:prSet presAssocID="{9F23B2E7-E3D2-49D1-AF5A-E4D9765D5954}" presName="comp5" presStyleCnt="0"/>
      <dgm:spPr/>
    </dgm:pt>
    <dgm:pt modelId="{40B7ACDC-BBDD-4BAC-8CE2-5861931E84B0}" type="pres">
      <dgm:prSet presAssocID="{9F23B2E7-E3D2-49D1-AF5A-E4D9765D5954}" presName="circle5" presStyleLbl="node1" presStyleIdx="4" presStyleCnt="5"/>
      <dgm:spPr/>
    </dgm:pt>
    <dgm:pt modelId="{F84358B9-208F-4705-9ED6-F573AFB1717C}" type="pres">
      <dgm:prSet presAssocID="{9F23B2E7-E3D2-49D1-AF5A-E4D9765D5954}" presName="c5text" presStyleLbl="node1" presStyleIdx="4" presStyleCnt="5">
        <dgm:presLayoutVars>
          <dgm:bulletEnabled val="1"/>
        </dgm:presLayoutVars>
      </dgm:prSet>
      <dgm:spPr/>
    </dgm:pt>
  </dgm:ptLst>
  <dgm:cxnLst>
    <dgm:cxn modelId="{538D2004-1537-4C62-A236-DF59DFFC0B98}" srcId="{9F23B2E7-E3D2-49D1-AF5A-E4D9765D5954}" destId="{C8B46F44-F02D-4D1E-AEA1-57B4F61C3702}" srcOrd="4" destOrd="0" parTransId="{09E4550B-D94D-45A2-8C68-F4C8F07DBB2B}" sibTransId="{26581A22-2D10-4457-A5EF-16CEA50FEEDB}"/>
    <dgm:cxn modelId="{73F57B12-0C26-4BE5-814A-A702F04D095C}" type="presOf" srcId="{B30EB728-3D45-4FCC-8973-E5EC188E0CFB}" destId="{E3B9EEC6-FFB7-49AD-9B95-1ABB2F3AFE89}" srcOrd="0" destOrd="0" presId="urn:microsoft.com/office/officeart/2005/8/layout/venn2"/>
    <dgm:cxn modelId="{5DCEFE14-865F-4AE4-88FF-ED634A1A7764}" srcId="{9F23B2E7-E3D2-49D1-AF5A-E4D9765D5954}" destId="{CADFFF76-96C3-4A5E-BE83-823AE9DA0F55}" srcOrd="0" destOrd="0" parTransId="{A6ADF55F-9B99-45A2-B198-76D248BEB115}" sibTransId="{B0D1ABA1-8025-46DC-AF77-B2E3A8D4D559}"/>
    <dgm:cxn modelId="{9B2B633E-26C3-4961-AE88-9C6AA5A77DA4}" type="presOf" srcId="{C8768230-581B-4467-8E8A-23B261ADC13E}" destId="{A7A3F7E5-427E-482B-B736-CCBA02E1BD04}" srcOrd="1" destOrd="0" presId="urn:microsoft.com/office/officeart/2005/8/layout/venn2"/>
    <dgm:cxn modelId="{F4447568-7CAF-4F1C-A891-D59A233E3657}" srcId="{9F23B2E7-E3D2-49D1-AF5A-E4D9765D5954}" destId="{C8768230-581B-4467-8E8A-23B261ADC13E}" srcOrd="1" destOrd="0" parTransId="{8935FEE9-CD72-403E-A2C7-D84CF20A316D}" sibTransId="{7A0D42F5-A190-4EE9-8ABA-35EC93FB3EB7}"/>
    <dgm:cxn modelId="{89BE3B6A-081C-4C16-ADFB-873944E84EA6}" type="presOf" srcId="{B30EB728-3D45-4FCC-8973-E5EC188E0CFB}" destId="{BE4510D4-563E-46F2-AA8F-C9407B6DD028}" srcOrd="1" destOrd="0" presId="urn:microsoft.com/office/officeart/2005/8/layout/venn2"/>
    <dgm:cxn modelId="{96BFCB4E-8B7B-4686-A339-BDC64F90A533}" type="presOf" srcId="{CADFFF76-96C3-4A5E-BE83-823AE9DA0F55}" destId="{D7047BDC-E835-4F08-AC02-63991F354EFC}" srcOrd="0" destOrd="0" presId="urn:microsoft.com/office/officeart/2005/8/layout/venn2"/>
    <dgm:cxn modelId="{B7455B51-969B-454E-BDCA-C3AD556A4DC1}" type="presOf" srcId="{2E2D6056-72D5-45E3-808E-5EA41626D0E4}" destId="{F1B3439D-8AD6-4BC8-BFE3-847A77380D22}" srcOrd="0" destOrd="0" presId="urn:microsoft.com/office/officeart/2005/8/layout/venn2"/>
    <dgm:cxn modelId="{7E03B478-111B-442D-8051-CCA5AB0EDD2B}" type="presOf" srcId="{C8B46F44-F02D-4D1E-AEA1-57B4F61C3702}" destId="{40B7ACDC-BBDD-4BAC-8CE2-5861931E84B0}" srcOrd="0" destOrd="0" presId="urn:microsoft.com/office/officeart/2005/8/layout/venn2"/>
    <dgm:cxn modelId="{0AEDFF91-937C-4C5D-95D2-A256DB65A7C7}" type="presOf" srcId="{CADFFF76-96C3-4A5E-BE83-823AE9DA0F55}" destId="{771B2566-2173-4330-928C-31B345A1E206}" srcOrd="1" destOrd="0" presId="urn:microsoft.com/office/officeart/2005/8/layout/venn2"/>
    <dgm:cxn modelId="{527DF993-97E6-4801-9D34-CDC40E5C7783}" type="presOf" srcId="{2E2D6056-72D5-45E3-808E-5EA41626D0E4}" destId="{AF7936D1-DF2E-4FB4-894B-D690D66B94F2}" srcOrd="1" destOrd="0" presId="urn:microsoft.com/office/officeart/2005/8/layout/venn2"/>
    <dgm:cxn modelId="{BF28D5A6-4B64-4811-BBE5-56A54B17E56C}" srcId="{9F23B2E7-E3D2-49D1-AF5A-E4D9765D5954}" destId="{2E2D6056-72D5-45E3-808E-5EA41626D0E4}" srcOrd="2" destOrd="0" parTransId="{4F65A0E4-0004-4CE6-A0A6-F61430D7B5DB}" sibTransId="{7597040B-A8F8-4EC5-B01C-F2098FCEA7AB}"/>
    <dgm:cxn modelId="{F1F98AAE-E066-4AFB-96E2-225D02CA842A}" type="presOf" srcId="{C8B46F44-F02D-4D1E-AEA1-57B4F61C3702}" destId="{F84358B9-208F-4705-9ED6-F573AFB1717C}" srcOrd="1" destOrd="0" presId="urn:microsoft.com/office/officeart/2005/8/layout/venn2"/>
    <dgm:cxn modelId="{1D61A3B0-7605-4168-A2CA-C092F1DE3226}" type="presOf" srcId="{9F23B2E7-E3D2-49D1-AF5A-E4D9765D5954}" destId="{7523046D-A58F-4D3F-9154-214DF19703E7}" srcOrd="0" destOrd="0" presId="urn:microsoft.com/office/officeart/2005/8/layout/venn2"/>
    <dgm:cxn modelId="{06573BB6-B14F-47DB-9032-1200E15862AA}" srcId="{9F23B2E7-E3D2-49D1-AF5A-E4D9765D5954}" destId="{B30EB728-3D45-4FCC-8973-E5EC188E0CFB}" srcOrd="3" destOrd="0" parTransId="{0DB03731-9E29-4EDE-8D83-8AC1F8B71805}" sibTransId="{22FEBD87-3251-4FF9-8C26-C6638EEAD30F}"/>
    <dgm:cxn modelId="{FD34DCFB-5034-4700-B19A-AE5B242581BE}" type="presOf" srcId="{C8768230-581B-4467-8E8A-23B261ADC13E}" destId="{AA01E74A-62B9-41F8-B661-8110589528C6}" srcOrd="0" destOrd="0" presId="urn:microsoft.com/office/officeart/2005/8/layout/venn2"/>
    <dgm:cxn modelId="{4664FB83-1B58-4AA3-B192-3EF62B835817}" type="presParOf" srcId="{7523046D-A58F-4D3F-9154-214DF19703E7}" destId="{D3FC4F26-53F5-448D-BC70-6F4837D1FCF7}" srcOrd="0" destOrd="0" presId="urn:microsoft.com/office/officeart/2005/8/layout/venn2"/>
    <dgm:cxn modelId="{0970B72B-DDB1-4C90-B158-AF993A5C0CD2}" type="presParOf" srcId="{D3FC4F26-53F5-448D-BC70-6F4837D1FCF7}" destId="{D7047BDC-E835-4F08-AC02-63991F354EFC}" srcOrd="0" destOrd="0" presId="urn:microsoft.com/office/officeart/2005/8/layout/venn2"/>
    <dgm:cxn modelId="{0D4CAAD3-6085-435B-9134-5458DD995AB2}" type="presParOf" srcId="{D3FC4F26-53F5-448D-BC70-6F4837D1FCF7}" destId="{771B2566-2173-4330-928C-31B345A1E206}" srcOrd="1" destOrd="0" presId="urn:microsoft.com/office/officeart/2005/8/layout/venn2"/>
    <dgm:cxn modelId="{8747AAE6-9869-4CE0-B593-ADC93F143636}" type="presParOf" srcId="{7523046D-A58F-4D3F-9154-214DF19703E7}" destId="{18C3F672-4F79-497C-B8D8-04E3FBC0D427}" srcOrd="1" destOrd="0" presId="urn:microsoft.com/office/officeart/2005/8/layout/venn2"/>
    <dgm:cxn modelId="{12A417DC-3A1F-4B2E-A5BC-C3FAF89DC181}" type="presParOf" srcId="{18C3F672-4F79-497C-B8D8-04E3FBC0D427}" destId="{AA01E74A-62B9-41F8-B661-8110589528C6}" srcOrd="0" destOrd="0" presId="urn:microsoft.com/office/officeart/2005/8/layout/venn2"/>
    <dgm:cxn modelId="{EAC5CE93-1791-4708-99D0-D073F1E29590}" type="presParOf" srcId="{18C3F672-4F79-497C-B8D8-04E3FBC0D427}" destId="{A7A3F7E5-427E-482B-B736-CCBA02E1BD04}" srcOrd="1" destOrd="0" presId="urn:microsoft.com/office/officeart/2005/8/layout/venn2"/>
    <dgm:cxn modelId="{D6B9EB13-76D1-447D-920F-1325FAFA56AB}" type="presParOf" srcId="{7523046D-A58F-4D3F-9154-214DF19703E7}" destId="{AA6B6158-291F-4322-987C-0F26C18553DB}" srcOrd="2" destOrd="0" presId="urn:microsoft.com/office/officeart/2005/8/layout/venn2"/>
    <dgm:cxn modelId="{FB71BAD5-BD87-4C58-847F-53513FF2A3A3}" type="presParOf" srcId="{AA6B6158-291F-4322-987C-0F26C18553DB}" destId="{F1B3439D-8AD6-4BC8-BFE3-847A77380D22}" srcOrd="0" destOrd="0" presId="urn:microsoft.com/office/officeart/2005/8/layout/venn2"/>
    <dgm:cxn modelId="{0321C56F-2BEB-488B-B662-1B5AB89B5669}" type="presParOf" srcId="{AA6B6158-291F-4322-987C-0F26C18553DB}" destId="{AF7936D1-DF2E-4FB4-894B-D690D66B94F2}" srcOrd="1" destOrd="0" presId="urn:microsoft.com/office/officeart/2005/8/layout/venn2"/>
    <dgm:cxn modelId="{B1945A29-CBC4-4F7D-912A-4EA458F7B6A3}" type="presParOf" srcId="{7523046D-A58F-4D3F-9154-214DF19703E7}" destId="{A25FB41C-CCD2-40D3-8FFD-7ECB3E3510A7}" srcOrd="3" destOrd="0" presId="urn:microsoft.com/office/officeart/2005/8/layout/venn2"/>
    <dgm:cxn modelId="{B892D187-672A-42F6-A3F6-F73D712D54CC}" type="presParOf" srcId="{A25FB41C-CCD2-40D3-8FFD-7ECB3E3510A7}" destId="{E3B9EEC6-FFB7-49AD-9B95-1ABB2F3AFE89}" srcOrd="0" destOrd="0" presId="urn:microsoft.com/office/officeart/2005/8/layout/venn2"/>
    <dgm:cxn modelId="{340E17EA-E513-4724-9088-2AC14EB6AC1E}" type="presParOf" srcId="{A25FB41C-CCD2-40D3-8FFD-7ECB3E3510A7}" destId="{BE4510D4-563E-46F2-AA8F-C9407B6DD028}" srcOrd="1" destOrd="0" presId="urn:microsoft.com/office/officeart/2005/8/layout/venn2"/>
    <dgm:cxn modelId="{F2A238E4-CE59-433C-AD7F-96F80710D1E6}" type="presParOf" srcId="{7523046D-A58F-4D3F-9154-214DF19703E7}" destId="{38F0A3AC-A865-4AD7-B7BF-C83D18F80317}" srcOrd="4" destOrd="0" presId="urn:microsoft.com/office/officeart/2005/8/layout/venn2"/>
    <dgm:cxn modelId="{807A7CFA-163D-4B4F-8D91-423172B1407E}" type="presParOf" srcId="{38F0A3AC-A865-4AD7-B7BF-C83D18F80317}" destId="{40B7ACDC-BBDD-4BAC-8CE2-5861931E84B0}" srcOrd="0" destOrd="0" presId="urn:microsoft.com/office/officeart/2005/8/layout/venn2"/>
    <dgm:cxn modelId="{BCF83D21-783D-4C3A-9D44-3A897788708A}" type="presParOf" srcId="{38F0A3AC-A865-4AD7-B7BF-C83D18F80317}" destId="{F84358B9-208F-4705-9ED6-F573AFB1717C}" srcOrd="1" destOrd="0" presId="urn:microsoft.com/office/officeart/2005/8/layout/ven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F23B2E7-E3D2-49D1-AF5A-E4D9765D5954}" type="doc">
      <dgm:prSet loTypeId="urn:microsoft.com/office/officeart/2005/8/layout/venn2" loCatId="relationship" qsTypeId="urn:microsoft.com/office/officeart/2005/8/quickstyle/simple1" qsCatId="simple" csTypeId="urn:microsoft.com/office/officeart/2005/8/colors/accent1_2" csCatId="accent1" phldr="1"/>
      <dgm:spPr/>
      <dgm:t>
        <a:bodyPr/>
        <a:lstStyle/>
        <a:p>
          <a:endParaRPr lang="en-GB"/>
        </a:p>
      </dgm:t>
    </dgm:pt>
    <dgm:pt modelId="{CADFFF76-96C3-4A5E-BE83-823AE9DA0F55}">
      <dgm:prSet phldrT="[Text]" custT="1"/>
      <dgm:spPr>
        <a:noFill/>
        <a:ln>
          <a:solidFill>
            <a:schemeClr val="tx1"/>
          </a:solidFill>
        </a:ln>
      </dgm:spPr>
      <dgm:t>
        <a:bodyPr/>
        <a:lstStyle/>
        <a:p>
          <a:r>
            <a:rPr lang="en-GB" sz="2000" dirty="0">
              <a:solidFill>
                <a:sysClr val="windowText" lastClr="000000"/>
              </a:solidFill>
            </a:rPr>
            <a:t>Technical</a:t>
          </a:r>
        </a:p>
      </dgm:t>
    </dgm:pt>
    <dgm:pt modelId="{A6ADF55F-9B99-45A2-B198-76D248BEB115}" type="parTrans" cxnId="{5DCEFE14-865F-4AE4-88FF-ED634A1A7764}">
      <dgm:prSet/>
      <dgm:spPr/>
      <dgm:t>
        <a:bodyPr/>
        <a:lstStyle/>
        <a:p>
          <a:endParaRPr lang="en-GB"/>
        </a:p>
      </dgm:t>
    </dgm:pt>
    <dgm:pt modelId="{B0D1ABA1-8025-46DC-AF77-B2E3A8D4D559}" type="sibTrans" cxnId="{5DCEFE14-865F-4AE4-88FF-ED634A1A7764}">
      <dgm:prSet/>
      <dgm:spPr/>
      <dgm:t>
        <a:bodyPr/>
        <a:lstStyle/>
        <a:p>
          <a:endParaRPr lang="en-GB"/>
        </a:p>
      </dgm:t>
    </dgm:pt>
    <dgm:pt modelId="{C8768230-581B-4467-8E8A-23B261ADC13E}">
      <dgm:prSet phldrT="[Text]" custT="1"/>
      <dgm:spPr>
        <a:noFill/>
        <a:ln>
          <a:solidFill>
            <a:schemeClr val="tx1"/>
          </a:solidFill>
        </a:ln>
      </dgm:spPr>
      <dgm:t>
        <a:bodyPr/>
        <a:lstStyle/>
        <a:p>
          <a:r>
            <a:rPr lang="en-GB" sz="2000" b="0" dirty="0">
              <a:solidFill>
                <a:sysClr val="windowText" lastClr="000000"/>
              </a:solidFill>
            </a:rPr>
            <a:t>Trade-off</a:t>
          </a:r>
          <a:endParaRPr lang="en-GB" sz="1000" b="0" dirty="0">
            <a:solidFill>
              <a:sysClr val="windowText" lastClr="000000"/>
            </a:solidFill>
          </a:endParaRPr>
        </a:p>
      </dgm:t>
    </dgm:pt>
    <dgm:pt modelId="{8935FEE9-CD72-403E-A2C7-D84CF20A316D}" type="parTrans" cxnId="{F4447568-7CAF-4F1C-A891-D59A233E3657}">
      <dgm:prSet/>
      <dgm:spPr/>
      <dgm:t>
        <a:bodyPr/>
        <a:lstStyle/>
        <a:p>
          <a:endParaRPr lang="en-GB"/>
        </a:p>
      </dgm:t>
    </dgm:pt>
    <dgm:pt modelId="{7A0D42F5-A190-4EE9-8ABA-35EC93FB3EB7}" type="sibTrans" cxnId="{F4447568-7CAF-4F1C-A891-D59A233E3657}">
      <dgm:prSet/>
      <dgm:spPr/>
      <dgm:t>
        <a:bodyPr/>
        <a:lstStyle/>
        <a:p>
          <a:endParaRPr lang="en-GB"/>
        </a:p>
      </dgm:t>
    </dgm:pt>
    <dgm:pt modelId="{C8B46F44-F02D-4D1E-AEA1-57B4F61C3702}">
      <dgm:prSet phldrT="[Text]" custT="1"/>
      <dgm:spPr>
        <a:noFill/>
        <a:ln>
          <a:solidFill>
            <a:schemeClr val="tx1"/>
          </a:solidFill>
        </a:ln>
      </dgm:spPr>
      <dgm:t>
        <a:bodyPr/>
        <a:lstStyle/>
        <a:p>
          <a:r>
            <a:rPr lang="en-GB" sz="2000" dirty="0">
              <a:solidFill>
                <a:sysClr val="windowText" lastClr="000000"/>
              </a:solidFill>
            </a:rPr>
            <a:t>Wicked Problems</a:t>
          </a:r>
        </a:p>
      </dgm:t>
    </dgm:pt>
    <dgm:pt modelId="{09E4550B-D94D-45A2-8C68-F4C8F07DBB2B}" type="parTrans" cxnId="{538D2004-1537-4C62-A236-DF59DFFC0B98}">
      <dgm:prSet/>
      <dgm:spPr/>
      <dgm:t>
        <a:bodyPr/>
        <a:lstStyle/>
        <a:p>
          <a:endParaRPr lang="en-GB"/>
        </a:p>
      </dgm:t>
    </dgm:pt>
    <dgm:pt modelId="{26581A22-2D10-4457-A5EF-16CEA50FEEDB}" type="sibTrans" cxnId="{538D2004-1537-4C62-A236-DF59DFFC0B98}">
      <dgm:prSet/>
      <dgm:spPr/>
      <dgm:t>
        <a:bodyPr/>
        <a:lstStyle/>
        <a:p>
          <a:endParaRPr lang="en-GB"/>
        </a:p>
      </dgm:t>
    </dgm:pt>
    <dgm:pt modelId="{B30EB728-3D45-4FCC-8973-E5EC188E0CFB}">
      <dgm:prSet phldrT="[Text]" custT="1"/>
      <dgm:spPr>
        <a:noFill/>
        <a:ln>
          <a:solidFill>
            <a:schemeClr val="tx1"/>
          </a:solidFill>
        </a:ln>
      </dgm:spPr>
      <dgm:t>
        <a:bodyPr/>
        <a:lstStyle/>
        <a:p>
          <a:r>
            <a:rPr lang="en-GB" sz="2000" dirty="0">
              <a:solidFill>
                <a:sysClr val="windowText" lastClr="000000"/>
              </a:solidFill>
            </a:rPr>
            <a:t>Economics/ Game Theory</a:t>
          </a:r>
        </a:p>
      </dgm:t>
    </dgm:pt>
    <dgm:pt modelId="{0DB03731-9E29-4EDE-8D83-8AC1F8B71805}" type="parTrans" cxnId="{06573BB6-B14F-47DB-9032-1200E15862AA}">
      <dgm:prSet/>
      <dgm:spPr/>
      <dgm:t>
        <a:bodyPr/>
        <a:lstStyle/>
        <a:p>
          <a:endParaRPr lang="en-GB"/>
        </a:p>
      </dgm:t>
    </dgm:pt>
    <dgm:pt modelId="{22FEBD87-3251-4FF9-8C26-C6638EEAD30F}" type="sibTrans" cxnId="{06573BB6-B14F-47DB-9032-1200E15862AA}">
      <dgm:prSet/>
      <dgm:spPr/>
      <dgm:t>
        <a:bodyPr/>
        <a:lstStyle/>
        <a:p>
          <a:endParaRPr lang="en-GB"/>
        </a:p>
      </dgm:t>
    </dgm:pt>
    <dgm:pt modelId="{2E2D6056-72D5-45E3-808E-5EA41626D0E4}">
      <dgm:prSet phldrT="[Text]" custT="1"/>
      <dgm:spPr>
        <a:noFill/>
        <a:ln>
          <a:solidFill>
            <a:schemeClr val="tx1"/>
          </a:solidFill>
        </a:ln>
      </dgm:spPr>
      <dgm:t>
        <a:bodyPr/>
        <a:lstStyle/>
        <a:p>
          <a:r>
            <a:rPr lang="en-GB" sz="2000" dirty="0">
              <a:solidFill>
                <a:sysClr val="windowText" lastClr="000000"/>
              </a:solidFill>
            </a:rPr>
            <a:t>Systems</a:t>
          </a:r>
        </a:p>
      </dgm:t>
    </dgm:pt>
    <dgm:pt modelId="{4F65A0E4-0004-4CE6-A0A6-F61430D7B5DB}" type="parTrans" cxnId="{BF28D5A6-4B64-4811-BBE5-56A54B17E56C}">
      <dgm:prSet/>
      <dgm:spPr/>
      <dgm:t>
        <a:bodyPr/>
        <a:lstStyle/>
        <a:p>
          <a:endParaRPr lang="en-GB"/>
        </a:p>
      </dgm:t>
    </dgm:pt>
    <dgm:pt modelId="{7597040B-A8F8-4EC5-B01C-F2098FCEA7AB}" type="sibTrans" cxnId="{BF28D5A6-4B64-4811-BBE5-56A54B17E56C}">
      <dgm:prSet/>
      <dgm:spPr/>
      <dgm:t>
        <a:bodyPr/>
        <a:lstStyle/>
        <a:p>
          <a:endParaRPr lang="en-GB"/>
        </a:p>
      </dgm:t>
    </dgm:pt>
    <dgm:pt modelId="{7523046D-A58F-4D3F-9154-214DF19703E7}" type="pres">
      <dgm:prSet presAssocID="{9F23B2E7-E3D2-49D1-AF5A-E4D9765D5954}" presName="Name0" presStyleCnt="0">
        <dgm:presLayoutVars>
          <dgm:chMax val="7"/>
          <dgm:resizeHandles val="exact"/>
        </dgm:presLayoutVars>
      </dgm:prSet>
      <dgm:spPr/>
    </dgm:pt>
    <dgm:pt modelId="{D3FC4F26-53F5-448D-BC70-6F4837D1FCF7}" type="pres">
      <dgm:prSet presAssocID="{9F23B2E7-E3D2-49D1-AF5A-E4D9765D5954}" presName="comp1" presStyleCnt="0"/>
      <dgm:spPr/>
    </dgm:pt>
    <dgm:pt modelId="{D7047BDC-E835-4F08-AC02-63991F354EFC}" type="pres">
      <dgm:prSet presAssocID="{9F23B2E7-E3D2-49D1-AF5A-E4D9765D5954}" presName="circle1" presStyleLbl="node1" presStyleIdx="0" presStyleCnt="5" custLinFactNeighborY="209"/>
      <dgm:spPr/>
    </dgm:pt>
    <dgm:pt modelId="{771B2566-2173-4330-928C-31B345A1E206}" type="pres">
      <dgm:prSet presAssocID="{9F23B2E7-E3D2-49D1-AF5A-E4D9765D5954}" presName="c1text" presStyleLbl="node1" presStyleIdx="0" presStyleCnt="5">
        <dgm:presLayoutVars>
          <dgm:bulletEnabled val="1"/>
        </dgm:presLayoutVars>
      </dgm:prSet>
      <dgm:spPr/>
    </dgm:pt>
    <dgm:pt modelId="{18C3F672-4F79-497C-B8D8-04E3FBC0D427}" type="pres">
      <dgm:prSet presAssocID="{9F23B2E7-E3D2-49D1-AF5A-E4D9765D5954}" presName="comp2" presStyleCnt="0"/>
      <dgm:spPr/>
    </dgm:pt>
    <dgm:pt modelId="{AA01E74A-62B9-41F8-B661-8110589528C6}" type="pres">
      <dgm:prSet presAssocID="{9F23B2E7-E3D2-49D1-AF5A-E4D9765D5954}" presName="circle2" presStyleLbl="node1" presStyleIdx="1" presStyleCnt="5"/>
      <dgm:spPr/>
    </dgm:pt>
    <dgm:pt modelId="{A7A3F7E5-427E-482B-B736-CCBA02E1BD04}" type="pres">
      <dgm:prSet presAssocID="{9F23B2E7-E3D2-49D1-AF5A-E4D9765D5954}" presName="c2text" presStyleLbl="node1" presStyleIdx="1" presStyleCnt="5">
        <dgm:presLayoutVars>
          <dgm:bulletEnabled val="1"/>
        </dgm:presLayoutVars>
      </dgm:prSet>
      <dgm:spPr/>
    </dgm:pt>
    <dgm:pt modelId="{AA6B6158-291F-4322-987C-0F26C18553DB}" type="pres">
      <dgm:prSet presAssocID="{9F23B2E7-E3D2-49D1-AF5A-E4D9765D5954}" presName="comp3" presStyleCnt="0"/>
      <dgm:spPr/>
    </dgm:pt>
    <dgm:pt modelId="{F1B3439D-8AD6-4BC8-BFE3-847A77380D22}" type="pres">
      <dgm:prSet presAssocID="{9F23B2E7-E3D2-49D1-AF5A-E4D9765D5954}" presName="circle3" presStyleLbl="node1" presStyleIdx="2" presStyleCnt="5"/>
      <dgm:spPr/>
    </dgm:pt>
    <dgm:pt modelId="{AF7936D1-DF2E-4FB4-894B-D690D66B94F2}" type="pres">
      <dgm:prSet presAssocID="{9F23B2E7-E3D2-49D1-AF5A-E4D9765D5954}" presName="c3text" presStyleLbl="node1" presStyleIdx="2" presStyleCnt="5">
        <dgm:presLayoutVars>
          <dgm:bulletEnabled val="1"/>
        </dgm:presLayoutVars>
      </dgm:prSet>
      <dgm:spPr/>
    </dgm:pt>
    <dgm:pt modelId="{A25FB41C-CCD2-40D3-8FFD-7ECB3E3510A7}" type="pres">
      <dgm:prSet presAssocID="{9F23B2E7-E3D2-49D1-AF5A-E4D9765D5954}" presName="comp4" presStyleCnt="0"/>
      <dgm:spPr/>
    </dgm:pt>
    <dgm:pt modelId="{E3B9EEC6-FFB7-49AD-9B95-1ABB2F3AFE89}" type="pres">
      <dgm:prSet presAssocID="{9F23B2E7-E3D2-49D1-AF5A-E4D9765D5954}" presName="circle4" presStyleLbl="node1" presStyleIdx="3" presStyleCnt="5"/>
      <dgm:spPr/>
    </dgm:pt>
    <dgm:pt modelId="{BE4510D4-563E-46F2-AA8F-C9407B6DD028}" type="pres">
      <dgm:prSet presAssocID="{9F23B2E7-E3D2-49D1-AF5A-E4D9765D5954}" presName="c4text" presStyleLbl="node1" presStyleIdx="3" presStyleCnt="5">
        <dgm:presLayoutVars>
          <dgm:bulletEnabled val="1"/>
        </dgm:presLayoutVars>
      </dgm:prSet>
      <dgm:spPr/>
    </dgm:pt>
    <dgm:pt modelId="{38F0A3AC-A865-4AD7-B7BF-C83D18F80317}" type="pres">
      <dgm:prSet presAssocID="{9F23B2E7-E3D2-49D1-AF5A-E4D9765D5954}" presName="comp5" presStyleCnt="0"/>
      <dgm:spPr/>
    </dgm:pt>
    <dgm:pt modelId="{40B7ACDC-BBDD-4BAC-8CE2-5861931E84B0}" type="pres">
      <dgm:prSet presAssocID="{9F23B2E7-E3D2-49D1-AF5A-E4D9765D5954}" presName="circle5" presStyleLbl="node1" presStyleIdx="4" presStyleCnt="5"/>
      <dgm:spPr/>
    </dgm:pt>
    <dgm:pt modelId="{F84358B9-208F-4705-9ED6-F573AFB1717C}" type="pres">
      <dgm:prSet presAssocID="{9F23B2E7-E3D2-49D1-AF5A-E4D9765D5954}" presName="c5text" presStyleLbl="node1" presStyleIdx="4" presStyleCnt="5">
        <dgm:presLayoutVars>
          <dgm:bulletEnabled val="1"/>
        </dgm:presLayoutVars>
      </dgm:prSet>
      <dgm:spPr/>
    </dgm:pt>
  </dgm:ptLst>
  <dgm:cxnLst>
    <dgm:cxn modelId="{538D2004-1537-4C62-A236-DF59DFFC0B98}" srcId="{9F23B2E7-E3D2-49D1-AF5A-E4D9765D5954}" destId="{C8B46F44-F02D-4D1E-AEA1-57B4F61C3702}" srcOrd="4" destOrd="0" parTransId="{09E4550B-D94D-45A2-8C68-F4C8F07DBB2B}" sibTransId="{26581A22-2D10-4457-A5EF-16CEA50FEEDB}"/>
    <dgm:cxn modelId="{73F57B12-0C26-4BE5-814A-A702F04D095C}" type="presOf" srcId="{B30EB728-3D45-4FCC-8973-E5EC188E0CFB}" destId="{E3B9EEC6-FFB7-49AD-9B95-1ABB2F3AFE89}" srcOrd="0" destOrd="0" presId="urn:microsoft.com/office/officeart/2005/8/layout/venn2"/>
    <dgm:cxn modelId="{5DCEFE14-865F-4AE4-88FF-ED634A1A7764}" srcId="{9F23B2E7-E3D2-49D1-AF5A-E4D9765D5954}" destId="{CADFFF76-96C3-4A5E-BE83-823AE9DA0F55}" srcOrd="0" destOrd="0" parTransId="{A6ADF55F-9B99-45A2-B198-76D248BEB115}" sibTransId="{B0D1ABA1-8025-46DC-AF77-B2E3A8D4D559}"/>
    <dgm:cxn modelId="{9B2B633E-26C3-4961-AE88-9C6AA5A77DA4}" type="presOf" srcId="{C8768230-581B-4467-8E8A-23B261ADC13E}" destId="{A7A3F7E5-427E-482B-B736-CCBA02E1BD04}" srcOrd="1" destOrd="0" presId="urn:microsoft.com/office/officeart/2005/8/layout/venn2"/>
    <dgm:cxn modelId="{F4447568-7CAF-4F1C-A891-D59A233E3657}" srcId="{9F23B2E7-E3D2-49D1-AF5A-E4D9765D5954}" destId="{C8768230-581B-4467-8E8A-23B261ADC13E}" srcOrd="1" destOrd="0" parTransId="{8935FEE9-CD72-403E-A2C7-D84CF20A316D}" sibTransId="{7A0D42F5-A190-4EE9-8ABA-35EC93FB3EB7}"/>
    <dgm:cxn modelId="{89BE3B6A-081C-4C16-ADFB-873944E84EA6}" type="presOf" srcId="{B30EB728-3D45-4FCC-8973-E5EC188E0CFB}" destId="{BE4510D4-563E-46F2-AA8F-C9407B6DD028}" srcOrd="1" destOrd="0" presId="urn:microsoft.com/office/officeart/2005/8/layout/venn2"/>
    <dgm:cxn modelId="{96BFCB4E-8B7B-4686-A339-BDC64F90A533}" type="presOf" srcId="{CADFFF76-96C3-4A5E-BE83-823AE9DA0F55}" destId="{D7047BDC-E835-4F08-AC02-63991F354EFC}" srcOrd="0" destOrd="0" presId="urn:microsoft.com/office/officeart/2005/8/layout/venn2"/>
    <dgm:cxn modelId="{B7455B51-969B-454E-BDCA-C3AD556A4DC1}" type="presOf" srcId="{2E2D6056-72D5-45E3-808E-5EA41626D0E4}" destId="{F1B3439D-8AD6-4BC8-BFE3-847A77380D22}" srcOrd="0" destOrd="0" presId="urn:microsoft.com/office/officeart/2005/8/layout/venn2"/>
    <dgm:cxn modelId="{7E03B478-111B-442D-8051-CCA5AB0EDD2B}" type="presOf" srcId="{C8B46F44-F02D-4D1E-AEA1-57B4F61C3702}" destId="{40B7ACDC-BBDD-4BAC-8CE2-5861931E84B0}" srcOrd="0" destOrd="0" presId="urn:microsoft.com/office/officeart/2005/8/layout/venn2"/>
    <dgm:cxn modelId="{0AEDFF91-937C-4C5D-95D2-A256DB65A7C7}" type="presOf" srcId="{CADFFF76-96C3-4A5E-BE83-823AE9DA0F55}" destId="{771B2566-2173-4330-928C-31B345A1E206}" srcOrd="1" destOrd="0" presId="urn:microsoft.com/office/officeart/2005/8/layout/venn2"/>
    <dgm:cxn modelId="{527DF993-97E6-4801-9D34-CDC40E5C7783}" type="presOf" srcId="{2E2D6056-72D5-45E3-808E-5EA41626D0E4}" destId="{AF7936D1-DF2E-4FB4-894B-D690D66B94F2}" srcOrd="1" destOrd="0" presId="urn:microsoft.com/office/officeart/2005/8/layout/venn2"/>
    <dgm:cxn modelId="{BF28D5A6-4B64-4811-BBE5-56A54B17E56C}" srcId="{9F23B2E7-E3D2-49D1-AF5A-E4D9765D5954}" destId="{2E2D6056-72D5-45E3-808E-5EA41626D0E4}" srcOrd="2" destOrd="0" parTransId="{4F65A0E4-0004-4CE6-A0A6-F61430D7B5DB}" sibTransId="{7597040B-A8F8-4EC5-B01C-F2098FCEA7AB}"/>
    <dgm:cxn modelId="{F1F98AAE-E066-4AFB-96E2-225D02CA842A}" type="presOf" srcId="{C8B46F44-F02D-4D1E-AEA1-57B4F61C3702}" destId="{F84358B9-208F-4705-9ED6-F573AFB1717C}" srcOrd="1" destOrd="0" presId="urn:microsoft.com/office/officeart/2005/8/layout/venn2"/>
    <dgm:cxn modelId="{1D61A3B0-7605-4168-A2CA-C092F1DE3226}" type="presOf" srcId="{9F23B2E7-E3D2-49D1-AF5A-E4D9765D5954}" destId="{7523046D-A58F-4D3F-9154-214DF19703E7}" srcOrd="0" destOrd="0" presId="urn:microsoft.com/office/officeart/2005/8/layout/venn2"/>
    <dgm:cxn modelId="{06573BB6-B14F-47DB-9032-1200E15862AA}" srcId="{9F23B2E7-E3D2-49D1-AF5A-E4D9765D5954}" destId="{B30EB728-3D45-4FCC-8973-E5EC188E0CFB}" srcOrd="3" destOrd="0" parTransId="{0DB03731-9E29-4EDE-8D83-8AC1F8B71805}" sibTransId="{22FEBD87-3251-4FF9-8C26-C6638EEAD30F}"/>
    <dgm:cxn modelId="{FD34DCFB-5034-4700-B19A-AE5B242581BE}" type="presOf" srcId="{C8768230-581B-4467-8E8A-23B261ADC13E}" destId="{AA01E74A-62B9-41F8-B661-8110589528C6}" srcOrd="0" destOrd="0" presId="urn:microsoft.com/office/officeart/2005/8/layout/venn2"/>
    <dgm:cxn modelId="{4664FB83-1B58-4AA3-B192-3EF62B835817}" type="presParOf" srcId="{7523046D-A58F-4D3F-9154-214DF19703E7}" destId="{D3FC4F26-53F5-448D-BC70-6F4837D1FCF7}" srcOrd="0" destOrd="0" presId="urn:microsoft.com/office/officeart/2005/8/layout/venn2"/>
    <dgm:cxn modelId="{0970B72B-DDB1-4C90-B158-AF993A5C0CD2}" type="presParOf" srcId="{D3FC4F26-53F5-448D-BC70-6F4837D1FCF7}" destId="{D7047BDC-E835-4F08-AC02-63991F354EFC}" srcOrd="0" destOrd="0" presId="urn:microsoft.com/office/officeart/2005/8/layout/venn2"/>
    <dgm:cxn modelId="{0D4CAAD3-6085-435B-9134-5458DD995AB2}" type="presParOf" srcId="{D3FC4F26-53F5-448D-BC70-6F4837D1FCF7}" destId="{771B2566-2173-4330-928C-31B345A1E206}" srcOrd="1" destOrd="0" presId="urn:microsoft.com/office/officeart/2005/8/layout/venn2"/>
    <dgm:cxn modelId="{8747AAE6-9869-4CE0-B593-ADC93F143636}" type="presParOf" srcId="{7523046D-A58F-4D3F-9154-214DF19703E7}" destId="{18C3F672-4F79-497C-B8D8-04E3FBC0D427}" srcOrd="1" destOrd="0" presId="urn:microsoft.com/office/officeart/2005/8/layout/venn2"/>
    <dgm:cxn modelId="{12A417DC-3A1F-4B2E-A5BC-C3FAF89DC181}" type="presParOf" srcId="{18C3F672-4F79-497C-B8D8-04E3FBC0D427}" destId="{AA01E74A-62B9-41F8-B661-8110589528C6}" srcOrd="0" destOrd="0" presId="urn:microsoft.com/office/officeart/2005/8/layout/venn2"/>
    <dgm:cxn modelId="{EAC5CE93-1791-4708-99D0-D073F1E29590}" type="presParOf" srcId="{18C3F672-4F79-497C-B8D8-04E3FBC0D427}" destId="{A7A3F7E5-427E-482B-B736-CCBA02E1BD04}" srcOrd="1" destOrd="0" presId="urn:microsoft.com/office/officeart/2005/8/layout/venn2"/>
    <dgm:cxn modelId="{D6B9EB13-76D1-447D-920F-1325FAFA56AB}" type="presParOf" srcId="{7523046D-A58F-4D3F-9154-214DF19703E7}" destId="{AA6B6158-291F-4322-987C-0F26C18553DB}" srcOrd="2" destOrd="0" presId="urn:microsoft.com/office/officeart/2005/8/layout/venn2"/>
    <dgm:cxn modelId="{FB71BAD5-BD87-4C58-847F-53513FF2A3A3}" type="presParOf" srcId="{AA6B6158-291F-4322-987C-0F26C18553DB}" destId="{F1B3439D-8AD6-4BC8-BFE3-847A77380D22}" srcOrd="0" destOrd="0" presId="urn:microsoft.com/office/officeart/2005/8/layout/venn2"/>
    <dgm:cxn modelId="{0321C56F-2BEB-488B-B662-1B5AB89B5669}" type="presParOf" srcId="{AA6B6158-291F-4322-987C-0F26C18553DB}" destId="{AF7936D1-DF2E-4FB4-894B-D690D66B94F2}" srcOrd="1" destOrd="0" presId="urn:microsoft.com/office/officeart/2005/8/layout/venn2"/>
    <dgm:cxn modelId="{B1945A29-CBC4-4F7D-912A-4EA458F7B6A3}" type="presParOf" srcId="{7523046D-A58F-4D3F-9154-214DF19703E7}" destId="{A25FB41C-CCD2-40D3-8FFD-7ECB3E3510A7}" srcOrd="3" destOrd="0" presId="urn:microsoft.com/office/officeart/2005/8/layout/venn2"/>
    <dgm:cxn modelId="{B892D187-672A-42F6-A3F6-F73D712D54CC}" type="presParOf" srcId="{A25FB41C-CCD2-40D3-8FFD-7ECB3E3510A7}" destId="{E3B9EEC6-FFB7-49AD-9B95-1ABB2F3AFE89}" srcOrd="0" destOrd="0" presId="urn:microsoft.com/office/officeart/2005/8/layout/venn2"/>
    <dgm:cxn modelId="{340E17EA-E513-4724-9088-2AC14EB6AC1E}" type="presParOf" srcId="{A25FB41C-CCD2-40D3-8FFD-7ECB3E3510A7}" destId="{BE4510D4-563E-46F2-AA8F-C9407B6DD028}" srcOrd="1" destOrd="0" presId="urn:microsoft.com/office/officeart/2005/8/layout/venn2"/>
    <dgm:cxn modelId="{F2A238E4-CE59-433C-AD7F-96F80710D1E6}" type="presParOf" srcId="{7523046D-A58F-4D3F-9154-214DF19703E7}" destId="{38F0A3AC-A865-4AD7-B7BF-C83D18F80317}" srcOrd="4" destOrd="0" presId="urn:microsoft.com/office/officeart/2005/8/layout/venn2"/>
    <dgm:cxn modelId="{807A7CFA-163D-4B4F-8D91-423172B1407E}" type="presParOf" srcId="{38F0A3AC-A865-4AD7-B7BF-C83D18F80317}" destId="{40B7ACDC-BBDD-4BAC-8CE2-5861931E84B0}" srcOrd="0" destOrd="0" presId="urn:microsoft.com/office/officeart/2005/8/layout/venn2"/>
    <dgm:cxn modelId="{BCF83D21-783D-4C3A-9D44-3A897788708A}" type="presParOf" srcId="{38F0A3AC-A865-4AD7-B7BF-C83D18F80317}" destId="{F84358B9-208F-4705-9ED6-F573AFB1717C}" srcOrd="1" destOrd="0" presId="urn:microsoft.com/office/officeart/2005/8/layout/ven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F23B2E7-E3D2-49D1-AF5A-E4D9765D5954}" type="doc">
      <dgm:prSet loTypeId="urn:microsoft.com/office/officeart/2005/8/layout/venn2" loCatId="relationship" qsTypeId="urn:microsoft.com/office/officeart/2005/8/quickstyle/simple1" qsCatId="simple" csTypeId="urn:microsoft.com/office/officeart/2005/8/colors/accent1_2" csCatId="accent1" phldr="1"/>
      <dgm:spPr/>
      <dgm:t>
        <a:bodyPr/>
        <a:lstStyle/>
        <a:p>
          <a:endParaRPr lang="en-GB"/>
        </a:p>
      </dgm:t>
    </dgm:pt>
    <dgm:pt modelId="{CADFFF76-96C3-4A5E-BE83-823AE9DA0F55}">
      <dgm:prSet phldrT="[Text]"/>
      <dgm:spPr>
        <a:noFill/>
        <a:ln>
          <a:solidFill>
            <a:schemeClr val="tx1"/>
          </a:solidFill>
        </a:ln>
      </dgm:spPr>
      <dgm:t>
        <a:bodyPr/>
        <a:lstStyle/>
        <a:p>
          <a:r>
            <a:rPr lang="en-GB">
              <a:solidFill>
                <a:sysClr val="windowText" lastClr="000000"/>
              </a:solidFill>
            </a:rPr>
            <a:t>Technical</a:t>
          </a:r>
        </a:p>
      </dgm:t>
    </dgm:pt>
    <dgm:pt modelId="{A6ADF55F-9B99-45A2-B198-76D248BEB115}" type="parTrans" cxnId="{5DCEFE14-865F-4AE4-88FF-ED634A1A7764}">
      <dgm:prSet/>
      <dgm:spPr/>
      <dgm:t>
        <a:bodyPr/>
        <a:lstStyle/>
        <a:p>
          <a:endParaRPr lang="en-GB"/>
        </a:p>
      </dgm:t>
    </dgm:pt>
    <dgm:pt modelId="{B0D1ABA1-8025-46DC-AF77-B2E3A8D4D559}" type="sibTrans" cxnId="{5DCEFE14-865F-4AE4-88FF-ED634A1A7764}">
      <dgm:prSet/>
      <dgm:spPr/>
      <dgm:t>
        <a:bodyPr/>
        <a:lstStyle/>
        <a:p>
          <a:endParaRPr lang="en-GB"/>
        </a:p>
      </dgm:t>
    </dgm:pt>
    <dgm:pt modelId="{C8768230-581B-4467-8E8A-23B261ADC13E}">
      <dgm:prSet phldrT="[Text]" custT="1"/>
      <dgm:spPr>
        <a:noFill/>
        <a:ln>
          <a:solidFill>
            <a:schemeClr val="tx1"/>
          </a:solidFill>
        </a:ln>
      </dgm:spPr>
      <dgm:t>
        <a:bodyPr/>
        <a:lstStyle/>
        <a:p>
          <a:r>
            <a:rPr lang="en-GB" sz="1600" b="0" dirty="0">
              <a:solidFill>
                <a:sysClr val="windowText" lastClr="000000"/>
              </a:solidFill>
            </a:rPr>
            <a:t>Trade-off</a:t>
          </a:r>
          <a:endParaRPr lang="en-GB" sz="700" b="0" dirty="0">
            <a:solidFill>
              <a:sysClr val="windowText" lastClr="000000"/>
            </a:solidFill>
          </a:endParaRPr>
        </a:p>
      </dgm:t>
    </dgm:pt>
    <dgm:pt modelId="{8935FEE9-CD72-403E-A2C7-D84CF20A316D}" type="parTrans" cxnId="{F4447568-7CAF-4F1C-A891-D59A233E3657}">
      <dgm:prSet/>
      <dgm:spPr/>
      <dgm:t>
        <a:bodyPr/>
        <a:lstStyle/>
        <a:p>
          <a:endParaRPr lang="en-GB"/>
        </a:p>
      </dgm:t>
    </dgm:pt>
    <dgm:pt modelId="{7A0D42F5-A190-4EE9-8ABA-35EC93FB3EB7}" type="sibTrans" cxnId="{F4447568-7CAF-4F1C-A891-D59A233E3657}">
      <dgm:prSet/>
      <dgm:spPr/>
      <dgm:t>
        <a:bodyPr/>
        <a:lstStyle/>
        <a:p>
          <a:endParaRPr lang="en-GB"/>
        </a:p>
      </dgm:t>
    </dgm:pt>
    <dgm:pt modelId="{C8B46F44-F02D-4D1E-AEA1-57B4F61C3702}">
      <dgm:prSet phldrT="[Text]"/>
      <dgm:spPr>
        <a:noFill/>
        <a:ln>
          <a:solidFill>
            <a:schemeClr val="tx1"/>
          </a:solidFill>
        </a:ln>
      </dgm:spPr>
      <dgm:t>
        <a:bodyPr/>
        <a:lstStyle/>
        <a:p>
          <a:r>
            <a:rPr lang="en-GB">
              <a:solidFill>
                <a:sysClr val="windowText" lastClr="000000"/>
              </a:solidFill>
            </a:rPr>
            <a:t>Wicked Problems</a:t>
          </a:r>
        </a:p>
      </dgm:t>
    </dgm:pt>
    <dgm:pt modelId="{09E4550B-D94D-45A2-8C68-F4C8F07DBB2B}" type="parTrans" cxnId="{538D2004-1537-4C62-A236-DF59DFFC0B98}">
      <dgm:prSet/>
      <dgm:spPr/>
      <dgm:t>
        <a:bodyPr/>
        <a:lstStyle/>
        <a:p>
          <a:endParaRPr lang="en-GB"/>
        </a:p>
      </dgm:t>
    </dgm:pt>
    <dgm:pt modelId="{26581A22-2D10-4457-A5EF-16CEA50FEEDB}" type="sibTrans" cxnId="{538D2004-1537-4C62-A236-DF59DFFC0B98}">
      <dgm:prSet/>
      <dgm:spPr/>
      <dgm:t>
        <a:bodyPr/>
        <a:lstStyle/>
        <a:p>
          <a:endParaRPr lang="en-GB"/>
        </a:p>
      </dgm:t>
    </dgm:pt>
    <dgm:pt modelId="{B30EB728-3D45-4FCC-8973-E5EC188E0CFB}">
      <dgm:prSet phldrT="[Text]"/>
      <dgm:spPr>
        <a:noFill/>
        <a:ln>
          <a:solidFill>
            <a:schemeClr val="tx1"/>
          </a:solidFill>
        </a:ln>
      </dgm:spPr>
      <dgm:t>
        <a:bodyPr/>
        <a:lstStyle/>
        <a:p>
          <a:r>
            <a:rPr lang="en-GB">
              <a:solidFill>
                <a:sysClr val="windowText" lastClr="000000"/>
              </a:solidFill>
            </a:rPr>
            <a:t>Economics/Game Theory</a:t>
          </a:r>
        </a:p>
      </dgm:t>
    </dgm:pt>
    <dgm:pt modelId="{0DB03731-9E29-4EDE-8D83-8AC1F8B71805}" type="parTrans" cxnId="{06573BB6-B14F-47DB-9032-1200E15862AA}">
      <dgm:prSet/>
      <dgm:spPr/>
      <dgm:t>
        <a:bodyPr/>
        <a:lstStyle/>
        <a:p>
          <a:endParaRPr lang="en-GB"/>
        </a:p>
      </dgm:t>
    </dgm:pt>
    <dgm:pt modelId="{22FEBD87-3251-4FF9-8C26-C6638EEAD30F}" type="sibTrans" cxnId="{06573BB6-B14F-47DB-9032-1200E15862AA}">
      <dgm:prSet/>
      <dgm:spPr/>
      <dgm:t>
        <a:bodyPr/>
        <a:lstStyle/>
        <a:p>
          <a:endParaRPr lang="en-GB"/>
        </a:p>
      </dgm:t>
    </dgm:pt>
    <dgm:pt modelId="{2E2D6056-72D5-45E3-808E-5EA41626D0E4}">
      <dgm:prSet phldrT="[Text]" custT="1"/>
      <dgm:spPr>
        <a:noFill/>
        <a:ln>
          <a:solidFill>
            <a:schemeClr val="tx1"/>
          </a:solidFill>
        </a:ln>
      </dgm:spPr>
      <dgm:t>
        <a:bodyPr/>
        <a:lstStyle/>
        <a:p>
          <a:r>
            <a:rPr lang="en-GB" sz="3200" b="1" dirty="0">
              <a:solidFill>
                <a:sysClr val="windowText" lastClr="000000"/>
              </a:solidFill>
            </a:rPr>
            <a:t>Systems</a:t>
          </a:r>
          <a:endParaRPr lang="en-GB" sz="1500" b="1" dirty="0">
            <a:solidFill>
              <a:sysClr val="windowText" lastClr="000000"/>
            </a:solidFill>
          </a:endParaRPr>
        </a:p>
      </dgm:t>
    </dgm:pt>
    <dgm:pt modelId="{4F65A0E4-0004-4CE6-A0A6-F61430D7B5DB}" type="parTrans" cxnId="{BF28D5A6-4B64-4811-BBE5-56A54B17E56C}">
      <dgm:prSet/>
      <dgm:spPr/>
      <dgm:t>
        <a:bodyPr/>
        <a:lstStyle/>
        <a:p>
          <a:endParaRPr lang="en-GB"/>
        </a:p>
      </dgm:t>
    </dgm:pt>
    <dgm:pt modelId="{7597040B-A8F8-4EC5-B01C-F2098FCEA7AB}" type="sibTrans" cxnId="{BF28D5A6-4B64-4811-BBE5-56A54B17E56C}">
      <dgm:prSet/>
      <dgm:spPr/>
      <dgm:t>
        <a:bodyPr/>
        <a:lstStyle/>
        <a:p>
          <a:endParaRPr lang="en-GB"/>
        </a:p>
      </dgm:t>
    </dgm:pt>
    <dgm:pt modelId="{7523046D-A58F-4D3F-9154-214DF19703E7}" type="pres">
      <dgm:prSet presAssocID="{9F23B2E7-E3D2-49D1-AF5A-E4D9765D5954}" presName="Name0" presStyleCnt="0">
        <dgm:presLayoutVars>
          <dgm:chMax val="7"/>
          <dgm:resizeHandles val="exact"/>
        </dgm:presLayoutVars>
      </dgm:prSet>
      <dgm:spPr/>
    </dgm:pt>
    <dgm:pt modelId="{D3FC4F26-53F5-448D-BC70-6F4837D1FCF7}" type="pres">
      <dgm:prSet presAssocID="{9F23B2E7-E3D2-49D1-AF5A-E4D9765D5954}" presName="comp1" presStyleCnt="0"/>
      <dgm:spPr/>
    </dgm:pt>
    <dgm:pt modelId="{D7047BDC-E835-4F08-AC02-63991F354EFC}" type="pres">
      <dgm:prSet presAssocID="{9F23B2E7-E3D2-49D1-AF5A-E4D9765D5954}" presName="circle1" presStyleLbl="node1" presStyleIdx="0" presStyleCnt="5" custLinFactNeighborY="209"/>
      <dgm:spPr/>
    </dgm:pt>
    <dgm:pt modelId="{771B2566-2173-4330-928C-31B345A1E206}" type="pres">
      <dgm:prSet presAssocID="{9F23B2E7-E3D2-49D1-AF5A-E4D9765D5954}" presName="c1text" presStyleLbl="node1" presStyleIdx="0" presStyleCnt="5">
        <dgm:presLayoutVars>
          <dgm:bulletEnabled val="1"/>
        </dgm:presLayoutVars>
      </dgm:prSet>
      <dgm:spPr/>
    </dgm:pt>
    <dgm:pt modelId="{18C3F672-4F79-497C-B8D8-04E3FBC0D427}" type="pres">
      <dgm:prSet presAssocID="{9F23B2E7-E3D2-49D1-AF5A-E4D9765D5954}" presName="comp2" presStyleCnt="0"/>
      <dgm:spPr/>
    </dgm:pt>
    <dgm:pt modelId="{AA01E74A-62B9-41F8-B661-8110589528C6}" type="pres">
      <dgm:prSet presAssocID="{9F23B2E7-E3D2-49D1-AF5A-E4D9765D5954}" presName="circle2" presStyleLbl="node1" presStyleIdx="1" presStyleCnt="5"/>
      <dgm:spPr/>
    </dgm:pt>
    <dgm:pt modelId="{A7A3F7E5-427E-482B-B736-CCBA02E1BD04}" type="pres">
      <dgm:prSet presAssocID="{9F23B2E7-E3D2-49D1-AF5A-E4D9765D5954}" presName="c2text" presStyleLbl="node1" presStyleIdx="1" presStyleCnt="5">
        <dgm:presLayoutVars>
          <dgm:bulletEnabled val="1"/>
        </dgm:presLayoutVars>
      </dgm:prSet>
      <dgm:spPr/>
    </dgm:pt>
    <dgm:pt modelId="{AA6B6158-291F-4322-987C-0F26C18553DB}" type="pres">
      <dgm:prSet presAssocID="{9F23B2E7-E3D2-49D1-AF5A-E4D9765D5954}" presName="comp3" presStyleCnt="0"/>
      <dgm:spPr/>
    </dgm:pt>
    <dgm:pt modelId="{F1B3439D-8AD6-4BC8-BFE3-847A77380D22}" type="pres">
      <dgm:prSet presAssocID="{9F23B2E7-E3D2-49D1-AF5A-E4D9765D5954}" presName="circle3" presStyleLbl="node1" presStyleIdx="2" presStyleCnt="5"/>
      <dgm:spPr/>
    </dgm:pt>
    <dgm:pt modelId="{AF7936D1-DF2E-4FB4-894B-D690D66B94F2}" type="pres">
      <dgm:prSet presAssocID="{9F23B2E7-E3D2-49D1-AF5A-E4D9765D5954}" presName="c3text" presStyleLbl="node1" presStyleIdx="2" presStyleCnt="5">
        <dgm:presLayoutVars>
          <dgm:bulletEnabled val="1"/>
        </dgm:presLayoutVars>
      </dgm:prSet>
      <dgm:spPr/>
    </dgm:pt>
    <dgm:pt modelId="{A25FB41C-CCD2-40D3-8FFD-7ECB3E3510A7}" type="pres">
      <dgm:prSet presAssocID="{9F23B2E7-E3D2-49D1-AF5A-E4D9765D5954}" presName="comp4" presStyleCnt="0"/>
      <dgm:spPr/>
    </dgm:pt>
    <dgm:pt modelId="{E3B9EEC6-FFB7-49AD-9B95-1ABB2F3AFE89}" type="pres">
      <dgm:prSet presAssocID="{9F23B2E7-E3D2-49D1-AF5A-E4D9765D5954}" presName="circle4" presStyleLbl="node1" presStyleIdx="3" presStyleCnt="5"/>
      <dgm:spPr/>
    </dgm:pt>
    <dgm:pt modelId="{BE4510D4-563E-46F2-AA8F-C9407B6DD028}" type="pres">
      <dgm:prSet presAssocID="{9F23B2E7-E3D2-49D1-AF5A-E4D9765D5954}" presName="c4text" presStyleLbl="node1" presStyleIdx="3" presStyleCnt="5">
        <dgm:presLayoutVars>
          <dgm:bulletEnabled val="1"/>
        </dgm:presLayoutVars>
      </dgm:prSet>
      <dgm:spPr/>
    </dgm:pt>
    <dgm:pt modelId="{38F0A3AC-A865-4AD7-B7BF-C83D18F80317}" type="pres">
      <dgm:prSet presAssocID="{9F23B2E7-E3D2-49D1-AF5A-E4D9765D5954}" presName="comp5" presStyleCnt="0"/>
      <dgm:spPr/>
    </dgm:pt>
    <dgm:pt modelId="{40B7ACDC-BBDD-4BAC-8CE2-5861931E84B0}" type="pres">
      <dgm:prSet presAssocID="{9F23B2E7-E3D2-49D1-AF5A-E4D9765D5954}" presName="circle5" presStyleLbl="node1" presStyleIdx="4" presStyleCnt="5"/>
      <dgm:spPr/>
    </dgm:pt>
    <dgm:pt modelId="{F84358B9-208F-4705-9ED6-F573AFB1717C}" type="pres">
      <dgm:prSet presAssocID="{9F23B2E7-E3D2-49D1-AF5A-E4D9765D5954}" presName="c5text" presStyleLbl="node1" presStyleIdx="4" presStyleCnt="5">
        <dgm:presLayoutVars>
          <dgm:bulletEnabled val="1"/>
        </dgm:presLayoutVars>
      </dgm:prSet>
      <dgm:spPr/>
    </dgm:pt>
  </dgm:ptLst>
  <dgm:cxnLst>
    <dgm:cxn modelId="{538D2004-1537-4C62-A236-DF59DFFC0B98}" srcId="{9F23B2E7-E3D2-49D1-AF5A-E4D9765D5954}" destId="{C8B46F44-F02D-4D1E-AEA1-57B4F61C3702}" srcOrd="4" destOrd="0" parTransId="{09E4550B-D94D-45A2-8C68-F4C8F07DBB2B}" sibTransId="{26581A22-2D10-4457-A5EF-16CEA50FEEDB}"/>
    <dgm:cxn modelId="{73F57B12-0C26-4BE5-814A-A702F04D095C}" type="presOf" srcId="{B30EB728-3D45-4FCC-8973-E5EC188E0CFB}" destId="{E3B9EEC6-FFB7-49AD-9B95-1ABB2F3AFE89}" srcOrd="0" destOrd="0" presId="urn:microsoft.com/office/officeart/2005/8/layout/venn2"/>
    <dgm:cxn modelId="{5DCEFE14-865F-4AE4-88FF-ED634A1A7764}" srcId="{9F23B2E7-E3D2-49D1-AF5A-E4D9765D5954}" destId="{CADFFF76-96C3-4A5E-BE83-823AE9DA0F55}" srcOrd="0" destOrd="0" parTransId="{A6ADF55F-9B99-45A2-B198-76D248BEB115}" sibTransId="{B0D1ABA1-8025-46DC-AF77-B2E3A8D4D559}"/>
    <dgm:cxn modelId="{9B2B633E-26C3-4961-AE88-9C6AA5A77DA4}" type="presOf" srcId="{C8768230-581B-4467-8E8A-23B261ADC13E}" destId="{A7A3F7E5-427E-482B-B736-CCBA02E1BD04}" srcOrd="1" destOrd="0" presId="urn:microsoft.com/office/officeart/2005/8/layout/venn2"/>
    <dgm:cxn modelId="{F4447568-7CAF-4F1C-A891-D59A233E3657}" srcId="{9F23B2E7-E3D2-49D1-AF5A-E4D9765D5954}" destId="{C8768230-581B-4467-8E8A-23B261ADC13E}" srcOrd="1" destOrd="0" parTransId="{8935FEE9-CD72-403E-A2C7-D84CF20A316D}" sibTransId="{7A0D42F5-A190-4EE9-8ABA-35EC93FB3EB7}"/>
    <dgm:cxn modelId="{89BE3B6A-081C-4C16-ADFB-873944E84EA6}" type="presOf" srcId="{B30EB728-3D45-4FCC-8973-E5EC188E0CFB}" destId="{BE4510D4-563E-46F2-AA8F-C9407B6DD028}" srcOrd="1" destOrd="0" presId="urn:microsoft.com/office/officeart/2005/8/layout/venn2"/>
    <dgm:cxn modelId="{96BFCB4E-8B7B-4686-A339-BDC64F90A533}" type="presOf" srcId="{CADFFF76-96C3-4A5E-BE83-823AE9DA0F55}" destId="{D7047BDC-E835-4F08-AC02-63991F354EFC}" srcOrd="0" destOrd="0" presId="urn:microsoft.com/office/officeart/2005/8/layout/venn2"/>
    <dgm:cxn modelId="{B7455B51-969B-454E-BDCA-C3AD556A4DC1}" type="presOf" srcId="{2E2D6056-72D5-45E3-808E-5EA41626D0E4}" destId="{F1B3439D-8AD6-4BC8-BFE3-847A77380D22}" srcOrd="0" destOrd="0" presId="urn:microsoft.com/office/officeart/2005/8/layout/venn2"/>
    <dgm:cxn modelId="{7E03B478-111B-442D-8051-CCA5AB0EDD2B}" type="presOf" srcId="{C8B46F44-F02D-4D1E-AEA1-57B4F61C3702}" destId="{40B7ACDC-BBDD-4BAC-8CE2-5861931E84B0}" srcOrd="0" destOrd="0" presId="urn:microsoft.com/office/officeart/2005/8/layout/venn2"/>
    <dgm:cxn modelId="{0AEDFF91-937C-4C5D-95D2-A256DB65A7C7}" type="presOf" srcId="{CADFFF76-96C3-4A5E-BE83-823AE9DA0F55}" destId="{771B2566-2173-4330-928C-31B345A1E206}" srcOrd="1" destOrd="0" presId="urn:microsoft.com/office/officeart/2005/8/layout/venn2"/>
    <dgm:cxn modelId="{527DF993-97E6-4801-9D34-CDC40E5C7783}" type="presOf" srcId="{2E2D6056-72D5-45E3-808E-5EA41626D0E4}" destId="{AF7936D1-DF2E-4FB4-894B-D690D66B94F2}" srcOrd="1" destOrd="0" presId="urn:microsoft.com/office/officeart/2005/8/layout/venn2"/>
    <dgm:cxn modelId="{BF28D5A6-4B64-4811-BBE5-56A54B17E56C}" srcId="{9F23B2E7-E3D2-49D1-AF5A-E4D9765D5954}" destId="{2E2D6056-72D5-45E3-808E-5EA41626D0E4}" srcOrd="2" destOrd="0" parTransId="{4F65A0E4-0004-4CE6-A0A6-F61430D7B5DB}" sibTransId="{7597040B-A8F8-4EC5-B01C-F2098FCEA7AB}"/>
    <dgm:cxn modelId="{F1F98AAE-E066-4AFB-96E2-225D02CA842A}" type="presOf" srcId="{C8B46F44-F02D-4D1E-AEA1-57B4F61C3702}" destId="{F84358B9-208F-4705-9ED6-F573AFB1717C}" srcOrd="1" destOrd="0" presId="urn:microsoft.com/office/officeart/2005/8/layout/venn2"/>
    <dgm:cxn modelId="{1D61A3B0-7605-4168-A2CA-C092F1DE3226}" type="presOf" srcId="{9F23B2E7-E3D2-49D1-AF5A-E4D9765D5954}" destId="{7523046D-A58F-4D3F-9154-214DF19703E7}" srcOrd="0" destOrd="0" presId="urn:microsoft.com/office/officeart/2005/8/layout/venn2"/>
    <dgm:cxn modelId="{06573BB6-B14F-47DB-9032-1200E15862AA}" srcId="{9F23B2E7-E3D2-49D1-AF5A-E4D9765D5954}" destId="{B30EB728-3D45-4FCC-8973-E5EC188E0CFB}" srcOrd="3" destOrd="0" parTransId="{0DB03731-9E29-4EDE-8D83-8AC1F8B71805}" sibTransId="{22FEBD87-3251-4FF9-8C26-C6638EEAD30F}"/>
    <dgm:cxn modelId="{FD34DCFB-5034-4700-B19A-AE5B242581BE}" type="presOf" srcId="{C8768230-581B-4467-8E8A-23B261ADC13E}" destId="{AA01E74A-62B9-41F8-B661-8110589528C6}" srcOrd="0" destOrd="0" presId="urn:microsoft.com/office/officeart/2005/8/layout/venn2"/>
    <dgm:cxn modelId="{4664FB83-1B58-4AA3-B192-3EF62B835817}" type="presParOf" srcId="{7523046D-A58F-4D3F-9154-214DF19703E7}" destId="{D3FC4F26-53F5-448D-BC70-6F4837D1FCF7}" srcOrd="0" destOrd="0" presId="urn:microsoft.com/office/officeart/2005/8/layout/venn2"/>
    <dgm:cxn modelId="{0970B72B-DDB1-4C90-B158-AF993A5C0CD2}" type="presParOf" srcId="{D3FC4F26-53F5-448D-BC70-6F4837D1FCF7}" destId="{D7047BDC-E835-4F08-AC02-63991F354EFC}" srcOrd="0" destOrd="0" presId="urn:microsoft.com/office/officeart/2005/8/layout/venn2"/>
    <dgm:cxn modelId="{0D4CAAD3-6085-435B-9134-5458DD995AB2}" type="presParOf" srcId="{D3FC4F26-53F5-448D-BC70-6F4837D1FCF7}" destId="{771B2566-2173-4330-928C-31B345A1E206}" srcOrd="1" destOrd="0" presId="urn:microsoft.com/office/officeart/2005/8/layout/venn2"/>
    <dgm:cxn modelId="{8747AAE6-9869-4CE0-B593-ADC93F143636}" type="presParOf" srcId="{7523046D-A58F-4D3F-9154-214DF19703E7}" destId="{18C3F672-4F79-497C-B8D8-04E3FBC0D427}" srcOrd="1" destOrd="0" presId="urn:microsoft.com/office/officeart/2005/8/layout/venn2"/>
    <dgm:cxn modelId="{12A417DC-3A1F-4B2E-A5BC-C3FAF89DC181}" type="presParOf" srcId="{18C3F672-4F79-497C-B8D8-04E3FBC0D427}" destId="{AA01E74A-62B9-41F8-B661-8110589528C6}" srcOrd="0" destOrd="0" presId="urn:microsoft.com/office/officeart/2005/8/layout/venn2"/>
    <dgm:cxn modelId="{EAC5CE93-1791-4708-99D0-D073F1E29590}" type="presParOf" srcId="{18C3F672-4F79-497C-B8D8-04E3FBC0D427}" destId="{A7A3F7E5-427E-482B-B736-CCBA02E1BD04}" srcOrd="1" destOrd="0" presId="urn:microsoft.com/office/officeart/2005/8/layout/venn2"/>
    <dgm:cxn modelId="{D6B9EB13-76D1-447D-920F-1325FAFA56AB}" type="presParOf" srcId="{7523046D-A58F-4D3F-9154-214DF19703E7}" destId="{AA6B6158-291F-4322-987C-0F26C18553DB}" srcOrd="2" destOrd="0" presId="urn:microsoft.com/office/officeart/2005/8/layout/venn2"/>
    <dgm:cxn modelId="{FB71BAD5-BD87-4C58-847F-53513FF2A3A3}" type="presParOf" srcId="{AA6B6158-291F-4322-987C-0F26C18553DB}" destId="{F1B3439D-8AD6-4BC8-BFE3-847A77380D22}" srcOrd="0" destOrd="0" presId="urn:microsoft.com/office/officeart/2005/8/layout/venn2"/>
    <dgm:cxn modelId="{0321C56F-2BEB-488B-B662-1B5AB89B5669}" type="presParOf" srcId="{AA6B6158-291F-4322-987C-0F26C18553DB}" destId="{AF7936D1-DF2E-4FB4-894B-D690D66B94F2}" srcOrd="1" destOrd="0" presId="urn:microsoft.com/office/officeart/2005/8/layout/venn2"/>
    <dgm:cxn modelId="{B1945A29-CBC4-4F7D-912A-4EA458F7B6A3}" type="presParOf" srcId="{7523046D-A58F-4D3F-9154-214DF19703E7}" destId="{A25FB41C-CCD2-40D3-8FFD-7ECB3E3510A7}" srcOrd="3" destOrd="0" presId="urn:microsoft.com/office/officeart/2005/8/layout/venn2"/>
    <dgm:cxn modelId="{B892D187-672A-42F6-A3F6-F73D712D54CC}" type="presParOf" srcId="{A25FB41C-CCD2-40D3-8FFD-7ECB3E3510A7}" destId="{E3B9EEC6-FFB7-49AD-9B95-1ABB2F3AFE89}" srcOrd="0" destOrd="0" presId="urn:microsoft.com/office/officeart/2005/8/layout/venn2"/>
    <dgm:cxn modelId="{340E17EA-E513-4724-9088-2AC14EB6AC1E}" type="presParOf" srcId="{A25FB41C-CCD2-40D3-8FFD-7ECB3E3510A7}" destId="{BE4510D4-563E-46F2-AA8F-C9407B6DD028}" srcOrd="1" destOrd="0" presId="urn:microsoft.com/office/officeart/2005/8/layout/venn2"/>
    <dgm:cxn modelId="{F2A238E4-CE59-433C-AD7F-96F80710D1E6}" type="presParOf" srcId="{7523046D-A58F-4D3F-9154-214DF19703E7}" destId="{38F0A3AC-A865-4AD7-B7BF-C83D18F80317}" srcOrd="4" destOrd="0" presId="urn:microsoft.com/office/officeart/2005/8/layout/venn2"/>
    <dgm:cxn modelId="{807A7CFA-163D-4B4F-8D91-423172B1407E}" type="presParOf" srcId="{38F0A3AC-A865-4AD7-B7BF-C83D18F80317}" destId="{40B7ACDC-BBDD-4BAC-8CE2-5861931E84B0}" srcOrd="0" destOrd="0" presId="urn:microsoft.com/office/officeart/2005/8/layout/venn2"/>
    <dgm:cxn modelId="{BCF83D21-783D-4C3A-9D44-3A897788708A}" type="presParOf" srcId="{38F0A3AC-A865-4AD7-B7BF-C83D18F80317}" destId="{F84358B9-208F-4705-9ED6-F573AFB1717C}" srcOrd="1" destOrd="0" presId="urn:microsoft.com/office/officeart/2005/8/layout/ven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F23B2E7-E3D2-49D1-AF5A-E4D9765D5954}" type="doc">
      <dgm:prSet loTypeId="urn:microsoft.com/office/officeart/2005/8/layout/venn2" loCatId="relationship" qsTypeId="urn:microsoft.com/office/officeart/2005/8/quickstyle/simple1" qsCatId="simple" csTypeId="urn:microsoft.com/office/officeart/2005/8/colors/accent1_2" csCatId="accent1" phldr="1"/>
      <dgm:spPr/>
      <dgm:t>
        <a:bodyPr/>
        <a:lstStyle/>
        <a:p>
          <a:endParaRPr lang="en-GB"/>
        </a:p>
      </dgm:t>
    </dgm:pt>
    <dgm:pt modelId="{CADFFF76-96C3-4A5E-BE83-823AE9DA0F55}">
      <dgm:prSet phldrT="[Text]" custT="1"/>
      <dgm:spPr>
        <a:noFill/>
        <a:ln>
          <a:solidFill>
            <a:schemeClr val="tx1"/>
          </a:solidFill>
        </a:ln>
      </dgm:spPr>
      <dgm:t>
        <a:bodyPr/>
        <a:lstStyle/>
        <a:p>
          <a:r>
            <a:rPr lang="en-GB" sz="1600" dirty="0">
              <a:solidFill>
                <a:sysClr val="windowText" lastClr="000000"/>
              </a:solidFill>
            </a:rPr>
            <a:t>Technical</a:t>
          </a:r>
        </a:p>
      </dgm:t>
    </dgm:pt>
    <dgm:pt modelId="{A6ADF55F-9B99-45A2-B198-76D248BEB115}" type="parTrans" cxnId="{5DCEFE14-865F-4AE4-88FF-ED634A1A7764}">
      <dgm:prSet/>
      <dgm:spPr/>
      <dgm:t>
        <a:bodyPr/>
        <a:lstStyle/>
        <a:p>
          <a:endParaRPr lang="en-GB"/>
        </a:p>
      </dgm:t>
    </dgm:pt>
    <dgm:pt modelId="{B0D1ABA1-8025-46DC-AF77-B2E3A8D4D559}" type="sibTrans" cxnId="{5DCEFE14-865F-4AE4-88FF-ED634A1A7764}">
      <dgm:prSet/>
      <dgm:spPr/>
      <dgm:t>
        <a:bodyPr/>
        <a:lstStyle/>
        <a:p>
          <a:endParaRPr lang="en-GB"/>
        </a:p>
      </dgm:t>
    </dgm:pt>
    <dgm:pt modelId="{C8768230-581B-4467-8E8A-23B261ADC13E}">
      <dgm:prSet phldrT="[Text]" custT="1"/>
      <dgm:spPr>
        <a:noFill/>
        <a:ln>
          <a:solidFill>
            <a:schemeClr val="tx1"/>
          </a:solidFill>
        </a:ln>
      </dgm:spPr>
      <dgm:t>
        <a:bodyPr/>
        <a:lstStyle/>
        <a:p>
          <a:r>
            <a:rPr lang="en-GB" sz="1600" b="0" dirty="0">
              <a:solidFill>
                <a:sysClr val="windowText" lastClr="000000"/>
              </a:solidFill>
            </a:rPr>
            <a:t>Trade-off</a:t>
          </a:r>
          <a:endParaRPr lang="en-GB" sz="700" b="0" dirty="0">
            <a:solidFill>
              <a:sysClr val="windowText" lastClr="000000"/>
            </a:solidFill>
          </a:endParaRPr>
        </a:p>
      </dgm:t>
    </dgm:pt>
    <dgm:pt modelId="{8935FEE9-CD72-403E-A2C7-D84CF20A316D}" type="parTrans" cxnId="{F4447568-7CAF-4F1C-A891-D59A233E3657}">
      <dgm:prSet/>
      <dgm:spPr/>
      <dgm:t>
        <a:bodyPr/>
        <a:lstStyle/>
        <a:p>
          <a:endParaRPr lang="en-GB"/>
        </a:p>
      </dgm:t>
    </dgm:pt>
    <dgm:pt modelId="{7A0D42F5-A190-4EE9-8ABA-35EC93FB3EB7}" type="sibTrans" cxnId="{F4447568-7CAF-4F1C-A891-D59A233E3657}">
      <dgm:prSet/>
      <dgm:spPr/>
      <dgm:t>
        <a:bodyPr/>
        <a:lstStyle/>
        <a:p>
          <a:endParaRPr lang="en-GB"/>
        </a:p>
      </dgm:t>
    </dgm:pt>
    <dgm:pt modelId="{C8B46F44-F02D-4D1E-AEA1-57B4F61C3702}">
      <dgm:prSet phldrT="[Text]" custT="1"/>
      <dgm:spPr>
        <a:noFill/>
        <a:ln>
          <a:solidFill>
            <a:schemeClr val="tx1"/>
          </a:solidFill>
        </a:ln>
      </dgm:spPr>
      <dgm:t>
        <a:bodyPr/>
        <a:lstStyle/>
        <a:p>
          <a:r>
            <a:rPr lang="en-GB" sz="1600" dirty="0">
              <a:solidFill>
                <a:sysClr val="windowText" lastClr="000000"/>
              </a:solidFill>
            </a:rPr>
            <a:t>Wicked Problems</a:t>
          </a:r>
        </a:p>
      </dgm:t>
    </dgm:pt>
    <dgm:pt modelId="{09E4550B-D94D-45A2-8C68-F4C8F07DBB2B}" type="parTrans" cxnId="{538D2004-1537-4C62-A236-DF59DFFC0B98}">
      <dgm:prSet/>
      <dgm:spPr/>
      <dgm:t>
        <a:bodyPr/>
        <a:lstStyle/>
        <a:p>
          <a:endParaRPr lang="en-GB"/>
        </a:p>
      </dgm:t>
    </dgm:pt>
    <dgm:pt modelId="{26581A22-2D10-4457-A5EF-16CEA50FEEDB}" type="sibTrans" cxnId="{538D2004-1537-4C62-A236-DF59DFFC0B98}">
      <dgm:prSet/>
      <dgm:spPr/>
      <dgm:t>
        <a:bodyPr/>
        <a:lstStyle/>
        <a:p>
          <a:endParaRPr lang="en-GB"/>
        </a:p>
      </dgm:t>
    </dgm:pt>
    <dgm:pt modelId="{B30EB728-3D45-4FCC-8973-E5EC188E0CFB}">
      <dgm:prSet phldrT="[Text]" custT="1"/>
      <dgm:spPr>
        <a:noFill/>
        <a:ln>
          <a:solidFill>
            <a:schemeClr val="tx1"/>
          </a:solidFill>
        </a:ln>
      </dgm:spPr>
      <dgm:t>
        <a:bodyPr/>
        <a:lstStyle/>
        <a:p>
          <a:r>
            <a:rPr lang="en-GB" sz="2000" b="1" dirty="0">
              <a:solidFill>
                <a:sysClr val="windowText" lastClr="000000"/>
              </a:solidFill>
            </a:rPr>
            <a:t>Economics/ Game Theory</a:t>
          </a:r>
        </a:p>
      </dgm:t>
    </dgm:pt>
    <dgm:pt modelId="{0DB03731-9E29-4EDE-8D83-8AC1F8B71805}" type="parTrans" cxnId="{06573BB6-B14F-47DB-9032-1200E15862AA}">
      <dgm:prSet/>
      <dgm:spPr/>
      <dgm:t>
        <a:bodyPr/>
        <a:lstStyle/>
        <a:p>
          <a:endParaRPr lang="en-GB"/>
        </a:p>
      </dgm:t>
    </dgm:pt>
    <dgm:pt modelId="{22FEBD87-3251-4FF9-8C26-C6638EEAD30F}" type="sibTrans" cxnId="{06573BB6-B14F-47DB-9032-1200E15862AA}">
      <dgm:prSet/>
      <dgm:spPr/>
      <dgm:t>
        <a:bodyPr/>
        <a:lstStyle/>
        <a:p>
          <a:endParaRPr lang="en-GB"/>
        </a:p>
      </dgm:t>
    </dgm:pt>
    <dgm:pt modelId="{2E2D6056-72D5-45E3-808E-5EA41626D0E4}">
      <dgm:prSet phldrT="[Text]" custT="1"/>
      <dgm:spPr>
        <a:noFill/>
        <a:ln>
          <a:solidFill>
            <a:schemeClr val="tx1"/>
          </a:solidFill>
        </a:ln>
      </dgm:spPr>
      <dgm:t>
        <a:bodyPr/>
        <a:lstStyle/>
        <a:p>
          <a:r>
            <a:rPr lang="en-GB" sz="1600" b="0" dirty="0">
              <a:solidFill>
                <a:sysClr val="windowText" lastClr="000000"/>
              </a:solidFill>
            </a:rPr>
            <a:t>Systems</a:t>
          </a:r>
          <a:endParaRPr lang="en-GB" sz="1000" b="0" dirty="0">
            <a:solidFill>
              <a:sysClr val="windowText" lastClr="000000"/>
            </a:solidFill>
          </a:endParaRPr>
        </a:p>
      </dgm:t>
    </dgm:pt>
    <dgm:pt modelId="{4F65A0E4-0004-4CE6-A0A6-F61430D7B5DB}" type="parTrans" cxnId="{BF28D5A6-4B64-4811-BBE5-56A54B17E56C}">
      <dgm:prSet/>
      <dgm:spPr/>
      <dgm:t>
        <a:bodyPr/>
        <a:lstStyle/>
        <a:p>
          <a:endParaRPr lang="en-GB"/>
        </a:p>
      </dgm:t>
    </dgm:pt>
    <dgm:pt modelId="{7597040B-A8F8-4EC5-B01C-F2098FCEA7AB}" type="sibTrans" cxnId="{BF28D5A6-4B64-4811-BBE5-56A54B17E56C}">
      <dgm:prSet/>
      <dgm:spPr/>
      <dgm:t>
        <a:bodyPr/>
        <a:lstStyle/>
        <a:p>
          <a:endParaRPr lang="en-GB"/>
        </a:p>
      </dgm:t>
    </dgm:pt>
    <dgm:pt modelId="{7523046D-A58F-4D3F-9154-214DF19703E7}" type="pres">
      <dgm:prSet presAssocID="{9F23B2E7-E3D2-49D1-AF5A-E4D9765D5954}" presName="Name0" presStyleCnt="0">
        <dgm:presLayoutVars>
          <dgm:chMax val="7"/>
          <dgm:resizeHandles val="exact"/>
        </dgm:presLayoutVars>
      </dgm:prSet>
      <dgm:spPr/>
    </dgm:pt>
    <dgm:pt modelId="{D3FC4F26-53F5-448D-BC70-6F4837D1FCF7}" type="pres">
      <dgm:prSet presAssocID="{9F23B2E7-E3D2-49D1-AF5A-E4D9765D5954}" presName="comp1" presStyleCnt="0"/>
      <dgm:spPr/>
    </dgm:pt>
    <dgm:pt modelId="{D7047BDC-E835-4F08-AC02-63991F354EFC}" type="pres">
      <dgm:prSet presAssocID="{9F23B2E7-E3D2-49D1-AF5A-E4D9765D5954}" presName="circle1" presStyleLbl="node1" presStyleIdx="0" presStyleCnt="5" custLinFactNeighborY="209"/>
      <dgm:spPr/>
    </dgm:pt>
    <dgm:pt modelId="{771B2566-2173-4330-928C-31B345A1E206}" type="pres">
      <dgm:prSet presAssocID="{9F23B2E7-E3D2-49D1-AF5A-E4D9765D5954}" presName="c1text" presStyleLbl="node1" presStyleIdx="0" presStyleCnt="5">
        <dgm:presLayoutVars>
          <dgm:bulletEnabled val="1"/>
        </dgm:presLayoutVars>
      </dgm:prSet>
      <dgm:spPr/>
    </dgm:pt>
    <dgm:pt modelId="{18C3F672-4F79-497C-B8D8-04E3FBC0D427}" type="pres">
      <dgm:prSet presAssocID="{9F23B2E7-E3D2-49D1-AF5A-E4D9765D5954}" presName="comp2" presStyleCnt="0"/>
      <dgm:spPr/>
    </dgm:pt>
    <dgm:pt modelId="{AA01E74A-62B9-41F8-B661-8110589528C6}" type="pres">
      <dgm:prSet presAssocID="{9F23B2E7-E3D2-49D1-AF5A-E4D9765D5954}" presName="circle2" presStyleLbl="node1" presStyleIdx="1" presStyleCnt="5"/>
      <dgm:spPr/>
    </dgm:pt>
    <dgm:pt modelId="{A7A3F7E5-427E-482B-B736-CCBA02E1BD04}" type="pres">
      <dgm:prSet presAssocID="{9F23B2E7-E3D2-49D1-AF5A-E4D9765D5954}" presName="c2text" presStyleLbl="node1" presStyleIdx="1" presStyleCnt="5">
        <dgm:presLayoutVars>
          <dgm:bulletEnabled val="1"/>
        </dgm:presLayoutVars>
      </dgm:prSet>
      <dgm:spPr/>
    </dgm:pt>
    <dgm:pt modelId="{AA6B6158-291F-4322-987C-0F26C18553DB}" type="pres">
      <dgm:prSet presAssocID="{9F23B2E7-E3D2-49D1-AF5A-E4D9765D5954}" presName="comp3" presStyleCnt="0"/>
      <dgm:spPr/>
    </dgm:pt>
    <dgm:pt modelId="{F1B3439D-8AD6-4BC8-BFE3-847A77380D22}" type="pres">
      <dgm:prSet presAssocID="{9F23B2E7-E3D2-49D1-AF5A-E4D9765D5954}" presName="circle3" presStyleLbl="node1" presStyleIdx="2" presStyleCnt="5"/>
      <dgm:spPr/>
    </dgm:pt>
    <dgm:pt modelId="{AF7936D1-DF2E-4FB4-894B-D690D66B94F2}" type="pres">
      <dgm:prSet presAssocID="{9F23B2E7-E3D2-49D1-AF5A-E4D9765D5954}" presName="c3text" presStyleLbl="node1" presStyleIdx="2" presStyleCnt="5">
        <dgm:presLayoutVars>
          <dgm:bulletEnabled val="1"/>
        </dgm:presLayoutVars>
      </dgm:prSet>
      <dgm:spPr/>
    </dgm:pt>
    <dgm:pt modelId="{A25FB41C-CCD2-40D3-8FFD-7ECB3E3510A7}" type="pres">
      <dgm:prSet presAssocID="{9F23B2E7-E3D2-49D1-AF5A-E4D9765D5954}" presName="comp4" presStyleCnt="0"/>
      <dgm:spPr/>
    </dgm:pt>
    <dgm:pt modelId="{E3B9EEC6-FFB7-49AD-9B95-1ABB2F3AFE89}" type="pres">
      <dgm:prSet presAssocID="{9F23B2E7-E3D2-49D1-AF5A-E4D9765D5954}" presName="circle4" presStyleLbl="node1" presStyleIdx="3" presStyleCnt="5"/>
      <dgm:spPr/>
    </dgm:pt>
    <dgm:pt modelId="{BE4510D4-563E-46F2-AA8F-C9407B6DD028}" type="pres">
      <dgm:prSet presAssocID="{9F23B2E7-E3D2-49D1-AF5A-E4D9765D5954}" presName="c4text" presStyleLbl="node1" presStyleIdx="3" presStyleCnt="5">
        <dgm:presLayoutVars>
          <dgm:bulletEnabled val="1"/>
        </dgm:presLayoutVars>
      </dgm:prSet>
      <dgm:spPr/>
    </dgm:pt>
    <dgm:pt modelId="{38F0A3AC-A865-4AD7-B7BF-C83D18F80317}" type="pres">
      <dgm:prSet presAssocID="{9F23B2E7-E3D2-49D1-AF5A-E4D9765D5954}" presName="comp5" presStyleCnt="0"/>
      <dgm:spPr/>
    </dgm:pt>
    <dgm:pt modelId="{40B7ACDC-BBDD-4BAC-8CE2-5861931E84B0}" type="pres">
      <dgm:prSet presAssocID="{9F23B2E7-E3D2-49D1-AF5A-E4D9765D5954}" presName="circle5" presStyleLbl="node1" presStyleIdx="4" presStyleCnt="5"/>
      <dgm:spPr/>
    </dgm:pt>
    <dgm:pt modelId="{F84358B9-208F-4705-9ED6-F573AFB1717C}" type="pres">
      <dgm:prSet presAssocID="{9F23B2E7-E3D2-49D1-AF5A-E4D9765D5954}" presName="c5text" presStyleLbl="node1" presStyleIdx="4" presStyleCnt="5">
        <dgm:presLayoutVars>
          <dgm:bulletEnabled val="1"/>
        </dgm:presLayoutVars>
      </dgm:prSet>
      <dgm:spPr/>
    </dgm:pt>
  </dgm:ptLst>
  <dgm:cxnLst>
    <dgm:cxn modelId="{538D2004-1537-4C62-A236-DF59DFFC0B98}" srcId="{9F23B2E7-E3D2-49D1-AF5A-E4D9765D5954}" destId="{C8B46F44-F02D-4D1E-AEA1-57B4F61C3702}" srcOrd="4" destOrd="0" parTransId="{09E4550B-D94D-45A2-8C68-F4C8F07DBB2B}" sibTransId="{26581A22-2D10-4457-A5EF-16CEA50FEEDB}"/>
    <dgm:cxn modelId="{73F57B12-0C26-4BE5-814A-A702F04D095C}" type="presOf" srcId="{B30EB728-3D45-4FCC-8973-E5EC188E0CFB}" destId="{E3B9EEC6-FFB7-49AD-9B95-1ABB2F3AFE89}" srcOrd="0" destOrd="0" presId="urn:microsoft.com/office/officeart/2005/8/layout/venn2"/>
    <dgm:cxn modelId="{5DCEFE14-865F-4AE4-88FF-ED634A1A7764}" srcId="{9F23B2E7-E3D2-49D1-AF5A-E4D9765D5954}" destId="{CADFFF76-96C3-4A5E-BE83-823AE9DA0F55}" srcOrd="0" destOrd="0" parTransId="{A6ADF55F-9B99-45A2-B198-76D248BEB115}" sibTransId="{B0D1ABA1-8025-46DC-AF77-B2E3A8D4D559}"/>
    <dgm:cxn modelId="{9B2B633E-26C3-4961-AE88-9C6AA5A77DA4}" type="presOf" srcId="{C8768230-581B-4467-8E8A-23B261ADC13E}" destId="{A7A3F7E5-427E-482B-B736-CCBA02E1BD04}" srcOrd="1" destOrd="0" presId="urn:microsoft.com/office/officeart/2005/8/layout/venn2"/>
    <dgm:cxn modelId="{F4447568-7CAF-4F1C-A891-D59A233E3657}" srcId="{9F23B2E7-E3D2-49D1-AF5A-E4D9765D5954}" destId="{C8768230-581B-4467-8E8A-23B261ADC13E}" srcOrd="1" destOrd="0" parTransId="{8935FEE9-CD72-403E-A2C7-D84CF20A316D}" sibTransId="{7A0D42F5-A190-4EE9-8ABA-35EC93FB3EB7}"/>
    <dgm:cxn modelId="{89BE3B6A-081C-4C16-ADFB-873944E84EA6}" type="presOf" srcId="{B30EB728-3D45-4FCC-8973-E5EC188E0CFB}" destId="{BE4510D4-563E-46F2-AA8F-C9407B6DD028}" srcOrd="1" destOrd="0" presId="urn:microsoft.com/office/officeart/2005/8/layout/venn2"/>
    <dgm:cxn modelId="{96BFCB4E-8B7B-4686-A339-BDC64F90A533}" type="presOf" srcId="{CADFFF76-96C3-4A5E-BE83-823AE9DA0F55}" destId="{D7047BDC-E835-4F08-AC02-63991F354EFC}" srcOrd="0" destOrd="0" presId="urn:microsoft.com/office/officeart/2005/8/layout/venn2"/>
    <dgm:cxn modelId="{B7455B51-969B-454E-BDCA-C3AD556A4DC1}" type="presOf" srcId="{2E2D6056-72D5-45E3-808E-5EA41626D0E4}" destId="{F1B3439D-8AD6-4BC8-BFE3-847A77380D22}" srcOrd="0" destOrd="0" presId="urn:microsoft.com/office/officeart/2005/8/layout/venn2"/>
    <dgm:cxn modelId="{7E03B478-111B-442D-8051-CCA5AB0EDD2B}" type="presOf" srcId="{C8B46F44-F02D-4D1E-AEA1-57B4F61C3702}" destId="{40B7ACDC-BBDD-4BAC-8CE2-5861931E84B0}" srcOrd="0" destOrd="0" presId="urn:microsoft.com/office/officeart/2005/8/layout/venn2"/>
    <dgm:cxn modelId="{0AEDFF91-937C-4C5D-95D2-A256DB65A7C7}" type="presOf" srcId="{CADFFF76-96C3-4A5E-BE83-823AE9DA0F55}" destId="{771B2566-2173-4330-928C-31B345A1E206}" srcOrd="1" destOrd="0" presId="urn:microsoft.com/office/officeart/2005/8/layout/venn2"/>
    <dgm:cxn modelId="{527DF993-97E6-4801-9D34-CDC40E5C7783}" type="presOf" srcId="{2E2D6056-72D5-45E3-808E-5EA41626D0E4}" destId="{AF7936D1-DF2E-4FB4-894B-D690D66B94F2}" srcOrd="1" destOrd="0" presId="urn:microsoft.com/office/officeart/2005/8/layout/venn2"/>
    <dgm:cxn modelId="{BF28D5A6-4B64-4811-BBE5-56A54B17E56C}" srcId="{9F23B2E7-E3D2-49D1-AF5A-E4D9765D5954}" destId="{2E2D6056-72D5-45E3-808E-5EA41626D0E4}" srcOrd="2" destOrd="0" parTransId="{4F65A0E4-0004-4CE6-A0A6-F61430D7B5DB}" sibTransId="{7597040B-A8F8-4EC5-B01C-F2098FCEA7AB}"/>
    <dgm:cxn modelId="{F1F98AAE-E066-4AFB-96E2-225D02CA842A}" type="presOf" srcId="{C8B46F44-F02D-4D1E-AEA1-57B4F61C3702}" destId="{F84358B9-208F-4705-9ED6-F573AFB1717C}" srcOrd="1" destOrd="0" presId="urn:microsoft.com/office/officeart/2005/8/layout/venn2"/>
    <dgm:cxn modelId="{1D61A3B0-7605-4168-A2CA-C092F1DE3226}" type="presOf" srcId="{9F23B2E7-E3D2-49D1-AF5A-E4D9765D5954}" destId="{7523046D-A58F-4D3F-9154-214DF19703E7}" srcOrd="0" destOrd="0" presId="urn:microsoft.com/office/officeart/2005/8/layout/venn2"/>
    <dgm:cxn modelId="{06573BB6-B14F-47DB-9032-1200E15862AA}" srcId="{9F23B2E7-E3D2-49D1-AF5A-E4D9765D5954}" destId="{B30EB728-3D45-4FCC-8973-E5EC188E0CFB}" srcOrd="3" destOrd="0" parTransId="{0DB03731-9E29-4EDE-8D83-8AC1F8B71805}" sibTransId="{22FEBD87-3251-4FF9-8C26-C6638EEAD30F}"/>
    <dgm:cxn modelId="{FD34DCFB-5034-4700-B19A-AE5B242581BE}" type="presOf" srcId="{C8768230-581B-4467-8E8A-23B261ADC13E}" destId="{AA01E74A-62B9-41F8-B661-8110589528C6}" srcOrd="0" destOrd="0" presId="urn:microsoft.com/office/officeart/2005/8/layout/venn2"/>
    <dgm:cxn modelId="{4664FB83-1B58-4AA3-B192-3EF62B835817}" type="presParOf" srcId="{7523046D-A58F-4D3F-9154-214DF19703E7}" destId="{D3FC4F26-53F5-448D-BC70-6F4837D1FCF7}" srcOrd="0" destOrd="0" presId="urn:microsoft.com/office/officeart/2005/8/layout/venn2"/>
    <dgm:cxn modelId="{0970B72B-DDB1-4C90-B158-AF993A5C0CD2}" type="presParOf" srcId="{D3FC4F26-53F5-448D-BC70-6F4837D1FCF7}" destId="{D7047BDC-E835-4F08-AC02-63991F354EFC}" srcOrd="0" destOrd="0" presId="urn:microsoft.com/office/officeart/2005/8/layout/venn2"/>
    <dgm:cxn modelId="{0D4CAAD3-6085-435B-9134-5458DD995AB2}" type="presParOf" srcId="{D3FC4F26-53F5-448D-BC70-6F4837D1FCF7}" destId="{771B2566-2173-4330-928C-31B345A1E206}" srcOrd="1" destOrd="0" presId="urn:microsoft.com/office/officeart/2005/8/layout/venn2"/>
    <dgm:cxn modelId="{8747AAE6-9869-4CE0-B593-ADC93F143636}" type="presParOf" srcId="{7523046D-A58F-4D3F-9154-214DF19703E7}" destId="{18C3F672-4F79-497C-B8D8-04E3FBC0D427}" srcOrd="1" destOrd="0" presId="urn:microsoft.com/office/officeart/2005/8/layout/venn2"/>
    <dgm:cxn modelId="{12A417DC-3A1F-4B2E-A5BC-C3FAF89DC181}" type="presParOf" srcId="{18C3F672-4F79-497C-B8D8-04E3FBC0D427}" destId="{AA01E74A-62B9-41F8-B661-8110589528C6}" srcOrd="0" destOrd="0" presId="urn:microsoft.com/office/officeart/2005/8/layout/venn2"/>
    <dgm:cxn modelId="{EAC5CE93-1791-4708-99D0-D073F1E29590}" type="presParOf" srcId="{18C3F672-4F79-497C-B8D8-04E3FBC0D427}" destId="{A7A3F7E5-427E-482B-B736-CCBA02E1BD04}" srcOrd="1" destOrd="0" presId="urn:microsoft.com/office/officeart/2005/8/layout/venn2"/>
    <dgm:cxn modelId="{D6B9EB13-76D1-447D-920F-1325FAFA56AB}" type="presParOf" srcId="{7523046D-A58F-4D3F-9154-214DF19703E7}" destId="{AA6B6158-291F-4322-987C-0F26C18553DB}" srcOrd="2" destOrd="0" presId="urn:microsoft.com/office/officeart/2005/8/layout/venn2"/>
    <dgm:cxn modelId="{FB71BAD5-BD87-4C58-847F-53513FF2A3A3}" type="presParOf" srcId="{AA6B6158-291F-4322-987C-0F26C18553DB}" destId="{F1B3439D-8AD6-4BC8-BFE3-847A77380D22}" srcOrd="0" destOrd="0" presId="urn:microsoft.com/office/officeart/2005/8/layout/venn2"/>
    <dgm:cxn modelId="{0321C56F-2BEB-488B-B662-1B5AB89B5669}" type="presParOf" srcId="{AA6B6158-291F-4322-987C-0F26C18553DB}" destId="{AF7936D1-DF2E-4FB4-894B-D690D66B94F2}" srcOrd="1" destOrd="0" presId="urn:microsoft.com/office/officeart/2005/8/layout/venn2"/>
    <dgm:cxn modelId="{B1945A29-CBC4-4F7D-912A-4EA458F7B6A3}" type="presParOf" srcId="{7523046D-A58F-4D3F-9154-214DF19703E7}" destId="{A25FB41C-CCD2-40D3-8FFD-7ECB3E3510A7}" srcOrd="3" destOrd="0" presId="urn:microsoft.com/office/officeart/2005/8/layout/venn2"/>
    <dgm:cxn modelId="{B892D187-672A-42F6-A3F6-F73D712D54CC}" type="presParOf" srcId="{A25FB41C-CCD2-40D3-8FFD-7ECB3E3510A7}" destId="{E3B9EEC6-FFB7-49AD-9B95-1ABB2F3AFE89}" srcOrd="0" destOrd="0" presId="urn:microsoft.com/office/officeart/2005/8/layout/venn2"/>
    <dgm:cxn modelId="{340E17EA-E513-4724-9088-2AC14EB6AC1E}" type="presParOf" srcId="{A25FB41C-CCD2-40D3-8FFD-7ECB3E3510A7}" destId="{BE4510D4-563E-46F2-AA8F-C9407B6DD028}" srcOrd="1" destOrd="0" presId="urn:microsoft.com/office/officeart/2005/8/layout/venn2"/>
    <dgm:cxn modelId="{F2A238E4-CE59-433C-AD7F-96F80710D1E6}" type="presParOf" srcId="{7523046D-A58F-4D3F-9154-214DF19703E7}" destId="{38F0A3AC-A865-4AD7-B7BF-C83D18F80317}" srcOrd="4" destOrd="0" presId="urn:microsoft.com/office/officeart/2005/8/layout/venn2"/>
    <dgm:cxn modelId="{807A7CFA-163D-4B4F-8D91-423172B1407E}" type="presParOf" srcId="{38F0A3AC-A865-4AD7-B7BF-C83D18F80317}" destId="{40B7ACDC-BBDD-4BAC-8CE2-5861931E84B0}" srcOrd="0" destOrd="0" presId="urn:microsoft.com/office/officeart/2005/8/layout/venn2"/>
    <dgm:cxn modelId="{BCF83D21-783D-4C3A-9D44-3A897788708A}" type="presParOf" srcId="{38F0A3AC-A865-4AD7-B7BF-C83D18F80317}" destId="{F84358B9-208F-4705-9ED6-F573AFB1717C}" srcOrd="1" destOrd="0" presId="urn:microsoft.com/office/officeart/2005/8/layout/ven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F23B2E7-E3D2-49D1-AF5A-E4D9765D5954}" type="doc">
      <dgm:prSet loTypeId="urn:microsoft.com/office/officeart/2005/8/layout/venn2" loCatId="relationship" qsTypeId="urn:microsoft.com/office/officeart/2005/8/quickstyle/simple1" qsCatId="simple" csTypeId="urn:microsoft.com/office/officeart/2005/8/colors/accent1_2" csCatId="accent1" phldr="1"/>
      <dgm:spPr/>
      <dgm:t>
        <a:bodyPr/>
        <a:lstStyle/>
        <a:p>
          <a:endParaRPr lang="en-GB"/>
        </a:p>
      </dgm:t>
    </dgm:pt>
    <dgm:pt modelId="{CADFFF76-96C3-4A5E-BE83-823AE9DA0F55}">
      <dgm:prSet phldrT="[Text]"/>
      <dgm:spPr>
        <a:noFill/>
        <a:ln>
          <a:solidFill>
            <a:schemeClr val="tx1"/>
          </a:solidFill>
        </a:ln>
      </dgm:spPr>
      <dgm:t>
        <a:bodyPr/>
        <a:lstStyle/>
        <a:p>
          <a:r>
            <a:rPr lang="en-GB">
              <a:solidFill>
                <a:sysClr val="windowText" lastClr="000000"/>
              </a:solidFill>
            </a:rPr>
            <a:t>Technical</a:t>
          </a:r>
        </a:p>
      </dgm:t>
    </dgm:pt>
    <dgm:pt modelId="{A6ADF55F-9B99-45A2-B198-76D248BEB115}" type="parTrans" cxnId="{5DCEFE14-865F-4AE4-88FF-ED634A1A7764}">
      <dgm:prSet/>
      <dgm:spPr/>
      <dgm:t>
        <a:bodyPr/>
        <a:lstStyle/>
        <a:p>
          <a:endParaRPr lang="en-GB"/>
        </a:p>
      </dgm:t>
    </dgm:pt>
    <dgm:pt modelId="{B0D1ABA1-8025-46DC-AF77-B2E3A8D4D559}" type="sibTrans" cxnId="{5DCEFE14-865F-4AE4-88FF-ED634A1A7764}">
      <dgm:prSet/>
      <dgm:spPr/>
      <dgm:t>
        <a:bodyPr/>
        <a:lstStyle/>
        <a:p>
          <a:endParaRPr lang="en-GB"/>
        </a:p>
      </dgm:t>
    </dgm:pt>
    <dgm:pt modelId="{C8768230-581B-4467-8E8A-23B261ADC13E}">
      <dgm:prSet phldrT="[Text]" custT="1"/>
      <dgm:spPr>
        <a:noFill/>
        <a:ln>
          <a:solidFill>
            <a:schemeClr val="tx1"/>
          </a:solidFill>
        </a:ln>
      </dgm:spPr>
      <dgm:t>
        <a:bodyPr/>
        <a:lstStyle/>
        <a:p>
          <a:r>
            <a:rPr lang="en-GB" sz="1600" b="0" dirty="0">
              <a:solidFill>
                <a:sysClr val="windowText" lastClr="000000"/>
              </a:solidFill>
            </a:rPr>
            <a:t>Trade-off</a:t>
          </a:r>
          <a:endParaRPr lang="en-GB" sz="700" b="0" dirty="0">
            <a:solidFill>
              <a:sysClr val="windowText" lastClr="000000"/>
            </a:solidFill>
          </a:endParaRPr>
        </a:p>
      </dgm:t>
    </dgm:pt>
    <dgm:pt modelId="{8935FEE9-CD72-403E-A2C7-D84CF20A316D}" type="parTrans" cxnId="{F4447568-7CAF-4F1C-A891-D59A233E3657}">
      <dgm:prSet/>
      <dgm:spPr/>
      <dgm:t>
        <a:bodyPr/>
        <a:lstStyle/>
        <a:p>
          <a:endParaRPr lang="en-GB"/>
        </a:p>
      </dgm:t>
    </dgm:pt>
    <dgm:pt modelId="{7A0D42F5-A190-4EE9-8ABA-35EC93FB3EB7}" type="sibTrans" cxnId="{F4447568-7CAF-4F1C-A891-D59A233E3657}">
      <dgm:prSet/>
      <dgm:spPr/>
      <dgm:t>
        <a:bodyPr/>
        <a:lstStyle/>
        <a:p>
          <a:endParaRPr lang="en-GB"/>
        </a:p>
      </dgm:t>
    </dgm:pt>
    <dgm:pt modelId="{C8B46F44-F02D-4D1E-AEA1-57B4F61C3702}">
      <dgm:prSet phldrT="[Text]" custT="1"/>
      <dgm:spPr>
        <a:noFill/>
        <a:ln>
          <a:solidFill>
            <a:schemeClr val="tx1"/>
          </a:solidFill>
        </a:ln>
      </dgm:spPr>
      <dgm:t>
        <a:bodyPr/>
        <a:lstStyle/>
        <a:p>
          <a:r>
            <a:rPr lang="en-GB" sz="2800" b="1" dirty="0">
              <a:solidFill>
                <a:sysClr val="windowText" lastClr="000000"/>
              </a:solidFill>
            </a:rPr>
            <a:t>Wicked Problems</a:t>
          </a:r>
        </a:p>
      </dgm:t>
    </dgm:pt>
    <dgm:pt modelId="{09E4550B-D94D-45A2-8C68-F4C8F07DBB2B}" type="parTrans" cxnId="{538D2004-1537-4C62-A236-DF59DFFC0B98}">
      <dgm:prSet/>
      <dgm:spPr/>
      <dgm:t>
        <a:bodyPr/>
        <a:lstStyle/>
        <a:p>
          <a:endParaRPr lang="en-GB"/>
        </a:p>
      </dgm:t>
    </dgm:pt>
    <dgm:pt modelId="{26581A22-2D10-4457-A5EF-16CEA50FEEDB}" type="sibTrans" cxnId="{538D2004-1537-4C62-A236-DF59DFFC0B98}">
      <dgm:prSet/>
      <dgm:spPr/>
      <dgm:t>
        <a:bodyPr/>
        <a:lstStyle/>
        <a:p>
          <a:endParaRPr lang="en-GB"/>
        </a:p>
      </dgm:t>
    </dgm:pt>
    <dgm:pt modelId="{B30EB728-3D45-4FCC-8973-E5EC188E0CFB}">
      <dgm:prSet phldrT="[Text]"/>
      <dgm:spPr>
        <a:noFill/>
        <a:ln>
          <a:solidFill>
            <a:schemeClr val="tx1"/>
          </a:solidFill>
        </a:ln>
      </dgm:spPr>
      <dgm:t>
        <a:bodyPr/>
        <a:lstStyle/>
        <a:p>
          <a:r>
            <a:rPr lang="en-GB">
              <a:solidFill>
                <a:sysClr val="windowText" lastClr="000000"/>
              </a:solidFill>
            </a:rPr>
            <a:t>Economics/Game Theory</a:t>
          </a:r>
        </a:p>
      </dgm:t>
    </dgm:pt>
    <dgm:pt modelId="{0DB03731-9E29-4EDE-8D83-8AC1F8B71805}" type="parTrans" cxnId="{06573BB6-B14F-47DB-9032-1200E15862AA}">
      <dgm:prSet/>
      <dgm:spPr/>
      <dgm:t>
        <a:bodyPr/>
        <a:lstStyle/>
        <a:p>
          <a:endParaRPr lang="en-GB"/>
        </a:p>
      </dgm:t>
    </dgm:pt>
    <dgm:pt modelId="{22FEBD87-3251-4FF9-8C26-C6638EEAD30F}" type="sibTrans" cxnId="{06573BB6-B14F-47DB-9032-1200E15862AA}">
      <dgm:prSet/>
      <dgm:spPr/>
      <dgm:t>
        <a:bodyPr/>
        <a:lstStyle/>
        <a:p>
          <a:endParaRPr lang="en-GB"/>
        </a:p>
      </dgm:t>
    </dgm:pt>
    <dgm:pt modelId="{2E2D6056-72D5-45E3-808E-5EA41626D0E4}">
      <dgm:prSet phldrT="[Text]" custT="1"/>
      <dgm:spPr>
        <a:noFill/>
        <a:ln>
          <a:solidFill>
            <a:schemeClr val="tx1"/>
          </a:solidFill>
        </a:ln>
      </dgm:spPr>
      <dgm:t>
        <a:bodyPr/>
        <a:lstStyle/>
        <a:p>
          <a:r>
            <a:rPr lang="en-GB" sz="1600" b="0" dirty="0">
              <a:solidFill>
                <a:sysClr val="windowText" lastClr="000000"/>
              </a:solidFill>
            </a:rPr>
            <a:t>Systems</a:t>
          </a:r>
          <a:endParaRPr lang="en-GB" sz="1000" b="0" dirty="0">
            <a:solidFill>
              <a:sysClr val="windowText" lastClr="000000"/>
            </a:solidFill>
          </a:endParaRPr>
        </a:p>
      </dgm:t>
    </dgm:pt>
    <dgm:pt modelId="{4F65A0E4-0004-4CE6-A0A6-F61430D7B5DB}" type="parTrans" cxnId="{BF28D5A6-4B64-4811-BBE5-56A54B17E56C}">
      <dgm:prSet/>
      <dgm:spPr/>
      <dgm:t>
        <a:bodyPr/>
        <a:lstStyle/>
        <a:p>
          <a:endParaRPr lang="en-GB"/>
        </a:p>
      </dgm:t>
    </dgm:pt>
    <dgm:pt modelId="{7597040B-A8F8-4EC5-B01C-F2098FCEA7AB}" type="sibTrans" cxnId="{BF28D5A6-4B64-4811-BBE5-56A54B17E56C}">
      <dgm:prSet/>
      <dgm:spPr/>
      <dgm:t>
        <a:bodyPr/>
        <a:lstStyle/>
        <a:p>
          <a:endParaRPr lang="en-GB"/>
        </a:p>
      </dgm:t>
    </dgm:pt>
    <dgm:pt modelId="{7523046D-A58F-4D3F-9154-214DF19703E7}" type="pres">
      <dgm:prSet presAssocID="{9F23B2E7-E3D2-49D1-AF5A-E4D9765D5954}" presName="Name0" presStyleCnt="0">
        <dgm:presLayoutVars>
          <dgm:chMax val="7"/>
          <dgm:resizeHandles val="exact"/>
        </dgm:presLayoutVars>
      </dgm:prSet>
      <dgm:spPr/>
    </dgm:pt>
    <dgm:pt modelId="{D3FC4F26-53F5-448D-BC70-6F4837D1FCF7}" type="pres">
      <dgm:prSet presAssocID="{9F23B2E7-E3D2-49D1-AF5A-E4D9765D5954}" presName="comp1" presStyleCnt="0"/>
      <dgm:spPr/>
    </dgm:pt>
    <dgm:pt modelId="{D7047BDC-E835-4F08-AC02-63991F354EFC}" type="pres">
      <dgm:prSet presAssocID="{9F23B2E7-E3D2-49D1-AF5A-E4D9765D5954}" presName="circle1" presStyleLbl="node1" presStyleIdx="0" presStyleCnt="5" custLinFactNeighborY="209"/>
      <dgm:spPr/>
    </dgm:pt>
    <dgm:pt modelId="{771B2566-2173-4330-928C-31B345A1E206}" type="pres">
      <dgm:prSet presAssocID="{9F23B2E7-E3D2-49D1-AF5A-E4D9765D5954}" presName="c1text" presStyleLbl="node1" presStyleIdx="0" presStyleCnt="5">
        <dgm:presLayoutVars>
          <dgm:bulletEnabled val="1"/>
        </dgm:presLayoutVars>
      </dgm:prSet>
      <dgm:spPr/>
    </dgm:pt>
    <dgm:pt modelId="{18C3F672-4F79-497C-B8D8-04E3FBC0D427}" type="pres">
      <dgm:prSet presAssocID="{9F23B2E7-E3D2-49D1-AF5A-E4D9765D5954}" presName="comp2" presStyleCnt="0"/>
      <dgm:spPr/>
    </dgm:pt>
    <dgm:pt modelId="{AA01E74A-62B9-41F8-B661-8110589528C6}" type="pres">
      <dgm:prSet presAssocID="{9F23B2E7-E3D2-49D1-AF5A-E4D9765D5954}" presName="circle2" presStyleLbl="node1" presStyleIdx="1" presStyleCnt="5"/>
      <dgm:spPr/>
    </dgm:pt>
    <dgm:pt modelId="{A7A3F7E5-427E-482B-B736-CCBA02E1BD04}" type="pres">
      <dgm:prSet presAssocID="{9F23B2E7-E3D2-49D1-AF5A-E4D9765D5954}" presName="c2text" presStyleLbl="node1" presStyleIdx="1" presStyleCnt="5">
        <dgm:presLayoutVars>
          <dgm:bulletEnabled val="1"/>
        </dgm:presLayoutVars>
      </dgm:prSet>
      <dgm:spPr/>
    </dgm:pt>
    <dgm:pt modelId="{AA6B6158-291F-4322-987C-0F26C18553DB}" type="pres">
      <dgm:prSet presAssocID="{9F23B2E7-E3D2-49D1-AF5A-E4D9765D5954}" presName="comp3" presStyleCnt="0"/>
      <dgm:spPr/>
    </dgm:pt>
    <dgm:pt modelId="{F1B3439D-8AD6-4BC8-BFE3-847A77380D22}" type="pres">
      <dgm:prSet presAssocID="{9F23B2E7-E3D2-49D1-AF5A-E4D9765D5954}" presName="circle3" presStyleLbl="node1" presStyleIdx="2" presStyleCnt="5"/>
      <dgm:spPr/>
    </dgm:pt>
    <dgm:pt modelId="{AF7936D1-DF2E-4FB4-894B-D690D66B94F2}" type="pres">
      <dgm:prSet presAssocID="{9F23B2E7-E3D2-49D1-AF5A-E4D9765D5954}" presName="c3text" presStyleLbl="node1" presStyleIdx="2" presStyleCnt="5">
        <dgm:presLayoutVars>
          <dgm:bulletEnabled val="1"/>
        </dgm:presLayoutVars>
      </dgm:prSet>
      <dgm:spPr/>
    </dgm:pt>
    <dgm:pt modelId="{A25FB41C-CCD2-40D3-8FFD-7ECB3E3510A7}" type="pres">
      <dgm:prSet presAssocID="{9F23B2E7-E3D2-49D1-AF5A-E4D9765D5954}" presName="comp4" presStyleCnt="0"/>
      <dgm:spPr/>
    </dgm:pt>
    <dgm:pt modelId="{E3B9EEC6-FFB7-49AD-9B95-1ABB2F3AFE89}" type="pres">
      <dgm:prSet presAssocID="{9F23B2E7-E3D2-49D1-AF5A-E4D9765D5954}" presName="circle4" presStyleLbl="node1" presStyleIdx="3" presStyleCnt="5"/>
      <dgm:spPr/>
    </dgm:pt>
    <dgm:pt modelId="{BE4510D4-563E-46F2-AA8F-C9407B6DD028}" type="pres">
      <dgm:prSet presAssocID="{9F23B2E7-E3D2-49D1-AF5A-E4D9765D5954}" presName="c4text" presStyleLbl="node1" presStyleIdx="3" presStyleCnt="5">
        <dgm:presLayoutVars>
          <dgm:bulletEnabled val="1"/>
        </dgm:presLayoutVars>
      </dgm:prSet>
      <dgm:spPr/>
    </dgm:pt>
    <dgm:pt modelId="{38F0A3AC-A865-4AD7-B7BF-C83D18F80317}" type="pres">
      <dgm:prSet presAssocID="{9F23B2E7-E3D2-49D1-AF5A-E4D9765D5954}" presName="comp5" presStyleCnt="0"/>
      <dgm:spPr/>
    </dgm:pt>
    <dgm:pt modelId="{40B7ACDC-BBDD-4BAC-8CE2-5861931E84B0}" type="pres">
      <dgm:prSet presAssocID="{9F23B2E7-E3D2-49D1-AF5A-E4D9765D5954}" presName="circle5" presStyleLbl="node1" presStyleIdx="4" presStyleCnt="5"/>
      <dgm:spPr/>
    </dgm:pt>
    <dgm:pt modelId="{F84358B9-208F-4705-9ED6-F573AFB1717C}" type="pres">
      <dgm:prSet presAssocID="{9F23B2E7-E3D2-49D1-AF5A-E4D9765D5954}" presName="c5text" presStyleLbl="node1" presStyleIdx="4" presStyleCnt="5">
        <dgm:presLayoutVars>
          <dgm:bulletEnabled val="1"/>
        </dgm:presLayoutVars>
      </dgm:prSet>
      <dgm:spPr/>
    </dgm:pt>
  </dgm:ptLst>
  <dgm:cxnLst>
    <dgm:cxn modelId="{538D2004-1537-4C62-A236-DF59DFFC0B98}" srcId="{9F23B2E7-E3D2-49D1-AF5A-E4D9765D5954}" destId="{C8B46F44-F02D-4D1E-AEA1-57B4F61C3702}" srcOrd="4" destOrd="0" parTransId="{09E4550B-D94D-45A2-8C68-F4C8F07DBB2B}" sibTransId="{26581A22-2D10-4457-A5EF-16CEA50FEEDB}"/>
    <dgm:cxn modelId="{73F57B12-0C26-4BE5-814A-A702F04D095C}" type="presOf" srcId="{B30EB728-3D45-4FCC-8973-E5EC188E0CFB}" destId="{E3B9EEC6-FFB7-49AD-9B95-1ABB2F3AFE89}" srcOrd="0" destOrd="0" presId="urn:microsoft.com/office/officeart/2005/8/layout/venn2"/>
    <dgm:cxn modelId="{5DCEFE14-865F-4AE4-88FF-ED634A1A7764}" srcId="{9F23B2E7-E3D2-49D1-AF5A-E4D9765D5954}" destId="{CADFFF76-96C3-4A5E-BE83-823AE9DA0F55}" srcOrd="0" destOrd="0" parTransId="{A6ADF55F-9B99-45A2-B198-76D248BEB115}" sibTransId="{B0D1ABA1-8025-46DC-AF77-B2E3A8D4D559}"/>
    <dgm:cxn modelId="{9B2B633E-26C3-4961-AE88-9C6AA5A77DA4}" type="presOf" srcId="{C8768230-581B-4467-8E8A-23B261ADC13E}" destId="{A7A3F7E5-427E-482B-B736-CCBA02E1BD04}" srcOrd="1" destOrd="0" presId="urn:microsoft.com/office/officeart/2005/8/layout/venn2"/>
    <dgm:cxn modelId="{F4447568-7CAF-4F1C-A891-D59A233E3657}" srcId="{9F23B2E7-E3D2-49D1-AF5A-E4D9765D5954}" destId="{C8768230-581B-4467-8E8A-23B261ADC13E}" srcOrd="1" destOrd="0" parTransId="{8935FEE9-CD72-403E-A2C7-D84CF20A316D}" sibTransId="{7A0D42F5-A190-4EE9-8ABA-35EC93FB3EB7}"/>
    <dgm:cxn modelId="{89BE3B6A-081C-4C16-ADFB-873944E84EA6}" type="presOf" srcId="{B30EB728-3D45-4FCC-8973-E5EC188E0CFB}" destId="{BE4510D4-563E-46F2-AA8F-C9407B6DD028}" srcOrd="1" destOrd="0" presId="urn:microsoft.com/office/officeart/2005/8/layout/venn2"/>
    <dgm:cxn modelId="{96BFCB4E-8B7B-4686-A339-BDC64F90A533}" type="presOf" srcId="{CADFFF76-96C3-4A5E-BE83-823AE9DA0F55}" destId="{D7047BDC-E835-4F08-AC02-63991F354EFC}" srcOrd="0" destOrd="0" presId="urn:microsoft.com/office/officeart/2005/8/layout/venn2"/>
    <dgm:cxn modelId="{B7455B51-969B-454E-BDCA-C3AD556A4DC1}" type="presOf" srcId="{2E2D6056-72D5-45E3-808E-5EA41626D0E4}" destId="{F1B3439D-8AD6-4BC8-BFE3-847A77380D22}" srcOrd="0" destOrd="0" presId="urn:microsoft.com/office/officeart/2005/8/layout/venn2"/>
    <dgm:cxn modelId="{7E03B478-111B-442D-8051-CCA5AB0EDD2B}" type="presOf" srcId="{C8B46F44-F02D-4D1E-AEA1-57B4F61C3702}" destId="{40B7ACDC-BBDD-4BAC-8CE2-5861931E84B0}" srcOrd="0" destOrd="0" presId="urn:microsoft.com/office/officeart/2005/8/layout/venn2"/>
    <dgm:cxn modelId="{0AEDFF91-937C-4C5D-95D2-A256DB65A7C7}" type="presOf" srcId="{CADFFF76-96C3-4A5E-BE83-823AE9DA0F55}" destId="{771B2566-2173-4330-928C-31B345A1E206}" srcOrd="1" destOrd="0" presId="urn:microsoft.com/office/officeart/2005/8/layout/venn2"/>
    <dgm:cxn modelId="{527DF993-97E6-4801-9D34-CDC40E5C7783}" type="presOf" srcId="{2E2D6056-72D5-45E3-808E-5EA41626D0E4}" destId="{AF7936D1-DF2E-4FB4-894B-D690D66B94F2}" srcOrd="1" destOrd="0" presId="urn:microsoft.com/office/officeart/2005/8/layout/venn2"/>
    <dgm:cxn modelId="{BF28D5A6-4B64-4811-BBE5-56A54B17E56C}" srcId="{9F23B2E7-E3D2-49D1-AF5A-E4D9765D5954}" destId="{2E2D6056-72D5-45E3-808E-5EA41626D0E4}" srcOrd="2" destOrd="0" parTransId="{4F65A0E4-0004-4CE6-A0A6-F61430D7B5DB}" sibTransId="{7597040B-A8F8-4EC5-B01C-F2098FCEA7AB}"/>
    <dgm:cxn modelId="{F1F98AAE-E066-4AFB-96E2-225D02CA842A}" type="presOf" srcId="{C8B46F44-F02D-4D1E-AEA1-57B4F61C3702}" destId="{F84358B9-208F-4705-9ED6-F573AFB1717C}" srcOrd="1" destOrd="0" presId="urn:microsoft.com/office/officeart/2005/8/layout/venn2"/>
    <dgm:cxn modelId="{1D61A3B0-7605-4168-A2CA-C092F1DE3226}" type="presOf" srcId="{9F23B2E7-E3D2-49D1-AF5A-E4D9765D5954}" destId="{7523046D-A58F-4D3F-9154-214DF19703E7}" srcOrd="0" destOrd="0" presId="urn:microsoft.com/office/officeart/2005/8/layout/venn2"/>
    <dgm:cxn modelId="{06573BB6-B14F-47DB-9032-1200E15862AA}" srcId="{9F23B2E7-E3D2-49D1-AF5A-E4D9765D5954}" destId="{B30EB728-3D45-4FCC-8973-E5EC188E0CFB}" srcOrd="3" destOrd="0" parTransId="{0DB03731-9E29-4EDE-8D83-8AC1F8B71805}" sibTransId="{22FEBD87-3251-4FF9-8C26-C6638EEAD30F}"/>
    <dgm:cxn modelId="{FD34DCFB-5034-4700-B19A-AE5B242581BE}" type="presOf" srcId="{C8768230-581B-4467-8E8A-23B261ADC13E}" destId="{AA01E74A-62B9-41F8-B661-8110589528C6}" srcOrd="0" destOrd="0" presId="urn:microsoft.com/office/officeart/2005/8/layout/venn2"/>
    <dgm:cxn modelId="{4664FB83-1B58-4AA3-B192-3EF62B835817}" type="presParOf" srcId="{7523046D-A58F-4D3F-9154-214DF19703E7}" destId="{D3FC4F26-53F5-448D-BC70-6F4837D1FCF7}" srcOrd="0" destOrd="0" presId="urn:microsoft.com/office/officeart/2005/8/layout/venn2"/>
    <dgm:cxn modelId="{0970B72B-DDB1-4C90-B158-AF993A5C0CD2}" type="presParOf" srcId="{D3FC4F26-53F5-448D-BC70-6F4837D1FCF7}" destId="{D7047BDC-E835-4F08-AC02-63991F354EFC}" srcOrd="0" destOrd="0" presId="urn:microsoft.com/office/officeart/2005/8/layout/venn2"/>
    <dgm:cxn modelId="{0D4CAAD3-6085-435B-9134-5458DD995AB2}" type="presParOf" srcId="{D3FC4F26-53F5-448D-BC70-6F4837D1FCF7}" destId="{771B2566-2173-4330-928C-31B345A1E206}" srcOrd="1" destOrd="0" presId="urn:microsoft.com/office/officeart/2005/8/layout/venn2"/>
    <dgm:cxn modelId="{8747AAE6-9869-4CE0-B593-ADC93F143636}" type="presParOf" srcId="{7523046D-A58F-4D3F-9154-214DF19703E7}" destId="{18C3F672-4F79-497C-B8D8-04E3FBC0D427}" srcOrd="1" destOrd="0" presId="urn:microsoft.com/office/officeart/2005/8/layout/venn2"/>
    <dgm:cxn modelId="{12A417DC-3A1F-4B2E-A5BC-C3FAF89DC181}" type="presParOf" srcId="{18C3F672-4F79-497C-B8D8-04E3FBC0D427}" destId="{AA01E74A-62B9-41F8-B661-8110589528C6}" srcOrd="0" destOrd="0" presId="urn:microsoft.com/office/officeart/2005/8/layout/venn2"/>
    <dgm:cxn modelId="{EAC5CE93-1791-4708-99D0-D073F1E29590}" type="presParOf" srcId="{18C3F672-4F79-497C-B8D8-04E3FBC0D427}" destId="{A7A3F7E5-427E-482B-B736-CCBA02E1BD04}" srcOrd="1" destOrd="0" presId="urn:microsoft.com/office/officeart/2005/8/layout/venn2"/>
    <dgm:cxn modelId="{D6B9EB13-76D1-447D-920F-1325FAFA56AB}" type="presParOf" srcId="{7523046D-A58F-4D3F-9154-214DF19703E7}" destId="{AA6B6158-291F-4322-987C-0F26C18553DB}" srcOrd="2" destOrd="0" presId="urn:microsoft.com/office/officeart/2005/8/layout/venn2"/>
    <dgm:cxn modelId="{FB71BAD5-BD87-4C58-847F-53513FF2A3A3}" type="presParOf" srcId="{AA6B6158-291F-4322-987C-0F26C18553DB}" destId="{F1B3439D-8AD6-4BC8-BFE3-847A77380D22}" srcOrd="0" destOrd="0" presId="urn:microsoft.com/office/officeart/2005/8/layout/venn2"/>
    <dgm:cxn modelId="{0321C56F-2BEB-488B-B662-1B5AB89B5669}" type="presParOf" srcId="{AA6B6158-291F-4322-987C-0F26C18553DB}" destId="{AF7936D1-DF2E-4FB4-894B-D690D66B94F2}" srcOrd="1" destOrd="0" presId="urn:microsoft.com/office/officeart/2005/8/layout/venn2"/>
    <dgm:cxn modelId="{B1945A29-CBC4-4F7D-912A-4EA458F7B6A3}" type="presParOf" srcId="{7523046D-A58F-4D3F-9154-214DF19703E7}" destId="{A25FB41C-CCD2-40D3-8FFD-7ECB3E3510A7}" srcOrd="3" destOrd="0" presId="urn:microsoft.com/office/officeart/2005/8/layout/venn2"/>
    <dgm:cxn modelId="{B892D187-672A-42F6-A3F6-F73D712D54CC}" type="presParOf" srcId="{A25FB41C-CCD2-40D3-8FFD-7ECB3E3510A7}" destId="{E3B9EEC6-FFB7-49AD-9B95-1ABB2F3AFE89}" srcOrd="0" destOrd="0" presId="urn:microsoft.com/office/officeart/2005/8/layout/venn2"/>
    <dgm:cxn modelId="{340E17EA-E513-4724-9088-2AC14EB6AC1E}" type="presParOf" srcId="{A25FB41C-CCD2-40D3-8FFD-7ECB3E3510A7}" destId="{BE4510D4-563E-46F2-AA8F-C9407B6DD028}" srcOrd="1" destOrd="0" presId="urn:microsoft.com/office/officeart/2005/8/layout/venn2"/>
    <dgm:cxn modelId="{F2A238E4-CE59-433C-AD7F-96F80710D1E6}" type="presParOf" srcId="{7523046D-A58F-4D3F-9154-214DF19703E7}" destId="{38F0A3AC-A865-4AD7-B7BF-C83D18F80317}" srcOrd="4" destOrd="0" presId="urn:microsoft.com/office/officeart/2005/8/layout/venn2"/>
    <dgm:cxn modelId="{807A7CFA-163D-4B4F-8D91-423172B1407E}" type="presParOf" srcId="{38F0A3AC-A865-4AD7-B7BF-C83D18F80317}" destId="{40B7ACDC-BBDD-4BAC-8CE2-5861931E84B0}" srcOrd="0" destOrd="0" presId="urn:microsoft.com/office/officeart/2005/8/layout/venn2"/>
    <dgm:cxn modelId="{BCF83D21-783D-4C3A-9D44-3A897788708A}" type="presParOf" srcId="{38F0A3AC-A865-4AD7-B7BF-C83D18F80317}" destId="{F84358B9-208F-4705-9ED6-F573AFB1717C}" srcOrd="1" destOrd="0" presId="urn:microsoft.com/office/officeart/2005/8/layout/ven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047BDC-E835-4F08-AC02-63991F354EFC}">
      <dsp:nvSpPr>
        <dsp:cNvPr id="0" name=""/>
        <dsp:cNvSpPr/>
      </dsp:nvSpPr>
      <dsp:spPr>
        <a:xfrm>
          <a:off x="1433383" y="0"/>
          <a:ext cx="5239265" cy="5239265"/>
        </a:xfrm>
        <a:prstGeom prst="ellipse">
          <a:avLst/>
        </a:prstGeom>
        <a:no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GB" sz="1700" kern="1200" dirty="0">
              <a:solidFill>
                <a:sysClr val="windowText" lastClr="000000"/>
              </a:solidFill>
            </a:rPr>
            <a:t>?</a:t>
          </a:r>
        </a:p>
      </dsp:txBody>
      <dsp:txXfrm>
        <a:off x="3070653" y="261963"/>
        <a:ext cx="1964724" cy="523926"/>
      </dsp:txXfrm>
    </dsp:sp>
    <dsp:sp modelId="{AA01E74A-62B9-41F8-B661-8110589528C6}">
      <dsp:nvSpPr>
        <dsp:cNvPr id="0" name=""/>
        <dsp:cNvSpPr/>
      </dsp:nvSpPr>
      <dsp:spPr>
        <a:xfrm>
          <a:off x="1826328" y="785889"/>
          <a:ext cx="4453375" cy="4453375"/>
        </a:xfrm>
        <a:prstGeom prst="ellipse">
          <a:avLst/>
        </a:prstGeom>
        <a:no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GB" sz="1600" b="0" kern="1200" dirty="0">
              <a:solidFill>
                <a:sysClr val="windowText" lastClr="000000"/>
              </a:solidFill>
            </a:rPr>
            <a:t>?</a:t>
          </a:r>
          <a:endParaRPr lang="en-GB" sz="700" b="0" kern="1200" dirty="0">
            <a:solidFill>
              <a:sysClr val="windowText" lastClr="000000"/>
            </a:solidFill>
          </a:endParaRPr>
        </a:p>
      </dsp:txBody>
      <dsp:txXfrm>
        <a:off x="3092756" y="1041958"/>
        <a:ext cx="1920518" cy="512138"/>
      </dsp:txXfrm>
    </dsp:sp>
    <dsp:sp modelId="{F1B3439D-8AD6-4BC8-BFE3-847A77380D22}">
      <dsp:nvSpPr>
        <dsp:cNvPr id="0" name=""/>
        <dsp:cNvSpPr/>
      </dsp:nvSpPr>
      <dsp:spPr>
        <a:xfrm>
          <a:off x="2219273" y="1571779"/>
          <a:ext cx="3667485" cy="3667485"/>
        </a:xfrm>
        <a:prstGeom prst="ellipse">
          <a:avLst/>
        </a:prstGeom>
        <a:no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GB" sz="1700" kern="1200" dirty="0">
              <a:solidFill>
                <a:sysClr val="windowText" lastClr="000000"/>
              </a:solidFill>
            </a:rPr>
            <a:t>?</a:t>
          </a:r>
        </a:p>
      </dsp:txBody>
      <dsp:txXfrm>
        <a:off x="3104054" y="1824835"/>
        <a:ext cx="1897923" cy="506112"/>
      </dsp:txXfrm>
    </dsp:sp>
    <dsp:sp modelId="{E3B9EEC6-FFB7-49AD-9B95-1ABB2F3AFE89}">
      <dsp:nvSpPr>
        <dsp:cNvPr id="0" name=""/>
        <dsp:cNvSpPr/>
      </dsp:nvSpPr>
      <dsp:spPr>
        <a:xfrm>
          <a:off x="2612218" y="2357669"/>
          <a:ext cx="2881595" cy="2881595"/>
        </a:xfrm>
        <a:prstGeom prst="ellipse">
          <a:avLst/>
        </a:prstGeom>
        <a:no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GB" sz="1700" kern="1200" dirty="0">
              <a:solidFill>
                <a:sysClr val="windowText" lastClr="000000"/>
              </a:solidFill>
            </a:rPr>
            <a:t>?</a:t>
          </a:r>
        </a:p>
      </dsp:txBody>
      <dsp:txXfrm>
        <a:off x="3274985" y="2617012"/>
        <a:ext cx="1556061" cy="518687"/>
      </dsp:txXfrm>
    </dsp:sp>
    <dsp:sp modelId="{40B7ACDC-BBDD-4BAC-8CE2-5861931E84B0}">
      <dsp:nvSpPr>
        <dsp:cNvPr id="0" name=""/>
        <dsp:cNvSpPr/>
      </dsp:nvSpPr>
      <dsp:spPr>
        <a:xfrm>
          <a:off x="3005163" y="3143559"/>
          <a:ext cx="2095706" cy="2095706"/>
        </a:xfrm>
        <a:prstGeom prst="ellipse">
          <a:avLst/>
        </a:prstGeom>
        <a:no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GB" sz="1700" kern="1200" dirty="0">
              <a:solidFill>
                <a:sysClr val="windowText" lastClr="000000"/>
              </a:solidFill>
            </a:rPr>
            <a:t>?</a:t>
          </a:r>
        </a:p>
      </dsp:txBody>
      <dsp:txXfrm>
        <a:off x="3312072" y="3667485"/>
        <a:ext cx="1481887" cy="104785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047BDC-E835-4F08-AC02-63991F354EFC}">
      <dsp:nvSpPr>
        <dsp:cNvPr id="0" name=""/>
        <dsp:cNvSpPr/>
      </dsp:nvSpPr>
      <dsp:spPr>
        <a:xfrm>
          <a:off x="1730369" y="0"/>
          <a:ext cx="6540359" cy="6540359"/>
        </a:xfrm>
        <a:prstGeom prst="ellipse">
          <a:avLst/>
        </a:prstGeom>
        <a:no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GB" sz="2000" kern="1200" dirty="0">
              <a:solidFill>
                <a:sysClr val="windowText" lastClr="000000"/>
              </a:solidFill>
            </a:rPr>
            <a:t>Technical</a:t>
          </a:r>
        </a:p>
      </dsp:txBody>
      <dsp:txXfrm>
        <a:off x="3774231" y="327017"/>
        <a:ext cx="2452634" cy="654035"/>
      </dsp:txXfrm>
    </dsp:sp>
    <dsp:sp modelId="{AA01E74A-62B9-41F8-B661-8110589528C6}">
      <dsp:nvSpPr>
        <dsp:cNvPr id="0" name=""/>
        <dsp:cNvSpPr/>
      </dsp:nvSpPr>
      <dsp:spPr>
        <a:xfrm>
          <a:off x="2220896" y="981053"/>
          <a:ext cx="5559305" cy="5559305"/>
        </a:xfrm>
        <a:prstGeom prst="ellipse">
          <a:avLst/>
        </a:prstGeom>
        <a:no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GB" sz="2000" b="0" kern="1200" dirty="0">
              <a:solidFill>
                <a:sysClr val="windowText" lastClr="000000"/>
              </a:solidFill>
            </a:rPr>
            <a:t>Trade-off</a:t>
          </a:r>
          <a:endParaRPr lang="en-GB" sz="1000" b="0" kern="1200" dirty="0">
            <a:solidFill>
              <a:sysClr val="windowText" lastClr="000000"/>
            </a:solidFill>
          </a:endParaRPr>
        </a:p>
      </dsp:txBody>
      <dsp:txXfrm>
        <a:off x="3801823" y="1300713"/>
        <a:ext cx="2397450" cy="639320"/>
      </dsp:txXfrm>
    </dsp:sp>
    <dsp:sp modelId="{F1B3439D-8AD6-4BC8-BFE3-847A77380D22}">
      <dsp:nvSpPr>
        <dsp:cNvPr id="0" name=""/>
        <dsp:cNvSpPr/>
      </dsp:nvSpPr>
      <dsp:spPr>
        <a:xfrm>
          <a:off x="2711423" y="1962107"/>
          <a:ext cx="4578251" cy="4578251"/>
        </a:xfrm>
        <a:prstGeom prst="ellipse">
          <a:avLst/>
        </a:prstGeom>
        <a:no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GB" sz="2000" kern="1200" dirty="0">
              <a:solidFill>
                <a:sysClr val="windowText" lastClr="000000"/>
              </a:solidFill>
            </a:rPr>
            <a:t>Systems</a:t>
          </a:r>
        </a:p>
      </dsp:txBody>
      <dsp:txXfrm>
        <a:off x="3815926" y="2278007"/>
        <a:ext cx="2369245" cy="631798"/>
      </dsp:txXfrm>
    </dsp:sp>
    <dsp:sp modelId="{E3B9EEC6-FFB7-49AD-9B95-1ABB2F3AFE89}">
      <dsp:nvSpPr>
        <dsp:cNvPr id="0" name=""/>
        <dsp:cNvSpPr/>
      </dsp:nvSpPr>
      <dsp:spPr>
        <a:xfrm>
          <a:off x="3201950" y="2943161"/>
          <a:ext cx="3597197" cy="3597197"/>
        </a:xfrm>
        <a:prstGeom prst="ellipse">
          <a:avLst/>
        </a:prstGeom>
        <a:no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GB" sz="2000" kern="1200" dirty="0">
              <a:solidFill>
                <a:sysClr val="windowText" lastClr="000000"/>
              </a:solidFill>
            </a:rPr>
            <a:t>Economics/ Game Theory</a:t>
          </a:r>
        </a:p>
      </dsp:txBody>
      <dsp:txXfrm>
        <a:off x="4029305" y="3266909"/>
        <a:ext cx="1942486" cy="647495"/>
      </dsp:txXfrm>
    </dsp:sp>
    <dsp:sp modelId="{40B7ACDC-BBDD-4BAC-8CE2-5861931E84B0}">
      <dsp:nvSpPr>
        <dsp:cNvPr id="0" name=""/>
        <dsp:cNvSpPr/>
      </dsp:nvSpPr>
      <dsp:spPr>
        <a:xfrm>
          <a:off x="3692477" y="3924215"/>
          <a:ext cx="2616143" cy="2616143"/>
        </a:xfrm>
        <a:prstGeom prst="ellipse">
          <a:avLst/>
        </a:prstGeom>
        <a:no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GB" sz="2000" kern="1200" dirty="0">
              <a:solidFill>
                <a:sysClr val="windowText" lastClr="000000"/>
              </a:solidFill>
            </a:rPr>
            <a:t>Wicked Problems</a:t>
          </a:r>
        </a:p>
      </dsp:txBody>
      <dsp:txXfrm>
        <a:off x="4075602" y="4578251"/>
        <a:ext cx="1849892" cy="130807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047BDC-E835-4F08-AC02-63991F354EFC}">
      <dsp:nvSpPr>
        <dsp:cNvPr id="0" name=""/>
        <dsp:cNvSpPr/>
      </dsp:nvSpPr>
      <dsp:spPr>
        <a:xfrm>
          <a:off x="1595899" y="0"/>
          <a:ext cx="6647935" cy="6647935"/>
        </a:xfrm>
        <a:prstGeom prst="ellipse">
          <a:avLst/>
        </a:prstGeom>
        <a:no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GB" sz="1500" kern="1200">
              <a:solidFill>
                <a:sysClr val="windowText" lastClr="000000"/>
              </a:solidFill>
            </a:rPr>
            <a:t>Technical</a:t>
          </a:r>
        </a:p>
      </dsp:txBody>
      <dsp:txXfrm>
        <a:off x="3673379" y="332396"/>
        <a:ext cx="2492975" cy="664793"/>
      </dsp:txXfrm>
    </dsp:sp>
    <dsp:sp modelId="{AA01E74A-62B9-41F8-B661-8110589528C6}">
      <dsp:nvSpPr>
        <dsp:cNvPr id="0" name=""/>
        <dsp:cNvSpPr/>
      </dsp:nvSpPr>
      <dsp:spPr>
        <a:xfrm>
          <a:off x="2094494" y="997190"/>
          <a:ext cx="5650744" cy="5650744"/>
        </a:xfrm>
        <a:prstGeom prst="ellipse">
          <a:avLst/>
        </a:prstGeom>
        <a:no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GB" sz="1600" b="0" kern="1200" dirty="0">
              <a:solidFill>
                <a:sysClr val="windowText" lastClr="000000"/>
              </a:solidFill>
            </a:rPr>
            <a:t>Trade-off</a:t>
          </a:r>
          <a:endParaRPr lang="en-GB" sz="700" b="0" kern="1200" dirty="0">
            <a:solidFill>
              <a:sysClr val="windowText" lastClr="000000"/>
            </a:solidFill>
          </a:endParaRPr>
        </a:p>
      </dsp:txBody>
      <dsp:txXfrm>
        <a:off x="3701425" y="1322108"/>
        <a:ext cx="2436883" cy="649835"/>
      </dsp:txXfrm>
    </dsp:sp>
    <dsp:sp modelId="{F1B3439D-8AD6-4BC8-BFE3-847A77380D22}">
      <dsp:nvSpPr>
        <dsp:cNvPr id="0" name=""/>
        <dsp:cNvSpPr/>
      </dsp:nvSpPr>
      <dsp:spPr>
        <a:xfrm>
          <a:off x="2593089" y="1994380"/>
          <a:ext cx="4653554" cy="4653554"/>
        </a:xfrm>
        <a:prstGeom prst="ellipse">
          <a:avLst/>
        </a:prstGeom>
        <a:no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227584" rIns="227584" bIns="227584" numCol="1" spcCol="1270" anchor="ctr" anchorCtr="0">
          <a:noAutofit/>
        </a:bodyPr>
        <a:lstStyle/>
        <a:p>
          <a:pPr marL="0" lvl="0" indent="0" algn="ctr" defTabSz="1422400">
            <a:lnSpc>
              <a:spcPct val="90000"/>
            </a:lnSpc>
            <a:spcBef>
              <a:spcPct val="0"/>
            </a:spcBef>
            <a:spcAft>
              <a:spcPct val="35000"/>
            </a:spcAft>
            <a:buNone/>
          </a:pPr>
          <a:r>
            <a:rPr lang="en-GB" sz="3200" b="1" kern="1200" dirty="0">
              <a:solidFill>
                <a:sysClr val="windowText" lastClr="000000"/>
              </a:solidFill>
            </a:rPr>
            <a:t>Systems</a:t>
          </a:r>
          <a:endParaRPr lang="en-GB" sz="1500" b="1" kern="1200" dirty="0">
            <a:solidFill>
              <a:sysClr val="windowText" lastClr="000000"/>
            </a:solidFill>
          </a:endParaRPr>
        </a:p>
      </dsp:txBody>
      <dsp:txXfrm>
        <a:off x="3715759" y="2315475"/>
        <a:ext cx="2408214" cy="642190"/>
      </dsp:txXfrm>
    </dsp:sp>
    <dsp:sp modelId="{E3B9EEC6-FFB7-49AD-9B95-1ABB2F3AFE89}">
      <dsp:nvSpPr>
        <dsp:cNvPr id="0" name=""/>
        <dsp:cNvSpPr/>
      </dsp:nvSpPr>
      <dsp:spPr>
        <a:xfrm>
          <a:off x="3091684" y="2991570"/>
          <a:ext cx="3656364" cy="3656364"/>
        </a:xfrm>
        <a:prstGeom prst="ellipse">
          <a:avLst/>
        </a:prstGeom>
        <a:no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GB" sz="1500" kern="1200">
              <a:solidFill>
                <a:sysClr val="windowText" lastClr="000000"/>
              </a:solidFill>
            </a:rPr>
            <a:t>Economics/Game Theory</a:t>
          </a:r>
        </a:p>
      </dsp:txBody>
      <dsp:txXfrm>
        <a:off x="3932648" y="3320643"/>
        <a:ext cx="1974436" cy="658145"/>
      </dsp:txXfrm>
    </dsp:sp>
    <dsp:sp modelId="{40B7ACDC-BBDD-4BAC-8CE2-5861931E84B0}">
      <dsp:nvSpPr>
        <dsp:cNvPr id="0" name=""/>
        <dsp:cNvSpPr/>
      </dsp:nvSpPr>
      <dsp:spPr>
        <a:xfrm>
          <a:off x="3590280" y="3988761"/>
          <a:ext cx="2659174" cy="2659174"/>
        </a:xfrm>
        <a:prstGeom prst="ellipse">
          <a:avLst/>
        </a:prstGeom>
        <a:no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GB" sz="1500" kern="1200">
              <a:solidFill>
                <a:sysClr val="windowText" lastClr="000000"/>
              </a:solidFill>
            </a:rPr>
            <a:t>Wicked Problems</a:t>
          </a:r>
        </a:p>
      </dsp:txBody>
      <dsp:txXfrm>
        <a:off x="3979707" y="4653554"/>
        <a:ext cx="1880319" cy="132958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047BDC-E835-4F08-AC02-63991F354EFC}">
      <dsp:nvSpPr>
        <dsp:cNvPr id="0" name=""/>
        <dsp:cNvSpPr/>
      </dsp:nvSpPr>
      <dsp:spPr>
        <a:xfrm>
          <a:off x="1595899" y="0"/>
          <a:ext cx="6647935" cy="6647935"/>
        </a:xfrm>
        <a:prstGeom prst="ellipse">
          <a:avLst/>
        </a:prstGeom>
        <a:no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GB" sz="1600" kern="1200" dirty="0">
              <a:solidFill>
                <a:sysClr val="windowText" lastClr="000000"/>
              </a:solidFill>
            </a:rPr>
            <a:t>Technical</a:t>
          </a:r>
        </a:p>
      </dsp:txBody>
      <dsp:txXfrm>
        <a:off x="3673379" y="332396"/>
        <a:ext cx="2492975" cy="664793"/>
      </dsp:txXfrm>
    </dsp:sp>
    <dsp:sp modelId="{AA01E74A-62B9-41F8-B661-8110589528C6}">
      <dsp:nvSpPr>
        <dsp:cNvPr id="0" name=""/>
        <dsp:cNvSpPr/>
      </dsp:nvSpPr>
      <dsp:spPr>
        <a:xfrm>
          <a:off x="2094494" y="997190"/>
          <a:ext cx="5650744" cy="5650744"/>
        </a:xfrm>
        <a:prstGeom prst="ellipse">
          <a:avLst/>
        </a:prstGeom>
        <a:no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GB" sz="1600" b="0" kern="1200" dirty="0">
              <a:solidFill>
                <a:sysClr val="windowText" lastClr="000000"/>
              </a:solidFill>
            </a:rPr>
            <a:t>Trade-off</a:t>
          </a:r>
          <a:endParaRPr lang="en-GB" sz="700" b="0" kern="1200" dirty="0">
            <a:solidFill>
              <a:sysClr val="windowText" lastClr="000000"/>
            </a:solidFill>
          </a:endParaRPr>
        </a:p>
      </dsp:txBody>
      <dsp:txXfrm>
        <a:off x="3701425" y="1322108"/>
        <a:ext cx="2436883" cy="649835"/>
      </dsp:txXfrm>
    </dsp:sp>
    <dsp:sp modelId="{F1B3439D-8AD6-4BC8-BFE3-847A77380D22}">
      <dsp:nvSpPr>
        <dsp:cNvPr id="0" name=""/>
        <dsp:cNvSpPr/>
      </dsp:nvSpPr>
      <dsp:spPr>
        <a:xfrm>
          <a:off x="2593089" y="1994380"/>
          <a:ext cx="4653554" cy="4653554"/>
        </a:xfrm>
        <a:prstGeom prst="ellipse">
          <a:avLst/>
        </a:prstGeom>
        <a:no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GB" sz="1600" b="0" kern="1200" dirty="0">
              <a:solidFill>
                <a:sysClr val="windowText" lastClr="000000"/>
              </a:solidFill>
            </a:rPr>
            <a:t>Systems</a:t>
          </a:r>
          <a:endParaRPr lang="en-GB" sz="1000" b="0" kern="1200" dirty="0">
            <a:solidFill>
              <a:sysClr val="windowText" lastClr="000000"/>
            </a:solidFill>
          </a:endParaRPr>
        </a:p>
      </dsp:txBody>
      <dsp:txXfrm>
        <a:off x="3715759" y="2315475"/>
        <a:ext cx="2408214" cy="642190"/>
      </dsp:txXfrm>
    </dsp:sp>
    <dsp:sp modelId="{E3B9EEC6-FFB7-49AD-9B95-1ABB2F3AFE89}">
      <dsp:nvSpPr>
        <dsp:cNvPr id="0" name=""/>
        <dsp:cNvSpPr/>
      </dsp:nvSpPr>
      <dsp:spPr>
        <a:xfrm>
          <a:off x="3091684" y="2991570"/>
          <a:ext cx="3656364" cy="3656364"/>
        </a:xfrm>
        <a:prstGeom prst="ellipse">
          <a:avLst/>
        </a:prstGeom>
        <a:no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GB" sz="2000" b="1" kern="1200" dirty="0">
              <a:solidFill>
                <a:sysClr val="windowText" lastClr="000000"/>
              </a:solidFill>
            </a:rPr>
            <a:t>Economics/ Game Theory</a:t>
          </a:r>
        </a:p>
      </dsp:txBody>
      <dsp:txXfrm>
        <a:off x="3932648" y="3320643"/>
        <a:ext cx="1974436" cy="658145"/>
      </dsp:txXfrm>
    </dsp:sp>
    <dsp:sp modelId="{40B7ACDC-BBDD-4BAC-8CE2-5861931E84B0}">
      <dsp:nvSpPr>
        <dsp:cNvPr id="0" name=""/>
        <dsp:cNvSpPr/>
      </dsp:nvSpPr>
      <dsp:spPr>
        <a:xfrm>
          <a:off x="3590280" y="3988761"/>
          <a:ext cx="2659174" cy="2659174"/>
        </a:xfrm>
        <a:prstGeom prst="ellipse">
          <a:avLst/>
        </a:prstGeom>
        <a:no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GB" sz="1600" kern="1200" dirty="0">
              <a:solidFill>
                <a:sysClr val="windowText" lastClr="000000"/>
              </a:solidFill>
            </a:rPr>
            <a:t>Wicked Problems</a:t>
          </a:r>
        </a:p>
      </dsp:txBody>
      <dsp:txXfrm>
        <a:off x="3979707" y="4653554"/>
        <a:ext cx="1880319" cy="132958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047BDC-E835-4F08-AC02-63991F354EFC}">
      <dsp:nvSpPr>
        <dsp:cNvPr id="0" name=""/>
        <dsp:cNvSpPr/>
      </dsp:nvSpPr>
      <dsp:spPr>
        <a:xfrm>
          <a:off x="1595899" y="0"/>
          <a:ext cx="6647935" cy="6647935"/>
        </a:xfrm>
        <a:prstGeom prst="ellipse">
          <a:avLst/>
        </a:prstGeom>
        <a:no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GB" sz="1500" kern="1200">
              <a:solidFill>
                <a:sysClr val="windowText" lastClr="000000"/>
              </a:solidFill>
            </a:rPr>
            <a:t>Technical</a:t>
          </a:r>
        </a:p>
      </dsp:txBody>
      <dsp:txXfrm>
        <a:off x="3673379" y="332396"/>
        <a:ext cx="2492975" cy="664793"/>
      </dsp:txXfrm>
    </dsp:sp>
    <dsp:sp modelId="{AA01E74A-62B9-41F8-B661-8110589528C6}">
      <dsp:nvSpPr>
        <dsp:cNvPr id="0" name=""/>
        <dsp:cNvSpPr/>
      </dsp:nvSpPr>
      <dsp:spPr>
        <a:xfrm>
          <a:off x="2094494" y="997190"/>
          <a:ext cx="5650744" cy="5650744"/>
        </a:xfrm>
        <a:prstGeom prst="ellipse">
          <a:avLst/>
        </a:prstGeom>
        <a:no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GB" sz="1600" b="0" kern="1200" dirty="0">
              <a:solidFill>
                <a:sysClr val="windowText" lastClr="000000"/>
              </a:solidFill>
            </a:rPr>
            <a:t>Trade-off</a:t>
          </a:r>
          <a:endParaRPr lang="en-GB" sz="700" b="0" kern="1200" dirty="0">
            <a:solidFill>
              <a:sysClr val="windowText" lastClr="000000"/>
            </a:solidFill>
          </a:endParaRPr>
        </a:p>
      </dsp:txBody>
      <dsp:txXfrm>
        <a:off x="3701425" y="1322108"/>
        <a:ext cx="2436883" cy="649835"/>
      </dsp:txXfrm>
    </dsp:sp>
    <dsp:sp modelId="{F1B3439D-8AD6-4BC8-BFE3-847A77380D22}">
      <dsp:nvSpPr>
        <dsp:cNvPr id="0" name=""/>
        <dsp:cNvSpPr/>
      </dsp:nvSpPr>
      <dsp:spPr>
        <a:xfrm>
          <a:off x="2593089" y="1994380"/>
          <a:ext cx="4653554" cy="4653554"/>
        </a:xfrm>
        <a:prstGeom prst="ellipse">
          <a:avLst/>
        </a:prstGeom>
        <a:no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GB" sz="1600" b="0" kern="1200" dirty="0">
              <a:solidFill>
                <a:sysClr val="windowText" lastClr="000000"/>
              </a:solidFill>
            </a:rPr>
            <a:t>Systems</a:t>
          </a:r>
          <a:endParaRPr lang="en-GB" sz="1000" b="0" kern="1200" dirty="0">
            <a:solidFill>
              <a:sysClr val="windowText" lastClr="000000"/>
            </a:solidFill>
          </a:endParaRPr>
        </a:p>
      </dsp:txBody>
      <dsp:txXfrm>
        <a:off x="3715759" y="2315475"/>
        <a:ext cx="2408214" cy="642190"/>
      </dsp:txXfrm>
    </dsp:sp>
    <dsp:sp modelId="{E3B9EEC6-FFB7-49AD-9B95-1ABB2F3AFE89}">
      <dsp:nvSpPr>
        <dsp:cNvPr id="0" name=""/>
        <dsp:cNvSpPr/>
      </dsp:nvSpPr>
      <dsp:spPr>
        <a:xfrm>
          <a:off x="3091684" y="2991570"/>
          <a:ext cx="3656364" cy="3656364"/>
        </a:xfrm>
        <a:prstGeom prst="ellipse">
          <a:avLst/>
        </a:prstGeom>
        <a:no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GB" sz="1500" kern="1200">
              <a:solidFill>
                <a:sysClr val="windowText" lastClr="000000"/>
              </a:solidFill>
            </a:rPr>
            <a:t>Economics/Game Theory</a:t>
          </a:r>
        </a:p>
      </dsp:txBody>
      <dsp:txXfrm>
        <a:off x="3932648" y="3320643"/>
        <a:ext cx="1974436" cy="658145"/>
      </dsp:txXfrm>
    </dsp:sp>
    <dsp:sp modelId="{40B7ACDC-BBDD-4BAC-8CE2-5861931E84B0}">
      <dsp:nvSpPr>
        <dsp:cNvPr id="0" name=""/>
        <dsp:cNvSpPr/>
      </dsp:nvSpPr>
      <dsp:spPr>
        <a:xfrm>
          <a:off x="3590280" y="3988761"/>
          <a:ext cx="2659174" cy="2659174"/>
        </a:xfrm>
        <a:prstGeom prst="ellipse">
          <a:avLst/>
        </a:prstGeom>
        <a:no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99136" rIns="199136" bIns="199136" numCol="1" spcCol="1270" anchor="ctr" anchorCtr="0">
          <a:noAutofit/>
        </a:bodyPr>
        <a:lstStyle/>
        <a:p>
          <a:pPr marL="0" lvl="0" indent="0" algn="ctr" defTabSz="1244600">
            <a:lnSpc>
              <a:spcPct val="90000"/>
            </a:lnSpc>
            <a:spcBef>
              <a:spcPct val="0"/>
            </a:spcBef>
            <a:spcAft>
              <a:spcPct val="35000"/>
            </a:spcAft>
            <a:buNone/>
          </a:pPr>
          <a:r>
            <a:rPr lang="en-GB" sz="2800" b="1" kern="1200" dirty="0">
              <a:solidFill>
                <a:sysClr val="windowText" lastClr="000000"/>
              </a:solidFill>
            </a:rPr>
            <a:t>Wicked Problems</a:t>
          </a:r>
        </a:p>
      </dsp:txBody>
      <dsp:txXfrm>
        <a:off x="3979707" y="4653554"/>
        <a:ext cx="1880319" cy="1329587"/>
      </dsp:txXfrm>
    </dsp:sp>
  </dsp:spTree>
</dsp:drawing>
</file>

<file path=ppt/diagrams/layout1.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layout2.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layout3.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layout4.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layout5.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F506E4-D968-4E70-91C6-322C1383C398}" type="datetimeFigureOut">
              <a:rPr lang="en-GB" smtClean="0"/>
              <a:t>12/02/2024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F5B52C-9827-4319-BA46-4BE28C6D2FBD}" type="slidenum">
              <a:rPr lang="en-GB" smtClean="0"/>
              <a:t>‹#›</a:t>
            </a:fld>
            <a:endParaRPr lang="en-GB"/>
          </a:p>
        </p:txBody>
      </p:sp>
    </p:spTree>
    <p:extLst>
      <p:ext uri="{BB962C8B-B14F-4D97-AF65-F5344CB8AC3E}">
        <p14:creationId xmlns:p14="http://schemas.microsoft.com/office/powerpoint/2010/main" val="31094331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6F5B52C-9827-4319-BA46-4BE28C6D2FBD}" type="slidenum">
              <a:rPr lang="en-GB" smtClean="0"/>
              <a:t>1</a:t>
            </a:fld>
            <a:endParaRPr lang="en-GB"/>
          </a:p>
        </p:txBody>
      </p:sp>
    </p:spTree>
    <p:extLst>
      <p:ext uri="{BB962C8B-B14F-4D97-AF65-F5344CB8AC3E}">
        <p14:creationId xmlns:p14="http://schemas.microsoft.com/office/powerpoint/2010/main" val="41295893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800" dirty="0">
                <a:solidFill>
                  <a:srgbClr val="000000"/>
                </a:solidFill>
                <a:latin typeface="Arial" panose="020B0604020202020204" pitchFamily="34" charset="0"/>
              </a:rPr>
              <a:t>Begin by asking the workshop what is meant by a system.</a:t>
            </a:r>
          </a:p>
          <a:p>
            <a:r>
              <a:rPr lang="en-GB" sz="1800" dirty="0">
                <a:solidFill>
                  <a:srgbClr val="000000"/>
                </a:solidFill>
                <a:latin typeface="Arial" panose="020B0604020202020204" pitchFamily="34" charset="0"/>
              </a:rPr>
              <a:t>Next, show Donella Meadows' definition of a system, as shown on the slide.</a:t>
            </a:r>
          </a:p>
          <a:p>
            <a:r>
              <a:rPr lang="en-GB" sz="1800" dirty="0">
                <a:solidFill>
                  <a:srgbClr val="000000"/>
                </a:solidFill>
                <a:latin typeface="Arial" panose="020B0604020202020204" pitchFamily="34" charset="0"/>
              </a:rPr>
              <a:t>Next, identify the three crucial characteristics of a system.</a:t>
            </a:r>
          </a:p>
          <a:p>
            <a:endParaRPr lang="en-GB" sz="1800" dirty="0">
              <a:solidFill>
                <a:srgbClr val="000000"/>
              </a:solidFill>
              <a:latin typeface="Arial" panose="020B0604020202020204" pitchFamily="34" charset="0"/>
            </a:endParaRPr>
          </a:p>
          <a:p>
            <a:pPr marL="342900" lvl="0" indent="-342900">
              <a:lnSpc>
                <a:spcPct val="115000"/>
              </a:lnSpc>
              <a:spcAft>
                <a:spcPts val="1000"/>
              </a:spcAft>
              <a:buFont typeface="+mj-lt"/>
              <a:buAutoNum type="arabicPeriod"/>
            </a:pPr>
            <a:r>
              <a:rPr lang="en-GB" sz="1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Parts</a:t>
            </a:r>
            <a:r>
              <a:rPr lang="en-GB"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Something that has only one part, such as a ball, is not a system.</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mj-lt"/>
              <a:buAutoNum type="arabicPeriod"/>
            </a:pPr>
            <a:r>
              <a:rPr lang="en-GB" sz="1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Interconnected parts</a:t>
            </a:r>
            <a:r>
              <a:rPr lang="en-GB"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 lead weight and a piece of string are not a system. But if you connect the lead weight to the string and suspend it from the ceiling, then you have a pendulum system.</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mj-lt"/>
              <a:buAutoNum type="arabicPeriod"/>
            </a:pPr>
            <a:r>
              <a:rPr lang="en-GB" sz="1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The structure of the interconnections produces a characteristic set of behaviours or patterns</a:t>
            </a:r>
            <a:r>
              <a:rPr lang="en-GB"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For example, the pendulum produces a regular, periodic motion, where the length of the string determines the period of the motion.</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r>
              <a:rPr lang="en-GB" dirty="0"/>
              <a:t>Next, get the slinky out and remind people of the demo by Donella Meadows.</a:t>
            </a:r>
            <a:endParaRPr lang="en-GB" b="1" dirty="0"/>
          </a:p>
        </p:txBody>
      </p:sp>
      <p:sp>
        <p:nvSpPr>
          <p:cNvPr id="4" name="Slide Number Placeholder 3"/>
          <p:cNvSpPr>
            <a:spLocks noGrp="1"/>
          </p:cNvSpPr>
          <p:nvPr>
            <p:ph type="sldNum" sz="quarter" idx="5"/>
          </p:nvPr>
        </p:nvSpPr>
        <p:spPr/>
        <p:txBody>
          <a:bodyPr/>
          <a:lstStyle/>
          <a:p>
            <a:fld id="{C6F5B52C-9827-4319-BA46-4BE28C6D2FBD}" type="slidenum">
              <a:rPr lang="en-GB" smtClean="0"/>
              <a:t>14</a:t>
            </a:fld>
            <a:endParaRPr lang="en-GB"/>
          </a:p>
        </p:txBody>
      </p:sp>
    </p:spTree>
    <p:extLst>
      <p:ext uri="{BB962C8B-B14F-4D97-AF65-F5344CB8AC3E}">
        <p14:creationId xmlns:p14="http://schemas.microsoft.com/office/powerpoint/2010/main" val="35879351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6F5B52C-9827-4319-BA46-4BE28C6D2FBD}" type="slidenum">
              <a:rPr lang="en-GB" smtClean="0"/>
              <a:t>17</a:t>
            </a:fld>
            <a:endParaRPr lang="en-GB"/>
          </a:p>
        </p:txBody>
      </p:sp>
    </p:spTree>
    <p:extLst>
      <p:ext uri="{BB962C8B-B14F-4D97-AF65-F5344CB8AC3E}">
        <p14:creationId xmlns:p14="http://schemas.microsoft.com/office/powerpoint/2010/main" val="1780866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Next, tell attendees that you will now be recapping economics effects</a:t>
            </a:r>
          </a:p>
        </p:txBody>
      </p:sp>
      <p:sp>
        <p:nvSpPr>
          <p:cNvPr id="4" name="Slide Number Placeholder 3"/>
          <p:cNvSpPr>
            <a:spLocks noGrp="1"/>
          </p:cNvSpPr>
          <p:nvPr>
            <p:ph type="sldNum" sz="quarter" idx="5"/>
          </p:nvPr>
        </p:nvSpPr>
        <p:spPr/>
        <p:txBody>
          <a:bodyPr/>
          <a:lstStyle/>
          <a:p>
            <a:fld id="{C6F5B52C-9827-4319-BA46-4BE28C6D2FBD}" type="slidenum">
              <a:rPr lang="en-GB" smtClean="0"/>
              <a:t>18</a:t>
            </a:fld>
            <a:endParaRPr lang="en-GB"/>
          </a:p>
        </p:txBody>
      </p:sp>
    </p:spTree>
    <p:extLst>
      <p:ext uri="{BB962C8B-B14F-4D97-AF65-F5344CB8AC3E}">
        <p14:creationId xmlns:p14="http://schemas.microsoft.com/office/powerpoint/2010/main" val="4026014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800" dirty="0">
                <a:solidFill>
                  <a:srgbClr val="000000"/>
                </a:solidFill>
                <a:latin typeface="Arial" panose="020B0604020202020204" pitchFamily="34" charset="0"/>
              </a:rPr>
              <a:t>Ask attendees to write down meanings/definitions for the above economic problems;</a:t>
            </a:r>
            <a:endParaRPr lang="en-GB" sz="1200" b="1"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15000"/>
              </a:lnSpc>
              <a:buFont typeface="+mj-lt"/>
              <a:buNone/>
            </a:pPr>
            <a:endParaRPr lang="en-GB" sz="1200" b="1"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Font typeface="+mj-lt"/>
              <a:buAutoNum type="arabicPeriod"/>
            </a:pPr>
            <a:r>
              <a:rPr lang="en-GB" sz="1200" b="1" dirty="0">
                <a:effectLst/>
                <a:latin typeface="Calibri" panose="020F0502020204030204" pitchFamily="34" charset="0"/>
                <a:ea typeface="Calibri" panose="020F0502020204030204" pitchFamily="34" charset="0"/>
                <a:cs typeface="Times New Roman" panose="02020603050405020304" pitchFamily="18" charset="0"/>
              </a:rPr>
              <a:t>Principal-agent problem</a:t>
            </a:r>
            <a:r>
              <a:rPr lang="en-GB" sz="1200" dirty="0">
                <a:effectLst/>
                <a:latin typeface="Calibri" panose="020F0502020204030204" pitchFamily="34" charset="0"/>
                <a:ea typeface="Calibri" panose="020F0502020204030204" pitchFamily="34" charset="0"/>
                <a:cs typeface="Times New Roman" panose="02020603050405020304" pitchFamily="18" charset="0"/>
              </a:rPr>
              <a:t>. The people who do the work and the people who want work done have different objectives, leading to a conflict of interests </a:t>
            </a:r>
          </a:p>
          <a:p>
            <a:pPr marL="342900" lvl="0" indent="-342900">
              <a:lnSpc>
                <a:spcPct val="115000"/>
              </a:lnSpc>
              <a:buFont typeface="+mj-lt"/>
              <a:buAutoNum type="arabicPeriod"/>
            </a:pPr>
            <a:r>
              <a:rPr lang="en-GB" sz="1200" b="1" dirty="0">
                <a:effectLst/>
                <a:latin typeface="Calibri" panose="020F0502020204030204" pitchFamily="34" charset="0"/>
                <a:ea typeface="Calibri" panose="020F0502020204030204" pitchFamily="34" charset="0"/>
                <a:cs typeface="Times New Roman" panose="02020603050405020304" pitchFamily="18" charset="0"/>
              </a:rPr>
              <a:t>Tragedy of the commons</a:t>
            </a:r>
            <a:r>
              <a:rPr lang="en-GB" sz="1200" dirty="0">
                <a:effectLst/>
                <a:latin typeface="Calibri" panose="020F0502020204030204" pitchFamily="34" charset="0"/>
                <a:ea typeface="Calibri" panose="020F0502020204030204" pitchFamily="34" charset="0"/>
                <a:cs typeface="Times New Roman" panose="02020603050405020304" pitchFamily="18" charset="0"/>
              </a:rPr>
              <a:t>. It’s rational to take as much as you can from a common resource if you don’t pay the consequences of that extraction. This leads to resource destruction, despite nobody wanting that to occur.</a:t>
            </a:r>
          </a:p>
          <a:p>
            <a:pPr marL="342900" lvl="0" indent="-342900">
              <a:lnSpc>
                <a:spcPct val="115000"/>
              </a:lnSpc>
              <a:buFont typeface="+mj-lt"/>
              <a:buAutoNum type="arabicPeriod"/>
            </a:pPr>
            <a:r>
              <a:rPr lang="en-GB" sz="1200" b="1" dirty="0">
                <a:effectLst/>
                <a:latin typeface="Calibri" panose="020F0502020204030204" pitchFamily="34" charset="0"/>
                <a:ea typeface="Calibri" panose="020F0502020204030204" pitchFamily="34" charset="0"/>
                <a:cs typeface="Times New Roman" panose="02020603050405020304" pitchFamily="18" charset="0"/>
              </a:rPr>
              <a:t>Externalities</a:t>
            </a:r>
            <a:r>
              <a:rPr lang="en-GB" sz="1200" dirty="0">
                <a:effectLst/>
                <a:latin typeface="Calibri" panose="020F0502020204030204" pitchFamily="34" charset="0"/>
                <a:ea typeface="Calibri" panose="020F0502020204030204" pitchFamily="34" charset="0"/>
                <a:cs typeface="Times New Roman" panose="02020603050405020304" pitchFamily="18" charset="0"/>
              </a:rPr>
              <a:t>. This is where one party can impose costs upon another without the other party having a say in the matter.</a:t>
            </a:r>
          </a:p>
          <a:p>
            <a:pPr marL="342900" lvl="0" indent="-342900">
              <a:lnSpc>
                <a:spcPct val="115000"/>
              </a:lnSpc>
              <a:buFont typeface="+mj-lt"/>
              <a:buAutoNum type="arabicPeriod"/>
            </a:pPr>
            <a:r>
              <a:rPr lang="en-GB" sz="1200" b="1" dirty="0">
                <a:effectLst/>
                <a:latin typeface="Calibri" panose="020F0502020204030204" pitchFamily="34" charset="0"/>
                <a:ea typeface="Calibri" panose="020F0502020204030204" pitchFamily="34" charset="0"/>
                <a:cs typeface="Times New Roman" panose="02020603050405020304" pitchFamily="18" charset="0"/>
              </a:rPr>
              <a:t>Short-termism</a:t>
            </a:r>
            <a:r>
              <a:rPr lang="en-GB" sz="1200" dirty="0">
                <a:effectLst/>
                <a:latin typeface="Calibri" panose="020F0502020204030204" pitchFamily="34" charset="0"/>
                <a:ea typeface="Calibri" panose="020F0502020204030204" pitchFamily="34" charset="0"/>
                <a:cs typeface="Times New Roman" panose="02020603050405020304" pitchFamily="18" charset="0"/>
              </a:rPr>
              <a:t>. What is in an agent’s short-term interests is different from their long-term interests.</a:t>
            </a:r>
          </a:p>
          <a:p>
            <a:pPr marL="342900" lvl="0" indent="-342900">
              <a:lnSpc>
                <a:spcPct val="115000"/>
              </a:lnSpc>
              <a:buFont typeface="+mj-lt"/>
              <a:buAutoNum type="arabicPeriod"/>
            </a:pPr>
            <a:r>
              <a:rPr lang="en-GB" sz="1200" b="1" dirty="0">
                <a:effectLst/>
                <a:latin typeface="Calibri" panose="020F0502020204030204" pitchFamily="34" charset="0"/>
                <a:ea typeface="Calibri" panose="020F0502020204030204" pitchFamily="34" charset="0"/>
                <a:cs typeface="Times New Roman" panose="02020603050405020304" pitchFamily="18" charset="0"/>
              </a:rPr>
              <a:t>Tyranny of small decisions</a:t>
            </a:r>
            <a:r>
              <a:rPr lang="en-GB" sz="1200" dirty="0">
                <a:effectLst/>
                <a:latin typeface="Calibri" panose="020F0502020204030204" pitchFamily="34" charset="0"/>
                <a:ea typeface="Calibri" panose="020F0502020204030204" pitchFamily="34" charset="0"/>
                <a:cs typeface="Times New Roman" panose="02020603050405020304" pitchFamily="18" charset="0"/>
              </a:rPr>
              <a:t>. Lots of small decisions add up to a larger, bad decision, one that we probably wouldn’t have made.</a:t>
            </a:r>
          </a:p>
          <a:p>
            <a:pPr marL="342900" lvl="0" indent="-342900">
              <a:lnSpc>
                <a:spcPct val="115000"/>
              </a:lnSpc>
              <a:buFont typeface="+mj-lt"/>
              <a:buAutoNum type="arabicPeriod"/>
            </a:pPr>
            <a:r>
              <a:rPr lang="en-GB" sz="1200" b="1" dirty="0">
                <a:effectLst/>
                <a:latin typeface="Calibri" panose="020F0502020204030204" pitchFamily="34" charset="0"/>
                <a:ea typeface="Calibri" panose="020F0502020204030204" pitchFamily="34" charset="0"/>
                <a:cs typeface="Times New Roman" panose="02020603050405020304" pitchFamily="18" charset="0"/>
              </a:rPr>
              <a:t>Creeping normality</a:t>
            </a:r>
            <a:r>
              <a:rPr lang="en-GB" sz="1200" dirty="0">
                <a:effectLst/>
                <a:latin typeface="Calibri" panose="020F0502020204030204" pitchFamily="34" charset="0"/>
                <a:ea typeface="Calibri" panose="020F0502020204030204" pitchFamily="34" charset="0"/>
                <a:cs typeface="Times New Roman" panose="02020603050405020304" pitchFamily="18" charset="0"/>
              </a:rPr>
              <a:t>. A major change can be accepted as normal, provided it happens gradually through small increments.</a:t>
            </a:r>
          </a:p>
          <a:p>
            <a:pPr marL="342900" lvl="0" indent="-342900">
              <a:lnSpc>
                <a:spcPct val="115000"/>
              </a:lnSpc>
              <a:buFont typeface="+mj-lt"/>
              <a:buAutoNum type="arabicPeriod"/>
            </a:pPr>
            <a:r>
              <a:rPr lang="en-GB" sz="1200" b="1" dirty="0">
                <a:effectLst/>
                <a:latin typeface="Calibri" panose="020F0502020204030204" pitchFamily="34" charset="0"/>
                <a:ea typeface="Calibri" panose="020F0502020204030204" pitchFamily="34" charset="0"/>
                <a:cs typeface="Times New Roman" panose="02020603050405020304" pitchFamily="18" charset="0"/>
              </a:rPr>
              <a:t>Price of anarchy</a:t>
            </a:r>
            <a:r>
              <a:rPr lang="en-GB" sz="1200" dirty="0">
                <a:effectLst/>
                <a:latin typeface="Calibri" panose="020F0502020204030204" pitchFamily="34" charset="0"/>
                <a:ea typeface="Calibri" panose="020F0502020204030204" pitchFamily="34" charset="0"/>
                <a:cs typeface="Times New Roman" panose="02020603050405020304" pitchFamily="18" charset="0"/>
              </a:rPr>
              <a:t>. There is often a substantial price to pay for allowing multiple agents to act in their own self-interest.</a:t>
            </a:r>
          </a:p>
          <a:p>
            <a:pPr marL="342900" lvl="0" indent="-342900">
              <a:lnSpc>
                <a:spcPct val="115000"/>
              </a:lnSpc>
              <a:spcAft>
                <a:spcPts val="1000"/>
              </a:spcAft>
              <a:buFont typeface="+mj-lt"/>
              <a:buAutoNum type="arabicPeriod"/>
            </a:pPr>
            <a:r>
              <a:rPr lang="en-GB" sz="1200" b="1" dirty="0">
                <a:effectLst/>
                <a:latin typeface="Calibri" panose="020F0502020204030204" pitchFamily="34" charset="0"/>
                <a:ea typeface="Calibri" panose="020F0502020204030204" pitchFamily="34" charset="0"/>
                <a:cs typeface="Times New Roman" panose="02020603050405020304" pitchFamily="18" charset="0"/>
              </a:rPr>
              <a:t>Moral hazard</a:t>
            </a:r>
            <a:r>
              <a:rPr lang="en-GB" sz="1200" dirty="0">
                <a:effectLst/>
                <a:latin typeface="Calibri" panose="020F0502020204030204" pitchFamily="34" charset="0"/>
                <a:ea typeface="Calibri" panose="020F0502020204030204" pitchFamily="34" charset="0"/>
                <a:cs typeface="Times New Roman" panose="02020603050405020304" pitchFamily="18" charset="0"/>
              </a:rPr>
              <a:t>. When people who benefit from taking a risk are divorced from the consequences of their actions, risk-taking increases and bad things happen.</a:t>
            </a:r>
          </a:p>
          <a:p>
            <a:endParaRPr lang="en-GB" dirty="0"/>
          </a:p>
        </p:txBody>
      </p:sp>
      <p:sp>
        <p:nvSpPr>
          <p:cNvPr id="4" name="Slide Number Placeholder 3"/>
          <p:cNvSpPr>
            <a:spLocks noGrp="1"/>
          </p:cNvSpPr>
          <p:nvPr>
            <p:ph type="sldNum" sz="quarter" idx="5"/>
          </p:nvPr>
        </p:nvSpPr>
        <p:spPr/>
        <p:txBody>
          <a:bodyPr/>
          <a:lstStyle/>
          <a:p>
            <a:fld id="{C6F5B52C-9827-4319-BA46-4BE28C6D2FBD}" type="slidenum">
              <a:rPr lang="en-GB" smtClean="0"/>
              <a:t>19</a:t>
            </a:fld>
            <a:endParaRPr lang="en-GB"/>
          </a:p>
        </p:txBody>
      </p:sp>
    </p:spTree>
    <p:extLst>
      <p:ext uri="{BB962C8B-B14F-4D97-AF65-F5344CB8AC3E}">
        <p14:creationId xmlns:p14="http://schemas.microsoft.com/office/powerpoint/2010/main" val="24620362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Next, tell attendees that you will now be recapping wicked problems</a:t>
            </a:r>
          </a:p>
        </p:txBody>
      </p:sp>
      <p:sp>
        <p:nvSpPr>
          <p:cNvPr id="4" name="Slide Number Placeholder 3"/>
          <p:cNvSpPr>
            <a:spLocks noGrp="1"/>
          </p:cNvSpPr>
          <p:nvPr>
            <p:ph type="sldNum" sz="quarter" idx="5"/>
          </p:nvPr>
        </p:nvSpPr>
        <p:spPr/>
        <p:txBody>
          <a:bodyPr/>
          <a:lstStyle/>
          <a:p>
            <a:fld id="{C6F5B52C-9827-4319-BA46-4BE28C6D2FBD}" type="slidenum">
              <a:rPr lang="en-GB" smtClean="0"/>
              <a:t>20</a:t>
            </a:fld>
            <a:endParaRPr lang="en-GB"/>
          </a:p>
        </p:txBody>
      </p:sp>
    </p:spTree>
    <p:extLst>
      <p:ext uri="{BB962C8B-B14F-4D97-AF65-F5344CB8AC3E}">
        <p14:creationId xmlns:p14="http://schemas.microsoft.com/office/powerpoint/2010/main" val="36277847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Ask attendees to identify eight characteristics of a wicked problem.</a:t>
            </a:r>
          </a:p>
          <a:p>
            <a:r>
              <a:rPr lang="en-GB" dirty="0"/>
              <a:t>Next, reveal the above list.</a:t>
            </a:r>
          </a:p>
        </p:txBody>
      </p:sp>
      <p:sp>
        <p:nvSpPr>
          <p:cNvPr id="4" name="Slide Number Placeholder 3"/>
          <p:cNvSpPr>
            <a:spLocks noGrp="1"/>
          </p:cNvSpPr>
          <p:nvPr>
            <p:ph type="sldNum" sz="quarter" idx="5"/>
          </p:nvPr>
        </p:nvSpPr>
        <p:spPr/>
        <p:txBody>
          <a:bodyPr/>
          <a:lstStyle/>
          <a:p>
            <a:fld id="{C6F5B52C-9827-4319-BA46-4BE28C6D2FBD}" type="slidenum">
              <a:rPr lang="en-GB" smtClean="0"/>
              <a:t>21</a:t>
            </a:fld>
            <a:endParaRPr lang="en-GB"/>
          </a:p>
        </p:txBody>
      </p:sp>
    </p:spTree>
    <p:extLst>
      <p:ext uri="{BB962C8B-B14F-4D97-AF65-F5344CB8AC3E}">
        <p14:creationId xmlns:p14="http://schemas.microsoft.com/office/powerpoint/2010/main" val="11932667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Ask – what is social complexity and fragmentation.</a:t>
            </a:r>
          </a:p>
          <a:p>
            <a:r>
              <a:rPr lang="en-GB" dirty="0"/>
              <a:t>Next, show them the above diagram.</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latin typeface="Calibri" panose="020F0502020204030204" pitchFamily="34" charset="0"/>
                <a:ea typeface="Calibri" panose="020F0502020204030204" pitchFamily="34" charset="0"/>
                <a:cs typeface="Times New Roman" panose="02020603050405020304" pitchFamily="18" charset="0"/>
              </a:rPr>
              <a:t>Also, ask them what is shared understanding and why it is so important.</a:t>
            </a:r>
          </a:p>
          <a:p>
            <a:endParaRPr lang="en-GB" dirty="0"/>
          </a:p>
          <a:p>
            <a:endParaRPr lang="en-GB" dirty="0"/>
          </a:p>
          <a:p>
            <a:r>
              <a:rPr lang="en-GB" dirty="0"/>
              <a:t>Emphasise that shared understanding does not mean that different specialisms agree with each other on all aspects of technical debt, but rather that all specialisms have sufficient understanding of each other and their problems that they can have an intelligent conversation about how to address the issue.</a:t>
            </a:r>
          </a:p>
        </p:txBody>
      </p:sp>
      <p:sp>
        <p:nvSpPr>
          <p:cNvPr id="4" name="Slide Number Placeholder 3"/>
          <p:cNvSpPr>
            <a:spLocks noGrp="1"/>
          </p:cNvSpPr>
          <p:nvPr>
            <p:ph type="sldNum" sz="quarter" idx="5"/>
          </p:nvPr>
        </p:nvSpPr>
        <p:spPr/>
        <p:txBody>
          <a:bodyPr/>
          <a:lstStyle/>
          <a:p>
            <a:fld id="{C6F5B52C-9827-4319-BA46-4BE28C6D2FBD}" type="slidenum">
              <a:rPr lang="en-GB" smtClean="0"/>
              <a:t>22</a:t>
            </a:fld>
            <a:endParaRPr lang="en-GB"/>
          </a:p>
        </p:txBody>
      </p:sp>
    </p:spTree>
    <p:extLst>
      <p:ext uri="{BB962C8B-B14F-4D97-AF65-F5344CB8AC3E}">
        <p14:creationId xmlns:p14="http://schemas.microsoft.com/office/powerpoint/2010/main" val="20571516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Ask attendees what is meant by the dichotomy of design.</a:t>
            </a:r>
          </a:p>
        </p:txBody>
      </p:sp>
      <p:sp>
        <p:nvSpPr>
          <p:cNvPr id="4" name="Slide Number Placeholder 3"/>
          <p:cNvSpPr>
            <a:spLocks noGrp="1"/>
          </p:cNvSpPr>
          <p:nvPr>
            <p:ph type="sldNum" sz="quarter" idx="5"/>
          </p:nvPr>
        </p:nvSpPr>
        <p:spPr/>
        <p:txBody>
          <a:bodyPr/>
          <a:lstStyle/>
          <a:p>
            <a:fld id="{C6F5B52C-9827-4319-BA46-4BE28C6D2FBD}" type="slidenum">
              <a:rPr lang="en-GB" smtClean="0"/>
              <a:t>23</a:t>
            </a:fld>
            <a:endParaRPr lang="en-GB"/>
          </a:p>
        </p:txBody>
      </p:sp>
    </p:spTree>
    <p:extLst>
      <p:ext uri="{BB962C8B-B14F-4D97-AF65-F5344CB8AC3E}">
        <p14:creationId xmlns:p14="http://schemas.microsoft.com/office/powerpoint/2010/main" val="15604823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Ask attendees what it is about an organisation structure that leads to fragmentation</a:t>
            </a:r>
          </a:p>
          <a:p>
            <a:endParaRPr lang="en-GB" dirty="0"/>
          </a:p>
          <a:p>
            <a:r>
              <a:rPr lang="en-GB" dirty="0"/>
              <a:t>Answer: an organisation is typically structured so that individuals perform distinct roles, and those distinct roles usually put us into one side or the other of that dichotomy. Rarely do we stand on both sides of that dichotomy.</a:t>
            </a:r>
          </a:p>
        </p:txBody>
      </p:sp>
      <p:sp>
        <p:nvSpPr>
          <p:cNvPr id="4" name="Slide Number Placeholder 3"/>
          <p:cNvSpPr>
            <a:spLocks noGrp="1"/>
          </p:cNvSpPr>
          <p:nvPr>
            <p:ph type="sldNum" sz="quarter" idx="5"/>
          </p:nvPr>
        </p:nvSpPr>
        <p:spPr/>
        <p:txBody>
          <a:bodyPr/>
          <a:lstStyle/>
          <a:p>
            <a:fld id="{C6F5B52C-9827-4319-BA46-4BE28C6D2FBD}" type="slidenum">
              <a:rPr lang="en-GB" smtClean="0"/>
              <a:t>24</a:t>
            </a:fld>
            <a:endParaRPr lang="en-GB"/>
          </a:p>
        </p:txBody>
      </p:sp>
    </p:spTree>
    <p:extLst>
      <p:ext uri="{BB962C8B-B14F-4D97-AF65-F5344CB8AC3E}">
        <p14:creationId xmlns:p14="http://schemas.microsoft.com/office/powerpoint/2010/main" val="10228378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Aim to spend around 30 minutes in this section</a:t>
            </a:r>
          </a:p>
        </p:txBody>
      </p:sp>
      <p:sp>
        <p:nvSpPr>
          <p:cNvPr id="4" name="Slide Number Placeholder 3"/>
          <p:cNvSpPr>
            <a:spLocks noGrp="1"/>
          </p:cNvSpPr>
          <p:nvPr>
            <p:ph type="sldNum" sz="quarter" idx="5"/>
          </p:nvPr>
        </p:nvSpPr>
        <p:spPr/>
        <p:txBody>
          <a:bodyPr/>
          <a:lstStyle/>
          <a:p>
            <a:fld id="{C6F5B52C-9827-4319-BA46-4BE28C6D2FBD}" type="slidenum">
              <a:rPr lang="en-GB" smtClean="0"/>
              <a:t>25</a:t>
            </a:fld>
            <a:endParaRPr lang="en-GB"/>
          </a:p>
        </p:txBody>
      </p:sp>
    </p:spTree>
    <p:extLst>
      <p:ext uri="{BB962C8B-B14F-4D97-AF65-F5344CB8AC3E}">
        <p14:creationId xmlns:p14="http://schemas.microsoft.com/office/powerpoint/2010/main" val="3255485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Provide a suitable agenda.</a:t>
            </a:r>
          </a:p>
          <a:p>
            <a:r>
              <a:rPr lang="en-GB" dirty="0"/>
              <a:t>The following 2 slides give a suggested agenda for 2-days and 1-day respectively.</a:t>
            </a:r>
          </a:p>
          <a:p>
            <a:r>
              <a:rPr lang="en-GB" b="1" dirty="0"/>
              <a:t>Delete</a:t>
            </a:r>
            <a:r>
              <a:rPr lang="en-GB" dirty="0"/>
              <a:t> the one that is not appropriate to you and then </a:t>
            </a:r>
            <a:r>
              <a:rPr lang="en-GB" b="1" dirty="0"/>
              <a:t>modify</a:t>
            </a:r>
            <a:r>
              <a:rPr lang="en-GB" dirty="0"/>
              <a:t> the remaining one, so that it matches your final agenda and slide deck.</a:t>
            </a:r>
          </a:p>
        </p:txBody>
      </p:sp>
      <p:sp>
        <p:nvSpPr>
          <p:cNvPr id="4" name="Slide Number Placeholder 3"/>
          <p:cNvSpPr>
            <a:spLocks noGrp="1"/>
          </p:cNvSpPr>
          <p:nvPr>
            <p:ph type="sldNum" sz="quarter" idx="5"/>
          </p:nvPr>
        </p:nvSpPr>
        <p:spPr/>
        <p:txBody>
          <a:bodyPr/>
          <a:lstStyle/>
          <a:p>
            <a:fld id="{C6F5B52C-9827-4319-BA46-4BE28C6D2FBD}" type="slidenum">
              <a:rPr lang="en-GB" smtClean="0"/>
              <a:t>3</a:t>
            </a:fld>
            <a:endParaRPr lang="en-GB"/>
          </a:p>
        </p:txBody>
      </p:sp>
    </p:spTree>
    <p:extLst>
      <p:ext uri="{BB962C8B-B14F-4D97-AF65-F5344CB8AC3E}">
        <p14:creationId xmlns:p14="http://schemas.microsoft.com/office/powerpoint/2010/main" val="4215174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Create one or more slides to display the tentative results from that first workshop.</a:t>
            </a:r>
          </a:p>
          <a:p>
            <a:r>
              <a:rPr lang="en-GB" dirty="0"/>
              <a:t>You are probably best off putting each result/finding on a separate slide.</a:t>
            </a:r>
          </a:p>
          <a:p>
            <a:r>
              <a:rPr lang="en-GB" dirty="0"/>
              <a:t>As you display your slides, ask people to think about which topics they consider would be most important/fruitful to investigate in the later sessions.</a:t>
            </a:r>
          </a:p>
          <a:p>
            <a:endParaRPr lang="en-GB" sz="1800" dirty="0">
              <a:solidFill>
                <a:srgbClr val="000000"/>
              </a:solidFill>
              <a:latin typeface="Arial" panose="020B0604020202020204" pitchFamily="34" charset="0"/>
            </a:endParaRPr>
          </a:p>
          <a:p>
            <a:r>
              <a:rPr lang="en-GB" sz="1800" dirty="0">
                <a:solidFill>
                  <a:srgbClr val="000000"/>
                </a:solidFill>
                <a:latin typeface="Arial" panose="020B0604020202020204" pitchFamily="34" charset="0"/>
              </a:rPr>
              <a:t>In this and the subsequent slides, you are actually doing more than simply presenting those findings.</a:t>
            </a:r>
          </a:p>
          <a:p>
            <a:r>
              <a:rPr lang="en-GB" sz="1800" dirty="0">
                <a:solidFill>
                  <a:srgbClr val="000000"/>
                </a:solidFill>
                <a:latin typeface="Arial" panose="020B0604020202020204" pitchFamily="34" charset="0"/>
              </a:rPr>
              <a:t>This is also an opportunity to begin shaping the direction of this workshop.</a:t>
            </a:r>
          </a:p>
          <a:p>
            <a:r>
              <a:rPr lang="en-GB" sz="1800" dirty="0">
                <a:solidFill>
                  <a:srgbClr val="000000"/>
                </a:solidFill>
                <a:latin typeface="Arial" panose="020B0604020202020204" pitchFamily="34" charset="0"/>
              </a:rPr>
              <a:t>You can emphasise the areas that you think are more important or fruitful, and give less emphasis on other areas.</a:t>
            </a:r>
          </a:p>
          <a:p>
            <a:endParaRPr lang="en-GB" sz="1800" dirty="0">
              <a:solidFill>
                <a:srgbClr val="000000"/>
              </a:solidFill>
              <a:latin typeface="Arial" panose="020B0604020202020204" pitchFamily="34" charset="0"/>
            </a:endParaRPr>
          </a:p>
          <a:p>
            <a:r>
              <a:rPr lang="en-GB" sz="1800" dirty="0">
                <a:solidFill>
                  <a:srgbClr val="000000"/>
                </a:solidFill>
                <a:latin typeface="Arial" panose="020B0604020202020204" pitchFamily="34" charset="0"/>
              </a:rPr>
              <a:t>To enhance engagement from workshop attendees, consider allowing part of the results/presentation to be delivered by team members relevant for that area.</a:t>
            </a:r>
          </a:p>
          <a:p>
            <a:endParaRPr lang="en-GB" sz="1800" dirty="0">
              <a:solidFill>
                <a:srgbClr val="000000"/>
              </a:solidFill>
              <a:latin typeface="Arial" panose="020B0604020202020204" pitchFamily="34" charset="0"/>
            </a:endParaRPr>
          </a:p>
          <a:p>
            <a:r>
              <a:rPr lang="en-GB" sz="1800" dirty="0">
                <a:solidFill>
                  <a:srgbClr val="000000"/>
                </a:solidFill>
                <a:latin typeface="Arial" panose="020B0604020202020204" pitchFamily="34" charset="0"/>
              </a:rPr>
              <a:t>However, bear in mind time constraints and also the risk of wandering in undesirable directions.</a:t>
            </a:r>
            <a:endParaRPr lang="en-GB" dirty="0"/>
          </a:p>
        </p:txBody>
      </p:sp>
      <p:sp>
        <p:nvSpPr>
          <p:cNvPr id="4" name="Slide Number Placeholder 3"/>
          <p:cNvSpPr>
            <a:spLocks noGrp="1"/>
          </p:cNvSpPr>
          <p:nvPr>
            <p:ph type="sldNum" sz="quarter" idx="5"/>
          </p:nvPr>
        </p:nvSpPr>
        <p:spPr/>
        <p:txBody>
          <a:bodyPr/>
          <a:lstStyle/>
          <a:p>
            <a:fld id="{C6F5B52C-9827-4319-BA46-4BE28C6D2FBD}" type="slidenum">
              <a:rPr lang="en-GB" smtClean="0"/>
              <a:t>26</a:t>
            </a:fld>
            <a:endParaRPr lang="en-GB"/>
          </a:p>
        </p:txBody>
      </p:sp>
    </p:spTree>
    <p:extLst>
      <p:ext uri="{BB962C8B-B14F-4D97-AF65-F5344CB8AC3E}">
        <p14:creationId xmlns:p14="http://schemas.microsoft.com/office/powerpoint/2010/main" val="12558886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Aim to spend around 15 minutes in this section</a:t>
            </a:r>
          </a:p>
          <a:p>
            <a:endParaRPr lang="en-GB" dirty="0"/>
          </a:p>
        </p:txBody>
      </p:sp>
      <p:sp>
        <p:nvSpPr>
          <p:cNvPr id="4" name="Slide Number Placeholder 3"/>
          <p:cNvSpPr>
            <a:spLocks noGrp="1"/>
          </p:cNvSpPr>
          <p:nvPr>
            <p:ph type="sldNum" sz="quarter" idx="5"/>
          </p:nvPr>
        </p:nvSpPr>
        <p:spPr/>
        <p:txBody>
          <a:bodyPr/>
          <a:lstStyle/>
          <a:p>
            <a:fld id="{C6F5B52C-9827-4319-BA46-4BE28C6D2FBD}" type="slidenum">
              <a:rPr lang="en-GB" smtClean="0"/>
              <a:t>28</a:t>
            </a:fld>
            <a:endParaRPr lang="en-GB"/>
          </a:p>
        </p:txBody>
      </p:sp>
    </p:spTree>
    <p:extLst>
      <p:ext uri="{BB962C8B-B14F-4D97-AF65-F5344CB8AC3E}">
        <p14:creationId xmlns:p14="http://schemas.microsoft.com/office/powerpoint/2010/main" val="37957660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Prepare a summary of your own analysis, which should also include the analysis and summary of talking to the stakeholders during your investigations.</a:t>
            </a:r>
          </a:p>
          <a:p>
            <a:endParaRPr lang="en-GB" dirty="0"/>
          </a:p>
          <a:p>
            <a:r>
              <a:rPr lang="en-GB" dirty="0"/>
              <a:t>This summary should include tentative identifications of the major drivers of technical debt, plus where the workshop should consider focusing its efforts to be most fruitful.</a:t>
            </a:r>
          </a:p>
          <a:p>
            <a:endParaRPr lang="en-GB" dirty="0"/>
          </a:p>
          <a:p>
            <a:r>
              <a:rPr lang="en-GB" dirty="0"/>
              <a:t>This summary is a good opportunity to begin or continue shaping the direction of this workshop.</a:t>
            </a:r>
          </a:p>
          <a:p>
            <a:r>
              <a:rPr lang="en-GB" dirty="0"/>
              <a:t>Emphasise those areas that you or the stakeholders considered important.</a:t>
            </a:r>
          </a:p>
          <a:p>
            <a:endParaRPr lang="en-GB" dirty="0"/>
          </a:p>
          <a:p>
            <a:r>
              <a:rPr lang="en-GB" dirty="0"/>
              <a:t>However, be prepared to modify/abandon this summary if the discussion from the findings of the first workshop and further investigations (that you are just conducted) suggests a more fruitful direction.</a:t>
            </a:r>
          </a:p>
        </p:txBody>
      </p:sp>
      <p:sp>
        <p:nvSpPr>
          <p:cNvPr id="4" name="Slide Number Placeholder 3"/>
          <p:cNvSpPr>
            <a:spLocks noGrp="1"/>
          </p:cNvSpPr>
          <p:nvPr>
            <p:ph type="sldNum" sz="quarter" idx="5"/>
          </p:nvPr>
        </p:nvSpPr>
        <p:spPr/>
        <p:txBody>
          <a:bodyPr/>
          <a:lstStyle/>
          <a:p>
            <a:fld id="{C6F5B52C-9827-4319-BA46-4BE28C6D2FBD}" type="slidenum">
              <a:rPr lang="en-GB" smtClean="0"/>
              <a:t>29</a:t>
            </a:fld>
            <a:endParaRPr lang="en-GB"/>
          </a:p>
        </p:txBody>
      </p:sp>
    </p:spTree>
    <p:extLst>
      <p:ext uri="{BB962C8B-B14F-4D97-AF65-F5344CB8AC3E}">
        <p14:creationId xmlns:p14="http://schemas.microsoft.com/office/powerpoint/2010/main" val="26341009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Aim to spend around 15 minutes in this section</a:t>
            </a:r>
          </a:p>
          <a:p>
            <a:endParaRPr lang="en-GB" dirty="0"/>
          </a:p>
        </p:txBody>
      </p:sp>
      <p:sp>
        <p:nvSpPr>
          <p:cNvPr id="4" name="Slide Number Placeholder 3"/>
          <p:cNvSpPr>
            <a:spLocks noGrp="1"/>
          </p:cNvSpPr>
          <p:nvPr>
            <p:ph type="sldNum" sz="quarter" idx="5"/>
          </p:nvPr>
        </p:nvSpPr>
        <p:spPr/>
        <p:txBody>
          <a:bodyPr/>
          <a:lstStyle/>
          <a:p>
            <a:fld id="{C6F5B52C-9827-4319-BA46-4BE28C6D2FBD}" type="slidenum">
              <a:rPr lang="en-GB" smtClean="0"/>
              <a:t>30</a:t>
            </a:fld>
            <a:endParaRPr lang="en-GB"/>
          </a:p>
        </p:txBody>
      </p:sp>
    </p:spTree>
    <p:extLst>
      <p:ext uri="{BB962C8B-B14F-4D97-AF65-F5344CB8AC3E}">
        <p14:creationId xmlns:p14="http://schemas.microsoft.com/office/powerpoint/2010/main" val="10212941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Identify to attendees that there are two approaches to reducing technical debt.</a:t>
            </a:r>
          </a:p>
          <a:p>
            <a:endParaRPr lang="en-GB" dirty="0"/>
          </a:p>
          <a:p>
            <a:r>
              <a:rPr lang="en-GB" dirty="0"/>
              <a:t>The first, and most common approach is to identify existing technical debt items and then tackle them.</a:t>
            </a:r>
          </a:p>
          <a:p>
            <a:r>
              <a:rPr lang="en-GB" dirty="0"/>
              <a:t>Point out the benefits and limitations of this approach.</a:t>
            </a:r>
          </a:p>
          <a:p>
            <a:r>
              <a:rPr lang="en-GB" dirty="0"/>
              <a:t>Consider using an analogy to a water leak. If you're a small leak, an intermittent dripping that occurred under certain conditions, then in addition to removing the water you would also be well advised to fix the leak.</a:t>
            </a:r>
          </a:p>
          <a:p>
            <a:r>
              <a:rPr lang="en-GB" dirty="0"/>
              <a:t>If the leak was a one-off, then you would not need to worry about avoiding future leaks, but could concentrate on removing the existing water.</a:t>
            </a:r>
          </a:p>
          <a:p>
            <a:endParaRPr lang="en-GB" dirty="0"/>
          </a:p>
          <a:p>
            <a:r>
              <a:rPr lang="en-GB" dirty="0"/>
              <a:t>Explain why you will need to address both the reduction of existing technical debt plus also avoiding the creation of future technical debt.</a:t>
            </a:r>
          </a:p>
          <a:p>
            <a:r>
              <a:rPr lang="en-GB" dirty="0"/>
              <a:t>Point out the problems you are likely to have if you focus on just one of the other.</a:t>
            </a:r>
          </a:p>
          <a:p>
            <a:endParaRPr lang="en-GB" dirty="0"/>
          </a:p>
        </p:txBody>
      </p:sp>
      <p:sp>
        <p:nvSpPr>
          <p:cNvPr id="4" name="Slide Number Placeholder 3"/>
          <p:cNvSpPr>
            <a:spLocks noGrp="1"/>
          </p:cNvSpPr>
          <p:nvPr>
            <p:ph type="sldNum" sz="quarter" idx="5"/>
          </p:nvPr>
        </p:nvSpPr>
        <p:spPr/>
        <p:txBody>
          <a:bodyPr/>
          <a:lstStyle/>
          <a:p>
            <a:fld id="{C6F5B52C-9827-4319-BA46-4BE28C6D2FBD}" type="slidenum">
              <a:rPr lang="en-GB" smtClean="0"/>
              <a:t>31</a:t>
            </a:fld>
            <a:endParaRPr lang="en-GB"/>
          </a:p>
        </p:txBody>
      </p:sp>
    </p:spTree>
    <p:extLst>
      <p:ext uri="{BB962C8B-B14F-4D97-AF65-F5344CB8AC3E}">
        <p14:creationId xmlns:p14="http://schemas.microsoft.com/office/powerpoint/2010/main" val="19794088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Aim to spend around 15 minutes in this section</a:t>
            </a:r>
            <a:r>
              <a:rPr lang="en-GB" sz="1800" dirty="0">
                <a:solidFill>
                  <a:srgbClr val="000000"/>
                </a:solidFill>
                <a:latin typeface="Arial" panose="020B0604020202020204" pitchFamily="34" charset="0"/>
              </a:rPr>
              <a:t>, if you have any dynamic modelling simulation results to demonstrate.</a:t>
            </a:r>
            <a:endParaRPr lang="en-GB" dirty="0"/>
          </a:p>
        </p:txBody>
      </p:sp>
      <p:sp>
        <p:nvSpPr>
          <p:cNvPr id="4" name="Slide Number Placeholder 3"/>
          <p:cNvSpPr>
            <a:spLocks noGrp="1"/>
          </p:cNvSpPr>
          <p:nvPr>
            <p:ph type="sldNum" sz="quarter" idx="5"/>
          </p:nvPr>
        </p:nvSpPr>
        <p:spPr/>
        <p:txBody>
          <a:bodyPr/>
          <a:lstStyle/>
          <a:p>
            <a:fld id="{C6F5B52C-9827-4319-BA46-4BE28C6D2FBD}" type="slidenum">
              <a:rPr lang="en-GB" smtClean="0"/>
              <a:t>32</a:t>
            </a:fld>
            <a:endParaRPr lang="en-GB"/>
          </a:p>
        </p:txBody>
      </p:sp>
    </p:spTree>
    <p:extLst>
      <p:ext uri="{BB962C8B-B14F-4D97-AF65-F5344CB8AC3E}">
        <p14:creationId xmlns:p14="http://schemas.microsoft.com/office/powerpoint/2010/main" val="3299253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Aim for 90 minutes for this session.</a:t>
            </a:r>
          </a:p>
        </p:txBody>
      </p:sp>
      <p:sp>
        <p:nvSpPr>
          <p:cNvPr id="4" name="Slide Number Placeholder 3"/>
          <p:cNvSpPr>
            <a:spLocks noGrp="1"/>
          </p:cNvSpPr>
          <p:nvPr>
            <p:ph type="sldNum" sz="quarter" idx="5"/>
          </p:nvPr>
        </p:nvSpPr>
        <p:spPr/>
        <p:txBody>
          <a:bodyPr/>
          <a:lstStyle/>
          <a:p>
            <a:fld id="{C6F5B52C-9827-4319-BA46-4BE28C6D2FBD}" type="slidenum">
              <a:rPr lang="en-GB" smtClean="0"/>
              <a:t>34</a:t>
            </a:fld>
            <a:endParaRPr lang="en-GB"/>
          </a:p>
        </p:txBody>
      </p:sp>
    </p:spTree>
    <p:extLst>
      <p:ext uri="{BB962C8B-B14F-4D97-AF65-F5344CB8AC3E}">
        <p14:creationId xmlns:p14="http://schemas.microsoft.com/office/powerpoint/2010/main" val="67546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Aim to spend no more than 15 minutes on this activity, on the 1</a:t>
            </a:r>
            <a:r>
              <a:rPr lang="en-GB" baseline="30000" dirty="0"/>
              <a:t>st</a:t>
            </a:r>
            <a:r>
              <a:rPr lang="en-GB" dirty="0"/>
              <a:t> candidate intervention.</a:t>
            </a:r>
          </a:p>
          <a:p>
            <a:r>
              <a:rPr lang="en-GB" dirty="0"/>
              <a:t>For subsequent selections, aim for less time, ideally no more than 5 minutes.</a:t>
            </a:r>
          </a:p>
        </p:txBody>
      </p:sp>
      <p:sp>
        <p:nvSpPr>
          <p:cNvPr id="4" name="Slide Number Placeholder 3"/>
          <p:cNvSpPr>
            <a:spLocks noGrp="1"/>
          </p:cNvSpPr>
          <p:nvPr>
            <p:ph type="sldNum" sz="quarter" idx="5"/>
          </p:nvPr>
        </p:nvSpPr>
        <p:spPr/>
        <p:txBody>
          <a:bodyPr/>
          <a:lstStyle/>
          <a:p>
            <a:fld id="{C6F5B52C-9827-4319-BA46-4BE28C6D2FBD}" type="slidenum">
              <a:rPr lang="en-GB" smtClean="0"/>
              <a:t>36</a:t>
            </a:fld>
            <a:endParaRPr lang="en-GB"/>
          </a:p>
        </p:txBody>
      </p:sp>
    </p:spTree>
    <p:extLst>
      <p:ext uri="{BB962C8B-B14F-4D97-AF65-F5344CB8AC3E}">
        <p14:creationId xmlns:p14="http://schemas.microsoft.com/office/powerpoint/2010/main" val="25268146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dirty="0">
                <a:solidFill>
                  <a:srgbClr val="000000"/>
                </a:solidFill>
                <a:latin typeface="Arial" panose="020B0604020202020204" pitchFamily="34" charset="0"/>
              </a:rPr>
              <a:t>By this stage of the workshop, you should have a list of candidate interventions to investigate further.</a:t>
            </a:r>
          </a:p>
          <a:p>
            <a:r>
              <a:rPr lang="en-GB" sz="1200" dirty="0">
                <a:solidFill>
                  <a:srgbClr val="000000"/>
                </a:solidFill>
                <a:latin typeface="Arial" panose="020B0604020202020204" pitchFamily="34" charset="0"/>
              </a:rPr>
              <a:t>Some of these candidate interventions will come from the output of the first workshop session or the subsequent additional information gathering. Since these both occurred some time ago, you can have already prepared these items, plus relevant/salient information.</a:t>
            </a:r>
          </a:p>
          <a:p>
            <a:r>
              <a:rPr lang="en-GB" sz="1200" dirty="0">
                <a:solidFill>
                  <a:srgbClr val="000000"/>
                </a:solidFill>
                <a:latin typeface="Arial" panose="020B0604020202020204" pitchFamily="34" charset="0"/>
              </a:rPr>
              <a:t>Other candidate items will have come out from the earlier discussions in this workshop session – either whilst discussing the findings from the workshop &amp; investigation, or in the summary of analysis.</a:t>
            </a:r>
          </a:p>
          <a:p>
            <a:r>
              <a:rPr lang="en-GB" sz="1200" dirty="0">
                <a:solidFill>
                  <a:srgbClr val="000000"/>
                </a:solidFill>
                <a:latin typeface="Arial" panose="020B0604020202020204" pitchFamily="34" charset="0"/>
              </a:rPr>
              <a:t>You can either quickly add these to the list on this slide, or if you are working from a whiteboard, then add it to the whiteboard.</a:t>
            </a:r>
          </a:p>
          <a:p>
            <a:endParaRPr lang="en-GB" sz="1200" dirty="0">
              <a:solidFill>
                <a:srgbClr val="000000"/>
              </a:solidFill>
              <a:latin typeface="Arial" panose="020B0604020202020204" pitchFamily="34" charset="0"/>
            </a:endParaRPr>
          </a:p>
          <a:p>
            <a:r>
              <a:rPr lang="en-GB" sz="1200" dirty="0">
                <a:solidFill>
                  <a:srgbClr val="000000"/>
                </a:solidFill>
                <a:latin typeface="Arial" panose="020B0604020202020204" pitchFamily="34" charset="0"/>
              </a:rPr>
              <a:t>Go through each of the candidate intervention items and ensure that workshop attendees understand each item.</a:t>
            </a:r>
          </a:p>
          <a:p>
            <a:endParaRPr lang="en-GB" sz="1200" dirty="0">
              <a:solidFill>
                <a:srgbClr val="000000"/>
              </a:solidFill>
              <a:latin typeface="Arial" panose="020B0604020202020204" pitchFamily="34" charset="0"/>
            </a:endParaRPr>
          </a:p>
          <a:p>
            <a:r>
              <a:rPr lang="en-GB" sz="1200" dirty="0">
                <a:solidFill>
                  <a:srgbClr val="000000"/>
                </a:solidFill>
                <a:latin typeface="Arial" panose="020B0604020202020204" pitchFamily="34" charset="0"/>
              </a:rPr>
              <a:t>Now, you want to get workshop attendees to decide which candidate intervention they would like to work on first.</a:t>
            </a:r>
          </a:p>
          <a:p>
            <a:endParaRPr lang="en-GB" sz="1200" dirty="0">
              <a:solidFill>
                <a:srgbClr val="000000"/>
              </a:solidFill>
              <a:latin typeface="Arial" panose="020B0604020202020204" pitchFamily="34" charset="0"/>
            </a:endParaRPr>
          </a:p>
          <a:p>
            <a:r>
              <a:rPr lang="en-GB" sz="1200" dirty="0">
                <a:solidFill>
                  <a:srgbClr val="000000"/>
                </a:solidFill>
                <a:latin typeface="Arial" panose="020B0604020202020204" pitchFamily="34" charset="0"/>
              </a:rPr>
              <a:t>The simplest way is to use something like 'dot voting', where each attendee is assigned a given number of votes or dots, and they assign those to their preferred candidate item. If you're not familiar with dot voting, then you can find out more, either in Red Teams, Liberating Structures, or similar sources.</a:t>
            </a:r>
          </a:p>
          <a:p>
            <a:endParaRPr lang="en-GB" sz="1200" dirty="0">
              <a:solidFill>
                <a:srgbClr val="000000"/>
              </a:solidFill>
              <a:latin typeface="Arial" panose="020B0604020202020204" pitchFamily="34" charset="0"/>
            </a:endParaRPr>
          </a:p>
          <a:p>
            <a:r>
              <a:rPr lang="en-GB" sz="1200" dirty="0">
                <a:solidFill>
                  <a:srgbClr val="000000"/>
                </a:solidFill>
                <a:latin typeface="Arial" panose="020B0604020202020204" pitchFamily="34" charset="0"/>
              </a:rPr>
              <a:t>Once everyone has voted, count up the votes, then work on the item with the highest number of votes.</a:t>
            </a:r>
          </a:p>
          <a:p>
            <a:endParaRPr lang="en-GB" sz="1200" dirty="0">
              <a:solidFill>
                <a:srgbClr val="000000"/>
              </a:solidFill>
              <a:latin typeface="Arial" panose="020B0604020202020204" pitchFamily="34" charset="0"/>
            </a:endParaRPr>
          </a:p>
          <a:p>
            <a:pPr>
              <a:lnSpc>
                <a:spcPct val="115000"/>
              </a:lnSpc>
              <a:spcAft>
                <a:spcPts val="10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While you are counting up those votes, also note down the second and third most popular choices. This may save you time later in the workshop, when you look at the second and third candidate interventions (although attendees may change their mind as to the preferences as a result of what they learn during this session).</a:t>
            </a:r>
          </a:p>
          <a:p>
            <a:endParaRPr lang="en-GB" dirty="0"/>
          </a:p>
        </p:txBody>
      </p:sp>
      <p:sp>
        <p:nvSpPr>
          <p:cNvPr id="4" name="Slide Number Placeholder 3"/>
          <p:cNvSpPr>
            <a:spLocks noGrp="1"/>
          </p:cNvSpPr>
          <p:nvPr>
            <p:ph type="sldNum" sz="quarter" idx="5"/>
          </p:nvPr>
        </p:nvSpPr>
        <p:spPr/>
        <p:txBody>
          <a:bodyPr/>
          <a:lstStyle/>
          <a:p>
            <a:fld id="{C6F5B52C-9827-4319-BA46-4BE28C6D2FBD}" type="slidenum">
              <a:rPr lang="en-GB" smtClean="0"/>
              <a:t>37</a:t>
            </a:fld>
            <a:endParaRPr lang="en-GB"/>
          </a:p>
        </p:txBody>
      </p:sp>
    </p:spTree>
    <p:extLst>
      <p:ext uri="{BB962C8B-B14F-4D97-AF65-F5344CB8AC3E}">
        <p14:creationId xmlns:p14="http://schemas.microsoft.com/office/powerpoint/2010/main" val="185259541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Aim to spend around 60 minutes in this facilitated discussion and related activities.</a:t>
            </a:r>
          </a:p>
        </p:txBody>
      </p:sp>
      <p:sp>
        <p:nvSpPr>
          <p:cNvPr id="4" name="Slide Number Placeholder 3"/>
          <p:cNvSpPr>
            <a:spLocks noGrp="1"/>
          </p:cNvSpPr>
          <p:nvPr>
            <p:ph type="sldNum" sz="quarter" idx="5"/>
          </p:nvPr>
        </p:nvSpPr>
        <p:spPr/>
        <p:txBody>
          <a:bodyPr/>
          <a:lstStyle/>
          <a:p>
            <a:fld id="{C6F5B52C-9827-4319-BA46-4BE28C6D2FBD}" type="slidenum">
              <a:rPr lang="en-GB" smtClean="0"/>
              <a:t>38</a:t>
            </a:fld>
            <a:endParaRPr lang="en-GB"/>
          </a:p>
        </p:txBody>
      </p:sp>
    </p:spTree>
    <p:extLst>
      <p:ext uri="{BB962C8B-B14F-4D97-AF65-F5344CB8AC3E}">
        <p14:creationId xmlns:p14="http://schemas.microsoft.com/office/powerpoint/2010/main" val="24107781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is an example agenda for a 1-day workshop for Solution Development for Technical Debt.</a:t>
            </a:r>
          </a:p>
          <a:p>
            <a:r>
              <a:rPr lang="en-GB" dirty="0"/>
              <a:t>Day 1 – If you start at 9:00, you will be finished at 17:15.</a:t>
            </a:r>
          </a:p>
          <a:p>
            <a:endParaRPr lang="en-GB" dirty="0"/>
          </a:p>
        </p:txBody>
      </p:sp>
      <p:sp>
        <p:nvSpPr>
          <p:cNvPr id="4" name="Slide Number Placeholder 3"/>
          <p:cNvSpPr>
            <a:spLocks noGrp="1"/>
          </p:cNvSpPr>
          <p:nvPr>
            <p:ph type="sldNum" sz="quarter" idx="5"/>
          </p:nvPr>
        </p:nvSpPr>
        <p:spPr/>
        <p:txBody>
          <a:bodyPr/>
          <a:lstStyle/>
          <a:p>
            <a:fld id="{C6F5B52C-9827-4319-BA46-4BE28C6D2FBD}" type="slidenum">
              <a:rPr lang="en-GB" smtClean="0"/>
              <a:t>4</a:t>
            </a:fld>
            <a:endParaRPr lang="en-GB"/>
          </a:p>
        </p:txBody>
      </p:sp>
    </p:spTree>
    <p:extLst>
      <p:ext uri="{BB962C8B-B14F-4D97-AF65-F5344CB8AC3E}">
        <p14:creationId xmlns:p14="http://schemas.microsoft.com/office/powerpoint/2010/main" val="146303614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800" dirty="0">
                <a:solidFill>
                  <a:srgbClr val="000000"/>
                </a:solidFill>
                <a:latin typeface="Arial" panose="020B0604020202020204" pitchFamily="34" charset="0"/>
              </a:rPr>
              <a:t>This session will require all of your facilitation skills, or the skills of whoever is facilitating. If you are not confident that you can facilitate this session effectively, then consider other options:</a:t>
            </a:r>
          </a:p>
          <a:p>
            <a:pPr marL="285750" indent="-285750">
              <a:buFont typeface="Arial" panose="020B0604020202020204" pitchFamily="34" charset="0"/>
              <a:buChar char="•"/>
            </a:pPr>
            <a:r>
              <a:rPr lang="en-GB" sz="1800" dirty="0">
                <a:solidFill>
                  <a:srgbClr val="000000"/>
                </a:solidFill>
                <a:latin typeface="Arial" panose="020B0604020202020204" pitchFamily="34" charset="0"/>
              </a:rPr>
              <a:t>A skilled and well briefed facilitator.</a:t>
            </a:r>
          </a:p>
          <a:p>
            <a:pPr marL="285750" indent="-285750">
              <a:buFont typeface="Arial" panose="020B0604020202020204" pitchFamily="34" charset="0"/>
              <a:buChar char="•"/>
            </a:pPr>
            <a:r>
              <a:rPr lang="en-GB" sz="1800" dirty="0">
                <a:solidFill>
                  <a:srgbClr val="000000"/>
                </a:solidFill>
                <a:latin typeface="Arial" panose="020B0604020202020204" pitchFamily="34" charset="0"/>
              </a:rPr>
              <a:t>Practice with a small, friendly group beforehand.</a:t>
            </a:r>
          </a:p>
          <a:p>
            <a:pPr marL="285750" indent="-285750">
              <a:buFont typeface="Arial" panose="020B0604020202020204" pitchFamily="34" charset="0"/>
              <a:buChar char="•"/>
            </a:pPr>
            <a:r>
              <a:rPr lang="en-GB" sz="1800" dirty="0">
                <a:solidFill>
                  <a:srgbClr val="000000"/>
                </a:solidFill>
                <a:latin typeface="Arial" panose="020B0604020202020204" pitchFamily="34" charset="0"/>
              </a:rPr>
              <a:t>Get one of the senior stakeholders to support you or lead the facilitation.</a:t>
            </a:r>
          </a:p>
          <a:p>
            <a:endParaRPr lang="en-GB" sz="1800" dirty="0">
              <a:solidFill>
                <a:srgbClr val="000000"/>
              </a:solidFill>
              <a:latin typeface="Arial" panose="020B0604020202020204" pitchFamily="34" charset="0"/>
            </a:endParaRPr>
          </a:p>
          <a:p>
            <a:r>
              <a:rPr lang="en-GB" sz="1800" dirty="0">
                <a:solidFill>
                  <a:srgbClr val="000000"/>
                </a:solidFill>
                <a:latin typeface="Arial" panose="020B0604020202020204" pitchFamily="34" charset="0"/>
              </a:rPr>
              <a:t>At this point, the workshop attendees have selected the candidate intervention, so you are exploring what that intervention may look like.</a:t>
            </a:r>
          </a:p>
          <a:p>
            <a:r>
              <a:rPr lang="en-GB" sz="1800" dirty="0">
                <a:solidFill>
                  <a:srgbClr val="000000"/>
                </a:solidFill>
                <a:latin typeface="Arial" panose="020B0604020202020204" pitchFamily="34" charset="0"/>
              </a:rPr>
              <a:t>Start by getting the workshop to create a statement of the intervention, then get agreement on it. For example, if the workshop was deemed that the biggest problem is caused by Project underestimation and the organisation is willing and able to address that problem, then your problem statement may be something along the lines of "Project underestimation leads to Project overrun, which then leads to the creation of technical debt. This organisation will improve project estimation, until it is no longer a factor in technical debt creation."</a:t>
            </a:r>
          </a:p>
          <a:p>
            <a:endParaRPr lang="en-GB" sz="1800" dirty="0">
              <a:solidFill>
                <a:srgbClr val="000000"/>
              </a:solidFill>
              <a:latin typeface="Arial" panose="020B0604020202020204" pitchFamily="34" charset="0"/>
            </a:endParaRPr>
          </a:p>
          <a:p>
            <a:r>
              <a:rPr lang="en-GB" sz="1800" dirty="0">
                <a:solidFill>
                  <a:srgbClr val="000000"/>
                </a:solidFill>
                <a:latin typeface="Arial" panose="020B0604020202020204" pitchFamily="34" charset="0"/>
              </a:rPr>
              <a:t>Once you have a problem/intervention statement, next generate a list of potential approaches to a solution.</a:t>
            </a:r>
          </a:p>
          <a:p>
            <a:r>
              <a:rPr lang="en-GB" sz="1800" dirty="0">
                <a:solidFill>
                  <a:srgbClr val="000000"/>
                </a:solidFill>
                <a:latin typeface="Arial" panose="020B0604020202020204" pitchFamily="34" charset="0"/>
              </a:rPr>
              <a:t>Combine the technique of 1-2-4-All with brainstorming to generate ideas. First, get people to spend a couple of minutes thinking of potential solution approaches. Next, combine into pairs and discuss. Next, combine the pairs into fours and discuss the ideas. As you are discussing, additional ideas should come out, which you should record down. Finally, combine the workshop altogether and record down on a whiteboard or other common area, all of the ideas the individuals and groups have generated.</a:t>
            </a:r>
          </a:p>
          <a:p>
            <a:endParaRPr lang="en-GB" sz="1800" dirty="0">
              <a:solidFill>
                <a:srgbClr val="000000"/>
              </a:solidFill>
              <a:latin typeface="Arial" panose="020B0604020202020204" pitchFamily="34" charset="0"/>
            </a:endParaRPr>
          </a:p>
          <a:p>
            <a:r>
              <a:rPr lang="en-GB" sz="1800" dirty="0">
                <a:solidFill>
                  <a:srgbClr val="000000"/>
                </a:solidFill>
                <a:latin typeface="Arial" panose="020B0604020202020204" pitchFamily="34" charset="0"/>
              </a:rPr>
              <a:t>Do not reject any ideas at this stage. </a:t>
            </a:r>
          </a:p>
          <a:p>
            <a:r>
              <a:rPr lang="en-GB" sz="1800" dirty="0">
                <a:solidFill>
                  <a:srgbClr val="000000"/>
                </a:solidFill>
                <a:latin typeface="Arial" panose="020B0604020202020204" pitchFamily="34" charset="0"/>
              </a:rPr>
              <a:t>Take a brief break, then use dot voting to vote for the most promising idea to take further.</a:t>
            </a:r>
          </a:p>
          <a:p>
            <a:r>
              <a:rPr lang="en-GB" sz="1800" dirty="0">
                <a:solidFill>
                  <a:srgbClr val="000000"/>
                </a:solidFill>
                <a:latin typeface="Arial" panose="020B0604020202020204" pitchFamily="34" charset="0"/>
              </a:rPr>
              <a:t>Use whatever techniques you find useful or comfortable to explore this idea. Potentially useful techniques include:</a:t>
            </a:r>
          </a:p>
          <a:p>
            <a:pPr marL="285750" indent="-285750">
              <a:buFont typeface="Arial" panose="020B0604020202020204" pitchFamily="34" charset="0"/>
              <a:buChar char="•"/>
            </a:pPr>
            <a:r>
              <a:rPr lang="en-GB" sz="1800" dirty="0">
                <a:solidFill>
                  <a:srgbClr val="000000"/>
                </a:solidFill>
                <a:latin typeface="Arial" panose="020B0604020202020204" pitchFamily="34" charset="0"/>
              </a:rPr>
              <a:t>Edward </a:t>
            </a:r>
            <a:r>
              <a:rPr lang="en-GB" sz="1800" dirty="0" err="1">
                <a:solidFill>
                  <a:srgbClr val="000000"/>
                </a:solidFill>
                <a:latin typeface="Arial" panose="020B0604020202020204" pitchFamily="34" charset="0"/>
              </a:rPr>
              <a:t>DeBono's</a:t>
            </a:r>
            <a:r>
              <a:rPr lang="en-GB" sz="1800" dirty="0">
                <a:solidFill>
                  <a:srgbClr val="000000"/>
                </a:solidFill>
                <a:latin typeface="Arial" panose="020B0604020202020204" pitchFamily="34" charset="0"/>
              </a:rPr>
              <a:t> PMI (plus, minus, interesting).</a:t>
            </a:r>
          </a:p>
          <a:p>
            <a:pPr marL="285750" indent="-285750">
              <a:buFont typeface="Arial" panose="020B0604020202020204" pitchFamily="34" charset="0"/>
              <a:buChar char="•"/>
            </a:pPr>
            <a:r>
              <a:rPr lang="en-GB" sz="1800" dirty="0">
                <a:solidFill>
                  <a:srgbClr val="000000"/>
                </a:solidFill>
                <a:latin typeface="Arial" panose="020B0604020202020204" pitchFamily="34" charset="0"/>
              </a:rPr>
              <a:t>Wicked questions (liberating structures)</a:t>
            </a:r>
          </a:p>
          <a:p>
            <a:pPr marL="285750" indent="-285750">
              <a:buFont typeface="Arial" panose="020B0604020202020204" pitchFamily="34" charset="0"/>
              <a:buChar char="•"/>
            </a:pPr>
            <a:r>
              <a:rPr lang="en-GB" sz="1800" dirty="0">
                <a:solidFill>
                  <a:srgbClr val="000000"/>
                </a:solidFill>
                <a:latin typeface="Arial" panose="020B0604020202020204" pitchFamily="34" charset="0"/>
              </a:rPr>
              <a:t>TRIZ (liberating structures, red teams).</a:t>
            </a:r>
          </a:p>
          <a:p>
            <a:pPr marL="285750" indent="-285750">
              <a:buFont typeface="Arial" panose="020B0604020202020204" pitchFamily="34" charset="0"/>
              <a:buChar char="•"/>
            </a:pPr>
            <a:r>
              <a:rPr lang="en-GB" sz="1800" dirty="0">
                <a:solidFill>
                  <a:srgbClr val="000000"/>
                </a:solidFill>
                <a:latin typeface="Arial" panose="020B0604020202020204" pitchFamily="34" charset="0"/>
              </a:rPr>
              <a:t>Imagining an alternative.</a:t>
            </a:r>
          </a:p>
          <a:p>
            <a:pPr marL="285750" indent="-285750">
              <a:buFont typeface="Arial" panose="020B0604020202020204" pitchFamily="34" charset="0"/>
              <a:buChar char="•"/>
            </a:pPr>
            <a:r>
              <a:rPr lang="en-GB" sz="1800" dirty="0">
                <a:solidFill>
                  <a:srgbClr val="000000"/>
                </a:solidFill>
                <a:latin typeface="Arial" panose="020B0604020202020204" pitchFamily="34" charset="0"/>
              </a:rPr>
              <a:t>Dialogue mapping/argument mapping (Jeff Conklin).</a:t>
            </a:r>
          </a:p>
          <a:p>
            <a:pPr marL="285750" indent="-285750">
              <a:buFont typeface="Arial" panose="020B0604020202020204" pitchFamily="34" charset="0"/>
              <a:buChar char="•"/>
            </a:pPr>
            <a:r>
              <a:rPr lang="en-GB" sz="1800" dirty="0">
                <a:solidFill>
                  <a:srgbClr val="000000"/>
                </a:solidFill>
                <a:latin typeface="Arial" panose="020B0604020202020204" pitchFamily="34" charset="0"/>
              </a:rPr>
              <a:t>9 Whys (liberating structures).</a:t>
            </a:r>
          </a:p>
          <a:p>
            <a:r>
              <a:rPr lang="en-GB" sz="1800" dirty="0">
                <a:solidFill>
                  <a:srgbClr val="000000"/>
                </a:solidFill>
                <a:latin typeface="Arial" panose="020B0604020202020204" pitchFamily="34" charset="0"/>
              </a:rPr>
              <a:t>You will probably find it most useful to go through several iterations of breaking into small groups discussing an issue, then reforming as the whole workshop. In this way, you can get the benefit of multiple fresh ideas, whilst ensuring that the most relevant or important ideas are shared with all.</a:t>
            </a:r>
            <a:endParaRPr lang="en-GB" dirty="0"/>
          </a:p>
        </p:txBody>
      </p:sp>
      <p:sp>
        <p:nvSpPr>
          <p:cNvPr id="4" name="Slide Number Placeholder 3"/>
          <p:cNvSpPr>
            <a:spLocks noGrp="1"/>
          </p:cNvSpPr>
          <p:nvPr>
            <p:ph type="sldNum" sz="quarter" idx="5"/>
          </p:nvPr>
        </p:nvSpPr>
        <p:spPr/>
        <p:txBody>
          <a:bodyPr/>
          <a:lstStyle/>
          <a:p>
            <a:fld id="{C6F5B52C-9827-4319-BA46-4BE28C6D2FBD}" type="slidenum">
              <a:rPr lang="en-GB" smtClean="0"/>
              <a:t>39</a:t>
            </a:fld>
            <a:endParaRPr lang="en-GB"/>
          </a:p>
        </p:txBody>
      </p:sp>
    </p:spTree>
    <p:extLst>
      <p:ext uri="{BB962C8B-B14F-4D97-AF65-F5344CB8AC3E}">
        <p14:creationId xmlns:p14="http://schemas.microsoft.com/office/powerpoint/2010/main" val="343666676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Spend around 15 minutes on this activity.</a:t>
            </a:r>
          </a:p>
          <a:p>
            <a:r>
              <a:rPr lang="en-GB" dirty="0"/>
              <a:t>If you find yourself overrunning from the facilitated discussion, then you can drop this session and go straight into the break/lunch.</a:t>
            </a:r>
          </a:p>
        </p:txBody>
      </p:sp>
      <p:sp>
        <p:nvSpPr>
          <p:cNvPr id="4" name="Slide Number Placeholder 3"/>
          <p:cNvSpPr>
            <a:spLocks noGrp="1"/>
          </p:cNvSpPr>
          <p:nvPr>
            <p:ph type="sldNum" sz="quarter" idx="5"/>
          </p:nvPr>
        </p:nvSpPr>
        <p:spPr/>
        <p:txBody>
          <a:bodyPr/>
          <a:lstStyle/>
          <a:p>
            <a:fld id="{C6F5B52C-9827-4319-BA46-4BE28C6D2FBD}" type="slidenum">
              <a:rPr lang="en-GB" smtClean="0"/>
              <a:t>40</a:t>
            </a:fld>
            <a:endParaRPr lang="en-GB"/>
          </a:p>
        </p:txBody>
      </p:sp>
    </p:spTree>
    <p:extLst>
      <p:ext uri="{BB962C8B-B14F-4D97-AF65-F5344CB8AC3E}">
        <p14:creationId xmlns:p14="http://schemas.microsoft.com/office/powerpoint/2010/main" val="122933292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section is a placeholder for you to create slides for workshop techniques that you find useful and wish to introduce to the workshop attendees.</a:t>
            </a:r>
          </a:p>
          <a:p>
            <a:endParaRPr lang="en-GB" dirty="0"/>
          </a:p>
          <a:p>
            <a:r>
              <a:rPr lang="en-GB" dirty="0"/>
              <a:t>The above list is merely an example list. You should add or remove from that list, according to your own preferences.</a:t>
            </a:r>
          </a:p>
          <a:p>
            <a:endParaRPr lang="en-GB" dirty="0"/>
          </a:p>
          <a:p>
            <a:r>
              <a:rPr lang="en-GB" dirty="0"/>
              <a:t>I have put all these potential techniques in one place for convenience. However, I do not recommend having a dedicated or focused session, where you go through each of these techniques. Instead, introduce the workshop to these techniques as a 'drip feed' approach, when you judge that conditions within the workshop are appropriate.</a:t>
            </a:r>
          </a:p>
          <a:p>
            <a:endParaRPr lang="en-GB" dirty="0"/>
          </a:p>
          <a:p>
            <a:r>
              <a:rPr lang="en-GB" dirty="0"/>
              <a:t>Remember, each of the slides is merely a placeholder, for you to amend and fill in further.</a:t>
            </a:r>
          </a:p>
        </p:txBody>
      </p:sp>
      <p:sp>
        <p:nvSpPr>
          <p:cNvPr id="4" name="Slide Number Placeholder 3"/>
          <p:cNvSpPr>
            <a:spLocks noGrp="1"/>
          </p:cNvSpPr>
          <p:nvPr>
            <p:ph type="sldNum" sz="quarter" idx="5"/>
          </p:nvPr>
        </p:nvSpPr>
        <p:spPr/>
        <p:txBody>
          <a:bodyPr/>
          <a:lstStyle/>
          <a:p>
            <a:fld id="{C6F5B52C-9827-4319-BA46-4BE28C6D2FBD}" type="slidenum">
              <a:rPr lang="en-GB" smtClean="0"/>
              <a:t>41</a:t>
            </a:fld>
            <a:endParaRPr lang="en-GB"/>
          </a:p>
        </p:txBody>
      </p:sp>
    </p:spTree>
    <p:extLst>
      <p:ext uri="{BB962C8B-B14F-4D97-AF65-F5344CB8AC3E}">
        <p14:creationId xmlns:p14="http://schemas.microsoft.com/office/powerpoint/2010/main" val="372798966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800" dirty="0">
                <a:solidFill>
                  <a:srgbClr val="000000"/>
                </a:solidFill>
                <a:latin typeface="Arial" panose="020B0604020202020204" pitchFamily="34" charset="0"/>
              </a:rPr>
              <a:t>For more details of wicked questions, refer to the book, 'Liberating Structures', or the website.</a:t>
            </a:r>
          </a:p>
          <a:p>
            <a:endParaRPr lang="en-GB" sz="1800" dirty="0">
              <a:solidFill>
                <a:srgbClr val="000000"/>
              </a:solidFill>
              <a:latin typeface="Arial" panose="020B0604020202020204" pitchFamily="34" charset="0"/>
            </a:endParaRPr>
          </a:p>
          <a:p>
            <a:r>
              <a:rPr lang="en-GB" sz="1800" dirty="0">
                <a:solidFill>
                  <a:srgbClr val="000000"/>
                </a:solidFill>
                <a:latin typeface="Arial" panose="020B0604020202020204" pitchFamily="34" charset="0"/>
              </a:rPr>
              <a:t>Explain to workshop participants the idea of wicked questions – where you articulate the paradoxical challenge of a group must confront to succeed.</a:t>
            </a:r>
          </a:p>
          <a:p>
            <a:endParaRPr lang="en-GB" sz="1800" dirty="0">
              <a:solidFill>
                <a:srgbClr val="000000"/>
              </a:solidFill>
              <a:latin typeface="Arial" panose="020B0604020202020204" pitchFamily="34" charset="0"/>
            </a:endParaRPr>
          </a:p>
          <a:p>
            <a:r>
              <a:rPr lang="en-GB" sz="1800" dirty="0">
                <a:solidFill>
                  <a:srgbClr val="000000"/>
                </a:solidFill>
                <a:latin typeface="Arial" panose="020B0604020202020204" pitchFamily="34" charset="0"/>
              </a:rPr>
              <a:t>Next, get the workshop to practice with an example wicked question. An example from the liberating structures book is, "How is it that you are raising your children to be very loyal/attached to the family and very independent individuals simultaneously?"</a:t>
            </a:r>
          </a:p>
          <a:p>
            <a:endParaRPr lang="en-GB" sz="1800" dirty="0">
              <a:solidFill>
                <a:srgbClr val="000000"/>
              </a:solidFill>
              <a:latin typeface="Arial" panose="020B0604020202020204" pitchFamily="34" charset="0"/>
            </a:endParaRPr>
          </a:p>
          <a:p>
            <a:r>
              <a:rPr lang="en-GB" sz="1800" dirty="0">
                <a:solidFill>
                  <a:srgbClr val="000000"/>
                </a:solidFill>
                <a:latin typeface="Arial" panose="020B0604020202020204" pitchFamily="34" charset="0"/>
              </a:rPr>
              <a:t>After practising with an example, get the workshop attendees to suggest that own wicked questions related to technical debt (use 1-2-4-All). Next, use dot voting to select the most popular wicked question, then get the workshop to break down into small teams (or use 1-2-4-All) to explore the question.</a:t>
            </a:r>
          </a:p>
          <a:p>
            <a:endParaRPr lang="en-GB" sz="1800" dirty="0">
              <a:solidFill>
                <a:srgbClr val="000000"/>
              </a:solidFill>
              <a:latin typeface="Arial" panose="020B0604020202020204" pitchFamily="34" charset="0"/>
            </a:endParaRPr>
          </a:p>
          <a:p>
            <a:r>
              <a:rPr lang="en-GB" sz="1800" dirty="0">
                <a:solidFill>
                  <a:srgbClr val="000000"/>
                </a:solidFill>
                <a:latin typeface="Arial" panose="020B0604020202020204" pitchFamily="34" charset="0"/>
              </a:rPr>
              <a:t>Don't forget to record the ideas on post-its and put into a common area.</a:t>
            </a:r>
            <a:endParaRPr lang="en-GB" dirty="0"/>
          </a:p>
        </p:txBody>
      </p:sp>
      <p:sp>
        <p:nvSpPr>
          <p:cNvPr id="4" name="Slide Number Placeholder 3"/>
          <p:cNvSpPr>
            <a:spLocks noGrp="1"/>
          </p:cNvSpPr>
          <p:nvPr>
            <p:ph type="sldNum" sz="quarter" idx="5"/>
          </p:nvPr>
        </p:nvSpPr>
        <p:spPr/>
        <p:txBody>
          <a:bodyPr/>
          <a:lstStyle/>
          <a:p>
            <a:fld id="{C6F5B52C-9827-4319-BA46-4BE28C6D2FBD}" type="slidenum">
              <a:rPr lang="en-GB" smtClean="0"/>
              <a:t>42</a:t>
            </a:fld>
            <a:endParaRPr lang="en-GB"/>
          </a:p>
        </p:txBody>
      </p:sp>
    </p:spTree>
    <p:extLst>
      <p:ext uri="{BB962C8B-B14F-4D97-AF65-F5344CB8AC3E}">
        <p14:creationId xmlns:p14="http://schemas.microsoft.com/office/powerpoint/2010/main" val="288464027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15000"/>
              </a:lnSpc>
              <a:spcBef>
                <a:spcPts val="0"/>
              </a:spcBef>
              <a:spcAft>
                <a:spcPts val="1000"/>
              </a:spcAft>
              <a:buClrTx/>
              <a:buSzTx/>
              <a:buFontTx/>
              <a:buNone/>
              <a:tabLst/>
              <a:defRPr/>
            </a:pPr>
            <a:r>
              <a:rPr lang="en-GB" sz="1100" dirty="0">
                <a:solidFill>
                  <a:srgbClr val="000000"/>
                </a:solidFill>
                <a:latin typeface="Arial" panose="020B0604020202020204" pitchFamily="34" charset="0"/>
              </a:rPr>
              <a:t>For more details, refer to the book, 'Liberating Structures', or the website.</a:t>
            </a:r>
          </a:p>
          <a:p>
            <a:pPr>
              <a:lnSpc>
                <a:spcPct val="115000"/>
              </a:lnSpc>
              <a:spcAft>
                <a:spcPts val="1000"/>
              </a:spcAft>
            </a:pP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GB" sz="1100" dirty="0">
                <a:effectLst/>
                <a:latin typeface="Calibri" panose="020F0502020204030204" pitchFamily="34" charset="0"/>
                <a:ea typeface="Calibri" panose="020F0502020204030204" pitchFamily="34" charset="0"/>
                <a:cs typeface="Times New Roman" panose="02020603050405020304" pitchFamily="18" charset="0"/>
              </a:rPr>
              <a:t>TRIZ is about stopping counter-productive activities and behaviours it is ideally suited to the context of technical debt.</a:t>
            </a:r>
          </a:p>
          <a:p>
            <a:pPr>
              <a:lnSpc>
                <a:spcPct val="115000"/>
              </a:lnSpc>
              <a:spcAft>
                <a:spcPts val="1000"/>
              </a:spcAft>
            </a:pPr>
            <a:r>
              <a:rPr lang="en-GB" sz="1100" dirty="0">
                <a:effectLst/>
                <a:latin typeface="Calibri" panose="020F0502020204030204" pitchFamily="34" charset="0"/>
                <a:ea typeface="Calibri" panose="020F0502020204030204" pitchFamily="34" charset="0"/>
                <a:cs typeface="Times New Roman" panose="02020603050405020304" pitchFamily="18" charset="0"/>
              </a:rPr>
              <a:t>Once again, if participants are not familiar with the TRIZ technique, briefly explain the technique, then spend time walking through an example.</a:t>
            </a:r>
          </a:p>
          <a:p>
            <a:pPr marL="342900" lvl="0" indent="-342900">
              <a:lnSpc>
                <a:spcPct val="115000"/>
              </a:lnSpc>
              <a:buFont typeface="+mj-lt"/>
              <a:buAutoNum type="arabicPeriod"/>
            </a:pPr>
            <a:r>
              <a:rPr lang="en-GB" sz="1100" dirty="0">
                <a:effectLst/>
                <a:latin typeface="Calibri" panose="020F0502020204030204" pitchFamily="34" charset="0"/>
                <a:ea typeface="Calibri" panose="020F0502020204030204" pitchFamily="34" charset="0"/>
                <a:cs typeface="Times New Roman" panose="02020603050405020304" pitchFamily="18" charset="0"/>
              </a:rPr>
              <a:t>Begin by explaining that we are trying to identify all the things that we must </a:t>
            </a:r>
            <a:r>
              <a:rPr lang="en-GB" sz="1100" b="1" dirty="0">
                <a:effectLst/>
                <a:latin typeface="Calibri" panose="020F0502020204030204" pitchFamily="34" charset="0"/>
                <a:ea typeface="Calibri" panose="020F0502020204030204" pitchFamily="34" charset="0"/>
                <a:cs typeface="Times New Roman" panose="02020603050405020304" pitchFamily="18" charset="0"/>
              </a:rPr>
              <a:t>stop doing</a:t>
            </a:r>
            <a:r>
              <a:rPr lang="en-GB" sz="1100" dirty="0">
                <a:effectLst/>
                <a:latin typeface="Calibri" panose="020F0502020204030204" pitchFamily="34" charset="0"/>
                <a:ea typeface="Calibri" panose="020F0502020204030204" pitchFamily="34" charset="0"/>
                <a:cs typeface="Times New Roman" panose="02020603050405020304" pitchFamily="18" charset="0"/>
              </a:rPr>
              <a:t> to make progress on technical debt.</a:t>
            </a:r>
          </a:p>
          <a:p>
            <a:pPr marL="342900" lvl="0" indent="-342900">
              <a:lnSpc>
                <a:spcPct val="115000"/>
              </a:lnSpc>
              <a:buFont typeface="+mj-lt"/>
              <a:buAutoNum type="arabicPeriod"/>
            </a:pPr>
            <a:r>
              <a:rPr lang="en-GB" sz="1100" dirty="0">
                <a:effectLst/>
                <a:latin typeface="Calibri" panose="020F0502020204030204" pitchFamily="34" charset="0"/>
                <a:ea typeface="Calibri" panose="020F0502020204030204" pitchFamily="34" charset="0"/>
                <a:cs typeface="Times New Roman" panose="02020603050405020304" pitchFamily="18" charset="0"/>
              </a:rPr>
              <a:t>Explain that we will do this by identifying all the things that we could do to ensure the </a:t>
            </a:r>
            <a:r>
              <a:rPr lang="en-GB" sz="1100" i="1" dirty="0">
                <a:effectLst/>
                <a:latin typeface="Calibri" panose="020F0502020204030204" pitchFamily="34" charset="0"/>
                <a:ea typeface="Calibri" panose="020F0502020204030204" pitchFamily="34" charset="0"/>
                <a:cs typeface="Times New Roman" panose="02020603050405020304" pitchFamily="18" charset="0"/>
              </a:rPr>
              <a:t>worst possible outcome</a:t>
            </a:r>
            <a:r>
              <a:rPr lang="en-GB" sz="1100" dirty="0">
                <a:effectLst/>
                <a:latin typeface="Calibri" panose="020F0502020204030204" pitchFamily="34" charset="0"/>
                <a:ea typeface="Calibri" panose="020F0502020204030204" pitchFamily="34" charset="0"/>
                <a:cs typeface="Times New Roman" panose="02020603050405020304" pitchFamily="18" charset="0"/>
              </a:rPr>
              <a:t> with respect to technical debt.</a:t>
            </a:r>
          </a:p>
          <a:p>
            <a:pPr marL="342900" lvl="0" indent="-342900">
              <a:lnSpc>
                <a:spcPct val="115000"/>
              </a:lnSpc>
              <a:buFont typeface="+mj-lt"/>
              <a:buAutoNum type="arabicPeriod"/>
            </a:pPr>
            <a:r>
              <a:rPr lang="en-GB" sz="1100" dirty="0">
                <a:effectLst/>
                <a:latin typeface="Calibri" panose="020F0502020204030204" pitchFamily="34" charset="0"/>
                <a:ea typeface="Calibri" panose="020F0502020204030204" pitchFamily="34" charset="0"/>
                <a:cs typeface="Times New Roman" panose="02020603050405020304" pitchFamily="18" charset="0"/>
              </a:rPr>
              <a:t>If you would like to, give the participants a potentially humorous example. For myself, I might suggest – ‘how could I absolutely guarantee that my two daughters will one day dump me in a horrible old People’s home and never come visit me?’ Suggestions could be items such as:</a:t>
            </a:r>
          </a:p>
          <a:p>
            <a:pPr marL="742950" lvl="1" indent="-285750">
              <a:lnSpc>
                <a:spcPct val="115000"/>
              </a:lnSpc>
              <a:buFont typeface="Symbol" panose="05050102010706020507" pitchFamily="18" charset="2"/>
              <a:buChar char=""/>
            </a:pPr>
            <a:r>
              <a:rPr lang="en-GB" sz="1100" dirty="0">
                <a:effectLst/>
                <a:latin typeface="Calibri" panose="020F0502020204030204" pitchFamily="34" charset="0"/>
                <a:ea typeface="Calibri" panose="020F0502020204030204" pitchFamily="34" charset="0"/>
                <a:cs typeface="Times New Roman" panose="02020603050405020304" pitchFamily="18" charset="0"/>
              </a:rPr>
              <a:t>Always forget their birthdays.</a:t>
            </a:r>
          </a:p>
          <a:p>
            <a:pPr marL="742950" lvl="1" indent="-285750">
              <a:lnSpc>
                <a:spcPct val="115000"/>
              </a:lnSpc>
              <a:buFont typeface="Symbol" panose="05050102010706020507" pitchFamily="18" charset="2"/>
              <a:buChar char=""/>
            </a:pPr>
            <a:r>
              <a:rPr lang="en-GB" sz="1100" dirty="0">
                <a:effectLst/>
                <a:latin typeface="Calibri" panose="020F0502020204030204" pitchFamily="34" charset="0"/>
                <a:ea typeface="Calibri" panose="020F0502020204030204" pitchFamily="34" charset="0"/>
                <a:cs typeface="Times New Roman" panose="02020603050405020304" pitchFamily="18" charset="0"/>
              </a:rPr>
              <a:t>Mix the names up.</a:t>
            </a:r>
          </a:p>
          <a:p>
            <a:pPr marL="742950" lvl="1" indent="-285750">
              <a:lnSpc>
                <a:spcPct val="115000"/>
              </a:lnSpc>
              <a:buFont typeface="Symbol" panose="05050102010706020507" pitchFamily="18" charset="2"/>
              <a:buChar char=""/>
            </a:pPr>
            <a:r>
              <a:rPr lang="en-GB" sz="1100" dirty="0">
                <a:effectLst/>
                <a:latin typeface="Calibri" panose="020F0502020204030204" pitchFamily="34" charset="0"/>
                <a:ea typeface="Calibri" panose="020F0502020204030204" pitchFamily="34" charset="0"/>
                <a:cs typeface="Times New Roman" panose="02020603050405020304" pitchFamily="18" charset="0"/>
              </a:rPr>
              <a:t>Get really cranky as you get older.</a:t>
            </a:r>
          </a:p>
          <a:p>
            <a:pPr marL="742950" lvl="1" indent="-285750">
              <a:lnSpc>
                <a:spcPct val="115000"/>
              </a:lnSpc>
              <a:buFont typeface="Symbol" panose="05050102010706020507" pitchFamily="18" charset="2"/>
              <a:buChar char=""/>
            </a:pPr>
            <a:r>
              <a:rPr lang="en-GB" sz="1100" dirty="0">
                <a:effectLst/>
                <a:latin typeface="Calibri" panose="020F0502020204030204" pitchFamily="34" charset="0"/>
                <a:ea typeface="Calibri" panose="020F0502020204030204" pitchFamily="34" charset="0"/>
                <a:cs typeface="Times New Roman" panose="02020603050405020304" pitchFamily="18" charset="0"/>
              </a:rPr>
              <a:t>And so on.</a:t>
            </a:r>
          </a:p>
          <a:p>
            <a:pPr marL="342900" lvl="0" indent="-342900">
              <a:lnSpc>
                <a:spcPct val="115000"/>
              </a:lnSpc>
              <a:buFont typeface="+mj-lt"/>
              <a:buAutoNum type="arabicPeriod"/>
            </a:pPr>
            <a:r>
              <a:rPr lang="en-GB" sz="1100" dirty="0">
                <a:effectLst/>
                <a:latin typeface="Calibri" panose="020F0502020204030204" pitchFamily="34" charset="0"/>
                <a:ea typeface="Calibri" panose="020F0502020204030204" pitchFamily="34" charset="0"/>
                <a:cs typeface="Times New Roman" panose="02020603050405020304" pitchFamily="18" charset="0"/>
              </a:rPr>
              <a:t>If you feel the workshop participants need a warmup, get them to divide into pairs and work on a non-threatening example for two minutes.</a:t>
            </a:r>
          </a:p>
          <a:p>
            <a:pPr marL="342900" lvl="0" indent="-342900">
              <a:lnSpc>
                <a:spcPct val="115000"/>
              </a:lnSpc>
              <a:spcAft>
                <a:spcPts val="1000"/>
              </a:spcAft>
              <a:buFont typeface="+mj-lt"/>
              <a:buAutoNum type="arabicPeriod"/>
            </a:pPr>
            <a:r>
              <a:rPr lang="en-GB" sz="1100" dirty="0">
                <a:effectLst/>
                <a:latin typeface="Calibri" panose="020F0502020204030204" pitchFamily="34" charset="0"/>
                <a:ea typeface="Calibri" panose="020F0502020204030204" pitchFamily="34" charset="0"/>
                <a:cs typeface="Times New Roman" panose="02020603050405020304" pitchFamily="18" charset="0"/>
              </a:rPr>
              <a:t>Now, do this for real. Get the workshop to break into groups of 4 – 7. Set the workshop participants the following question, or a similar, more focused one:</a:t>
            </a:r>
          </a:p>
          <a:p>
            <a:pPr marL="457200">
              <a:lnSpc>
                <a:spcPct val="115000"/>
              </a:lnSpc>
              <a:spcAft>
                <a:spcPts val="1000"/>
              </a:spcAft>
            </a:pPr>
            <a:r>
              <a:rPr lang="en-GB" sz="1100" dirty="0">
                <a:effectLst/>
                <a:latin typeface="Calibri" panose="020F0502020204030204" pitchFamily="34" charset="0"/>
                <a:ea typeface="Calibri" panose="020F0502020204030204" pitchFamily="34" charset="0"/>
                <a:cs typeface="Times New Roman" panose="02020603050405020304" pitchFamily="18" charset="0"/>
              </a:rPr>
              <a:t>“How can we make sure we build an IT system that is so full of technical debt that we cannot make any modifications without doing major rework?”</a:t>
            </a:r>
          </a:p>
          <a:p>
            <a:pPr marL="457200">
              <a:lnSpc>
                <a:spcPct val="115000"/>
              </a:lnSpc>
              <a:spcAft>
                <a:spcPts val="1000"/>
              </a:spcAft>
            </a:pPr>
            <a:r>
              <a:rPr lang="en-GB" sz="1100" dirty="0">
                <a:effectLst/>
                <a:latin typeface="Calibri" panose="020F0502020204030204" pitchFamily="34" charset="0"/>
                <a:ea typeface="Calibri" panose="020F0502020204030204" pitchFamily="34" charset="0"/>
                <a:cs typeface="Times New Roman" panose="02020603050405020304" pitchFamily="18" charset="0"/>
              </a:rPr>
              <a:t>If you want the workshop to come up with their own question, let them brainstorm for a few minutes then choose their preferred question.</a:t>
            </a:r>
          </a:p>
          <a:p>
            <a:pPr marL="342900" lvl="0" indent="-342900">
              <a:lnSpc>
                <a:spcPct val="115000"/>
              </a:lnSpc>
              <a:buFont typeface="+mj-lt"/>
              <a:buAutoNum type="arabicPeriod"/>
            </a:pPr>
            <a:r>
              <a:rPr lang="en-GB" sz="1100" dirty="0">
                <a:effectLst/>
                <a:latin typeface="Calibri" panose="020F0502020204030204" pitchFamily="34" charset="0"/>
                <a:ea typeface="Calibri" panose="020F0502020204030204" pitchFamily="34" charset="0"/>
                <a:cs typeface="Times New Roman" panose="02020603050405020304" pitchFamily="18" charset="0"/>
              </a:rPr>
              <a:t>Get each group to use the 1-2-4-All technique to create a first list of all the things it could do to ensure that it achieves this unwanted result. (10 minutes.)</a:t>
            </a:r>
          </a:p>
          <a:p>
            <a:pPr marL="342900" lvl="0" indent="-342900">
              <a:lnSpc>
                <a:spcPct val="115000"/>
              </a:lnSpc>
              <a:buFont typeface="+mj-lt"/>
              <a:buAutoNum type="arabicPeriod"/>
            </a:pPr>
            <a:r>
              <a:rPr lang="en-GB" sz="1100" dirty="0">
                <a:effectLst/>
                <a:latin typeface="Calibri" panose="020F0502020204030204" pitchFamily="34" charset="0"/>
                <a:ea typeface="Calibri" panose="020F0502020204030204" pitchFamily="34" charset="0"/>
                <a:cs typeface="Times New Roman" panose="02020603050405020304" pitchFamily="18" charset="0"/>
              </a:rPr>
              <a:t>Now get each group to use the 1-2-4-All technique to create a second list, this one of items that resemble items in the first list. (10 minutes.)</a:t>
            </a:r>
          </a:p>
          <a:p>
            <a:pPr marL="342900" lvl="0" indent="-342900">
              <a:lnSpc>
                <a:spcPct val="115000"/>
              </a:lnSpc>
              <a:buFont typeface="+mj-lt"/>
              <a:buAutoNum type="arabicPeriod"/>
            </a:pPr>
            <a:r>
              <a:rPr lang="en-GB" sz="1100" dirty="0">
                <a:effectLst/>
                <a:latin typeface="Calibri" panose="020F0502020204030204" pitchFamily="34" charset="0"/>
                <a:ea typeface="Calibri" panose="020F0502020204030204" pitchFamily="34" charset="0"/>
                <a:cs typeface="Times New Roman" panose="02020603050405020304" pitchFamily="18" charset="0"/>
              </a:rPr>
              <a:t>Next, get each group to look at each item on the second list and determine what steps they can take that will help stop this unwanted activity.</a:t>
            </a:r>
          </a:p>
          <a:p>
            <a:pPr marL="342900" lvl="0" indent="-342900">
              <a:lnSpc>
                <a:spcPct val="115000"/>
              </a:lnSpc>
              <a:spcAft>
                <a:spcPts val="1000"/>
              </a:spcAft>
              <a:buFont typeface="+mj-lt"/>
              <a:buAutoNum type="arabicPeriod"/>
            </a:pPr>
            <a:r>
              <a:rPr lang="en-GB" sz="1100" dirty="0">
                <a:effectLst/>
                <a:latin typeface="Calibri" panose="020F0502020204030204" pitchFamily="34" charset="0"/>
                <a:ea typeface="Calibri" panose="020F0502020204030204" pitchFamily="34" charset="0"/>
                <a:cs typeface="Times New Roman" panose="02020603050405020304" pitchFamily="18" charset="0"/>
              </a:rPr>
              <a:t>Finally, get each group to showcase their results to the rest of the workshop.</a:t>
            </a:r>
          </a:p>
          <a:p>
            <a:pPr>
              <a:lnSpc>
                <a:spcPct val="115000"/>
              </a:lnSpc>
              <a:spcAft>
                <a:spcPts val="1000"/>
              </a:spcAft>
            </a:pPr>
            <a:r>
              <a:rPr lang="en-GB" sz="1100" dirty="0">
                <a:effectLst/>
                <a:latin typeface="Calibri" panose="020F0502020204030204" pitchFamily="34" charset="0"/>
                <a:ea typeface="Calibri" panose="020F0502020204030204" pitchFamily="34" charset="0"/>
                <a:cs typeface="Times New Roman" panose="02020603050405020304" pitchFamily="18" charset="0"/>
              </a:rPr>
              <a:t>Be prepared for some controversy over items, when the groups discuss their results. For example, if one group has come up with a first list result like, ‘Never fund project unless it is badly underestimated’, individuals in other groups who are closely associated with the estimation may seek to counter with comments about how difficult it is to correctly estimate project.</a:t>
            </a:r>
          </a:p>
          <a:p>
            <a:pPr>
              <a:lnSpc>
                <a:spcPct val="115000"/>
              </a:lnSpc>
              <a:spcAft>
                <a:spcPts val="1000"/>
              </a:spcAft>
            </a:pPr>
            <a:r>
              <a:rPr lang="en-GB" sz="1100" dirty="0">
                <a:effectLst/>
                <a:latin typeface="Calibri" panose="020F0502020204030204" pitchFamily="34" charset="0"/>
                <a:ea typeface="Calibri" panose="020F0502020204030204" pitchFamily="34" charset="0"/>
                <a:cs typeface="Times New Roman" panose="02020603050405020304" pitchFamily="18" charset="0"/>
              </a:rPr>
              <a:t>Just how far to allow these discussions to go is very much a judgement call for yourself. You do want these contradictions to be surfaced. However, once surfaced and captured, you should avoid spending too much time, energy, and goodwill circling around the same issue.</a:t>
            </a:r>
          </a:p>
          <a:p>
            <a:endParaRPr lang="en-GB" dirty="0"/>
          </a:p>
        </p:txBody>
      </p:sp>
      <p:sp>
        <p:nvSpPr>
          <p:cNvPr id="4" name="Slide Number Placeholder 3"/>
          <p:cNvSpPr>
            <a:spLocks noGrp="1"/>
          </p:cNvSpPr>
          <p:nvPr>
            <p:ph type="sldNum" sz="quarter" idx="5"/>
          </p:nvPr>
        </p:nvSpPr>
        <p:spPr/>
        <p:txBody>
          <a:bodyPr/>
          <a:lstStyle/>
          <a:p>
            <a:fld id="{C6F5B52C-9827-4319-BA46-4BE28C6D2FBD}" type="slidenum">
              <a:rPr lang="en-GB" smtClean="0"/>
              <a:t>43</a:t>
            </a:fld>
            <a:endParaRPr lang="en-GB"/>
          </a:p>
        </p:txBody>
      </p:sp>
    </p:spTree>
    <p:extLst>
      <p:ext uri="{BB962C8B-B14F-4D97-AF65-F5344CB8AC3E}">
        <p14:creationId xmlns:p14="http://schemas.microsoft.com/office/powerpoint/2010/main" val="26813628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800" dirty="0">
                <a:solidFill>
                  <a:srgbClr val="000000"/>
                </a:solidFill>
                <a:latin typeface="Arial" panose="020B0604020202020204" pitchFamily="34" charset="0"/>
              </a:rPr>
              <a:t>PMI is from Edward </a:t>
            </a:r>
            <a:r>
              <a:rPr lang="en-GB" sz="1800" dirty="0" err="1">
                <a:solidFill>
                  <a:srgbClr val="000000"/>
                </a:solidFill>
                <a:latin typeface="Arial" panose="020B0604020202020204" pitchFamily="34" charset="0"/>
              </a:rPr>
              <a:t>DeBono</a:t>
            </a:r>
            <a:r>
              <a:rPr lang="en-GB" sz="1800" dirty="0">
                <a:solidFill>
                  <a:srgbClr val="000000"/>
                </a:solidFill>
                <a:latin typeface="Arial" panose="020B0604020202020204" pitchFamily="34" charset="0"/>
              </a:rPr>
              <a:t>. It means plus, minus, interesting.</a:t>
            </a:r>
          </a:p>
          <a:p>
            <a:r>
              <a:rPr lang="en-GB" sz="1800" dirty="0">
                <a:solidFill>
                  <a:srgbClr val="000000"/>
                </a:solidFill>
                <a:latin typeface="Arial" panose="020B0604020202020204" pitchFamily="34" charset="0"/>
              </a:rPr>
              <a:t>The idea is that you take an idea or suggestion then consider the positive aspects of it, the negative aspects of it, then the interesting aspects of it.</a:t>
            </a:r>
            <a:endParaRPr lang="en-GB" dirty="0"/>
          </a:p>
        </p:txBody>
      </p:sp>
      <p:sp>
        <p:nvSpPr>
          <p:cNvPr id="4" name="Slide Number Placeholder 3"/>
          <p:cNvSpPr>
            <a:spLocks noGrp="1"/>
          </p:cNvSpPr>
          <p:nvPr>
            <p:ph type="sldNum" sz="quarter" idx="5"/>
          </p:nvPr>
        </p:nvSpPr>
        <p:spPr/>
        <p:txBody>
          <a:bodyPr/>
          <a:lstStyle/>
          <a:p>
            <a:fld id="{C6F5B52C-9827-4319-BA46-4BE28C6D2FBD}" type="slidenum">
              <a:rPr lang="en-GB" smtClean="0"/>
              <a:t>44</a:t>
            </a:fld>
            <a:endParaRPr lang="en-GB"/>
          </a:p>
        </p:txBody>
      </p:sp>
    </p:spTree>
    <p:extLst>
      <p:ext uri="{BB962C8B-B14F-4D97-AF65-F5344CB8AC3E}">
        <p14:creationId xmlns:p14="http://schemas.microsoft.com/office/powerpoint/2010/main" val="78187383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spcAft>
                <a:spcPts val="10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Before everybody in your workshop gets too carried away about removing things, you need to offer a word of caution. Two words, actually. Chesterton’s fence.</a:t>
            </a:r>
          </a:p>
          <a:p>
            <a:pPr>
              <a:lnSpc>
                <a:spcPct val="115000"/>
              </a:lnSpc>
              <a:spcAft>
                <a:spcPts val="1000"/>
              </a:spcAft>
            </a:pP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If you have time, talk the workshop participants through an anecdote of Chesterton's fence. Either use one from your own experience, or use the anecdote given in the book.</a:t>
            </a:r>
          </a:p>
          <a:p>
            <a:pPr>
              <a:lnSpc>
                <a:spcPct val="115000"/>
              </a:lnSpc>
              <a:spcAft>
                <a:spcPts val="1000"/>
              </a:spcAft>
            </a:pP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Show the workshop participants a slide depicting a fence that cuts across a road for no obvious reason, then use it to explain the concept of Chesterton’s fence. Follow this with a slide containing Chesterton’s quotation:</a:t>
            </a:r>
          </a:p>
          <a:p>
            <a:pPr marL="273685" marR="273685" algn="just">
              <a:lnSpc>
                <a:spcPct val="115000"/>
              </a:lnSpc>
              <a:spcBef>
                <a:spcPts val="1800"/>
              </a:spcBef>
              <a:tabLst>
                <a:tab pos="219710" algn="l"/>
              </a:tabLst>
            </a:pPr>
            <a:r>
              <a:rPr lang="en-GB" sz="1800" i="1" dirty="0">
                <a:effectLst/>
                <a:latin typeface="Utopia"/>
                <a:ea typeface="Calibri" panose="020F0502020204030204" pitchFamily="34" charset="0"/>
                <a:cs typeface="Times New Roman" panose="02020603050405020304" pitchFamily="18" charset="0"/>
              </a:rPr>
              <a:t>“In the matter of reforming things, as distinct from deforming them, there is one plain and simple principle… Let us say, for the sake of simplicity offence or gate is directed across a road.</a:t>
            </a:r>
          </a:p>
          <a:p>
            <a:pPr marL="273685" marR="273685" algn="just">
              <a:lnSpc>
                <a:spcPct val="115000"/>
              </a:lnSpc>
              <a:tabLst>
                <a:tab pos="219710" algn="l"/>
              </a:tabLst>
            </a:pPr>
            <a:r>
              <a:rPr lang="en-GB" sz="1800" i="1" dirty="0">
                <a:effectLst/>
                <a:latin typeface="Utopia"/>
                <a:ea typeface="Calibri" panose="020F0502020204030204" pitchFamily="34" charset="0"/>
                <a:cs typeface="Times New Roman" panose="02020603050405020304" pitchFamily="18" charset="0"/>
              </a:rPr>
              <a:t>The more modern type of reformer goes gaily up to it and says, ‘I don’t see the use of this; let us clear it away.’ To which the more intelligent type of reformer will do well to answer: ‘if you don’t see the use of it, I certainly won’t let you clear it away. Go away and think. Then, when you come back and tell me that you do see the use of it, I may allow you to destroy it’.”</a:t>
            </a:r>
          </a:p>
          <a:p>
            <a:pPr marL="342900" marR="273685" lvl="0" indent="-342900" algn="just">
              <a:lnSpc>
                <a:spcPct val="115000"/>
              </a:lnSpc>
              <a:spcAft>
                <a:spcPts val="1200"/>
              </a:spcAft>
              <a:buFont typeface="Utopia"/>
              <a:buChar char="-"/>
              <a:tabLst>
                <a:tab pos="219710" algn="l"/>
              </a:tabLst>
            </a:pPr>
            <a:r>
              <a:rPr lang="en-GB" sz="1800" i="1" dirty="0">
                <a:effectLst/>
                <a:latin typeface="Utopia"/>
                <a:ea typeface="Calibri" panose="020F0502020204030204" pitchFamily="34" charset="0"/>
                <a:cs typeface="Times New Roman" panose="02020603050405020304" pitchFamily="18" charset="0"/>
              </a:rPr>
              <a:t>G. K. Chesterton.</a:t>
            </a:r>
          </a:p>
          <a:p>
            <a:pPr>
              <a:lnSpc>
                <a:spcPct val="115000"/>
              </a:lnSpc>
              <a:spcAft>
                <a:spcPts val="10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Chesterton’s fence is the principle that changes should not be made until the reasoning for the current set-up is fully understood.</a:t>
            </a:r>
          </a:p>
          <a:p>
            <a:pPr>
              <a:lnSpc>
                <a:spcPct val="115000"/>
              </a:lnSpc>
              <a:spcAft>
                <a:spcPts val="10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Next, caveat the above sentiment by pointing out that within IT there are lots of things that are there for reasons that no one in the organisation can remember. However, unlike Chesterton’s fence, there are often no longer any good reasons for having the fence present.</a:t>
            </a:r>
          </a:p>
          <a:p>
            <a:pPr>
              <a:lnSpc>
                <a:spcPct val="115000"/>
              </a:lnSpc>
              <a:spcAft>
                <a:spcPts val="10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Get the team to spend 10 minutes in a 1-2-4-All to discuss this conundrum and, with potential approaches. Capture the potential approaches on a whiteboard or post-it notes.</a:t>
            </a:r>
          </a:p>
          <a:p>
            <a:pPr>
              <a:lnSpc>
                <a:spcPct val="115000"/>
              </a:lnSpc>
              <a:spcAft>
                <a:spcPts val="1000"/>
              </a:spcAft>
            </a:pP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sp>
        <p:nvSpPr>
          <p:cNvPr id="4" name="Slide Number Placeholder 3"/>
          <p:cNvSpPr>
            <a:spLocks noGrp="1"/>
          </p:cNvSpPr>
          <p:nvPr>
            <p:ph type="sldNum" sz="quarter" idx="5"/>
          </p:nvPr>
        </p:nvSpPr>
        <p:spPr/>
        <p:txBody>
          <a:bodyPr/>
          <a:lstStyle/>
          <a:p>
            <a:fld id="{C6F5B52C-9827-4319-BA46-4BE28C6D2FBD}" type="slidenum">
              <a:rPr lang="en-GB" smtClean="0"/>
              <a:t>45</a:t>
            </a:fld>
            <a:endParaRPr lang="en-GB"/>
          </a:p>
        </p:txBody>
      </p:sp>
    </p:spTree>
    <p:extLst>
      <p:ext uri="{BB962C8B-B14F-4D97-AF65-F5344CB8AC3E}">
        <p14:creationId xmlns:p14="http://schemas.microsoft.com/office/powerpoint/2010/main" val="314996828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spcAft>
                <a:spcPts val="10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Your workshop now has the following outputs:</a:t>
            </a:r>
          </a:p>
          <a:p>
            <a:pPr marL="342900" lvl="0" indent="-342900">
              <a:lnSpc>
                <a:spcPct val="115000"/>
              </a:lnSpc>
              <a:buFont typeface="Symbol" panose="05050102010706020507" pitchFamily="18" charset="2"/>
              <a:buChar char=""/>
            </a:pPr>
            <a:r>
              <a:rPr lang="en-GB" sz="1800" dirty="0">
                <a:effectLst/>
                <a:latin typeface="Calibri" panose="020F0502020204030204" pitchFamily="34" charset="0"/>
                <a:ea typeface="Calibri" panose="020F0502020204030204" pitchFamily="34" charset="0"/>
                <a:cs typeface="Times New Roman" panose="02020603050405020304" pitchFamily="18" charset="0"/>
              </a:rPr>
              <a:t>Your list of wicked questions, plus any insights and possibilities that have revealed themselves through the question exploration.</a:t>
            </a:r>
          </a:p>
          <a:p>
            <a:pPr marL="342900" lvl="0" indent="-342900">
              <a:lnSpc>
                <a:spcPct val="115000"/>
              </a:lnSpc>
              <a:buFont typeface="Symbol" panose="05050102010706020507" pitchFamily="18" charset="2"/>
              <a:buChar char=""/>
            </a:pPr>
            <a:r>
              <a:rPr lang="en-GB" sz="1800" dirty="0">
                <a:effectLst/>
                <a:latin typeface="Calibri" panose="020F0502020204030204" pitchFamily="34" charset="0"/>
                <a:ea typeface="Calibri" panose="020F0502020204030204" pitchFamily="34" charset="0"/>
                <a:cs typeface="Times New Roman" panose="02020603050405020304" pitchFamily="18" charset="0"/>
              </a:rPr>
              <a:t>Your first list, of ways to achieve the unwanted result, plus your second list, of items the organisation does that resemble the first list.</a:t>
            </a:r>
          </a:p>
          <a:p>
            <a:pPr marL="342900" lvl="0" indent="-342900">
              <a:lnSpc>
                <a:spcPct val="115000"/>
              </a:lnSpc>
              <a:spcAft>
                <a:spcPts val="1000"/>
              </a:spcAft>
              <a:buFont typeface="Symbol" panose="05050102010706020507" pitchFamily="18" charset="2"/>
              <a:buChar char=""/>
            </a:pPr>
            <a:r>
              <a:rPr lang="en-GB" sz="1800" dirty="0">
                <a:effectLst/>
                <a:latin typeface="Calibri" panose="020F0502020204030204" pitchFamily="34" charset="0"/>
                <a:ea typeface="Calibri" panose="020F0502020204030204" pitchFamily="34" charset="0"/>
                <a:cs typeface="Times New Roman" panose="02020603050405020304" pitchFamily="18" charset="0"/>
              </a:rPr>
              <a:t>Insights and comments from demonstrating the dynamic models.</a:t>
            </a:r>
          </a:p>
          <a:p>
            <a:pPr>
              <a:lnSpc>
                <a:spcPct val="115000"/>
              </a:lnSpc>
              <a:spcAft>
                <a:spcPts val="10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Now your workshop is ready to begin imagining ways of working that will result in less technical debt.</a:t>
            </a:r>
          </a:p>
          <a:p>
            <a:pPr>
              <a:lnSpc>
                <a:spcPct val="115000"/>
              </a:lnSpc>
              <a:spcAft>
                <a:spcPts val="10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Use the output from the earlier sessions to construct a whiteboard list of candidate solutions. Remember, technical debt is a wicked problem that has probably built up within your organisation over a long period of time. Moreover, its buildup has enabled individuals in the organisation to benefit, including some of those in the room now. Therefore, you are looking for new ways of working, rather than apportioning blame.</a:t>
            </a:r>
          </a:p>
          <a:p>
            <a:pPr>
              <a:lnSpc>
                <a:spcPct val="115000"/>
              </a:lnSpc>
              <a:spcAft>
                <a:spcPts val="10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Also, you are not going to solve all the organisation’s technical debt problems either instantly or painlessly. What you can do though is take a step towards reduced technical debt, even if it is a small step.</a:t>
            </a:r>
          </a:p>
          <a:p>
            <a:pPr>
              <a:lnSpc>
                <a:spcPct val="115000"/>
              </a:lnSpc>
              <a:spcAft>
                <a:spcPts val="10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Once you have created the list of candidate solutions, ask the workshop members to evaluate the solutions against a set of criteria. You can create your own, or use a list like the one below:</a:t>
            </a:r>
          </a:p>
          <a:p>
            <a:pPr marL="342900" lvl="0" indent="-342900">
              <a:lnSpc>
                <a:spcPct val="115000"/>
              </a:lnSpc>
              <a:buFont typeface="Symbol" panose="05050102010706020507" pitchFamily="18" charset="2"/>
              <a:buChar char=""/>
            </a:pPr>
            <a:r>
              <a:rPr lang="en-GB" sz="1800" dirty="0">
                <a:effectLst/>
                <a:latin typeface="Calibri" panose="020F0502020204030204" pitchFamily="34" charset="0"/>
                <a:ea typeface="Calibri" panose="020F0502020204030204" pitchFamily="34" charset="0"/>
                <a:cs typeface="Times New Roman" panose="02020603050405020304" pitchFamily="18" charset="0"/>
              </a:rPr>
              <a:t>Impact.</a:t>
            </a:r>
          </a:p>
          <a:p>
            <a:pPr marL="342900" lvl="0" indent="-342900">
              <a:lnSpc>
                <a:spcPct val="115000"/>
              </a:lnSpc>
              <a:buFont typeface="Symbol" panose="05050102010706020507" pitchFamily="18" charset="2"/>
              <a:buChar char=""/>
            </a:pPr>
            <a:r>
              <a:rPr lang="en-GB" sz="1800" dirty="0">
                <a:effectLst/>
                <a:latin typeface="Calibri" panose="020F0502020204030204" pitchFamily="34" charset="0"/>
                <a:ea typeface="Calibri" panose="020F0502020204030204" pitchFamily="34" charset="0"/>
                <a:cs typeface="Times New Roman" panose="02020603050405020304" pitchFamily="18" charset="0"/>
              </a:rPr>
              <a:t>Ease of doing.</a:t>
            </a:r>
          </a:p>
          <a:p>
            <a:pPr marL="342900" lvl="0" indent="-342900">
              <a:lnSpc>
                <a:spcPct val="115000"/>
              </a:lnSpc>
              <a:buFont typeface="Symbol" panose="05050102010706020507" pitchFamily="18" charset="2"/>
              <a:buChar char=""/>
            </a:pPr>
            <a:r>
              <a:rPr lang="en-GB" sz="1800" dirty="0">
                <a:effectLst/>
                <a:latin typeface="Calibri" panose="020F0502020204030204" pitchFamily="34" charset="0"/>
                <a:ea typeface="Calibri" panose="020F0502020204030204" pitchFamily="34" charset="0"/>
                <a:cs typeface="Times New Roman" panose="02020603050405020304" pitchFamily="18" charset="0"/>
              </a:rPr>
              <a:t>Coordination with others required.</a:t>
            </a:r>
          </a:p>
          <a:p>
            <a:pPr marL="342900" lvl="0" indent="-342900">
              <a:lnSpc>
                <a:spcPct val="115000"/>
              </a:lnSpc>
              <a:buFont typeface="Symbol" panose="05050102010706020507" pitchFamily="18" charset="2"/>
              <a:buChar char=""/>
            </a:pPr>
            <a:r>
              <a:rPr lang="en-GB" sz="1800" dirty="0">
                <a:effectLst/>
                <a:latin typeface="Calibri" panose="020F0502020204030204" pitchFamily="34" charset="0"/>
                <a:ea typeface="Calibri" panose="020F0502020204030204" pitchFamily="34" charset="0"/>
                <a:cs typeface="Times New Roman" panose="02020603050405020304" pitchFamily="18" charset="0"/>
              </a:rPr>
              <a:t>Risk.</a:t>
            </a:r>
          </a:p>
          <a:p>
            <a:pPr marL="342900" lvl="0" indent="-342900">
              <a:lnSpc>
                <a:spcPct val="115000"/>
              </a:lnSpc>
              <a:buFont typeface="Symbol" panose="05050102010706020507" pitchFamily="18" charset="2"/>
              <a:buChar char=""/>
            </a:pPr>
            <a:r>
              <a:rPr lang="en-GB" sz="1800" dirty="0">
                <a:effectLst/>
                <a:latin typeface="Calibri" panose="020F0502020204030204" pitchFamily="34" charset="0"/>
                <a:ea typeface="Calibri" panose="020F0502020204030204" pitchFamily="34" charset="0"/>
                <a:cs typeface="Times New Roman" panose="02020603050405020304" pitchFamily="18" charset="0"/>
              </a:rPr>
              <a:t>Budget required.</a:t>
            </a:r>
          </a:p>
          <a:p>
            <a:pPr marL="342900" lvl="0" indent="-342900">
              <a:lnSpc>
                <a:spcPct val="115000"/>
              </a:lnSpc>
              <a:spcAft>
                <a:spcPts val="1000"/>
              </a:spcAft>
              <a:buFont typeface="Symbol" panose="05050102010706020507" pitchFamily="18" charset="2"/>
              <a:buChar char=""/>
            </a:pPr>
            <a:r>
              <a:rPr lang="en-GB" sz="1800" dirty="0">
                <a:effectLst/>
                <a:latin typeface="Calibri" panose="020F0502020204030204" pitchFamily="34" charset="0"/>
                <a:ea typeface="Calibri" panose="020F0502020204030204" pitchFamily="34" charset="0"/>
                <a:cs typeface="Times New Roman" panose="02020603050405020304" pitchFamily="18" charset="0"/>
              </a:rPr>
              <a:t>Long-term/short-term.</a:t>
            </a:r>
          </a:p>
          <a:p>
            <a:pPr>
              <a:lnSpc>
                <a:spcPct val="115000"/>
              </a:lnSpc>
              <a:spcAft>
                <a:spcPts val="10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At this point, you are probably trying to create some momentum that will enable the organisation to see some benefits and justify further work on technical debt reduction.</a:t>
            </a:r>
          </a:p>
          <a:p>
            <a:pPr>
              <a:lnSpc>
                <a:spcPct val="115000"/>
              </a:lnSpc>
              <a:spcAft>
                <a:spcPts val="10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Therefore, get the workshop group to focus on items that are within the discretion to do, not things they cannot change. You are aiming to embody people with a sense of agency, that they are capable of changing things. You wish to avoid feelings of helplessness or powerlessness.</a:t>
            </a:r>
          </a:p>
          <a:p>
            <a:pPr>
              <a:lnSpc>
                <a:spcPct val="115000"/>
              </a:lnSpc>
              <a:spcAft>
                <a:spcPts val="10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Next, ask workshop, “Is there anything else we can do? Something that doesn’t require permission of anyone?” Wait in silence for several seconds before moving on. Most people are uncomfortable in a silence, so there will be strong pressure to think of</a:t>
            </a:r>
            <a:r>
              <a:rPr lang="en-GB" sz="1800" i="1" dirty="0">
                <a:effectLst/>
                <a:latin typeface="Calibri" panose="020F0502020204030204" pitchFamily="34" charset="0"/>
                <a:ea typeface="Calibri" panose="020F0502020204030204" pitchFamily="34" charset="0"/>
                <a:cs typeface="Times New Roman" panose="02020603050405020304" pitchFamily="18" charset="0"/>
              </a:rPr>
              <a:t> something</a:t>
            </a:r>
            <a:r>
              <a:rPr lang="en-GB" sz="1800" dirty="0">
                <a:effectLst/>
                <a:latin typeface="Calibri" panose="020F0502020204030204" pitchFamily="34" charset="0"/>
                <a:ea typeface="Calibri" panose="020F0502020204030204" pitchFamily="34" charset="0"/>
                <a:cs typeface="Times New Roman" panose="02020603050405020304" pitchFamily="18" charset="0"/>
              </a:rPr>
              <a:t> that can be done. When that happens, thank the person for the contribution, write it down, then look expectantly and ask, “And what else?”</a:t>
            </a:r>
          </a:p>
          <a:p>
            <a:pPr>
              <a:lnSpc>
                <a:spcPct val="115000"/>
              </a:lnSpc>
              <a:spcAft>
                <a:spcPts val="10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If you are fortunate, you will now have a decent list of small things that can be done to reduce technical debt, preferably with names against them.</a:t>
            </a:r>
          </a:p>
          <a:p>
            <a:endParaRPr lang="en-GB" dirty="0"/>
          </a:p>
        </p:txBody>
      </p:sp>
      <p:sp>
        <p:nvSpPr>
          <p:cNvPr id="4" name="Slide Number Placeholder 3"/>
          <p:cNvSpPr>
            <a:spLocks noGrp="1"/>
          </p:cNvSpPr>
          <p:nvPr>
            <p:ph type="sldNum" sz="quarter" idx="5"/>
          </p:nvPr>
        </p:nvSpPr>
        <p:spPr/>
        <p:txBody>
          <a:bodyPr/>
          <a:lstStyle/>
          <a:p>
            <a:fld id="{C6F5B52C-9827-4319-BA46-4BE28C6D2FBD}" type="slidenum">
              <a:rPr lang="en-GB" smtClean="0"/>
              <a:t>46</a:t>
            </a:fld>
            <a:endParaRPr lang="en-GB"/>
          </a:p>
        </p:txBody>
      </p:sp>
    </p:spTree>
    <p:extLst>
      <p:ext uri="{BB962C8B-B14F-4D97-AF65-F5344CB8AC3E}">
        <p14:creationId xmlns:p14="http://schemas.microsoft.com/office/powerpoint/2010/main" val="272981594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solidFill>
                  <a:srgbClr val="000000"/>
                </a:solidFill>
                <a:latin typeface="Arial" panose="020B0604020202020204" pitchFamily="34" charset="0"/>
              </a:rPr>
              <a:t>For more details, refer to the book, 'Liberating Structures', or the website.</a:t>
            </a:r>
          </a:p>
          <a:p>
            <a:endParaRPr lang="en-GB" dirty="0"/>
          </a:p>
          <a:p>
            <a:r>
              <a:rPr lang="en-GB" sz="1800" dirty="0">
                <a:solidFill>
                  <a:srgbClr val="000000"/>
                </a:solidFill>
              </a:rPr>
              <a:t>T</a:t>
            </a:r>
            <a:r>
              <a:rPr lang="en-GB" sz="1800" dirty="0">
                <a:solidFill>
                  <a:srgbClr val="000000"/>
                </a:solidFill>
                <a:latin typeface="Arial" panose="020B0604020202020204" pitchFamily="34" charset="0"/>
              </a:rPr>
              <a:t>his technique is used to make the purpose of your work together clear.</a:t>
            </a:r>
          </a:p>
          <a:p>
            <a:endParaRPr lang="en-GB" sz="1800" dirty="0">
              <a:solidFill>
                <a:srgbClr val="000000"/>
              </a:solidFill>
              <a:latin typeface="Arial" panose="020B0604020202020204" pitchFamily="34" charset="0"/>
            </a:endParaRPr>
          </a:p>
          <a:p>
            <a:r>
              <a:rPr lang="en-GB" sz="1800" dirty="0">
                <a:solidFill>
                  <a:srgbClr val="000000"/>
                </a:solidFill>
                <a:latin typeface="Arial" panose="020B0604020202020204" pitchFamily="34" charset="0"/>
              </a:rPr>
              <a:t>Begin in pairs, then groups of four, then the entire workshop.</a:t>
            </a:r>
          </a:p>
          <a:p>
            <a:endParaRPr lang="en-GB" sz="1800" dirty="0">
              <a:solidFill>
                <a:srgbClr val="000000"/>
              </a:solidFill>
              <a:latin typeface="Arial" panose="020B0604020202020204" pitchFamily="34" charset="0"/>
            </a:endParaRPr>
          </a:p>
          <a:p>
            <a:r>
              <a:rPr lang="en-GB" sz="1800" dirty="0">
                <a:solidFill>
                  <a:srgbClr val="000000"/>
                </a:solidFill>
                <a:latin typeface="Arial" panose="020B0604020202020204" pitchFamily="34" charset="0"/>
              </a:rPr>
              <a:t>After you have paired up, ask your partner, "when working on &lt;item&gt; what do you do?</a:t>
            </a:r>
          </a:p>
          <a:p>
            <a:r>
              <a:rPr lang="en-GB" sz="1800" dirty="0">
                <a:solidFill>
                  <a:srgbClr val="000000"/>
                </a:solidFill>
                <a:latin typeface="Arial" panose="020B0604020202020204" pitchFamily="34" charset="0"/>
              </a:rPr>
              <a:t>Ask "why" questions until you make a discovery about your partner's most basic purpose.</a:t>
            </a:r>
          </a:p>
          <a:p>
            <a:r>
              <a:rPr lang="en-GB" sz="1800" dirty="0">
                <a:solidFill>
                  <a:srgbClr val="000000"/>
                </a:solidFill>
                <a:latin typeface="Arial" panose="020B0604020202020204" pitchFamily="34" charset="0"/>
              </a:rPr>
              <a:t>Switch roles and then repeat.</a:t>
            </a:r>
          </a:p>
          <a:p>
            <a:r>
              <a:rPr lang="en-GB" sz="1800" dirty="0">
                <a:solidFill>
                  <a:srgbClr val="000000"/>
                </a:solidFill>
                <a:latin typeface="Arial" panose="020B0604020202020204" pitchFamily="34" charset="0"/>
              </a:rPr>
              <a:t>Move to a group of four,, discussing similarities and differences.</a:t>
            </a:r>
          </a:p>
          <a:p>
            <a:r>
              <a:rPr lang="en-GB" sz="1800" dirty="0">
                <a:effectLst/>
                <a:latin typeface="Calibri" panose="020F0502020204030204" pitchFamily="34" charset="0"/>
                <a:ea typeface="Calibri" panose="020F0502020204030204" pitchFamily="34" charset="0"/>
                <a:cs typeface="Times New Roman" panose="02020603050405020304" pitchFamily="18" charset="0"/>
              </a:rPr>
              <a:t>Return to </a:t>
            </a:r>
            <a:r>
              <a:rPr lang="en-GB" sz="1800" dirty="0">
                <a:solidFill>
                  <a:srgbClr val="000000"/>
                </a:solidFill>
                <a:latin typeface="Arial" panose="020B0604020202020204" pitchFamily="34" charset="0"/>
              </a:rPr>
              <a:t>the whole group, and share your discoveries. Make a note if a group purpose becomes clear.</a:t>
            </a:r>
            <a:endParaRPr lang="en-GB" dirty="0"/>
          </a:p>
        </p:txBody>
      </p:sp>
      <p:sp>
        <p:nvSpPr>
          <p:cNvPr id="4" name="Slide Number Placeholder 3"/>
          <p:cNvSpPr>
            <a:spLocks noGrp="1"/>
          </p:cNvSpPr>
          <p:nvPr>
            <p:ph type="sldNum" sz="quarter" idx="5"/>
          </p:nvPr>
        </p:nvSpPr>
        <p:spPr/>
        <p:txBody>
          <a:bodyPr/>
          <a:lstStyle/>
          <a:p>
            <a:fld id="{C6F5B52C-9827-4319-BA46-4BE28C6D2FBD}" type="slidenum">
              <a:rPr lang="en-GB" smtClean="0"/>
              <a:t>47</a:t>
            </a:fld>
            <a:endParaRPr lang="en-GB"/>
          </a:p>
        </p:txBody>
      </p:sp>
    </p:spTree>
    <p:extLst>
      <p:ext uri="{BB962C8B-B14F-4D97-AF65-F5344CB8AC3E}">
        <p14:creationId xmlns:p14="http://schemas.microsoft.com/office/powerpoint/2010/main" val="218430554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800" dirty="0">
                <a:effectLst/>
                <a:latin typeface="Calibri" panose="020F0502020204030204" pitchFamily="34" charset="0"/>
                <a:ea typeface="Calibri" panose="020F0502020204030204" pitchFamily="34" charset="0"/>
                <a:cs typeface="Times New Roman" panose="02020603050405020304" pitchFamily="18" charset="0"/>
              </a:rPr>
              <a:t>You can use tools such as facilitated discussions and dialogue mapping or argument mapping. Rationale is software designed specifically for argument mapping However, you can also use mind-mapping software, intended for creating and sharing ideas Products include: MindMeister, Lucidchart, XMind, Compendium, and Argunet.</a:t>
            </a:r>
          </a:p>
          <a:p>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r>
              <a:rPr lang="en-GB" sz="1800" dirty="0">
                <a:effectLst/>
                <a:latin typeface="Calibri" panose="020F0502020204030204" pitchFamily="34" charset="0"/>
                <a:ea typeface="Calibri" panose="020F0502020204030204" pitchFamily="34" charset="0"/>
                <a:cs typeface="Times New Roman" panose="02020603050405020304" pitchFamily="18" charset="0"/>
              </a:rPr>
              <a:t>If you feel the need If the workshop discussion has moved into the area where you would benefit from tools for argument mapping, then you probably need to stand back and take stock of the situation.</a:t>
            </a:r>
          </a:p>
          <a:p>
            <a:r>
              <a:rPr lang="en-GB" sz="1800" dirty="0">
                <a:effectLst/>
                <a:latin typeface="Calibri" panose="020F0502020204030204" pitchFamily="34" charset="0"/>
                <a:ea typeface="Calibri" panose="020F0502020204030204" pitchFamily="34" charset="0"/>
                <a:cs typeface="Times New Roman" panose="02020603050405020304" pitchFamily="18" charset="0"/>
              </a:rPr>
              <a:t>If you do decide you want to use an argument mapping approach, then trial out whatever tool you plan to use with a friendly audience first.</a:t>
            </a:r>
            <a:endParaRPr lang="en-GB" dirty="0"/>
          </a:p>
        </p:txBody>
      </p:sp>
      <p:sp>
        <p:nvSpPr>
          <p:cNvPr id="4" name="Slide Number Placeholder 3"/>
          <p:cNvSpPr>
            <a:spLocks noGrp="1"/>
          </p:cNvSpPr>
          <p:nvPr>
            <p:ph type="sldNum" sz="quarter" idx="5"/>
          </p:nvPr>
        </p:nvSpPr>
        <p:spPr/>
        <p:txBody>
          <a:bodyPr/>
          <a:lstStyle/>
          <a:p>
            <a:fld id="{C6F5B52C-9827-4319-BA46-4BE28C6D2FBD}" type="slidenum">
              <a:rPr lang="en-GB" smtClean="0"/>
              <a:t>48</a:t>
            </a:fld>
            <a:endParaRPr lang="en-GB"/>
          </a:p>
        </p:txBody>
      </p:sp>
    </p:spTree>
    <p:extLst>
      <p:ext uri="{BB962C8B-B14F-4D97-AF65-F5344CB8AC3E}">
        <p14:creationId xmlns:p14="http://schemas.microsoft.com/office/powerpoint/2010/main" val="40822558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a:p>
            <a:r>
              <a:rPr lang="en-GB" dirty="0"/>
              <a:t>Avoid a big "roundtable" introduction, where everybody speaks for a minute or two. This approach can easily suck 30 minutes out of your schedule before you even notice it.</a:t>
            </a:r>
          </a:p>
        </p:txBody>
      </p:sp>
      <p:sp>
        <p:nvSpPr>
          <p:cNvPr id="4" name="Slide Number Placeholder 3"/>
          <p:cNvSpPr>
            <a:spLocks noGrp="1"/>
          </p:cNvSpPr>
          <p:nvPr>
            <p:ph type="sldNum" sz="quarter" idx="5"/>
          </p:nvPr>
        </p:nvSpPr>
        <p:spPr/>
        <p:txBody>
          <a:bodyPr/>
          <a:lstStyle/>
          <a:p>
            <a:fld id="{C6F5B52C-9827-4319-BA46-4BE28C6D2FBD}" type="slidenum">
              <a:rPr lang="en-GB" smtClean="0"/>
              <a:t>5</a:t>
            </a:fld>
            <a:endParaRPr lang="en-GB"/>
          </a:p>
        </p:txBody>
      </p:sp>
    </p:spTree>
    <p:extLst>
      <p:ext uri="{BB962C8B-B14F-4D97-AF65-F5344CB8AC3E}">
        <p14:creationId xmlns:p14="http://schemas.microsoft.com/office/powerpoint/2010/main" val="37375584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Repeat the same process you used for the first candidate intervention.</a:t>
            </a:r>
          </a:p>
          <a:p>
            <a:endParaRPr lang="en-GB" dirty="0"/>
          </a:p>
          <a:p>
            <a:r>
              <a:rPr lang="en-GB" dirty="0"/>
              <a:t>You do not need to spend as much time selecting the candidate intervention, as everyone is familiar with the interventions from previously.</a:t>
            </a:r>
          </a:p>
        </p:txBody>
      </p:sp>
      <p:sp>
        <p:nvSpPr>
          <p:cNvPr id="4" name="Slide Number Placeholder 3"/>
          <p:cNvSpPr>
            <a:spLocks noGrp="1"/>
          </p:cNvSpPr>
          <p:nvPr>
            <p:ph type="sldNum" sz="quarter" idx="5"/>
          </p:nvPr>
        </p:nvSpPr>
        <p:spPr/>
        <p:txBody>
          <a:bodyPr/>
          <a:lstStyle/>
          <a:p>
            <a:fld id="{C6F5B52C-9827-4319-BA46-4BE28C6D2FBD}" type="slidenum">
              <a:rPr lang="en-GB" smtClean="0"/>
              <a:t>50</a:t>
            </a:fld>
            <a:endParaRPr lang="en-GB"/>
          </a:p>
        </p:txBody>
      </p:sp>
    </p:spTree>
    <p:extLst>
      <p:ext uri="{BB962C8B-B14F-4D97-AF65-F5344CB8AC3E}">
        <p14:creationId xmlns:p14="http://schemas.microsoft.com/office/powerpoint/2010/main" val="61101354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Repeat the same process you used for the first  and second candidate interventions.</a:t>
            </a:r>
          </a:p>
          <a:p>
            <a:endParaRPr lang="en-GB" dirty="0"/>
          </a:p>
          <a:p>
            <a:r>
              <a:rPr lang="en-GB" dirty="0"/>
              <a:t>You do not need to spend as much time selecting the candidate intervention, as everyone is familiar with the interventions from previously.</a:t>
            </a:r>
          </a:p>
          <a:p>
            <a:endParaRPr lang="en-GB" dirty="0"/>
          </a:p>
        </p:txBody>
      </p:sp>
      <p:sp>
        <p:nvSpPr>
          <p:cNvPr id="4" name="Slide Number Placeholder 3"/>
          <p:cNvSpPr>
            <a:spLocks noGrp="1"/>
          </p:cNvSpPr>
          <p:nvPr>
            <p:ph type="sldNum" sz="quarter" idx="5"/>
          </p:nvPr>
        </p:nvSpPr>
        <p:spPr/>
        <p:txBody>
          <a:bodyPr/>
          <a:lstStyle/>
          <a:p>
            <a:fld id="{C6F5B52C-9827-4319-BA46-4BE28C6D2FBD}" type="slidenum">
              <a:rPr lang="en-GB" smtClean="0"/>
              <a:t>53</a:t>
            </a:fld>
            <a:endParaRPr lang="en-GB"/>
          </a:p>
        </p:txBody>
      </p:sp>
    </p:spTree>
    <p:extLst>
      <p:ext uri="{BB962C8B-B14F-4D97-AF65-F5344CB8AC3E}">
        <p14:creationId xmlns:p14="http://schemas.microsoft.com/office/powerpoint/2010/main" val="389227801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dirty="0">
                <a:solidFill>
                  <a:srgbClr val="000000"/>
                </a:solidFill>
                <a:latin typeface="Arial" panose="020B0604020202020204" pitchFamily="34" charset="0"/>
              </a:rPr>
              <a:t>Summarise the main points of this workshop.</a:t>
            </a:r>
          </a:p>
          <a:p>
            <a:pPr marL="171450" indent="-171450">
              <a:buFont typeface="Arial" panose="020B0604020202020204" pitchFamily="34" charset="0"/>
              <a:buChar char="•"/>
            </a:pPr>
            <a:endParaRPr lang="en-GB" sz="1200" dirty="0">
              <a:solidFill>
                <a:srgbClr val="000000"/>
              </a:solidFill>
              <a:latin typeface="Arial" panose="020B0604020202020204" pitchFamily="34" charset="0"/>
            </a:endParaRPr>
          </a:p>
          <a:p>
            <a:r>
              <a:rPr lang="en-GB" dirty="0"/>
              <a:t>Identify the main points from each of the three candidate interventions.</a:t>
            </a:r>
          </a:p>
          <a:p>
            <a:endParaRPr lang="en-GB" dirty="0"/>
          </a:p>
          <a:p>
            <a:r>
              <a:rPr lang="en-GB" dirty="0"/>
              <a:t>If at all possible, seek to get agreement on the next step. This step should be to run one of the three interventions as a pilot solution.</a:t>
            </a:r>
          </a:p>
          <a:p>
            <a:endParaRPr lang="en-GB" dirty="0"/>
          </a:p>
          <a:p>
            <a:r>
              <a:rPr lang="en-GB" dirty="0"/>
              <a:t>If that is not possible, or is not agreed, then keep pressing the workshop attendees until you do get a next step, even if it is further investigation.</a:t>
            </a:r>
          </a:p>
          <a:p>
            <a:endParaRPr lang="en-GB" dirty="0"/>
          </a:p>
          <a:p>
            <a:r>
              <a:rPr lang="en-GB" dirty="0"/>
              <a:t>If you close this workshop without a clearly defined next step, you run the very real risk that the technical debt initiative will peter out and may require restarting.</a:t>
            </a:r>
          </a:p>
          <a:p>
            <a:endParaRPr lang="en-GB" dirty="0"/>
          </a:p>
          <a:p>
            <a:r>
              <a:rPr lang="en-GB" dirty="0"/>
              <a:t>You may need to run additional solution development workshops. They do not need to take a whole day, but if appropriate could be as short as 90 minutes.</a:t>
            </a:r>
          </a:p>
        </p:txBody>
      </p:sp>
      <p:sp>
        <p:nvSpPr>
          <p:cNvPr id="4" name="Slide Number Placeholder 3"/>
          <p:cNvSpPr>
            <a:spLocks noGrp="1"/>
          </p:cNvSpPr>
          <p:nvPr>
            <p:ph type="sldNum" sz="quarter" idx="5"/>
          </p:nvPr>
        </p:nvSpPr>
        <p:spPr/>
        <p:txBody>
          <a:bodyPr/>
          <a:lstStyle/>
          <a:p>
            <a:fld id="{C6F5B52C-9827-4319-BA46-4BE28C6D2FBD}" type="slidenum">
              <a:rPr lang="en-GB" smtClean="0"/>
              <a:t>56</a:t>
            </a:fld>
            <a:endParaRPr lang="en-GB"/>
          </a:p>
        </p:txBody>
      </p:sp>
    </p:spTree>
    <p:extLst>
      <p:ext uri="{BB962C8B-B14F-4D97-AF65-F5344CB8AC3E}">
        <p14:creationId xmlns:p14="http://schemas.microsoft.com/office/powerpoint/2010/main" val="19954650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Aim for about 30 minutes for this section.</a:t>
            </a:r>
          </a:p>
          <a:p>
            <a:r>
              <a:rPr lang="en-GB" dirty="0"/>
              <a:t>You will not have time to go through every item on the following slides in 30 minutes, so be selective in your material</a:t>
            </a:r>
          </a:p>
          <a:p>
            <a:endParaRPr lang="en-GB" dirty="0"/>
          </a:p>
          <a:p>
            <a:r>
              <a:rPr lang="en-GB" dirty="0"/>
              <a:t>Aim to make this session as interesting and engaging as possible.</a:t>
            </a:r>
          </a:p>
          <a:p>
            <a:r>
              <a:rPr lang="en-GB" dirty="0"/>
              <a:t>Try organising it like a small quiz.</a:t>
            </a:r>
          </a:p>
          <a:p>
            <a:r>
              <a:rPr lang="en-GB" dirty="0"/>
              <a:t>Get individuals to break out into small groups, say four people, then pose the points as a series of questions.</a:t>
            </a:r>
          </a:p>
          <a:p>
            <a:r>
              <a:rPr lang="en-GB" dirty="0"/>
              <a:t>If you're feeling truly organised, try printing out some answer sheets.</a:t>
            </a:r>
          </a:p>
        </p:txBody>
      </p:sp>
      <p:sp>
        <p:nvSpPr>
          <p:cNvPr id="4" name="Slide Number Placeholder 3"/>
          <p:cNvSpPr>
            <a:spLocks noGrp="1"/>
          </p:cNvSpPr>
          <p:nvPr>
            <p:ph type="sldNum" sz="quarter" idx="5"/>
          </p:nvPr>
        </p:nvSpPr>
        <p:spPr/>
        <p:txBody>
          <a:bodyPr/>
          <a:lstStyle/>
          <a:p>
            <a:fld id="{C6F5B52C-9827-4319-BA46-4BE28C6D2FBD}" type="slidenum">
              <a:rPr lang="en-GB" smtClean="0"/>
              <a:t>7</a:t>
            </a:fld>
            <a:endParaRPr lang="en-GB"/>
          </a:p>
        </p:txBody>
      </p:sp>
    </p:spTree>
    <p:extLst>
      <p:ext uri="{BB962C8B-B14F-4D97-AF65-F5344CB8AC3E}">
        <p14:creationId xmlns:p14="http://schemas.microsoft.com/office/powerpoint/2010/main" val="31513016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Begin by asking the question, "Is technical debt a technical problem"?</a:t>
            </a:r>
          </a:p>
          <a:p>
            <a:r>
              <a:rPr lang="en-GB" dirty="0"/>
              <a:t>Hopefully, the entire workshop should answer "No!"</a:t>
            </a:r>
          </a:p>
          <a:p>
            <a:endParaRPr lang="en-GB" dirty="0"/>
          </a:p>
          <a:p>
            <a:r>
              <a:rPr lang="en-GB" dirty="0"/>
              <a:t>Next, ask what is the technical debt onion, then get the groups to write down the names of each of the layers of the onion.</a:t>
            </a:r>
          </a:p>
          <a:p>
            <a:endParaRPr lang="en-GB" dirty="0"/>
          </a:p>
          <a:p>
            <a:r>
              <a:rPr lang="en-GB" sz="1800" dirty="0">
                <a:solidFill>
                  <a:srgbClr val="000000"/>
                </a:solidFill>
                <a:latin typeface="Arial" panose="020B0604020202020204" pitchFamily="34" charset="0"/>
              </a:rPr>
              <a:t>Participants may find this hard, particularly if the has been some time between the two workshops. Hence, you might need to give some clues, for example:</a:t>
            </a:r>
          </a:p>
          <a:p>
            <a:endParaRPr lang="en-GB" sz="1800" dirty="0">
              <a:solidFill>
                <a:srgbClr val="000000"/>
              </a:solidFill>
              <a:latin typeface="Arial" panose="020B0604020202020204" pitchFamily="34" charset="0"/>
            </a:endParaRPr>
          </a:p>
          <a:p>
            <a:r>
              <a:rPr lang="en-GB" sz="1800" dirty="0">
                <a:solidFill>
                  <a:srgbClr val="000000"/>
                </a:solidFill>
                <a:latin typeface="Arial" panose="020B0604020202020204" pitchFamily="34" charset="0"/>
              </a:rPr>
              <a:t>"Outside layer – what kind of problem is technical debt definitely not?"</a:t>
            </a:r>
          </a:p>
          <a:p>
            <a:r>
              <a:rPr lang="en-GB" sz="1800" dirty="0">
                <a:solidFill>
                  <a:srgbClr val="000000"/>
                </a:solidFill>
                <a:latin typeface="Arial" panose="020B0604020202020204" pitchFamily="34" charset="0"/>
              </a:rPr>
              <a:t>Answer: a technical problem. A clue to the technical layer.</a:t>
            </a:r>
          </a:p>
          <a:p>
            <a:endParaRPr lang="en-GB" sz="1800" dirty="0">
              <a:solidFill>
                <a:srgbClr val="000000"/>
              </a:solidFill>
              <a:latin typeface="Arial" panose="020B0604020202020204" pitchFamily="34" charset="0"/>
            </a:endParaRPr>
          </a:p>
          <a:p>
            <a:r>
              <a:rPr lang="en-GB" sz="1800" dirty="0">
                <a:solidFill>
                  <a:srgbClr val="000000"/>
                </a:solidFill>
                <a:latin typeface="Arial" panose="020B0604020202020204" pitchFamily="34" charset="0"/>
              </a:rPr>
              <a:t>"Next layer – what kind of problem is technical debt?"</a:t>
            </a:r>
          </a:p>
          <a:p>
            <a:r>
              <a:rPr lang="en-GB" sz="1800" dirty="0">
                <a:solidFill>
                  <a:srgbClr val="000000"/>
                </a:solidFill>
                <a:latin typeface="Arial" panose="020B0604020202020204" pitchFamily="34" charset="0"/>
              </a:rPr>
              <a:t>Answer: a trade-off problem. The trade-off layer.</a:t>
            </a:r>
          </a:p>
          <a:p>
            <a:endParaRPr lang="en-GB" sz="1800" dirty="0">
              <a:solidFill>
                <a:srgbClr val="000000"/>
              </a:solidFill>
              <a:latin typeface="Arial" panose="020B0604020202020204" pitchFamily="34" charset="0"/>
            </a:endParaRPr>
          </a:p>
          <a:p>
            <a:r>
              <a:rPr lang="en-GB" sz="1800" dirty="0">
                <a:solidFill>
                  <a:srgbClr val="000000"/>
                </a:solidFill>
                <a:latin typeface="Arial" panose="020B0604020202020204" pitchFamily="34" charset="0"/>
              </a:rPr>
              <a:t>"Next layer – what might stop someone making the best decision for the organisation… Their role in the system."</a:t>
            </a:r>
          </a:p>
          <a:p>
            <a:r>
              <a:rPr lang="en-GB" sz="1800" dirty="0">
                <a:solidFill>
                  <a:srgbClr val="000000"/>
                </a:solidFill>
                <a:latin typeface="Arial" panose="020B0604020202020204" pitchFamily="34" charset="0"/>
              </a:rPr>
              <a:t>Answers into the systems layer.</a:t>
            </a:r>
          </a:p>
          <a:p>
            <a:endParaRPr lang="en-GB" sz="1800" dirty="0">
              <a:solidFill>
                <a:srgbClr val="000000"/>
              </a:solidFill>
              <a:latin typeface="Arial" panose="020B0604020202020204" pitchFamily="34" charset="0"/>
            </a:endParaRPr>
          </a:p>
          <a:p>
            <a:r>
              <a:rPr lang="en-GB" sz="1800" dirty="0">
                <a:solidFill>
                  <a:srgbClr val="000000"/>
                </a:solidFill>
                <a:latin typeface="Arial" panose="020B0604020202020204" pitchFamily="34" charset="0"/>
              </a:rPr>
              <a:t>And so on</a:t>
            </a:r>
          </a:p>
          <a:p>
            <a:endParaRPr lang="en-GB" dirty="0"/>
          </a:p>
        </p:txBody>
      </p:sp>
      <p:sp>
        <p:nvSpPr>
          <p:cNvPr id="4" name="Slide Number Placeholder 3"/>
          <p:cNvSpPr>
            <a:spLocks noGrp="1"/>
          </p:cNvSpPr>
          <p:nvPr>
            <p:ph type="sldNum" sz="quarter" idx="5"/>
          </p:nvPr>
        </p:nvSpPr>
        <p:spPr/>
        <p:txBody>
          <a:bodyPr/>
          <a:lstStyle/>
          <a:p>
            <a:fld id="{C6F5B52C-9827-4319-BA46-4BE28C6D2FBD}" type="slidenum">
              <a:rPr lang="en-GB" smtClean="0"/>
              <a:t>8</a:t>
            </a:fld>
            <a:endParaRPr lang="en-GB"/>
          </a:p>
        </p:txBody>
      </p:sp>
    </p:spTree>
    <p:extLst>
      <p:ext uri="{BB962C8B-B14F-4D97-AF65-F5344CB8AC3E}">
        <p14:creationId xmlns:p14="http://schemas.microsoft.com/office/powerpoint/2010/main" val="12033174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Reveal the layers of the onion.</a:t>
            </a:r>
          </a:p>
        </p:txBody>
      </p:sp>
      <p:sp>
        <p:nvSpPr>
          <p:cNvPr id="4" name="Slide Number Placeholder 3"/>
          <p:cNvSpPr>
            <a:spLocks noGrp="1"/>
          </p:cNvSpPr>
          <p:nvPr>
            <p:ph type="sldNum" sz="quarter" idx="5"/>
          </p:nvPr>
        </p:nvSpPr>
        <p:spPr/>
        <p:txBody>
          <a:bodyPr/>
          <a:lstStyle/>
          <a:p>
            <a:fld id="{C6F5B52C-9827-4319-BA46-4BE28C6D2FBD}" type="slidenum">
              <a:rPr lang="en-GB" smtClean="0"/>
              <a:t>9</a:t>
            </a:fld>
            <a:endParaRPr lang="en-GB"/>
          </a:p>
        </p:txBody>
      </p:sp>
    </p:spTree>
    <p:extLst>
      <p:ext uri="{BB962C8B-B14F-4D97-AF65-F5344CB8AC3E}">
        <p14:creationId xmlns:p14="http://schemas.microsoft.com/office/powerpoint/2010/main" val="16881114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Use this slide, plus the following slides, as a source of your questions to recap the workshop attendees on trade-off decisions.</a:t>
            </a:r>
          </a:p>
          <a:p>
            <a:r>
              <a:rPr lang="en-GB" dirty="0"/>
              <a:t>Don’t forget to modify for your own use.</a:t>
            </a:r>
          </a:p>
        </p:txBody>
      </p:sp>
      <p:sp>
        <p:nvSpPr>
          <p:cNvPr id="4" name="Slide Number Placeholder 3"/>
          <p:cNvSpPr>
            <a:spLocks noGrp="1"/>
          </p:cNvSpPr>
          <p:nvPr>
            <p:ph type="sldNum" sz="quarter" idx="5"/>
          </p:nvPr>
        </p:nvSpPr>
        <p:spPr/>
        <p:txBody>
          <a:bodyPr/>
          <a:lstStyle/>
          <a:p>
            <a:fld id="{C6F5B52C-9827-4319-BA46-4BE28C6D2FBD}" type="slidenum">
              <a:rPr lang="en-GB" smtClean="0"/>
              <a:t>10</a:t>
            </a:fld>
            <a:endParaRPr lang="en-GB"/>
          </a:p>
        </p:txBody>
      </p:sp>
    </p:spTree>
    <p:extLst>
      <p:ext uri="{BB962C8B-B14F-4D97-AF65-F5344CB8AC3E}">
        <p14:creationId xmlns:p14="http://schemas.microsoft.com/office/powerpoint/2010/main" val="12278146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Next, tell attendees that you will now be recapping systems effects</a:t>
            </a:r>
          </a:p>
        </p:txBody>
      </p:sp>
      <p:sp>
        <p:nvSpPr>
          <p:cNvPr id="4" name="Slide Number Placeholder 3"/>
          <p:cNvSpPr>
            <a:spLocks noGrp="1"/>
          </p:cNvSpPr>
          <p:nvPr>
            <p:ph type="sldNum" sz="quarter" idx="5"/>
          </p:nvPr>
        </p:nvSpPr>
        <p:spPr/>
        <p:txBody>
          <a:bodyPr/>
          <a:lstStyle/>
          <a:p>
            <a:fld id="{C6F5B52C-9827-4319-BA46-4BE28C6D2FBD}" type="slidenum">
              <a:rPr lang="en-GB" smtClean="0"/>
              <a:t>13</a:t>
            </a:fld>
            <a:endParaRPr lang="en-GB"/>
          </a:p>
        </p:txBody>
      </p:sp>
    </p:spTree>
    <p:extLst>
      <p:ext uri="{BB962C8B-B14F-4D97-AF65-F5344CB8AC3E}">
        <p14:creationId xmlns:p14="http://schemas.microsoft.com/office/powerpoint/2010/main" val="15253759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DE4D4-C537-1E9F-9E99-0706D43E374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BB2C064A-F9C0-C363-AF47-3A3C7338141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B0D62E93-E774-4FC5-EAED-77510791B4EB}"/>
              </a:ext>
            </a:extLst>
          </p:cNvPr>
          <p:cNvSpPr>
            <a:spLocks noGrp="1"/>
          </p:cNvSpPr>
          <p:nvPr>
            <p:ph type="dt" sz="half" idx="10"/>
          </p:nvPr>
        </p:nvSpPr>
        <p:spPr/>
        <p:txBody>
          <a:bodyPr/>
          <a:lstStyle/>
          <a:p>
            <a:fld id="{EC09D38B-5F85-4455-8EC6-08C7E804C035}" type="datetimeFigureOut">
              <a:rPr lang="en-GB" smtClean="0"/>
              <a:t>12/02/2024</a:t>
            </a:fld>
            <a:endParaRPr lang="en-GB"/>
          </a:p>
        </p:txBody>
      </p:sp>
      <p:sp>
        <p:nvSpPr>
          <p:cNvPr id="5" name="Footer Placeholder 4">
            <a:extLst>
              <a:ext uri="{FF2B5EF4-FFF2-40B4-BE49-F238E27FC236}">
                <a16:creationId xmlns:a16="http://schemas.microsoft.com/office/drawing/2014/main" id="{2DE2C5A7-A9D4-BCE1-8651-5907E442228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9758B50-254F-BAF2-ABCE-3C9DCF2811C4}"/>
              </a:ext>
            </a:extLst>
          </p:cNvPr>
          <p:cNvSpPr>
            <a:spLocks noGrp="1"/>
          </p:cNvSpPr>
          <p:nvPr>
            <p:ph type="sldNum" sz="quarter" idx="12"/>
          </p:nvPr>
        </p:nvSpPr>
        <p:spPr/>
        <p:txBody>
          <a:bodyPr/>
          <a:lstStyle/>
          <a:p>
            <a:fld id="{C6919094-DD0A-4EC0-B5E6-042D5DF06EFC}" type="slidenum">
              <a:rPr lang="en-GB" smtClean="0"/>
              <a:t>‹#›</a:t>
            </a:fld>
            <a:endParaRPr lang="en-GB"/>
          </a:p>
        </p:txBody>
      </p:sp>
    </p:spTree>
    <p:extLst>
      <p:ext uri="{BB962C8B-B14F-4D97-AF65-F5344CB8AC3E}">
        <p14:creationId xmlns:p14="http://schemas.microsoft.com/office/powerpoint/2010/main" val="1115253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AD873-0948-3B8B-1B2A-9F550D352760}"/>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95FEBAB-DA99-DF18-6EBD-B84AA73656B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CFA56D7-C2BE-B45E-F4ED-33BD4B74C1D6}"/>
              </a:ext>
            </a:extLst>
          </p:cNvPr>
          <p:cNvSpPr>
            <a:spLocks noGrp="1"/>
          </p:cNvSpPr>
          <p:nvPr>
            <p:ph type="dt" sz="half" idx="10"/>
          </p:nvPr>
        </p:nvSpPr>
        <p:spPr/>
        <p:txBody>
          <a:bodyPr/>
          <a:lstStyle/>
          <a:p>
            <a:fld id="{EC09D38B-5F85-4455-8EC6-08C7E804C035}" type="datetimeFigureOut">
              <a:rPr lang="en-GB" smtClean="0"/>
              <a:t>12/02/2024</a:t>
            </a:fld>
            <a:endParaRPr lang="en-GB"/>
          </a:p>
        </p:txBody>
      </p:sp>
      <p:sp>
        <p:nvSpPr>
          <p:cNvPr id="5" name="Footer Placeholder 4">
            <a:extLst>
              <a:ext uri="{FF2B5EF4-FFF2-40B4-BE49-F238E27FC236}">
                <a16:creationId xmlns:a16="http://schemas.microsoft.com/office/drawing/2014/main" id="{6C2B2044-62D6-7457-A5F6-ABA6481092A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1FD087D-57C2-ECFE-04D8-FCC21B3ADCC9}"/>
              </a:ext>
            </a:extLst>
          </p:cNvPr>
          <p:cNvSpPr>
            <a:spLocks noGrp="1"/>
          </p:cNvSpPr>
          <p:nvPr>
            <p:ph type="sldNum" sz="quarter" idx="12"/>
          </p:nvPr>
        </p:nvSpPr>
        <p:spPr/>
        <p:txBody>
          <a:bodyPr/>
          <a:lstStyle/>
          <a:p>
            <a:fld id="{C6919094-DD0A-4EC0-B5E6-042D5DF06EFC}" type="slidenum">
              <a:rPr lang="en-GB" smtClean="0"/>
              <a:t>‹#›</a:t>
            </a:fld>
            <a:endParaRPr lang="en-GB"/>
          </a:p>
        </p:txBody>
      </p:sp>
    </p:spTree>
    <p:extLst>
      <p:ext uri="{BB962C8B-B14F-4D97-AF65-F5344CB8AC3E}">
        <p14:creationId xmlns:p14="http://schemas.microsoft.com/office/powerpoint/2010/main" val="35395906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40080F9-4ECA-5470-2BF9-65DCB7CDB67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CD1115F-6748-2F61-9450-2F2BB09E84A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92B51FC-8F59-F460-A5F4-31D53A411592}"/>
              </a:ext>
            </a:extLst>
          </p:cNvPr>
          <p:cNvSpPr>
            <a:spLocks noGrp="1"/>
          </p:cNvSpPr>
          <p:nvPr>
            <p:ph type="dt" sz="half" idx="10"/>
          </p:nvPr>
        </p:nvSpPr>
        <p:spPr/>
        <p:txBody>
          <a:bodyPr/>
          <a:lstStyle/>
          <a:p>
            <a:fld id="{EC09D38B-5F85-4455-8EC6-08C7E804C035}" type="datetimeFigureOut">
              <a:rPr lang="en-GB" smtClean="0"/>
              <a:t>12/02/2024</a:t>
            </a:fld>
            <a:endParaRPr lang="en-GB"/>
          </a:p>
        </p:txBody>
      </p:sp>
      <p:sp>
        <p:nvSpPr>
          <p:cNvPr id="5" name="Footer Placeholder 4">
            <a:extLst>
              <a:ext uri="{FF2B5EF4-FFF2-40B4-BE49-F238E27FC236}">
                <a16:creationId xmlns:a16="http://schemas.microsoft.com/office/drawing/2014/main" id="{4DE3C9AE-2305-5C59-1EF9-3BC20E4A61B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1C3C375-EB16-D202-141C-6D397A97773D}"/>
              </a:ext>
            </a:extLst>
          </p:cNvPr>
          <p:cNvSpPr>
            <a:spLocks noGrp="1"/>
          </p:cNvSpPr>
          <p:nvPr>
            <p:ph type="sldNum" sz="quarter" idx="12"/>
          </p:nvPr>
        </p:nvSpPr>
        <p:spPr/>
        <p:txBody>
          <a:bodyPr/>
          <a:lstStyle/>
          <a:p>
            <a:fld id="{C6919094-DD0A-4EC0-B5E6-042D5DF06EFC}" type="slidenum">
              <a:rPr lang="en-GB" smtClean="0"/>
              <a:t>‹#›</a:t>
            </a:fld>
            <a:endParaRPr lang="en-GB"/>
          </a:p>
        </p:txBody>
      </p:sp>
    </p:spTree>
    <p:extLst>
      <p:ext uri="{BB962C8B-B14F-4D97-AF65-F5344CB8AC3E}">
        <p14:creationId xmlns:p14="http://schemas.microsoft.com/office/powerpoint/2010/main" val="28242338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473D9-5552-7203-AB56-791FEB9BF5F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27C6882-EFCB-1109-058C-B1D7F40FE08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59E67B4-0371-7C2B-5D7C-C239B760D85A}"/>
              </a:ext>
            </a:extLst>
          </p:cNvPr>
          <p:cNvSpPr>
            <a:spLocks noGrp="1"/>
          </p:cNvSpPr>
          <p:nvPr>
            <p:ph type="dt" sz="half" idx="10"/>
          </p:nvPr>
        </p:nvSpPr>
        <p:spPr/>
        <p:txBody>
          <a:bodyPr/>
          <a:lstStyle/>
          <a:p>
            <a:fld id="{EC09D38B-5F85-4455-8EC6-08C7E804C035}" type="datetimeFigureOut">
              <a:rPr lang="en-GB" smtClean="0"/>
              <a:t>12/02/2024</a:t>
            </a:fld>
            <a:endParaRPr lang="en-GB"/>
          </a:p>
        </p:txBody>
      </p:sp>
      <p:sp>
        <p:nvSpPr>
          <p:cNvPr id="5" name="Footer Placeholder 4">
            <a:extLst>
              <a:ext uri="{FF2B5EF4-FFF2-40B4-BE49-F238E27FC236}">
                <a16:creationId xmlns:a16="http://schemas.microsoft.com/office/drawing/2014/main" id="{20F41979-5247-8091-6680-175668BBC95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7CC0825-3EAC-F527-4190-742D45C74FEF}"/>
              </a:ext>
            </a:extLst>
          </p:cNvPr>
          <p:cNvSpPr>
            <a:spLocks noGrp="1"/>
          </p:cNvSpPr>
          <p:nvPr>
            <p:ph type="sldNum" sz="quarter" idx="12"/>
          </p:nvPr>
        </p:nvSpPr>
        <p:spPr/>
        <p:txBody>
          <a:bodyPr/>
          <a:lstStyle/>
          <a:p>
            <a:fld id="{C6919094-DD0A-4EC0-B5E6-042D5DF06EFC}" type="slidenum">
              <a:rPr lang="en-GB" smtClean="0"/>
              <a:t>‹#›</a:t>
            </a:fld>
            <a:endParaRPr lang="en-GB"/>
          </a:p>
        </p:txBody>
      </p:sp>
    </p:spTree>
    <p:extLst>
      <p:ext uri="{BB962C8B-B14F-4D97-AF65-F5344CB8AC3E}">
        <p14:creationId xmlns:p14="http://schemas.microsoft.com/office/powerpoint/2010/main" val="22213636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EE115-C53A-D4B8-EF08-445B0CD9960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5E3FED12-C64F-0EDA-A96B-B4176631386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DAD3E8C-2304-2A2E-CEAC-75B6C5F46569}"/>
              </a:ext>
            </a:extLst>
          </p:cNvPr>
          <p:cNvSpPr>
            <a:spLocks noGrp="1"/>
          </p:cNvSpPr>
          <p:nvPr>
            <p:ph type="dt" sz="half" idx="10"/>
          </p:nvPr>
        </p:nvSpPr>
        <p:spPr/>
        <p:txBody>
          <a:bodyPr/>
          <a:lstStyle/>
          <a:p>
            <a:fld id="{EC09D38B-5F85-4455-8EC6-08C7E804C035}" type="datetimeFigureOut">
              <a:rPr lang="en-GB" smtClean="0"/>
              <a:t>12/02/2024</a:t>
            </a:fld>
            <a:endParaRPr lang="en-GB"/>
          </a:p>
        </p:txBody>
      </p:sp>
      <p:sp>
        <p:nvSpPr>
          <p:cNvPr id="5" name="Footer Placeholder 4">
            <a:extLst>
              <a:ext uri="{FF2B5EF4-FFF2-40B4-BE49-F238E27FC236}">
                <a16:creationId xmlns:a16="http://schemas.microsoft.com/office/drawing/2014/main" id="{EEACE1A2-6065-0C21-E3FE-D6D13B0BF36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2C0A671-FDDE-5696-16C8-276EF8093DDC}"/>
              </a:ext>
            </a:extLst>
          </p:cNvPr>
          <p:cNvSpPr>
            <a:spLocks noGrp="1"/>
          </p:cNvSpPr>
          <p:nvPr>
            <p:ph type="sldNum" sz="quarter" idx="12"/>
          </p:nvPr>
        </p:nvSpPr>
        <p:spPr/>
        <p:txBody>
          <a:bodyPr/>
          <a:lstStyle/>
          <a:p>
            <a:fld id="{C6919094-DD0A-4EC0-B5E6-042D5DF06EFC}" type="slidenum">
              <a:rPr lang="en-GB" smtClean="0"/>
              <a:t>‹#›</a:t>
            </a:fld>
            <a:endParaRPr lang="en-GB"/>
          </a:p>
        </p:txBody>
      </p:sp>
    </p:spTree>
    <p:extLst>
      <p:ext uri="{BB962C8B-B14F-4D97-AF65-F5344CB8AC3E}">
        <p14:creationId xmlns:p14="http://schemas.microsoft.com/office/powerpoint/2010/main" val="42533095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9C10B-0411-102F-D83C-9CBC9015D61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D52E241-3706-9CDA-67CF-E76EB5D2BCA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3AE2B53A-4401-40A9-B8A0-CB49E81FFD7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920E8497-5E2D-00E1-77D3-B791432BC9C9}"/>
              </a:ext>
            </a:extLst>
          </p:cNvPr>
          <p:cNvSpPr>
            <a:spLocks noGrp="1"/>
          </p:cNvSpPr>
          <p:nvPr>
            <p:ph type="dt" sz="half" idx="10"/>
          </p:nvPr>
        </p:nvSpPr>
        <p:spPr/>
        <p:txBody>
          <a:bodyPr/>
          <a:lstStyle/>
          <a:p>
            <a:fld id="{EC09D38B-5F85-4455-8EC6-08C7E804C035}" type="datetimeFigureOut">
              <a:rPr lang="en-GB" smtClean="0"/>
              <a:t>12/02/2024</a:t>
            </a:fld>
            <a:endParaRPr lang="en-GB"/>
          </a:p>
        </p:txBody>
      </p:sp>
      <p:sp>
        <p:nvSpPr>
          <p:cNvPr id="6" name="Footer Placeholder 5">
            <a:extLst>
              <a:ext uri="{FF2B5EF4-FFF2-40B4-BE49-F238E27FC236}">
                <a16:creationId xmlns:a16="http://schemas.microsoft.com/office/drawing/2014/main" id="{E115F1F3-5CCD-BD22-4502-0CDFEAEE9F2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BE09E94-AB2C-EC09-3BD7-1244B7347FAA}"/>
              </a:ext>
            </a:extLst>
          </p:cNvPr>
          <p:cNvSpPr>
            <a:spLocks noGrp="1"/>
          </p:cNvSpPr>
          <p:nvPr>
            <p:ph type="sldNum" sz="quarter" idx="12"/>
          </p:nvPr>
        </p:nvSpPr>
        <p:spPr/>
        <p:txBody>
          <a:bodyPr/>
          <a:lstStyle/>
          <a:p>
            <a:fld id="{C6919094-DD0A-4EC0-B5E6-042D5DF06EFC}" type="slidenum">
              <a:rPr lang="en-GB" smtClean="0"/>
              <a:t>‹#›</a:t>
            </a:fld>
            <a:endParaRPr lang="en-GB"/>
          </a:p>
        </p:txBody>
      </p:sp>
    </p:spTree>
    <p:extLst>
      <p:ext uri="{BB962C8B-B14F-4D97-AF65-F5344CB8AC3E}">
        <p14:creationId xmlns:p14="http://schemas.microsoft.com/office/powerpoint/2010/main" val="580449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EE59D-ACDF-77B7-EB92-FAA327F4AC7B}"/>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BDF2A15-27DD-E028-72CF-008CB39CA16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E345294-4C75-811A-2FAD-51B0E841580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961C5D70-89D1-2604-BB74-522F578BE39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3FF7A54-5523-74D1-DAA1-E909376E130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2E7150F-2567-9F84-28A2-4EC9EBB17B19}"/>
              </a:ext>
            </a:extLst>
          </p:cNvPr>
          <p:cNvSpPr>
            <a:spLocks noGrp="1"/>
          </p:cNvSpPr>
          <p:nvPr>
            <p:ph type="dt" sz="half" idx="10"/>
          </p:nvPr>
        </p:nvSpPr>
        <p:spPr/>
        <p:txBody>
          <a:bodyPr/>
          <a:lstStyle/>
          <a:p>
            <a:fld id="{EC09D38B-5F85-4455-8EC6-08C7E804C035}" type="datetimeFigureOut">
              <a:rPr lang="en-GB" smtClean="0"/>
              <a:t>12/02/2024</a:t>
            </a:fld>
            <a:endParaRPr lang="en-GB"/>
          </a:p>
        </p:txBody>
      </p:sp>
      <p:sp>
        <p:nvSpPr>
          <p:cNvPr id="8" name="Footer Placeholder 7">
            <a:extLst>
              <a:ext uri="{FF2B5EF4-FFF2-40B4-BE49-F238E27FC236}">
                <a16:creationId xmlns:a16="http://schemas.microsoft.com/office/drawing/2014/main" id="{F71CAE96-D32A-F4FA-187D-C39798CC377A}"/>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0831AD84-E23E-8E3C-FDEB-6FCA9456C0EE}"/>
              </a:ext>
            </a:extLst>
          </p:cNvPr>
          <p:cNvSpPr>
            <a:spLocks noGrp="1"/>
          </p:cNvSpPr>
          <p:nvPr>
            <p:ph type="sldNum" sz="quarter" idx="12"/>
          </p:nvPr>
        </p:nvSpPr>
        <p:spPr/>
        <p:txBody>
          <a:bodyPr/>
          <a:lstStyle/>
          <a:p>
            <a:fld id="{C6919094-DD0A-4EC0-B5E6-042D5DF06EFC}" type="slidenum">
              <a:rPr lang="en-GB" smtClean="0"/>
              <a:t>‹#›</a:t>
            </a:fld>
            <a:endParaRPr lang="en-GB"/>
          </a:p>
        </p:txBody>
      </p:sp>
    </p:spTree>
    <p:extLst>
      <p:ext uri="{BB962C8B-B14F-4D97-AF65-F5344CB8AC3E}">
        <p14:creationId xmlns:p14="http://schemas.microsoft.com/office/powerpoint/2010/main" val="21691701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62A0A-9759-27AF-892F-1199D10E5DCD}"/>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325586D5-0E82-6A87-9D41-FCA4D1AE9711}"/>
              </a:ext>
            </a:extLst>
          </p:cNvPr>
          <p:cNvSpPr>
            <a:spLocks noGrp="1"/>
          </p:cNvSpPr>
          <p:nvPr>
            <p:ph type="dt" sz="half" idx="10"/>
          </p:nvPr>
        </p:nvSpPr>
        <p:spPr/>
        <p:txBody>
          <a:bodyPr/>
          <a:lstStyle/>
          <a:p>
            <a:fld id="{EC09D38B-5F85-4455-8EC6-08C7E804C035}" type="datetimeFigureOut">
              <a:rPr lang="en-GB" smtClean="0"/>
              <a:t>12/02/2024</a:t>
            </a:fld>
            <a:endParaRPr lang="en-GB"/>
          </a:p>
        </p:txBody>
      </p:sp>
      <p:sp>
        <p:nvSpPr>
          <p:cNvPr id="4" name="Footer Placeholder 3">
            <a:extLst>
              <a:ext uri="{FF2B5EF4-FFF2-40B4-BE49-F238E27FC236}">
                <a16:creationId xmlns:a16="http://schemas.microsoft.com/office/drawing/2014/main" id="{EB07A99C-B498-F01B-F0DF-D2622760C27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193C48BA-0C3F-8B43-EF75-C98194D5A93C}"/>
              </a:ext>
            </a:extLst>
          </p:cNvPr>
          <p:cNvSpPr>
            <a:spLocks noGrp="1"/>
          </p:cNvSpPr>
          <p:nvPr>
            <p:ph type="sldNum" sz="quarter" idx="12"/>
          </p:nvPr>
        </p:nvSpPr>
        <p:spPr/>
        <p:txBody>
          <a:bodyPr/>
          <a:lstStyle/>
          <a:p>
            <a:fld id="{C6919094-DD0A-4EC0-B5E6-042D5DF06EFC}" type="slidenum">
              <a:rPr lang="en-GB" smtClean="0"/>
              <a:t>‹#›</a:t>
            </a:fld>
            <a:endParaRPr lang="en-GB"/>
          </a:p>
        </p:txBody>
      </p:sp>
    </p:spTree>
    <p:extLst>
      <p:ext uri="{BB962C8B-B14F-4D97-AF65-F5344CB8AC3E}">
        <p14:creationId xmlns:p14="http://schemas.microsoft.com/office/powerpoint/2010/main" val="3769447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8781F2E-F4A3-1ED3-8135-66F15528B852}"/>
              </a:ext>
            </a:extLst>
          </p:cNvPr>
          <p:cNvSpPr>
            <a:spLocks noGrp="1"/>
          </p:cNvSpPr>
          <p:nvPr>
            <p:ph type="dt" sz="half" idx="10"/>
          </p:nvPr>
        </p:nvSpPr>
        <p:spPr/>
        <p:txBody>
          <a:bodyPr/>
          <a:lstStyle/>
          <a:p>
            <a:fld id="{EC09D38B-5F85-4455-8EC6-08C7E804C035}" type="datetimeFigureOut">
              <a:rPr lang="en-GB" smtClean="0"/>
              <a:t>12/02/2024</a:t>
            </a:fld>
            <a:endParaRPr lang="en-GB"/>
          </a:p>
        </p:txBody>
      </p:sp>
      <p:sp>
        <p:nvSpPr>
          <p:cNvPr id="3" name="Footer Placeholder 2">
            <a:extLst>
              <a:ext uri="{FF2B5EF4-FFF2-40B4-BE49-F238E27FC236}">
                <a16:creationId xmlns:a16="http://schemas.microsoft.com/office/drawing/2014/main" id="{0A036E12-36EC-F805-2117-4ACD161B727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51262DB9-2EF4-A087-9344-6D4990D28EAB}"/>
              </a:ext>
            </a:extLst>
          </p:cNvPr>
          <p:cNvSpPr>
            <a:spLocks noGrp="1"/>
          </p:cNvSpPr>
          <p:nvPr>
            <p:ph type="sldNum" sz="quarter" idx="12"/>
          </p:nvPr>
        </p:nvSpPr>
        <p:spPr/>
        <p:txBody>
          <a:bodyPr/>
          <a:lstStyle/>
          <a:p>
            <a:fld id="{C6919094-DD0A-4EC0-B5E6-042D5DF06EFC}" type="slidenum">
              <a:rPr lang="en-GB" smtClean="0"/>
              <a:t>‹#›</a:t>
            </a:fld>
            <a:endParaRPr lang="en-GB"/>
          </a:p>
        </p:txBody>
      </p:sp>
    </p:spTree>
    <p:extLst>
      <p:ext uri="{BB962C8B-B14F-4D97-AF65-F5344CB8AC3E}">
        <p14:creationId xmlns:p14="http://schemas.microsoft.com/office/powerpoint/2010/main" val="27462994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E0653-68D6-09FE-673F-D273796BC9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180CBCA9-F9B9-6100-51BB-DAA0F066933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46E504C3-8401-F17D-9551-4CD9FBD352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1C21C7-CD34-1D74-EDAD-A90410656CDA}"/>
              </a:ext>
            </a:extLst>
          </p:cNvPr>
          <p:cNvSpPr>
            <a:spLocks noGrp="1"/>
          </p:cNvSpPr>
          <p:nvPr>
            <p:ph type="dt" sz="half" idx="10"/>
          </p:nvPr>
        </p:nvSpPr>
        <p:spPr/>
        <p:txBody>
          <a:bodyPr/>
          <a:lstStyle/>
          <a:p>
            <a:fld id="{EC09D38B-5F85-4455-8EC6-08C7E804C035}" type="datetimeFigureOut">
              <a:rPr lang="en-GB" smtClean="0"/>
              <a:t>12/02/2024</a:t>
            </a:fld>
            <a:endParaRPr lang="en-GB"/>
          </a:p>
        </p:txBody>
      </p:sp>
      <p:sp>
        <p:nvSpPr>
          <p:cNvPr id="6" name="Footer Placeholder 5">
            <a:extLst>
              <a:ext uri="{FF2B5EF4-FFF2-40B4-BE49-F238E27FC236}">
                <a16:creationId xmlns:a16="http://schemas.microsoft.com/office/drawing/2014/main" id="{C8894814-1A01-04CC-2C6B-7C8DC10FE9A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0948275-62C4-1B17-3268-BA3CFCF3A376}"/>
              </a:ext>
            </a:extLst>
          </p:cNvPr>
          <p:cNvSpPr>
            <a:spLocks noGrp="1"/>
          </p:cNvSpPr>
          <p:nvPr>
            <p:ph type="sldNum" sz="quarter" idx="12"/>
          </p:nvPr>
        </p:nvSpPr>
        <p:spPr/>
        <p:txBody>
          <a:bodyPr/>
          <a:lstStyle/>
          <a:p>
            <a:fld id="{C6919094-DD0A-4EC0-B5E6-042D5DF06EFC}" type="slidenum">
              <a:rPr lang="en-GB" smtClean="0"/>
              <a:t>‹#›</a:t>
            </a:fld>
            <a:endParaRPr lang="en-GB"/>
          </a:p>
        </p:txBody>
      </p:sp>
    </p:spTree>
    <p:extLst>
      <p:ext uri="{BB962C8B-B14F-4D97-AF65-F5344CB8AC3E}">
        <p14:creationId xmlns:p14="http://schemas.microsoft.com/office/powerpoint/2010/main" val="14968893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BE079-DEDD-8DF6-684B-130AD6FB37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29ADB64A-D696-9CA7-5473-0C909ED49E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236BC3A2-AE05-0B91-E18B-FE67F88600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4ADB9D8-B07E-F4A1-2DF8-31995391665D}"/>
              </a:ext>
            </a:extLst>
          </p:cNvPr>
          <p:cNvSpPr>
            <a:spLocks noGrp="1"/>
          </p:cNvSpPr>
          <p:nvPr>
            <p:ph type="dt" sz="half" idx="10"/>
          </p:nvPr>
        </p:nvSpPr>
        <p:spPr/>
        <p:txBody>
          <a:bodyPr/>
          <a:lstStyle/>
          <a:p>
            <a:fld id="{EC09D38B-5F85-4455-8EC6-08C7E804C035}" type="datetimeFigureOut">
              <a:rPr lang="en-GB" smtClean="0"/>
              <a:t>12/02/2024</a:t>
            </a:fld>
            <a:endParaRPr lang="en-GB"/>
          </a:p>
        </p:txBody>
      </p:sp>
      <p:sp>
        <p:nvSpPr>
          <p:cNvPr id="6" name="Footer Placeholder 5">
            <a:extLst>
              <a:ext uri="{FF2B5EF4-FFF2-40B4-BE49-F238E27FC236}">
                <a16:creationId xmlns:a16="http://schemas.microsoft.com/office/drawing/2014/main" id="{5C4F448B-5678-4979-FAFD-86E23B03A53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1B0B362-8980-7A36-B3F4-8FC64DA372AA}"/>
              </a:ext>
            </a:extLst>
          </p:cNvPr>
          <p:cNvSpPr>
            <a:spLocks noGrp="1"/>
          </p:cNvSpPr>
          <p:nvPr>
            <p:ph type="sldNum" sz="quarter" idx="12"/>
          </p:nvPr>
        </p:nvSpPr>
        <p:spPr/>
        <p:txBody>
          <a:bodyPr/>
          <a:lstStyle/>
          <a:p>
            <a:fld id="{C6919094-DD0A-4EC0-B5E6-042D5DF06EFC}" type="slidenum">
              <a:rPr lang="en-GB" smtClean="0"/>
              <a:t>‹#›</a:t>
            </a:fld>
            <a:endParaRPr lang="en-GB"/>
          </a:p>
        </p:txBody>
      </p:sp>
    </p:spTree>
    <p:extLst>
      <p:ext uri="{BB962C8B-B14F-4D97-AF65-F5344CB8AC3E}">
        <p14:creationId xmlns:p14="http://schemas.microsoft.com/office/powerpoint/2010/main" val="14461783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C1D4D30-384F-2917-26D6-629DC375488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8DEDF39-840A-FA9A-BBC1-04AF0FAA71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89BEB1B-1231-1EED-F4E4-FC36D0FC97B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09D38B-5F85-4455-8EC6-08C7E804C035}" type="datetimeFigureOut">
              <a:rPr lang="en-GB" smtClean="0"/>
              <a:t>12/02/2024</a:t>
            </a:fld>
            <a:endParaRPr lang="en-GB"/>
          </a:p>
        </p:txBody>
      </p:sp>
      <p:sp>
        <p:nvSpPr>
          <p:cNvPr id="5" name="Footer Placeholder 4">
            <a:extLst>
              <a:ext uri="{FF2B5EF4-FFF2-40B4-BE49-F238E27FC236}">
                <a16:creationId xmlns:a16="http://schemas.microsoft.com/office/drawing/2014/main" id="{FF3EACC3-D2F3-1F2A-C663-E68F53B752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C6173ACA-E37F-D26D-BA87-8DCCD929FA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919094-DD0A-4EC0-B5E6-042D5DF06EFC}" type="slidenum">
              <a:rPr lang="en-GB" smtClean="0"/>
              <a:t>‹#›</a:t>
            </a:fld>
            <a:endParaRPr lang="en-GB"/>
          </a:p>
        </p:txBody>
      </p:sp>
    </p:spTree>
    <p:extLst>
      <p:ext uri="{BB962C8B-B14F-4D97-AF65-F5344CB8AC3E}">
        <p14:creationId xmlns:p14="http://schemas.microsoft.com/office/powerpoint/2010/main" val="41779147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3353C-4942-CF92-1723-AE058E0A14BF}"/>
              </a:ext>
            </a:extLst>
          </p:cNvPr>
          <p:cNvSpPr>
            <a:spLocks noGrp="1"/>
          </p:cNvSpPr>
          <p:nvPr>
            <p:ph type="ctrTitle"/>
          </p:nvPr>
        </p:nvSpPr>
        <p:spPr/>
        <p:txBody>
          <a:bodyPr/>
          <a:lstStyle/>
          <a:p>
            <a:r>
              <a:rPr lang="en-GB" dirty="0"/>
              <a:t>Workshop for Solution Development</a:t>
            </a:r>
          </a:p>
        </p:txBody>
      </p:sp>
      <p:sp>
        <p:nvSpPr>
          <p:cNvPr id="3" name="Subtitle 2">
            <a:extLst>
              <a:ext uri="{FF2B5EF4-FFF2-40B4-BE49-F238E27FC236}">
                <a16:creationId xmlns:a16="http://schemas.microsoft.com/office/drawing/2014/main" id="{24C40DBA-B679-A7C8-1D2F-84F62CFE7A51}"/>
              </a:ext>
            </a:extLst>
          </p:cNvPr>
          <p:cNvSpPr>
            <a:spLocks noGrp="1"/>
          </p:cNvSpPr>
          <p:nvPr>
            <p:ph type="subTitle" idx="1"/>
          </p:nvPr>
        </p:nvSpPr>
        <p:spPr/>
        <p:txBody>
          <a:bodyPr/>
          <a:lstStyle/>
          <a:p>
            <a:r>
              <a:rPr lang="en-GB" dirty="0"/>
              <a:t>Chapter 16</a:t>
            </a:r>
          </a:p>
        </p:txBody>
      </p:sp>
    </p:spTree>
    <p:extLst>
      <p:ext uri="{BB962C8B-B14F-4D97-AF65-F5344CB8AC3E}">
        <p14:creationId xmlns:p14="http://schemas.microsoft.com/office/powerpoint/2010/main" val="27868286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BDDB846-486F-AB5C-F317-0AD8E2F334AC}"/>
              </a:ext>
            </a:extLst>
          </p:cNvPr>
          <p:cNvSpPr>
            <a:spLocks noGrp="1"/>
          </p:cNvSpPr>
          <p:nvPr>
            <p:ph type="title"/>
          </p:nvPr>
        </p:nvSpPr>
        <p:spPr/>
        <p:txBody>
          <a:bodyPr/>
          <a:lstStyle/>
          <a:p>
            <a:r>
              <a:rPr lang="en-GB" dirty="0"/>
              <a:t>Trade-off decisions</a:t>
            </a:r>
          </a:p>
        </p:txBody>
      </p:sp>
      <p:sp>
        <p:nvSpPr>
          <p:cNvPr id="5" name="Content Placeholder 4">
            <a:extLst>
              <a:ext uri="{FF2B5EF4-FFF2-40B4-BE49-F238E27FC236}">
                <a16:creationId xmlns:a16="http://schemas.microsoft.com/office/drawing/2014/main" id="{779C96A4-14A1-AF55-9FAA-619CA82A740B}"/>
              </a:ext>
            </a:extLst>
          </p:cNvPr>
          <p:cNvSpPr>
            <a:spLocks noGrp="1"/>
          </p:cNvSpPr>
          <p:nvPr>
            <p:ph idx="1"/>
          </p:nvPr>
        </p:nvSpPr>
        <p:spPr/>
        <p:txBody>
          <a:bodyPr>
            <a:normAutofit/>
          </a:bodyPr>
          <a:lstStyle/>
          <a:p>
            <a:r>
              <a:rPr lang="en-GB" sz="1800" dirty="0">
                <a:solidFill>
                  <a:srgbClr val="000000"/>
                </a:solidFill>
                <a:latin typeface="Arial" panose="020B0604020202020204" pitchFamily="34" charset="0"/>
              </a:rPr>
              <a:t>How do we make trade-off decisions? – Affect heuristic</a:t>
            </a:r>
          </a:p>
          <a:p>
            <a:r>
              <a:rPr lang="en-GB" sz="1800" dirty="0">
                <a:solidFill>
                  <a:srgbClr val="000000"/>
                </a:solidFill>
                <a:latin typeface="Arial" panose="020B0604020202020204" pitchFamily="34" charset="0"/>
              </a:rPr>
              <a:t>What does the affect heuristic use? – Our current emotional state.</a:t>
            </a:r>
          </a:p>
          <a:p>
            <a:r>
              <a:rPr lang="en-GB" sz="1800" dirty="0">
                <a:solidFill>
                  <a:srgbClr val="000000"/>
                </a:solidFill>
                <a:latin typeface="Arial" panose="020B0604020202020204" pitchFamily="34" charset="0"/>
              </a:rPr>
              <a:t>When does it go wrong? – When one side of the trade-off does not influence the affect heuristic.</a:t>
            </a:r>
          </a:p>
          <a:p>
            <a:r>
              <a:rPr lang="en-GB" sz="1800" dirty="0">
                <a:solidFill>
                  <a:srgbClr val="000000"/>
                </a:solidFill>
                <a:latin typeface="Arial" panose="020B0604020202020204" pitchFamily="34" charset="0"/>
              </a:rPr>
              <a:t>When might we value a music dictionary with 10,000 entries or highly than one with 20,000 entries? – Under separate evaluation, if the larger dictionary has cosmetic damage.</a:t>
            </a:r>
          </a:p>
          <a:p>
            <a:r>
              <a:rPr lang="en-GB" sz="1800" dirty="0">
                <a:solidFill>
                  <a:srgbClr val="000000"/>
                </a:solidFill>
                <a:latin typeface="Arial" panose="020B0604020202020204" pitchFamily="34" charset="0"/>
              </a:rPr>
              <a:t>Some requirements for an effective decision-making mechanism, used in our ancestral past – fast, functioning well with poor quality information, impose low cognitive load.</a:t>
            </a:r>
          </a:p>
          <a:p>
            <a:r>
              <a:rPr lang="en-GB" sz="1800" dirty="0">
                <a:solidFill>
                  <a:srgbClr val="000000"/>
                </a:solidFill>
                <a:latin typeface="Arial" panose="020B0604020202020204" pitchFamily="34" charset="0"/>
              </a:rPr>
              <a:t>When we trade off technical debt against the new feature, what are the characteristics of each? – New feature: immediate, certain, concrete, experienced by us, emotional. Technical debt future, uncertain, intangible, experienced by others, rational.</a:t>
            </a:r>
          </a:p>
        </p:txBody>
      </p:sp>
    </p:spTree>
    <p:extLst>
      <p:ext uri="{BB962C8B-B14F-4D97-AF65-F5344CB8AC3E}">
        <p14:creationId xmlns:p14="http://schemas.microsoft.com/office/powerpoint/2010/main" val="22676620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BDDB846-486F-AB5C-F317-0AD8E2F334AC}"/>
              </a:ext>
            </a:extLst>
          </p:cNvPr>
          <p:cNvSpPr>
            <a:spLocks noGrp="1"/>
          </p:cNvSpPr>
          <p:nvPr>
            <p:ph type="title"/>
          </p:nvPr>
        </p:nvSpPr>
        <p:spPr/>
        <p:txBody>
          <a:bodyPr/>
          <a:lstStyle/>
          <a:p>
            <a:r>
              <a:rPr lang="en-GB" dirty="0"/>
              <a:t>Trade-off decisions</a:t>
            </a:r>
          </a:p>
        </p:txBody>
      </p:sp>
      <p:sp>
        <p:nvSpPr>
          <p:cNvPr id="5" name="Content Placeholder 4">
            <a:extLst>
              <a:ext uri="{FF2B5EF4-FFF2-40B4-BE49-F238E27FC236}">
                <a16:creationId xmlns:a16="http://schemas.microsoft.com/office/drawing/2014/main" id="{779C96A4-14A1-AF55-9FAA-619CA82A740B}"/>
              </a:ext>
            </a:extLst>
          </p:cNvPr>
          <p:cNvSpPr>
            <a:spLocks noGrp="1"/>
          </p:cNvSpPr>
          <p:nvPr>
            <p:ph idx="1"/>
          </p:nvPr>
        </p:nvSpPr>
        <p:spPr/>
        <p:txBody>
          <a:bodyPr>
            <a:normAutofit/>
          </a:bodyPr>
          <a:lstStyle/>
          <a:p>
            <a:r>
              <a:rPr lang="en-GB" sz="1800" dirty="0">
                <a:solidFill>
                  <a:srgbClr val="000000"/>
                </a:solidFill>
                <a:latin typeface="Arial" panose="020B0604020202020204" pitchFamily="34" charset="0"/>
              </a:rPr>
              <a:t>Identify a trade-off similar to technical debt, but in healthcare. – Smoking prevention programmes.</a:t>
            </a:r>
          </a:p>
          <a:p>
            <a:r>
              <a:rPr lang="en-GB" sz="1800" dirty="0">
                <a:solidFill>
                  <a:srgbClr val="000000"/>
                </a:solidFill>
                <a:latin typeface="Arial" panose="020B0604020202020204" pitchFamily="34" charset="0"/>
              </a:rPr>
              <a:t>How did health authorities address the problem of teenagers choosing to begin smoking? – 1/shifted arguments about disadvantages away from rational messages towards emotional messages. 2/prevented tobacco manufacturers using emotional messages on cigarette cartons.</a:t>
            </a:r>
          </a:p>
          <a:p>
            <a:r>
              <a:rPr lang="en-GB" sz="1800" dirty="0">
                <a:solidFill>
                  <a:srgbClr val="000000"/>
                </a:solidFill>
                <a:latin typeface="Arial" panose="020B0604020202020204" pitchFamily="34" charset="0"/>
              </a:rPr>
              <a:t>What are the implications for technical debt? – You must shift technical debt arguments away from logic and towards emotion.</a:t>
            </a:r>
          </a:p>
          <a:p>
            <a:r>
              <a:rPr lang="en-GB" sz="1800" dirty="0">
                <a:solidFill>
                  <a:srgbClr val="000000"/>
                </a:solidFill>
                <a:latin typeface="Arial" panose="020B0604020202020204" pitchFamily="34" charset="0"/>
              </a:rPr>
              <a:t>How can you appeal to emotions through a story?</a:t>
            </a:r>
          </a:p>
          <a:p>
            <a:r>
              <a:rPr lang="en-GB" sz="1800" dirty="0">
                <a:solidFill>
                  <a:srgbClr val="000000"/>
                </a:solidFill>
                <a:latin typeface="Arial" panose="020B0604020202020204" pitchFamily="34" charset="0"/>
              </a:rPr>
              <a:t>What is valence and precision, and why is it important to the technical debt problem? – If a characteristic lacks precision, like technical debt's characteristics, it will not influence the affect heuristic.</a:t>
            </a:r>
            <a:endParaRPr lang="en-GB" dirty="0"/>
          </a:p>
        </p:txBody>
      </p:sp>
    </p:spTree>
    <p:extLst>
      <p:ext uri="{BB962C8B-B14F-4D97-AF65-F5344CB8AC3E}">
        <p14:creationId xmlns:p14="http://schemas.microsoft.com/office/powerpoint/2010/main" val="17217019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BDDB846-486F-AB5C-F317-0AD8E2F334AC}"/>
              </a:ext>
            </a:extLst>
          </p:cNvPr>
          <p:cNvSpPr>
            <a:spLocks noGrp="1"/>
          </p:cNvSpPr>
          <p:nvPr>
            <p:ph type="title"/>
          </p:nvPr>
        </p:nvSpPr>
        <p:spPr/>
        <p:txBody>
          <a:bodyPr/>
          <a:lstStyle/>
          <a:p>
            <a:r>
              <a:rPr lang="en-GB" dirty="0"/>
              <a:t>Trade-off decisions</a:t>
            </a:r>
          </a:p>
        </p:txBody>
      </p:sp>
      <p:sp>
        <p:nvSpPr>
          <p:cNvPr id="5" name="Content Placeholder 4">
            <a:extLst>
              <a:ext uri="{FF2B5EF4-FFF2-40B4-BE49-F238E27FC236}">
                <a16:creationId xmlns:a16="http://schemas.microsoft.com/office/drawing/2014/main" id="{779C96A4-14A1-AF55-9FAA-619CA82A740B}"/>
              </a:ext>
            </a:extLst>
          </p:cNvPr>
          <p:cNvSpPr>
            <a:spLocks noGrp="1"/>
          </p:cNvSpPr>
          <p:nvPr>
            <p:ph idx="1"/>
          </p:nvPr>
        </p:nvSpPr>
        <p:spPr/>
        <p:txBody>
          <a:bodyPr>
            <a:normAutofit/>
          </a:bodyPr>
          <a:lstStyle/>
          <a:p>
            <a:r>
              <a:rPr lang="en-GB" sz="1800" dirty="0">
                <a:solidFill>
                  <a:srgbClr val="000000"/>
                </a:solidFill>
                <a:latin typeface="Arial" panose="020B0604020202020204" pitchFamily="34" charset="0"/>
              </a:rPr>
              <a:t>What is a Ulysses contract? – It is a contract that we enter into freely, but will bind us under certain conditions in the future. Often known as a living will.</a:t>
            </a:r>
          </a:p>
          <a:p>
            <a:r>
              <a:rPr lang="en-GB" sz="1800" dirty="0">
                <a:solidFill>
                  <a:srgbClr val="000000"/>
                </a:solidFill>
                <a:latin typeface="Arial" panose="020B0604020202020204" pitchFamily="34" charset="0"/>
              </a:rPr>
              <a:t>What are simultaneous verses sequential decisions? Simultaneous decisions are made all at once, whereas sequential decisions are made as a sequence.</a:t>
            </a:r>
          </a:p>
          <a:p>
            <a:r>
              <a:rPr lang="en-GB" sz="1800" dirty="0">
                <a:solidFill>
                  <a:srgbClr val="000000"/>
                </a:solidFill>
                <a:latin typeface="Arial" panose="020B0604020202020204" pitchFamily="34" charset="0"/>
              </a:rPr>
              <a:t>Give an example of improved decision-making using simultaneous verses sequential decisions. – Healthy eating in the lunch canteen.</a:t>
            </a:r>
          </a:p>
          <a:p>
            <a:r>
              <a:rPr lang="en-GB" sz="1800" dirty="0">
                <a:solidFill>
                  <a:srgbClr val="000000"/>
                </a:solidFill>
                <a:latin typeface="Arial" panose="020B0604020202020204" pitchFamily="34" charset="0"/>
              </a:rPr>
              <a:t>What is the premortem technique? Project yourself into a future scenario to improve your ability to identify unanticipated risks or problems.</a:t>
            </a:r>
          </a:p>
          <a:p>
            <a:r>
              <a:rPr lang="en-GB" sz="1800" dirty="0">
                <a:solidFill>
                  <a:srgbClr val="000000"/>
                </a:solidFill>
                <a:latin typeface="Arial" panose="020B0604020202020204" pitchFamily="34" charset="0"/>
              </a:rPr>
              <a:t>Why do overdue projects take crazy risks? – Overdue project switch from conditions of gains to conditions of losses. This causes a switch in risk appetite, from risk adverse to risk seeking.</a:t>
            </a:r>
          </a:p>
          <a:p>
            <a:r>
              <a:rPr lang="en-GB" sz="1800" dirty="0">
                <a:solidFill>
                  <a:srgbClr val="000000"/>
                </a:solidFill>
                <a:latin typeface="Arial" panose="020B0604020202020204" pitchFamily="34" charset="0"/>
              </a:rPr>
              <a:t>What is the effect of time constraints on making decisions? – Under time pressure, we tend to use the subconscious affect heuristic, rather than rational decision-making.</a:t>
            </a:r>
          </a:p>
          <a:p>
            <a:r>
              <a:rPr lang="en-GB" sz="1800" dirty="0">
                <a:solidFill>
                  <a:srgbClr val="000000"/>
                </a:solidFill>
                <a:latin typeface="Arial" panose="020B0604020202020204" pitchFamily="34" charset="0"/>
              </a:rPr>
              <a:t>What is hyperbolic discounting? – A tendency to have a stronger preference for more immediate payoffs, relative to later payoffs.</a:t>
            </a:r>
          </a:p>
        </p:txBody>
      </p:sp>
    </p:spTree>
    <p:extLst>
      <p:ext uri="{BB962C8B-B14F-4D97-AF65-F5344CB8AC3E}">
        <p14:creationId xmlns:p14="http://schemas.microsoft.com/office/powerpoint/2010/main" val="16253047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13E290F9-69EB-1FB1-6806-23999C0873AD}"/>
              </a:ext>
            </a:extLst>
          </p:cNvPr>
          <p:cNvGraphicFramePr/>
          <p:nvPr>
            <p:extLst>
              <p:ext uri="{D42A27DB-BD31-4B8C-83A1-F6EECF244321}">
                <p14:modId xmlns:p14="http://schemas.microsoft.com/office/powerpoint/2010/main" val="2033515128"/>
              </p:ext>
            </p:extLst>
          </p:nvPr>
        </p:nvGraphicFramePr>
        <p:xfrm>
          <a:off x="1176133" y="129383"/>
          <a:ext cx="9839734" cy="664793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590246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107B4-5C94-2533-90FD-6791313B693D}"/>
              </a:ext>
            </a:extLst>
          </p:cNvPr>
          <p:cNvSpPr>
            <a:spLocks noGrp="1"/>
          </p:cNvSpPr>
          <p:nvPr>
            <p:ph type="title"/>
          </p:nvPr>
        </p:nvSpPr>
        <p:spPr/>
        <p:txBody>
          <a:bodyPr/>
          <a:lstStyle/>
          <a:p>
            <a:r>
              <a:rPr lang="en-GB" dirty="0"/>
              <a:t>What is a system?</a:t>
            </a:r>
          </a:p>
        </p:txBody>
      </p:sp>
      <p:sp>
        <p:nvSpPr>
          <p:cNvPr id="3" name="Content Placeholder 2">
            <a:extLst>
              <a:ext uri="{FF2B5EF4-FFF2-40B4-BE49-F238E27FC236}">
                <a16:creationId xmlns:a16="http://schemas.microsoft.com/office/drawing/2014/main" id="{1917BC2B-2D6B-5DD9-78D9-DD996C25A75B}"/>
              </a:ext>
            </a:extLst>
          </p:cNvPr>
          <p:cNvSpPr>
            <a:spLocks noGrp="1"/>
          </p:cNvSpPr>
          <p:nvPr>
            <p:ph idx="1"/>
          </p:nvPr>
        </p:nvSpPr>
        <p:spPr/>
        <p:txBody>
          <a:bodyPr/>
          <a:lstStyle/>
          <a:p>
            <a:pPr marL="0" indent="0" algn="ctr">
              <a:buNone/>
            </a:pPr>
            <a:r>
              <a:rPr lang="en-GB" dirty="0"/>
              <a:t>A system is a set of elements or parts</a:t>
            </a:r>
          </a:p>
          <a:p>
            <a:pPr marL="0" indent="0" algn="ctr">
              <a:buNone/>
            </a:pPr>
            <a:r>
              <a:rPr lang="en-GB" dirty="0"/>
              <a:t> that is coherently organised and interconnected</a:t>
            </a:r>
          </a:p>
          <a:p>
            <a:pPr marL="0" indent="0" algn="ctr">
              <a:buNone/>
            </a:pPr>
            <a:r>
              <a:rPr lang="en-GB" dirty="0"/>
              <a:t> in a pattern or structure</a:t>
            </a:r>
          </a:p>
          <a:p>
            <a:pPr marL="0" indent="0" algn="ctr">
              <a:buNone/>
            </a:pPr>
            <a:r>
              <a:rPr lang="en-GB" dirty="0"/>
              <a:t> that produces a characteristic set of behaviours, </a:t>
            </a:r>
          </a:p>
          <a:p>
            <a:pPr marL="0" indent="0" algn="ctr">
              <a:buNone/>
            </a:pPr>
            <a:r>
              <a:rPr lang="en-GB" dirty="0"/>
              <a:t>often classified as its ‘function’ or ‘purpose’.</a:t>
            </a:r>
          </a:p>
          <a:p>
            <a:endParaRPr lang="en-GB" dirty="0"/>
          </a:p>
        </p:txBody>
      </p:sp>
    </p:spTree>
    <p:extLst>
      <p:ext uri="{BB962C8B-B14F-4D97-AF65-F5344CB8AC3E}">
        <p14:creationId xmlns:p14="http://schemas.microsoft.com/office/powerpoint/2010/main" val="16243021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F80C7-FA57-6242-94D6-EAE0F8990821}"/>
              </a:ext>
            </a:extLst>
          </p:cNvPr>
          <p:cNvSpPr>
            <a:spLocks noGrp="1"/>
          </p:cNvSpPr>
          <p:nvPr>
            <p:ph type="title"/>
          </p:nvPr>
        </p:nvSpPr>
        <p:spPr/>
        <p:txBody>
          <a:bodyPr/>
          <a:lstStyle/>
          <a:p>
            <a:r>
              <a:rPr lang="en-GB" dirty="0"/>
              <a:t>Systems effects</a:t>
            </a:r>
          </a:p>
        </p:txBody>
      </p:sp>
      <p:sp>
        <p:nvSpPr>
          <p:cNvPr id="3" name="Content Placeholder 2">
            <a:extLst>
              <a:ext uri="{FF2B5EF4-FFF2-40B4-BE49-F238E27FC236}">
                <a16:creationId xmlns:a16="http://schemas.microsoft.com/office/drawing/2014/main" id="{0455927C-F715-C3F5-99B2-7686D1FE7954}"/>
              </a:ext>
            </a:extLst>
          </p:cNvPr>
          <p:cNvSpPr>
            <a:spLocks noGrp="1"/>
          </p:cNvSpPr>
          <p:nvPr>
            <p:ph idx="1"/>
          </p:nvPr>
        </p:nvSpPr>
        <p:spPr/>
        <p:txBody>
          <a:bodyPr/>
          <a:lstStyle/>
          <a:p>
            <a:r>
              <a:rPr lang="en-GB" sz="1800" dirty="0">
                <a:solidFill>
                  <a:srgbClr val="000000"/>
                </a:solidFill>
                <a:latin typeface="Arial" panose="020B0604020202020204" pitchFamily="34" charset="0"/>
              </a:rPr>
              <a:t>What is a crucial difference between IT systems and social systems? – Social systems contain subsystems, or actors, that can determine the own goals. This leads to conflict.</a:t>
            </a:r>
          </a:p>
          <a:p>
            <a:r>
              <a:rPr lang="en-GB" sz="1800" dirty="0">
                <a:solidFill>
                  <a:srgbClr val="000000"/>
                </a:solidFill>
                <a:latin typeface="Arial" panose="020B0604020202020204" pitchFamily="34" charset="0"/>
              </a:rPr>
              <a:t>What happened when the United States introduced prohibition? – Experienced and anticipated effects, namely the growth of organised crime.</a:t>
            </a:r>
          </a:p>
          <a:p>
            <a:r>
              <a:rPr lang="en-GB" sz="1800" dirty="0">
                <a:solidFill>
                  <a:srgbClr val="000000"/>
                </a:solidFill>
                <a:latin typeface="Arial" panose="020B0604020202020204" pitchFamily="34" charset="0"/>
              </a:rPr>
              <a:t>How might individuals pursuing their own goals whilst working within a system drive technical debt?</a:t>
            </a:r>
          </a:p>
          <a:p>
            <a:pPr lvl="1"/>
            <a:r>
              <a:rPr lang="en-GB" sz="1800" dirty="0"/>
              <a:t>Individuals constrained by role</a:t>
            </a:r>
          </a:p>
          <a:p>
            <a:pPr lvl="1"/>
            <a:r>
              <a:rPr lang="en-GB" sz="1800" dirty="0"/>
              <a:t>Overdue projects and schedule recovery</a:t>
            </a:r>
          </a:p>
          <a:p>
            <a:pPr lvl="1"/>
            <a:r>
              <a:rPr lang="en-GB" sz="1800" dirty="0"/>
              <a:t>Project underestimation</a:t>
            </a:r>
          </a:p>
          <a:p>
            <a:pPr lvl="1"/>
            <a:r>
              <a:rPr lang="en-GB" sz="1800" dirty="0"/>
              <a:t>Overshoot and collapse</a:t>
            </a:r>
          </a:p>
          <a:p>
            <a:pPr lvl="1"/>
            <a:r>
              <a:rPr lang="en-GB" sz="1800" dirty="0"/>
              <a:t>Policy resistance</a:t>
            </a:r>
          </a:p>
          <a:p>
            <a:endParaRPr lang="en-GB" dirty="0"/>
          </a:p>
        </p:txBody>
      </p:sp>
    </p:spTree>
    <p:extLst>
      <p:ext uri="{BB962C8B-B14F-4D97-AF65-F5344CB8AC3E}">
        <p14:creationId xmlns:p14="http://schemas.microsoft.com/office/powerpoint/2010/main" val="11768530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34CE2-1F33-EF8E-D902-08C7948C325B}"/>
              </a:ext>
            </a:extLst>
          </p:cNvPr>
          <p:cNvSpPr>
            <a:spLocks noGrp="1"/>
          </p:cNvSpPr>
          <p:nvPr>
            <p:ph type="title"/>
          </p:nvPr>
        </p:nvSpPr>
        <p:spPr/>
        <p:txBody>
          <a:bodyPr/>
          <a:lstStyle/>
          <a:p>
            <a:r>
              <a:rPr lang="en-GB" dirty="0"/>
              <a:t>Anti-patterns</a:t>
            </a:r>
          </a:p>
        </p:txBody>
      </p:sp>
      <p:sp>
        <p:nvSpPr>
          <p:cNvPr id="3" name="Content Placeholder 2">
            <a:extLst>
              <a:ext uri="{FF2B5EF4-FFF2-40B4-BE49-F238E27FC236}">
                <a16:creationId xmlns:a16="http://schemas.microsoft.com/office/drawing/2014/main" id="{F53ACA19-6BCE-3F0F-0468-E5CF77531B3A}"/>
              </a:ext>
            </a:extLst>
          </p:cNvPr>
          <p:cNvSpPr>
            <a:spLocks noGrp="1"/>
          </p:cNvSpPr>
          <p:nvPr>
            <p:ph idx="1"/>
          </p:nvPr>
        </p:nvSpPr>
        <p:spPr>
          <a:xfrm>
            <a:off x="838200" y="5340947"/>
            <a:ext cx="10515600" cy="836016"/>
          </a:xfrm>
        </p:spPr>
        <p:txBody>
          <a:bodyPr/>
          <a:lstStyle/>
          <a:p>
            <a:r>
              <a:rPr lang="en-GB" dirty="0"/>
              <a:t>What type of diagram is this? – a causal loop diagram</a:t>
            </a:r>
          </a:p>
        </p:txBody>
      </p:sp>
      <p:pic>
        <p:nvPicPr>
          <p:cNvPr id="4" name="Picture 3" descr="A circular diagram with arrows and letters&#10;&#10;Description automatically generated">
            <a:extLst>
              <a:ext uri="{FF2B5EF4-FFF2-40B4-BE49-F238E27FC236}">
                <a16:creationId xmlns:a16="http://schemas.microsoft.com/office/drawing/2014/main" id="{556D906C-BEAE-957B-D80B-989CD23DAF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00176" y="561135"/>
            <a:ext cx="5634094" cy="4779812"/>
          </a:xfrm>
          <a:prstGeom prst="rect">
            <a:avLst/>
          </a:prstGeom>
        </p:spPr>
      </p:pic>
    </p:spTree>
    <p:extLst>
      <p:ext uri="{BB962C8B-B14F-4D97-AF65-F5344CB8AC3E}">
        <p14:creationId xmlns:p14="http://schemas.microsoft.com/office/powerpoint/2010/main" val="39058144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BB266-B12C-01BF-2CDB-2759093245AB}"/>
              </a:ext>
            </a:extLst>
          </p:cNvPr>
          <p:cNvSpPr>
            <a:spLocks noGrp="1"/>
          </p:cNvSpPr>
          <p:nvPr>
            <p:ph type="title"/>
          </p:nvPr>
        </p:nvSpPr>
        <p:spPr/>
        <p:txBody>
          <a:bodyPr/>
          <a:lstStyle/>
          <a:p>
            <a:r>
              <a:rPr lang="en-GB" dirty="0"/>
              <a:t>How might estimation errors lead to a self-reinforcing loop?</a:t>
            </a:r>
          </a:p>
        </p:txBody>
      </p:sp>
      <p:pic>
        <p:nvPicPr>
          <p:cNvPr id="5" name="Picture 4" descr="A diagram of a process&#10;&#10;Description automatically generated">
            <a:extLst>
              <a:ext uri="{FF2B5EF4-FFF2-40B4-BE49-F238E27FC236}">
                <a16:creationId xmlns:a16="http://schemas.microsoft.com/office/drawing/2014/main" id="{BDE6D10C-67AD-6228-9021-107A310AB3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85767" y="1851279"/>
            <a:ext cx="5820465" cy="4544257"/>
          </a:xfrm>
          <a:prstGeom prst="rect">
            <a:avLst/>
          </a:prstGeom>
        </p:spPr>
      </p:pic>
    </p:spTree>
    <p:extLst>
      <p:ext uri="{BB962C8B-B14F-4D97-AF65-F5344CB8AC3E}">
        <p14:creationId xmlns:p14="http://schemas.microsoft.com/office/powerpoint/2010/main" val="3698909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13E290F9-69EB-1FB1-6806-23999C0873AD}"/>
              </a:ext>
            </a:extLst>
          </p:cNvPr>
          <p:cNvGraphicFramePr/>
          <p:nvPr>
            <p:extLst>
              <p:ext uri="{D42A27DB-BD31-4B8C-83A1-F6EECF244321}">
                <p14:modId xmlns:p14="http://schemas.microsoft.com/office/powerpoint/2010/main" val="824356102"/>
              </p:ext>
            </p:extLst>
          </p:nvPr>
        </p:nvGraphicFramePr>
        <p:xfrm>
          <a:off x="1176133" y="129383"/>
          <a:ext cx="9839734" cy="664793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852222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29BA1B-04DB-10F8-76C0-8E2216E051BB}"/>
              </a:ext>
            </a:extLst>
          </p:cNvPr>
          <p:cNvSpPr>
            <a:spLocks noGrp="1"/>
          </p:cNvSpPr>
          <p:nvPr>
            <p:ph idx="1"/>
          </p:nvPr>
        </p:nvSpPr>
        <p:spPr>
          <a:xfrm>
            <a:off x="838200" y="618566"/>
            <a:ext cx="10515600" cy="5874310"/>
          </a:xfrm>
        </p:spPr>
        <p:txBody>
          <a:bodyPr>
            <a:normAutofit/>
          </a:bodyPr>
          <a:lstStyle/>
          <a:p>
            <a:pPr marL="514350" lvl="0" indent="-514350">
              <a:lnSpc>
                <a:spcPct val="115000"/>
              </a:lnSpc>
              <a:buFont typeface="+mj-lt"/>
              <a:buAutoNum type="arabicPeriod"/>
            </a:pPr>
            <a:r>
              <a:rPr lang="en-GB" sz="3200" dirty="0">
                <a:effectLst/>
                <a:latin typeface="Calibri" panose="020F0502020204030204" pitchFamily="34" charset="0"/>
                <a:ea typeface="Calibri" panose="020F0502020204030204" pitchFamily="34" charset="0"/>
                <a:cs typeface="Times New Roman" panose="02020603050405020304" pitchFamily="18" charset="0"/>
              </a:rPr>
              <a:t>Principal-agent problem</a:t>
            </a:r>
          </a:p>
          <a:p>
            <a:pPr marL="514350" lvl="0" indent="-514350">
              <a:lnSpc>
                <a:spcPct val="115000"/>
              </a:lnSpc>
              <a:buFont typeface="+mj-lt"/>
              <a:buAutoNum type="arabicPeriod"/>
            </a:pPr>
            <a:r>
              <a:rPr lang="en-GB" sz="3200" dirty="0">
                <a:effectLst/>
                <a:latin typeface="Calibri" panose="020F0502020204030204" pitchFamily="34" charset="0"/>
                <a:ea typeface="Calibri" panose="020F0502020204030204" pitchFamily="34" charset="0"/>
                <a:cs typeface="Times New Roman" panose="02020603050405020304" pitchFamily="18" charset="0"/>
              </a:rPr>
              <a:t>Tragedy of the commons</a:t>
            </a:r>
          </a:p>
          <a:p>
            <a:pPr marL="514350" lvl="0" indent="-514350">
              <a:lnSpc>
                <a:spcPct val="115000"/>
              </a:lnSpc>
              <a:buFont typeface="+mj-lt"/>
              <a:buAutoNum type="arabicPeriod"/>
            </a:pPr>
            <a:r>
              <a:rPr lang="en-GB" sz="3200" dirty="0">
                <a:effectLst/>
                <a:latin typeface="Calibri" panose="020F0502020204030204" pitchFamily="34" charset="0"/>
                <a:ea typeface="Calibri" panose="020F0502020204030204" pitchFamily="34" charset="0"/>
                <a:cs typeface="Times New Roman" panose="02020603050405020304" pitchFamily="18" charset="0"/>
              </a:rPr>
              <a:t>Externalities</a:t>
            </a:r>
          </a:p>
          <a:p>
            <a:pPr marL="514350" lvl="0" indent="-514350">
              <a:lnSpc>
                <a:spcPct val="115000"/>
              </a:lnSpc>
              <a:buFont typeface="+mj-lt"/>
              <a:buAutoNum type="arabicPeriod"/>
            </a:pPr>
            <a:r>
              <a:rPr lang="en-GB" sz="3200" dirty="0">
                <a:effectLst/>
                <a:latin typeface="Calibri" panose="020F0502020204030204" pitchFamily="34" charset="0"/>
                <a:ea typeface="Calibri" panose="020F0502020204030204" pitchFamily="34" charset="0"/>
                <a:cs typeface="Times New Roman" panose="02020603050405020304" pitchFamily="18" charset="0"/>
              </a:rPr>
              <a:t>Short-termism</a:t>
            </a:r>
          </a:p>
          <a:p>
            <a:pPr marL="514350" lvl="0" indent="-514350">
              <a:lnSpc>
                <a:spcPct val="115000"/>
              </a:lnSpc>
              <a:buFont typeface="+mj-lt"/>
              <a:buAutoNum type="arabicPeriod"/>
            </a:pPr>
            <a:r>
              <a:rPr lang="en-GB" sz="3200" dirty="0">
                <a:effectLst/>
                <a:latin typeface="Calibri" panose="020F0502020204030204" pitchFamily="34" charset="0"/>
                <a:ea typeface="Calibri" panose="020F0502020204030204" pitchFamily="34" charset="0"/>
                <a:cs typeface="Times New Roman" panose="02020603050405020304" pitchFamily="18" charset="0"/>
              </a:rPr>
              <a:t>Tyranny of small decisions</a:t>
            </a:r>
          </a:p>
          <a:p>
            <a:pPr marL="514350" lvl="0" indent="-514350">
              <a:lnSpc>
                <a:spcPct val="115000"/>
              </a:lnSpc>
              <a:buFont typeface="+mj-lt"/>
              <a:buAutoNum type="arabicPeriod"/>
            </a:pPr>
            <a:r>
              <a:rPr lang="en-GB" sz="3200" dirty="0">
                <a:effectLst/>
                <a:latin typeface="Calibri" panose="020F0502020204030204" pitchFamily="34" charset="0"/>
                <a:ea typeface="Calibri" panose="020F0502020204030204" pitchFamily="34" charset="0"/>
                <a:cs typeface="Times New Roman" panose="02020603050405020304" pitchFamily="18" charset="0"/>
              </a:rPr>
              <a:t>Creeping normality</a:t>
            </a:r>
          </a:p>
          <a:p>
            <a:pPr marL="514350" lvl="0" indent="-514350">
              <a:lnSpc>
                <a:spcPct val="115000"/>
              </a:lnSpc>
              <a:buFont typeface="+mj-lt"/>
              <a:buAutoNum type="arabicPeriod"/>
            </a:pPr>
            <a:r>
              <a:rPr lang="en-GB" sz="3200" dirty="0">
                <a:effectLst/>
                <a:latin typeface="Calibri" panose="020F0502020204030204" pitchFamily="34" charset="0"/>
                <a:ea typeface="Calibri" panose="020F0502020204030204" pitchFamily="34" charset="0"/>
                <a:cs typeface="Times New Roman" panose="02020603050405020304" pitchFamily="18" charset="0"/>
              </a:rPr>
              <a:t>Price of anarchy</a:t>
            </a:r>
          </a:p>
          <a:p>
            <a:pPr marL="514350" lvl="0" indent="-514350">
              <a:lnSpc>
                <a:spcPct val="115000"/>
              </a:lnSpc>
              <a:spcAft>
                <a:spcPts val="1000"/>
              </a:spcAft>
              <a:buFont typeface="+mj-lt"/>
              <a:buAutoNum type="arabicPeriod"/>
            </a:pPr>
            <a:r>
              <a:rPr lang="en-GB" sz="3200" dirty="0">
                <a:effectLst/>
                <a:latin typeface="Calibri" panose="020F0502020204030204" pitchFamily="34" charset="0"/>
                <a:ea typeface="Calibri" panose="020F0502020204030204" pitchFamily="34" charset="0"/>
                <a:cs typeface="Times New Roman" panose="02020603050405020304" pitchFamily="18" charset="0"/>
              </a:rPr>
              <a:t>Moral hazard</a:t>
            </a:r>
          </a:p>
        </p:txBody>
      </p:sp>
    </p:spTree>
    <p:extLst>
      <p:ext uri="{BB962C8B-B14F-4D97-AF65-F5344CB8AC3E}">
        <p14:creationId xmlns:p14="http://schemas.microsoft.com/office/powerpoint/2010/main" val="15817238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42729-98D2-5078-705B-F01A1E0B3980}"/>
              </a:ext>
            </a:extLst>
          </p:cNvPr>
          <p:cNvSpPr>
            <a:spLocks noGrp="1"/>
          </p:cNvSpPr>
          <p:nvPr>
            <p:ph type="title"/>
          </p:nvPr>
        </p:nvSpPr>
        <p:spPr/>
        <p:txBody>
          <a:bodyPr/>
          <a:lstStyle/>
          <a:p>
            <a:r>
              <a:rPr lang="en-GB" dirty="0"/>
              <a:t>READ ME!</a:t>
            </a:r>
          </a:p>
        </p:txBody>
      </p:sp>
      <p:sp>
        <p:nvSpPr>
          <p:cNvPr id="3" name="Content Placeholder 2">
            <a:extLst>
              <a:ext uri="{FF2B5EF4-FFF2-40B4-BE49-F238E27FC236}">
                <a16:creationId xmlns:a16="http://schemas.microsoft.com/office/drawing/2014/main" id="{FCACB504-D578-FE21-C59E-321DA7A0CDA7}"/>
              </a:ext>
            </a:extLst>
          </p:cNvPr>
          <p:cNvSpPr>
            <a:spLocks noGrp="1"/>
          </p:cNvSpPr>
          <p:nvPr>
            <p:ph idx="1"/>
          </p:nvPr>
        </p:nvSpPr>
        <p:spPr>
          <a:xfrm>
            <a:off x="838200" y="1491175"/>
            <a:ext cx="10515600" cy="4685788"/>
          </a:xfrm>
        </p:spPr>
        <p:txBody>
          <a:bodyPr>
            <a:normAutofit/>
          </a:bodyPr>
          <a:lstStyle/>
          <a:p>
            <a:r>
              <a:rPr lang="en-GB" sz="1800" dirty="0"/>
              <a:t>This is an example slide deck for running the ‘Workshop for Solution Development’, described in Chapter 17.</a:t>
            </a:r>
          </a:p>
          <a:p>
            <a:r>
              <a:rPr lang="en-GB" sz="1800" dirty="0"/>
              <a:t>This slide deck is bland. This is intentional. In this way, you can see the message that you need to get across in each slide, without distracting animations, colours, or images.</a:t>
            </a:r>
          </a:p>
          <a:p>
            <a:r>
              <a:rPr lang="en-GB" sz="1800" dirty="0"/>
              <a:t>It is up to you to modify this slide deck to your own needs and preferences.</a:t>
            </a:r>
          </a:p>
          <a:p>
            <a:r>
              <a:rPr lang="en-GB" sz="1800" dirty="0"/>
              <a:t>My own preferred style is to have few words, concepts, and images on a slide. This allows the users to focus upon what you are saying in the room.</a:t>
            </a:r>
          </a:p>
          <a:p>
            <a:r>
              <a:rPr lang="en-GB" sz="1800" dirty="0"/>
              <a:t>To understand what you should be saying at that point in the slide presentation </a:t>
            </a:r>
            <a:r>
              <a:rPr lang="en-GB" sz="1800" b="1" dirty="0"/>
              <a:t>READ THE NOTES FOR THAT SLIDE</a:t>
            </a:r>
            <a:r>
              <a:rPr lang="en-GB" sz="1800" dirty="0"/>
              <a:t>. Notes typically are displayed underneath the main window.</a:t>
            </a:r>
          </a:p>
          <a:p>
            <a:r>
              <a:rPr lang="en-GB" sz="1800" dirty="0"/>
              <a:t>You will need to modify this slide deck more than the previous deck (for problem understanding). This is because you need to incorporate your findings from the first workshop and subsequent investigations into the deck. Those finding will be unique to your organisation.</a:t>
            </a:r>
          </a:p>
        </p:txBody>
      </p:sp>
    </p:spTree>
    <p:extLst>
      <p:ext uri="{BB962C8B-B14F-4D97-AF65-F5344CB8AC3E}">
        <p14:creationId xmlns:p14="http://schemas.microsoft.com/office/powerpoint/2010/main" val="14872942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13E290F9-69EB-1FB1-6806-23999C0873AD}"/>
              </a:ext>
            </a:extLst>
          </p:cNvPr>
          <p:cNvGraphicFramePr/>
          <p:nvPr>
            <p:extLst>
              <p:ext uri="{D42A27DB-BD31-4B8C-83A1-F6EECF244321}">
                <p14:modId xmlns:p14="http://schemas.microsoft.com/office/powerpoint/2010/main" val="4138991181"/>
              </p:ext>
            </p:extLst>
          </p:nvPr>
        </p:nvGraphicFramePr>
        <p:xfrm>
          <a:off x="1176133" y="129383"/>
          <a:ext cx="9839734" cy="664793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780097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3A0A8-95AD-7B64-9035-FCE196DF7678}"/>
              </a:ext>
            </a:extLst>
          </p:cNvPr>
          <p:cNvSpPr>
            <a:spLocks noGrp="1"/>
          </p:cNvSpPr>
          <p:nvPr>
            <p:ph type="title"/>
          </p:nvPr>
        </p:nvSpPr>
        <p:spPr/>
        <p:txBody>
          <a:bodyPr/>
          <a:lstStyle/>
          <a:p>
            <a:r>
              <a:rPr lang="en-GB" dirty="0"/>
              <a:t>Characteristics of a wicked problem</a:t>
            </a:r>
          </a:p>
        </p:txBody>
      </p:sp>
      <p:sp>
        <p:nvSpPr>
          <p:cNvPr id="3" name="Content Placeholder 2">
            <a:extLst>
              <a:ext uri="{FF2B5EF4-FFF2-40B4-BE49-F238E27FC236}">
                <a16:creationId xmlns:a16="http://schemas.microsoft.com/office/drawing/2014/main" id="{BE4F077B-F390-96EC-C6EE-51E07AEA7E50}"/>
              </a:ext>
            </a:extLst>
          </p:cNvPr>
          <p:cNvSpPr>
            <a:spLocks noGrp="1"/>
          </p:cNvSpPr>
          <p:nvPr>
            <p:ph idx="1"/>
          </p:nvPr>
        </p:nvSpPr>
        <p:spPr>
          <a:xfrm>
            <a:off x="838200" y="1690688"/>
            <a:ext cx="10515600" cy="4802187"/>
          </a:xfrm>
        </p:spPr>
        <p:txBody>
          <a:bodyPr>
            <a:normAutofit fontScale="92500" lnSpcReduction="10000"/>
          </a:bodyPr>
          <a:lstStyle/>
          <a:p>
            <a:pPr marL="514350" indent="-514350">
              <a:buFont typeface="+mj-lt"/>
              <a:buAutoNum type="arabicPeriod"/>
            </a:pPr>
            <a:r>
              <a:rPr lang="en-GB" dirty="0"/>
              <a:t>You cannot understand the problem until after you have found a solution.</a:t>
            </a:r>
          </a:p>
          <a:p>
            <a:pPr marL="514350" indent="-514350">
              <a:buFont typeface="+mj-lt"/>
              <a:buAutoNum type="arabicPeriod"/>
            </a:pPr>
            <a:r>
              <a:rPr lang="en-GB" dirty="0"/>
              <a:t>Stakeholders have radically different worldviews and different frames for understanding the problem. </a:t>
            </a:r>
          </a:p>
          <a:p>
            <a:pPr marL="514350" indent="-514350">
              <a:buFont typeface="+mj-lt"/>
              <a:buAutoNum type="arabicPeriod"/>
            </a:pPr>
            <a:r>
              <a:rPr lang="en-GB" dirty="0"/>
              <a:t>How you currently understand the problem determines what you will try as a solution.</a:t>
            </a:r>
          </a:p>
          <a:p>
            <a:pPr marL="514350" indent="-514350">
              <a:buFont typeface="+mj-lt"/>
              <a:buAutoNum type="arabicPeriod"/>
            </a:pPr>
            <a:r>
              <a:rPr lang="en-GB" dirty="0"/>
              <a:t>Solutions to wicked problems are not true-or-false, but better or worse.</a:t>
            </a:r>
          </a:p>
          <a:p>
            <a:pPr marL="514350" indent="-514350">
              <a:buFont typeface="+mj-lt"/>
              <a:buAutoNum type="arabicPeriod"/>
            </a:pPr>
            <a:r>
              <a:rPr lang="en-GB" dirty="0"/>
              <a:t>You do not have an immediate and conclusive test to see if your solution has worked.</a:t>
            </a:r>
          </a:p>
          <a:p>
            <a:pPr marL="514350" indent="-514350">
              <a:buFont typeface="+mj-lt"/>
              <a:buAutoNum type="arabicPeriod"/>
            </a:pPr>
            <a:r>
              <a:rPr lang="en-GB" dirty="0"/>
              <a:t>Every solution to a wicked problem is a "one-shot attempt”.</a:t>
            </a:r>
          </a:p>
          <a:p>
            <a:pPr marL="514350" indent="-514350">
              <a:buFont typeface="+mj-lt"/>
              <a:buAutoNum type="arabicPeriod"/>
            </a:pPr>
            <a:r>
              <a:rPr lang="en-GB" dirty="0"/>
              <a:t>Wicked problems are interconnected with other wicked problems.</a:t>
            </a:r>
          </a:p>
          <a:p>
            <a:pPr marL="514350" indent="-514350">
              <a:buFont typeface="+mj-lt"/>
              <a:buAutoNum type="arabicPeriod"/>
            </a:pPr>
            <a:r>
              <a:rPr lang="en-GB" dirty="0"/>
              <a:t>You have no way of knowing when to stop.</a:t>
            </a:r>
          </a:p>
          <a:p>
            <a:pPr marL="514350" indent="-514350">
              <a:buFont typeface="+mj-lt"/>
              <a:buAutoNum type="arabicPeriod"/>
            </a:pPr>
            <a:endParaRPr lang="en-GB" dirty="0"/>
          </a:p>
        </p:txBody>
      </p:sp>
    </p:spTree>
    <p:extLst>
      <p:ext uri="{BB962C8B-B14F-4D97-AF65-F5344CB8AC3E}">
        <p14:creationId xmlns:p14="http://schemas.microsoft.com/office/powerpoint/2010/main" val="20576600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B19EF-4B0B-4D4F-9670-6D3C91544E38}"/>
              </a:ext>
            </a:extLst>
          </p:cNvPr>
          <p:cNvSpPr>
            <a:spLocks noGrp="1"/>
          </p:cNvSpPr>
          <p:nvPr>
            <p:ph type="title"/>
          </p:nvPr>
        </p:nvSpPr>
        <p:spPr/>
        <p:txBody>
          <a:bodyPr/>
          <a:lstStyle/>
          <a:p>
            <a:r>
              <a:rPr lang="en-GB" dirty="0"/>
              <a:t>Social complexity and fragmentation </a:t>
            </a:r>
          </a:p>
        </p:txBody>
      </p:sp>
      <p:sp>
        <p:nvSpPr>
          <p:cNvPr id="3" name="Content Placeholder 2">
            <a:extLst>
              <a:ext uri="{FF2B5EF4-FFF2-40B4-BE49-F238E27FC236}">
                <a16:creationId xmlns:a16="http://schemas.microsoft.com/office/drawing/2014/main" id="{04865017-E997-544D-2E9B-9A935A204694}"/>
              </a:ext>
            </a:extLst>
          </p:cNvPr>
          <p:cNvSpPr>
            <a:spLocks noGrp="1"/>
          </p:cNvSpPr>
          <p:nvPr>
            <p:ph idx="1"/>
          </p:nvPr>
        </p:nvSpPr>
        <p:spPr>
          <a:xfrm>
            <a:off x="838200" y="4448432"/>
            <a:ext cx="10515600" cy="1728530"/>
          </a:xfrm>
        </p:spPr>
        <p:txBody>
          <a:bodyPr/>
          <a:lstStyle/>
          <a:p>
            <a:pPr marL="0" indent="0">
              <a:buNone/>
            </a:pPr>
            <a:endParaRPr lang="en-GB" dirty="0"/>
          </a:p>
        </p:txBody>
      </p:sp>
      <p:pic>
        <p:nvPicPr>
          <p:cNvPr id="4" name="Picture 3">
            <a:extLst>
              <a:ext uri="{FF2B5EF4-FFF2-40B4-BE49-F238E27FC236}">
                <a16:creationId xmlns:a16="http://schemas.microsoft.com/office/drawing/2014/main" id="{9143E89F-9BF6-9322-50CE-CC1558ED76E0}"/>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72180" y="1627411"/>
            <a:ext cx="5247640" cy="2626995"/>
          </a:xfrm>
          <a:prstGeom prst="rect">
            <a:avLst/>
          </a:prstGeom>
          <a:noFill/>
          <a:ln>
            <a:noFill/>
          </a:ln>
        </p:spPr>
      </p:pic>
    </p:spTree>
    <p:extLst>
      <p:ext uri="{BB962C8B-B14F-4D97-AF65-F5344CB8AC3E}">
        <p14:creationId xmlns:p14="http://schemas.microsoft.com/office/powerpoint/2010/main" val="4612466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689EA-3EDE-CA5E-4B27-C0274061954A}"/>
              </a:ext>
            </a:extLst>
          </p:cNvPr>
          <p:cNvSpPr>
            <a:spLocks noGrp="1"/>
          </p:cNvSpPr>
          <p:nvPr>
            <p:ph type="title"/>
          </p:nvPr>
        </p:nvSpPr>
        <p:spPr/>
        <p:txBody>
          <a:bodyPr/>
          <a:lstStyle/>
          <a:p>
            <a:r>
              <a:rPr lang="en-GB" dirty="0"/>
              <a:t>Dichotomy of design</a:t>
            </a:r>
          </a:p>
        </p:txBody>
      </p:sp>
      <p:sp>
        <p:nvSpPr>
          <p:cNvPr id="3" name="Content Placeholder 2">
            <a:extLst>
              <a:ext uri="{FF2B5EF4-FFF2-40B4-BE49-F238E27FC236}">
                <a16:creationId xmlns:a16="http://schemas.microsoft.com/office/drawing/2014/main" id="{319CEB5E-AD50-F233-9C79-AC3E4DBE4274}"/>
              </a:ext>
            </a:extLst>
          </p:cNvPr>
          <p:cNvSpPr>
            <a:spLocks noGrp="1"/>
          </p:cNvSpPr>
          <p:nvPr>
            <p:ph idx="1"/>
          </p:nvPr>
        </p:nvSpPr>
        <p:spPr>
          <a:xfrm>
            <a:off x="838200" y="4992129"/>
            <a:ext cx="10515600" cy="1184833"/>
          </a:xfrm>
        </p:spPr>
        <p:txBody>
          <a:bodyPr/>
          <a:lstStyle/>
          <a:p>
            <a:endParaRPr lang="en-GB" dirty="0"/>
          </a:p>
        </p:txBody>
      </p:sp>
      <p:pic>
        <p:nvPicPr>
          <p:cNvPr id="5" name="Picture 4">
            <a:extLst>
              <a:ext uri="{FF2B5EF4-FFF2-40B4-BE49-F238E27FC236}">
                <a16:creationId xmlns:a16="http://schemas.microsoft.com/office/drawing/2014/main" id="{4DD94494-ED2F-3B08-E069-5DE1FD7B3EAF}"/>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68687" y="1690688"/>
            <a:ext cx="5254625" cy="2094865"/>
          </a:xfrm>
          <a:prstGeom prst="rect">
            <a:avLst/>
          </a:prstGeom>
          <a:noFill/>
          <a:ln>
            <a:noFill/>
          </a:ln>
        </p:spPr>
      </p:pic>
    </p:spTree>
    <p:extLst>
      <p:ext uri="{BB962C8B-B14F-4D97-AF65-F5344CB8AC3E}">
        <p14:creationId xmlns:p14="http://schemas.microsoft.com/office/powerpoint/2010/main" val="13494103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689EA-3EDE-CA5E-4B27-C0274061954A}"/>
              </a:ext>
            </a:extLst>
          </p:cNvPr>
          <p:cNvSpPr>
            <a:spLocks noGrp="1"/>
          </p:cNvSpPr>
          <p:nvPr>
            <p:ph type="title"/>
          </p:nvPr>
        </p:nvSpPr>
        <p:spPr/>
        <p:txBody>
          <a:bodyPr/>
          <a:lstStyle/>
          <a:p>
            <a:r>
              <a:rPr lang="en-GB" dirty="0"/>
              <a:t>Dichotomy of design</a:t>
            </a:r>
          </a:p>
        </p:txBody>
      </p:sp>
      <p:sp>
        <p:nvSpPr>
          <p:cNvPr id="3" name="Content Placeholder 2">
            <a:extLst>
              <a:ext uri="{FF2B5EF4-FFF2-40B4-BE49-F238E27FC236}">
                <a16:creationId xmlns:a16="http://schemas.microsoft.com/office/drawing/2014/main" id="{319CEB5E-AD50-F233-9C79-AC3E4DBE4274}"/>
              </a:ext>
            </a:extLst>
          </p:cNvPr>
          <p:cNvSpPr>
            <a:spLocks noGrp="1"/>
          </p:cNvSpPr>
          <p:nvPr>
            <p:ph idx="1"/>
          </p:nvPr>
        </p:nvSpPr>
        <p:spPr>
          <a:xfrm>
            <a:off x="838200" y="4992129"/>
            <a:ext cx="10515600" cy="1184833"/>
          </a:xfrm>
        </p:spPr>
        <p:txBody>
          <a:bodyPr/>
          <a:lstStyle/>
          <a:p>
            <a:endParaRPr lang="en-GB" dirty="0"/>
          </a:p>
        </p:txBody>
      </p:sp>
      <p:pic>
        <p:nvPicPr>
          <p:cNvPr id="4" name="Picture 3">
            <a:extLst>
              <a:ext uri="{FF2B5EF4-FFF2-40B4-BE49-F238E27FC236}">
                <a16:creationId xmlns:a16="http://schemas.microsoft.com/office/drawing/2014/main" id="{CBDA02A1-D7E2-61D8-7057-5D98FF88FAFF}"/>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68687" y="2572702"/>
            <a:ext cx="5254625" cy="1712595"/>
          </a:xfrm>
          <a:prstGeom prst="rect">
            <a:avLst/>
          </a:prstGeom>
          <a:noFill/>
          <a:ln>
            <a:noFill/>
          </a:ln>
        </p:spPr>
      </p:pic>
    </p:spTree>
    <p:extLst>
      <p:ext uri="{BB962C8B-B14F-4D97-AF65-F5344CB8AC3E}">
        <p14:creationId xmlns:p14="http://schemas.microsoft.com/office/powerpoint/2010/main" val="23377787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BCE95-2D3E-2D2F-29C0-C4424C86F605}"/>
              </a:ext>
            </a:extLst>
          </p:cNvPr>
          <p:cNvSpPr>
            <a:spLocks noGrp="1"/>
          </p:cNvSpPr>
          <p:nvPr>
            <p:ph type="title"/>
          </p:nvPr>
        </p:nvSpPr>
        <p:spPr/>
        <p:txBody>
          <a:bodyPr/>
          <a:lstStyle/>
          <a:p>
            <a:r>
              <a:rPr lang="en-GB" dirty="0"/>
              <a:t>Findings from 1</a:t>
            </a:r>
            <a:r>
              <a:rPr lang="en-GB" baseline="30000" dirty="0"/>
              <a:t>st</a:t>
            </a:r>
            <a:r>
              <a:rPr lang="en-GB" dirty="0"/>
              <a:t> workshop &amp; further investigations</a:t>
            </a:r>
          </a:p>
        </p:txBody>
      </p:sp>
      <p:sp>
        <p:nvSpPr>
          <p:cNvPr id="3" name="Text Placeholder 2">
            <a:extLst>
              <a:ext uri="{FF2B5EF4-FFF2-40B4-BE49-F238E27FC236}">
                <a16:creationId xmlns:a16="http://schemas.microsoft.com/office/drawing/2014/main" id="{37B158C5-E6D8-A03E-91FF-49D38A054C30}"/>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19681620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B9F25-642C-3CD4-39A6-8CB1AB4E40E1}"/>
              </a:ext>
            </a:extLst>
          </p:cNvPr>
          <p:cNvSpPr>
            <a:spLocks noGrp="1"/>
          </p:cNvSpPr>
          <p:nvPr>
            <p:ph type="title"/>
          </p:nvPr>
        </p:nvSpPr>
        <p:spPr/>
        <p:txBody>
          <a:bodyPr/>
          <a:lstStyle/>
          <a:p>
            <a:r>
              <a:rPr lang="en-GB" dirty="0"/>
              <a:t>Findings from 1</a:t>
            </a:r>
            <a:r>
              <a:rPr lang="en-GB" baseline="30000" dirty="0"/>
              <a:t>st</a:t>
            </a:r>
            <a:r>
              <a:rPr lang="en-GB" dirty="0"/>
              <a:t> workshop</a:t>
            </a:r>
          </a:p>
        </p:txBody>
      </p:sp>
      <p:sp>
        <p:nvSpPr>
          <p:cNvPr id="3" name="Content Placeholder 2">
            <a:extLst>
              <a:ext uri="{FF2B5EF4-FFF2-40B4-BE49-F238E27FC236}">
                <a16:creationId xmlns:a16="http://schemas.microsoft.com/office/drawing/2014/main" id="{FAB7D8E1-18EC-C376-5FF0-EB64D6DB6A9B}"/>
              </a:ext>
            </a:extLst>
          </p:cNvPr>
          <p:cNvSpPr>
            <a:spLocks noGrp="1"/>
          </p:cNvSpPr>
          <p:nvPr>
            <p:ph idx="1"/>
          </p:nvPr>
        </p:nvSpPr>
        <p:spPr/>
        <p:txBody>
          <a:bodyPr/>
          <a:lstStyle/>
          <a:p>
            <a:pPr marL="0" indent="0">
              <a:buNone/>
            </a:pPr>
            <a:r>
              <a:rPr lang="en-GB" dirty="0"/>
              <a:t>&lt;</a:t>
            </a:r>
            <a:r>
              <a:rPr lang="en-GB" sz="1800" dirty="0">
                <a:solidFill>
                  <a:srgbClr val="000000"/>
                </a:solidFill>
                <a:latin typeface="Arial" panose="020B0604020202020204" pitchFamily="34" charset="0"/>
              </a:rPr>
              <a:t>Insert onto this slide the findings from your first workshop – problem understanding.&gt;</a:t>
            </a:r>
          </a:p>
          <a:p>
            <a:pPr marL="0" indent="0">
              <a:buNone/>
            </a:pPr>
            <a:r>
              <a:rPr lang="en-GB" sz="1800" dirty="0">
                <a:solidFill>
                  <a:srgbClr val="000000"/>
                </a:solidFill>
                <a:latin typeface="Arial" panose="020B0604020202020204" pitchFamily="34" charset="0"/>
              </a:rPr>
              <a:t>You should have tentative results that may include the following:</a:t>
            </a:r>
          </a:p>
          <a:p>
            <a:r>
              <a:rPr lang="en-GB" sz="1800" dirty="0">
                <a:solidFill>
                  <a:srgbClr val="000000"/>
                </a:solidFill>
                <a:latin typeface="Arial" panose="020B0604020202020204" pitchFamily="34" charset="0"/>
              </a:rPr>
              <a:t>the factors driving technical debt creation</a:t>
            </a:r>
          </a:p>
          <a:p>
            <a:r>
              <a:rPr lang="en-GB" sz="1800" dirty="0">
                <a:solidFill>
                  <a:srgbClr val="000000"/>
                </a:solidFill>
                <a:latin typeface="Arial" panose="020B0604020202020204" pitchFamily="34" charset="0"/>
              </a:rPr>
              <a:t>factors making technical debt unnecessarily worse</a:t>
            </a:r>
          </a:p>
          <a:p>
            <a:r>
              <a:rPr lang="en-GB" sz="1800" dirty="0">
                <a:solidFill>
                  <a:srgbClr val="000000"/>
                </a:solidFill>
                <a:latin typeface="Arial" panose="020B0604020202020204" pitchFamily="34" charset="0"/>
              </a:rPr>
              <a:t>any mitigating factors, which you do not wish to lose</a:t>
            </a:r>
          </a:p>
          <a:p>
            <a:r>
              <a:rPr lang="en-GB" sz="1800" dirty="0">
                <a:solidFill>
                  <a:srgbClr val="000000"/>
                </a:solidFill>
                <a:latin typeface="Arial" panose="020B0604020202020204" pitchFamily="34" charset="0"/>
              </a:rPr>
              <a:t>project factors, such as schedule overrun, influencing decision-making</a:t>
            </a:r>
          </a:p>
          <a:p>
            <a:r>
              <a:rPr lang="en-GB" sz="1800" dirty="0">
                <a:solidFill>
                  <a:srgbClr val="000000"/>
                </a:solidFill>
                <a:latin typeface="Arial" panose="020B0604020202020204" pitchFamily="34" charset="0"/>
              </a:rPr>
              <a:t>system factors and organisational setup influencing debt</a:t>
            </a:r>
          </a:p>
          <a:p>
            <a:r>
              <a:rPr lang="en-GB" sz="1800" dirty="0">
                <a:solidFill>
                  <a:srgbClr val="000000"/>
                </a:solidFill>
                <a:latin typeface="Arial" panose="020B0604020202020204" pitchFamily="34" charset="0"/>
              </a:rPr>
              <a:t>economics problems, for example principal-agent problem, tragedy of the commons</a:t>
            </a:r>
          </a:p>
          <a:p>
            <a:r>
              <a:rPr lang="en-GB" sz="1800" dirty="0">
                <a:solidFill>
                  <a:srgbClr val="000000"/>
                </a:solidFill>
                <a:latin typeface="Arial" panose="020B0604020202020204" pitchFamily="34" charset="0"/>
              </a:rPr>
              <a:t>wicked aspects of the problem</a:t>
            </a:r>
          </a:p>
          <a:p>
            <a:r>
              <a:rPr lang="en-GB" sz="1800" dirty="0">
                <a:solidFill>
                  <a:srgbClr val="000000"/>
                </a:solidFill>
                <a:latin typeface="Arial" panose="020B0604020202020204" pitchFamily="34" charset="0"/>
              </a:rPr>
              <a:t>how social complexity and fragmentation may inhibit getting to a solution</a:t>
            </a:r>
            <a:endParaRPr lang="en-GB" dirty="0"/>
          </a:p>
        </p:txBody>
      </p:sp>
    </p:spTree>
    <p:extLst>
      <p:ext uri="{BB962C8B-B14F-4D97-AF65-F5344CB8AC3E}">
        <p14:creationId xmlns:p14="http://schemas.microsoft.com/office/powerpoint/2010/main" val="21256529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BD477-8CC9-0F58-9FA2-2FA5A587CB3F}"/>
              </a:ext>
            </a:extLst>
          </p:cNvPr>
          <p:cNvSpPr>
            <a:spLocks noGrp="1"/>
          </p:cNvSpPr>
          <p:nvPr>
            <p:ph type="title"/>
          </p:nvPr>
        </p:nvSpPr>
        <p:spPr/>
        <p:txBody>
          <a:bodyPr/>
          <a:lstStyle/>
          <a:p>
            <a:r>
              <a:rPr lang="en-GB" dirty="0"/>
              <a:t>Findings from further investigations</a:t>
            </a:r>
          </a:p>
        </p:txBody>
      </p:sp>
      <p:sp>
        <p:nvSpPr>
          <p:cNvPr id="3" name="Content Placeholder 2">
            <a:extLst>
              <a:ext uri="{FF2B5EF4-FFF2-40B4-BE49-F238E27FC236}">
                <a16:creationId xmlns:a16="http://schemas.microsoft.com/office/drawing/2014/main" id="{8597A7B2-BC3C-5A80-C690-442338D2B326}"/>
              </a:ext>
            </a:extLst>
          </p:cNvPr>
          <p:cNvSpPr>
            <a:spLocks noGrp="1"/>
          </p:cNvSpPr>
          <p:nvPr>
            <p:ph idx="1"/>
          </p:nvPr>
        </p:nvSpPr>
        <p:spPr/>
        <p:txBody>
          <a:bodyPr/>
          <a:lstStyle/>
          <a:p>
            <a:pPr marL="0" indent="0">
              <a:buNone/>
            </a:pPr>
            <a:r>
              <a:rPr lang="en-GB" dirty="0"/>
              <a:t>&lt;</a:t>
            </a:r>
            <a:r>
              <a:rPr lang="en-GB" sz="2800" dirty="0">
                <a:solidFill>
                  <a:srgbClr val="000000"/>
                </a:solidFill>
                <a:latin typeface="Arial" panose="020B0604020202020204" pitchFamily="34" charset="0"/>
              </a:rPr>
              <a:t>Insert onto this slide the findings </a:t>
            </a:r>
            <a:r>
              <a:rPr lang="en-GB" dirty="0">
                <a:solidFill>
                  <a:srgbClr val="000000"/>
                </a:solidFill>
                <a:latin typeface="Arial" panose="020B0604020202020204" pitchFamily="34" charset="0"/>
              </a:rPr>
              <a:t>from the subsequent investigations following your fi</a:t>
            </a:r>
            <a:r>
              <a:rPr lang="en-GB" sz="2800" dirty="0">
                <a:solidFill>
                  <a:srgbClr val="000000"/>
                </a:solidFill>
                <a:latin typeface="Arial" panose="020B0604020202020204" pitchFamily="34" charset="0"/>
              </a:rPr>
              <a:t>rst workshop – problem understanding.&gt;</a:t>
            </a:r>
          </a:p>
          <a:p>
            <a:pPr marL="0" indent="0">
              <a:buNone/>
            </a:pPr>
            <a:endParaRPr lang="en-GB" dirty="0"/>
          </a:p>
        </p:txBody>
      </p:sp>
    </p:spTree>
    <p:extLst>
      <p:ext uri="{BB962C8B-B14F-4D97-AF65-F5344CB8AC3E}">
        <p14:creationId xmlns:p14="http://schemas.microsoft.com/office/powerpoint/2010/main" val="38040956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28F87-44B3-753C-1E75-702FE5DF4278}"/>
              </a:ext>
            </a:extLst>
          </p:cNvPr>
          <p:cNvSpPr>
            <a:spLocks noGrp="1"/>
          </p:cNvSpPr>
          <p:nvPr>
            <p:ph type="title"/>
          </p:nvPr>
        </p:nvSpPr>
        <p:spPr/>
        <p:txBody>
          <a:bodyPr/>
          <a:lstStyle/>
          <a:p>
            <a:r>
              <a:rPr lang="en-GB" dirty="0"/>
              <a:t>Summary of analysis</a:t>
            </a:r>
          </a:p>
        </p:txBody>
      </p:sp>
      <p:sp>
        <p:nvSpPr>
          <p:cNvPr id="3" name="Text Placeholder 2">
            <a:extLst>
              <a:ext uri="{FF2B5EF4-FFF2-40B4-BE49-F238E27FC236}">
                <a16:creationId xmlns:a16="http://schemas.microsoft.com/office/drawing/2014/main" id="{6CE01A6B-B91E-524B-6B77-078144492C7C}"/>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41198578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E2E1C-3F34-F3EA-32BC-DBA18C9A7B65}"/>
              </a:ext>
            </a:extLst>
          </p:cNvPr>
          <p:cNvSpPr>
            <a:spLocks noGrp="1"/>
          </p:cNvSpPr>
          <p:nvPr>
            <p:ph type="title"/>
          </p:nvPr>
        </p:nvSpPr>
        <p:spPr/>
        <p:txBody>
          <a:bodyPr/>
          <a:lstStyle/>
          <a:p>
            <a:r>
              <a:rPr lang="en-GB" dirty="0"/>
              <a:t>Summary of analysis</a:t>
            </a:r>
          </a:p>
        </p:txBody>
      </p:sp>
      <p:sp>
        <p:nvSpPr>
          <p:cNvPr id="3" name="Content Placeholder 2">
            <a:extLst>
              <a:ext uri="{FF2B5EF4-FFF2-40B4-BE49-F238E27FC236}">
                <a16:creationId xmlns:a16="http://schemas.microsoft.com/office/drawing/2014/main" id="{A70B19C5-5447-56BF-6C11-AAFDC4E0965B}"/>
              </a:ext>
            </a:extLst>
          </p:cNvPr>
          <p:cNvSpPr>
            <a:spLocks noGrp="1"/>
          </p:cNvSpPr>
          <p:nvPr>
            <p:ph idx="1"/>
          </p:nvPr>
        </p:nvSpPr>
        <p:spPr/>
        <p:txBody>
          <a:bodyPr/>
          <a:lstStyle/>
          <a:p>
            <a:endParaRPr lang="en-GB" dirty="0"/>
          </a:p>
        </p:txBody>
      </p:sp>
    </p:spTree>
    <p:extLst>
      <p:ext uri="{BB962C8B-B14F-4D97-AF65-F5344CB8AC3E}">
        <p14:creationId xmlns:p14="http://schemas.microsoft.com/office/powerpoint/2010/main" val="5426124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26FFB-F414-D322-2376-D48ADEFA44F2}"/>
              </a:ext>
            </a:extLst>
          </p:cNvPr>
          <p:cNvSpPr>
            <a:spLocks noGrp="1"/>
          </p:cNvSpPr>
          <p:nvPr>
            <p:ph type="title"/>
          </p:nvPr>
        </p:nvSpPr>
        <p:spPr/>
        <p:txBody>
          <a:bodyPr/>
          <a:lstStyle/>
          <a:p>
            <a:r>
              <a:rPr lang="en-GB" dirty="0"/>
              <a:t>Agenda</a:t>
            </a:r>
          </a:p>
        </p:txBody>
      </p:sp>
      <p:sp>
        <p:nvSpPr>
          <p:cNvPr id="3" name="Text Placeholder 2">
            <a:extLst>
              <a:ext uri="{FF2B5EF4-FFF2-40B4-BE49-F238E27FC236}">
                <a16:creationId xmlns:a16="http://schemas.microsoft.com/office/drawing/2014/main" id="{4112F0EE-CDE5-E120-F10C-CA49F9D5E94F}"/>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16510654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F85B0-BA18-461A-F394-5DF41021A5C4}"/>
              </a:ext>
            </a:extLst>
          </p:cNvPr>
          <p:cNvSpPr>
            <a:spLocks noGrp="1"/>
          </p:cNvSpPr>
          <p:nvPr>
            <p:ph type="title"/>
          </p:nvPr>
        </p:nvSpPr>
        <p:spPr/>
        <p:txBody>
          <a:bodyPr/>
          <a:lstStyle/>
          <a:p>
            <a:r>
              <a:rPr lang="en-GB" dirty="0"/>
              <a:t>Addressing existing debt vs avoiding new debt</a:t>
            </a:r>
          </a:p>
        </p:txBody>
      </p:sp>
      <p:sp>
        <p:nvSpPr>
          <p:cNvPr id="3" name="Text Placeholder 2">
            <a:extLst>
              <a:ext uri="{FF2B5EF4-FFF2-40B4-BE49-F238E27FC236}">
                <a16:creationId xmlns:a16="http://schemas.microsoft.com/office/drawing/2014/main" id="{9FB5AEB0-5D37-46CF-4FD2-1FC35978095A}"/>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37839623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640C7-5FDA-BF3D-827D-4565E6396926}"/>
              </a:ext>
            </a:extLst>
          </p:cNvPr>
          <p:cNvSpPr>
            <a:spLocks noGrp="1"/>
          </p:cNvSpPr>
          <p:nvPr>
            <p:ph type="title"/>
          </p:nvPr>
        </p:nvSpPr>
        <p:spPr/>
        <p:txBody>
          <a:bodyPr/>
          <a:lstStyle/>
          <a:p>
            <a:r>
              <a:rPr lang="en-GB" dirty="0"/>
              <a:t>Addressing existing debt vs avoiding new debt</a:t>
            </a:r>
          </a:p>
        </p:txBody>
      </p:sp>
      <p:sp>
        <p:nvSpPr>
          <p:cNvPr id="3" name="Content Placeholder 2">
            <a:extLst>
              <a:ext uri="{FF2B5EF4-FFF2-40B4-BE49-F238E27FC236}">
                <a16:creationId xmlns:a16="http://schemas.microsoft.com/office/drawing/2014/main" id="{FD23174B-31B6-978C-EE80-CA14575BBB23}"/>
              </a:ext>
            </a:extLst>
          </p:cNvPr>
          <p:cNvSpPr>
            <a:spLocks noGrp="1"/>
          </p:cNvSpPr>
          <p:nvPr>
            <p:ph idx="1"/>
          </p:nvPr>
        </p:nvSpPr>
        <p:spPr>
          <a:xfrm>
            <a:off x="838200" y="4612341"/>
            <a:ext cx="10515600" cy="1564622"/>
          </a:xfrm>
        </p:spPr>
        <p:txBody>
          <a:bodyPr/>
          <a:lstStyle/>
          <a:p>
            <a:endParaRPr lang="en-GB" dirty="0"/>
          </a:p>
        </p:txBody>
      </p:sp>
      <p:pic>
        <p:nvPicPr>
          <p:cNvPr id="7" name="Picture 6" descr="A close-up of a couple of black text&#10;&#10;Description automatically generated">
            <a:extLst>
              <a:ext uri="{FF2B5EF4-FFF2-40B4-BE49-F238E27FC236}">
                <a16:creationId xmlns:a16="http://schemas.microsoft.com/office/drawing/2014/main" id="{BEAB6EA4-635F-D7AE-F5E6-0484EC6237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91870" y="1548698"/>
            <a:ext cx="8399929" cy="2498299"/>
          </a:xfrm>
          <a:prstGeom prst="rect">
            <a:avLst/>
          </a:prstGeom>
        </p:spPr>
      </p:pic>
    </p:spTree>
    <p:extLst>
      <p:ext uri="{BB962C8B-B14F-4D97-AF65-F5344CB8AC3E}">
        <p14:creationId xmlns:p14="http://schemas.microsoft.com/office/powerpoint/2010/main" val="3917734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DF2AD-58C2-55A3-26DE-D83CE5D6CA46}"/>
              </a:ext>
            </a:extLst>
          </p:cNvPr>
          <p:cNvSpPr>
            <a:spLocks noGrp="1"/>
          </p:cNvSpPr>
          <p:nvPr>
            <p:ph type="title"/>
          </p:nvPr>
        </p:nvSpPr>
        <p:spPr/>
        <p:txBody>
          <a:bodyPr/>
          <a:lstStyle/>
          <a:p>
            <a:r>
              <a:rPr lang="en-GB" dirty="0"/>
              <a:t>Simulation update (if applicable)</a:t>
            </a:r>
          </a:p>
        </p:txBody>
      </p:sp>
      <p:sp>
        <p:nvSpPr>
          <p:cNvPr id="3" name="Text Placeholder 2">
            <a:extLst>
              <a:ext uri="{FF2B5EF4-FFF2-40B4-BE49-F238E27FC236}">
                <a16:creationId xmlns:a16="http://schemas.microsoft.com/office/drawing/2014/main" id="{92468D5D-A290-B245-CDBD-62C4F4CB3DC3}"/>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5856307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A87AF-8452-BB2C-F550-53D676C4F515}"/>
              </a:ext>
            </a:extLst>
          </p:cNvPr>
          <p:cNvSpPr>
            <a:spLocks noGrp="1"/>
          </p:cNvSpPr>
          <p:nvPr>
            <p:ph type="title"/>
          </p:nvPr>
        </p:nvSpPr>
        <p:spPr/>
        <p:txBody>
          <a:bodyPr/>
          <a:lstStyle/>
          <a:p>
            <a:r>
              <a:rPr lang="en-GB" dirty="0"/>
              <a:t>BREAK</a:t>
            </a:r>
          </a:p>
        </p:txBody>
      </p:sp>
      <p:sp>
        <p:nvSpPr>
          <p:cNvPr id="3" name="Text Placeholder 2">
            <a:extLst>
              <a:ext uri="{FF2B5EF4-FFF2-40B4-BE49-F238E27FC236}">
                <a16:creationId xmlns:a16="http://schemas.microsoft.com/office/drawing/2014/main" id="{FB7FF32B-B76A-B099-BAC4-7E03812277C1}"/>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16399416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9117B-AF55-53B4-48F8-25DA8BD96A4D}"/>
              </a:ext>
            </a:extLst>
          </p:cNvPr>
          <p:cNvSpPr>
            <a:spLocks noGrp="1"/>
          </p:cNvSpPr>
          <p:nvPr>
            <p:ph type="title"/>
          </p:nvPr>
        </p:nvSpPr>
        <p:spPr/>
        <p:txBody>
          <a:bodyPr/>
          <a:lstStyle/>
          <a:p>
            <a:r>
              <a:rPr lang="en-GB" dirty="0"/>
              <a:t>Explore 1</a:t>
            </a:r>
            <a:r>
              <a:rPr lang="en-GB" baseline="30000" dirty="0"/>
              <a:t>st</a:t>
            </a:r>
            <a:r>
              <a:rPr lang="en-GB" dirty="0"/>
              <a:t> candidate intervention</a:t>
            </a:r>
          </a:p>
        </p:txBody>
      </p:sp>
      <p:sp>
        <p:nvSpPr>
          <p:cNvPr id="3" name="Text Placeholder 2">
            <a:extLst>
              <a:ext uri="{FF2B5EF4-FFF2-40B4-BE49-F238E27FC236}">
                <a16:creationId xmlns:a16="http://schemas.microsoft.com/office/drawing/2014/main" id="{3809B9B6-9AB2-EBE5-6B24-E9255162CA0D}"/>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1792842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A0FE8-A40B-9FC9-F80B-BD0523B176FA}"/>
              </a:ext>
            </a:extLst>
          </p:cNvPr>
          <p:cNvSpPr>
            <a:spLocks noGrp="1"/>
          </p:cNvSpPr>
          <p:nvPr>
            <p:ph type="title"/>
          </p:nvPr>
        </p:nvSpPr>
        <p:spPr/>
        <p:txBody>
          <a:bodyPr/>
          <a:lstStyle/>
          <a:p>
            <a:r>
              <a:rPr lang="en-GB" dirty="0"/>
              <a:t>Explore 1</a:t>
            </a:r>
            <a:r>
              <a:rPr lang="en-GB" baseline="30000" dirty="0"/>
              <a:t>st</a:t>
            </a:r>
            <a:r>
              <a:rPr lang="en-GB" dirty="0"/>
              <a:t> candidate intervention</a:t>
            </a:r>
          </a:p>
        </p:txBody>
      </p:sp>
      <p:sp>
        <p:nvSpPr>
          <p:cNvPr id="3" name="Content Placeholder 2">
            <a:extLst>
              <a:ext uri="{FF2B5EF4-FFF2-40B4-BE49-F238E27FC236}">
                <a16:creationId xmlns:a16="http://schemas.microsoft.com/office/drawing/2014/main" id="{E4A692B9-55E7-95D7-E484-AFB3595F6D30}"/>
              </a:ext>
            </a:extLst>
          </p:cNvPr>
          <p:cNvSpPr>
            <a:spLocks noGrp="1"/>
          </p:cNvSpPr>
          <p:nvPr>
            <p:ph idx="1"/>
          </p:nvPr>
        </p:nvSpPr>
        <p:spPr/>
        <p:txBody>
          <a:bodyPr/>
          <a:lstStyle/>
          <a:p>
            <a:pPr marL="514350" indent="-514350">
              <a:buFont typeface="+mj-lt"/>
              <a:buAutoNum type="arabicPeriod"/>
            </a:pPr>
            <a:r>
              <a:rPr lang="en-GB" dirty="0"/>
              <a:t>Select candidate intervention (15 minutes)</a:t>
            </a:r>
          </a:p>
          <a:p>
            <a:pPr marL="514350" indent="-514350">
              <a:buFont typeface="+mj-lt"/>
              <a:buAutoNum type="arabicPeriod"/>
            </a:pPr>
            <a:r>
              <a:rPr lang="en-GB" dirty="0"/>
              <a:t>Facilitated discussion and activities (60 minutes)</a:t>
            </a:r>
          </a:p>
          <a:p>
            <a:pPr marL="514350" indent="-514350">
              <a:buFont typeface="+mj-lt"/>
              <a:buAutoNum type="arabicPeriod"/>
            </a:pPr>
            <a:r>
              <a:rPr lang="en-GB" dirty="0"/>
              <a:t>Useful workshop techniques (15 minutes)</a:t>
            </a:r>
          </a:p>
        </p:txBody>
      </p:sp>
    </p:spTree>
    <p:extLst>
      <p:ext uri="{BB962C8B-B14F-4D97-AF65-F5344CB8AC3E}">
        <p14:creationId xmlns:p14="http://schemas.microsoft.com/office/powerpoint/2010/main" val="21277505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10DFB-191A-D90D-3795-CD33FBC16162}"/>
              </a:ext>
            </a:extLst>
          </p:cNvPr>
          <p:cNvSpPr>
            <a:spLocks noGrp="1"/>
          </p:cNvSpPr>
          <p:nvPr>
            <p:ph type="title"/>
          </p:nvPr>
        </p:nvSpPr>
        <p:spPr/>
        <p:txBody>
          <a:bodyPr/>
          <a:lstStyle/>
          <a:p>
            <a:r>
              <a:rPr lang="en-GB" dirty="0"/>
              <a:t>Select candidate intervention</a:t>
            </a:r>
          </a:p>
        </p:txBody>
      </p:sp>
      <p:sp>
        <p:nvSpPr>
          <p:cNvPr id="3" name="Text Placeholder 2">
            <a:extLst>
              <a:ext uri="{FF2B5EF4-FFF2-40B4-BE49-F238E27FC236}">
                <a16:creationId xmlns:a16="http://schemas.microsoft.com/office/drawing/2014/main" id="{E7D30429-8F01-217D-A834-58231D9C404D}"/>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17963024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EC623-3D83-89FB-0495-A57EC7D6FFC9}"/>
              </a:ext>
            </a:extLst>
          </p:cNvPr>
          <p:cNvSpPr>
            <a:spLocks noGrp="1"/>
          </p:cNvSpPr>
          <p:nvPr>
            <p:ph type="title"/>
          </p:nvPr>
        </p:nvSpPr>
        <p:spPr/>
        <p:txBody>
          <a:bodyPr/>
          <a:lstStyle/>
          <a:p>
            <a:r>
              <a:rPr lang="en-GB" dirty="0"/>
              <a:t>Select candidate intervention</a:t>
            </a:r>
          </a:p>
        </p:txBody>
      </p:sp>
      <p:sp>
        <p:nvSpPr>
          <p:cNvPr id="3" name="Content Placeholder 2">
            <a:extLst>
              <a:ext uri="{FF2B5EF4-FFF2-40B4-BE49-F238E27FC236}">
                <a16:creationId xmlns:a16="http://schemas.microsoft.com/office/drawing/2014/main" id="{FF24871A-8090-4301-94FA-1184DEBB97D2}"/>
              </a:ext>
            </a:extLst>
          </p:cNvPr>
          <p:cNvSpPr>
            <a:spLocks noGrp="1"/>
          </p:cNvSpPr>
          <p:nvPr>
            <p:ph idx="1"/>
          </p:nvPr>
        </p:nvSpPr>
        <p:spPr/>
        <p:txBody>
          <a:bodyPr/>
          <a:lstStyle/>
          <a:p>
            <a:pPr marL="0" indent="0">
              <a:buNone/>
            </a:pPr>
            <a:r>
              <a:rPr lang="en-GB" dirty="0"/>
              <a:t>&lt;List of candidate interventions.&gt;</a:t>
            </a:r>
          </a:p>
        </p:txBody>
      </p:sp>
    </p:spTree>
    <p:extLst>
      <p:ext uri="{BB962C8B-B14F-4D97-AF65-F5344CB8AC3E}">
        <p14:creationId xmlns:p14="http://schemas.microsoft.com/office/powerpoint/2010/main" val="6149276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9FB70-A776-5CB5-3A08-D6A8F6169EE1}"/>
              </a:ext>
            </a:extLst>
          </p:cNvPr>
          <p:cNvSpPr>
            <a:spLocks noGrp="1"/>
          </p:cNvSpPr>
          <p:nvPr>
            <p:ph type="title"/>
          </p:nvPr>
        </p:nvSpPr>
        <p:spPr/>
        <p:txBody>
          <a:bodyPr/>
          <a:lstStyle/>
          <a:p>
            <a:r>
              <a:rPr lang="en-GB" dirty="0"/>
              <a:t>Facilitated discussion and activities</a:t>
            </a:r>
          </a:p>
        </p:txBody>
      </p:sp>
      <p:sp>
        <p:nvSpPr>
          <p:cNvPr id="3" name="Text Placeholder 2">
            <a:extLst>
              <a:ext uri="{FF2B5EF4-FFF2-40B4-BE49-F238E27FC236}">
                <a16:creationId xmlns:a16="http://schemas.microsoft.com/office/drawing/2014/main" id="{75F6FF82-8CEB-7DEF-3BF1-613EC3E6175D}"/>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22209243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BEF41-E760-E23B-08AF-E21BD47D7CFF}"/>
              </a:ext>
            </a:extLst>
          </p:cNvPr>
          <p:cNvSpPr>
            <a:spLocks noGrp="1"/>
          </p:cNvSpPr>
          <p:nvPr>
            <p:ph type="title"/>
          </p:nvPr>
        </p:nvSpPr>
        <p:spPr/>
        <p:txBody>
          <a:bodyPr/>
          <a:lstStyle/>
          <a:p>
            <a:r>
              <a:rPr lang="en-GB" dirty="0"/>
              <a:t>Facilitated discussion and activities</a:t>
            </a:r>
          </a:p>
        </p:txBody>
      </p:sp>
      <p:sp>
        <p:nvSpPr>
          <p:cNvPr id="3" name="Content Placeholder 2">
            <a:extLst>
              <a:ext uri="{FF2B5EF4-FFF2-40B4-BE49-F238E27FC236}">
                <a16:creationId xmlns:a16="http://schemas.microsoft.com/office/drawing/2014/main" id="{6FF67586-BB75-9E08-7395-467EAE68196E}"/>
              </a:ext>
            </a:extLst>
          </p:cNvPr>
          <p:cNvSpPr>
            <a:spLocks noGrp="1"/>
          </p:cNvSpPr>
          <p:nvPr>
            <p:ph idx="1"/>
          </p:nvPr>
        </p:nvSpPr>
        <p:spPr/>
        <p:txBody>
          <a:bodyPr/>
          <a:lstStyle/>
          <a:p>
            <a:endParaRPr lang="en-GB" dirty="0"/>
          </a:p>
        </p:txBody>
      </p:sp>
    </p:spTree>
    <p:extLst>
      <p:ext uri="{BB962C8B-B14F-4D97-AF65-F5344CB8AC3E}">
        <p14:creationId xmlns:p14="http://schemas.microsoft.com/office/powerpoint/2010/main" val="23162192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84139-38BC-7172-DA0C-C4919DEA4CAC}"/>
              </a:ext>
            </a:extLst>
          </p:cNvPr>
          <p:cNvSpPr>
            <a:spLocks noGrp="1"/>
          </p:cNvSpPr>
          <p:nvPr>
            <p:ph type="title"/>
          </p:nvPr>
        </p:nvSpPr>
        <p:spPr>
          <a:xfrm>
            <a:off x="838200" y="208176"/>
            <a:ext cx="10515600" cy="753991"/>
          </a:xfrm>
        </p:spPr>
        <p:txBody>
          <a:bodyPr/>
          <a:lstStyle/>
          <a:p>
            <a:pPr algn="ctr"/>
            <a:r>
              <a:rPr lang="en-GB" dirty="0"/>
              <a:t>Agenda</a:t>
            </a:r>
          </a:p>
        </p:txBody>
      </p:sp>
      <p:sp>
        <p:nvSpPr>
          <p:cNvPr id="3" name="Content Placeholder 2">
            <a:extLst>
              <a:ext uri="{FF2B5EF4-FFF2-40B4-BE49-F238E27FC236}">
                <a16:creationId xmlns:a16="http://schemas.microsoft.com/office/drawing/2014/main" id="{18E801A7-3E9C-7EFF-4922-978D898A68F2}"/>
              </a:ext>
            </a:extLst>
          </p:cNvPr>
          <p:cNvSpPr>
            <a:spLocks noGrp="1"/>
          </p:cNvSpPr>
          <p:nvPr>
            <p:ph idx="1"/>
          </p:nvPr>
        </p:nvSpPr>
        <p:spPr>
          <a:xfrm>
            <a:off x="838200" y="1201003"/>
            <a:ext cx="10515600" cy="5240740"/>
          </a:xfrm>
        </p:spPr>
        <p:txBody>
          <a:bodyPr>
            <a:normAutofit fontScale="77500" lnSpcReduction="20000"/>
          </a:bodyPr>
          <a:lstStyle/>
          <a:p>
            <a:r>
              <a:rPr lang="en-GB" dirty="0"/>
              <a:t>Recap &amp; update (105 minutes)</a:t>
            </a:r>
          </a:p>
          <a:p>
            <a:pPr lvl="1"/>
            <a:r>
              <a:rPr lang="en-GB" dirty="0"/>
              <a:t>Causes of technical debt (30 minutes)</a:t>
            </a:r>
          </a:p>
          <a:p>
            <a:pPr lvl="1"/>
            <a:r>
              <a:rPr lang="en-GB" dirty="0"/>
              <a:t>Findings from 1</a:t>
            </a:r>
            <a:r>
              <a:rPr lang="en-GB" baseline="30000" dirty="0"/>
              <a:t>st</a:t>
            </a:r>
            <a:r>
              <a:rPr lang="en-GB" dirty="0"/>
              <a:t> workshop &amp; further investigations (30 minutes)</a:t>
            </a:r>
          </a:p>
          <a:p>
            <a:pPr lvl="1"/>
            <a:r>
              <a:rPr lang="en-GB" dirty="0"/>
              <a:t>Summary of analysis (15 minutes)</a:t>
            </a:r>
          </a:p>
          <a:p>
            <a:pPr lvl="1"/>
            <a:r>
              <a:rPr lang="en-GB" dirty="0"/>
              <a:t>Addressing existing debt vs avoiding new debt (15 minutes)</a:t>
            </a:r>
          </a:p>
          <a:p>
            <a:pPr lvl="1"/>
            <a:r>
              <a:rPr lang="en-GB" dirty="0"/>
              <a:t>Simulation update, if applicable (15 minutes)</a:t>
            </a:r>
          </a:p>
          <a:p>
            <a:r>
              <a:rPr lang="en-GB" dirty="0"/>
              <a:t>BREAK (15 minutes)</a:t>
            </a:r>
          </a:p>
          <a:p>
            <a:r>
              <a:rPr lang="en-GB" dirty="0"/>
              <a:t>Explore 1</a:t>
            </a:r>
            <a:r>
              <a:rPr lang="en-GB" baseline="30000" dirty="0"/>
              <a:t>st</a:t>
            </a:r>
            <a:r>
              <a:rPr lang="en-GB" dirty="0"/>
              <a:t> candidate intervention (90 minutes)</a:t>
            </a:r>
          </a:p>
          <a:p>
            <a:pPr lvl="1"/>
            <a:r>
              <a:rPr lang="en-GB" dirty="0"/>
              <a:t>Select candidate intervention (15 minutes)</a:t>
            </a:r>
          </a:p>
          <a:p>
            <a:pPr lvl="1"/>
            <a:r>
              <a:rPr lang="en-GB" dirty="0"/>
              <a:t>Facilitated discussion and activities (60 minutes)</a:t>
            </a:r>
          </a:p>
          <a:p>
            <a:pPr lvl="1"/>
            <a:r>
              <a:rPr lang="en-GB" dirty="0"/>
              <a:t>Useful workshop techniques (15 minutes)</a:t>
            </a:r>
          </a:p>
          <a:p>
            <a:r>
              <a:rPr lang="en-GB" dirty="0"/>
              <a:t>LUNCH (60 minutes)</a:t>
            </a:r>
          </a:p>
          <a:p>
            <a:r>
              <a:rPr lang="en-GB" dirty="0"/>
              <a:t>Explore 2</a:t>
            </a:r>
            <a:r>
              <a:rPr lang="en-GB" baseline="30000" dirty="0"/>
              <a:t>nd</a:t>
            </a:r>
            <a:r>
              <a:rPr lang="en-GB" dirty="0"/>
              <a:t> candidate intervention (90 minutes)</a:t>
            </a:r>
          </a:p>
          <a:p>
            <a:r>
              <a:rPr lang="en-GB" dirty="0"/>
              <a:t>BREAK (15 minutes)</a:t>
            </a:r>
          </a:p>
          <a:p>
            <a:r>
              <a:rPr lang="en-GB" dirty="0"/>
              <a:t>Explore 3</a:t>
            </a:r>
            <a:r>
              <a:rPr lang="en-GB" baseline="30000" dirty="0"/>
              <a:t>rd</a:t>
            </a:r>
            <a:r>
              <a:rPr lang="en-GB" dirty="0"/>
              <a:t> candidate intervention (90 minutes)</a:t>
            </a:r>
          </a:p>
          <a:p>
            <a:r>
              <a:rPr lang="en-GB" dirty="0"/>
              <a:t>Summary and Next Steps (15 minutes)</a:t>
            </a:r>
          </a:p>
        </p:txBody>
      </p:sp>
    </p:spTree>
    <p:extLst>
      <p:ext uri="{BB962C8B-B14F-4D97-AF65-F5344CB8AC3E}">
        <p14:creationId xmlns:p14="http://schemas.microsoft.com/office/powerpoint/2010/main" val="127816212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66EB6-8C0B-F3BA-8700-79D7829C685E}"/>
              </a:ext>
            </a:extLst>
          </p:cNvPr>
          <p:cNvSpPr>
            <a:spLocks noGrp="1"/>
          </p:cNvSpPr>
          <p:nvPr>
            <p:ph type="title"/>
          </p:nvPr>
        </p:nvSpPr>
        <p:spPr/>
        <p:txBody>
          <a:bodyPr/>
          <a:lstStyle/>
          <a:p>
            <a:r>
              <a:rPr lang="en-GB" dirty="0"/>
              <a:t>Useful workshop techniques</a:t>
            </a:r>
          </a:p>
        </p:txBody>
      </p:sp>
      <p:sp>
        <p:nvSpPr>
          <p:cNvPr id="3" name="Text Placeholder 2">
            <a:extLst>
              <a:ext uri="{FF2B5EF4-FFF2-40B4-BE49-F238E27FC236}">
                <a16:creationId xmlns:a16="http://schemas.microsoft.com/office/drawing/2014/main" id="{62225EAC-50FC-2029-827B-750A2E484C38}"/>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7699070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37E27-C932-8E93-878A-2ED6617B4706}"/>
              </a:ext>
            </a:extLst>
          </p:cNvPr>
          <p:cNvSpPr>
            <a:spLocks noGrp="1"/>
          </p:cNvSpPr>
          <p:nvPr>
            <p:ph type="title"/>
          </p:nvPr>
        </p:nvSpPr>
        <p:spPr/>
        <p:txBody>
          <a:bodyPr/>
          <a:lstStyle/>
          <a:p>
            <a:r>
              <a:rPr lang="en-GB" dirty="0"/>
              <a:t>Useful workshop techniques</a:t>
            </a:r>
          </a:p>
        </p:txBody>
      </p:sp>
      <p:sp>
        <p:nvSpPr>
          <p:cNvPr id="3" name="Content Placeholder 2">
            <a:extLst>
              <a:ext uri="{FF2B5EF4-FFF2-40B4-BE49-F238E27FC236}">
                <a16:creationId xmlns:a16="http://schemas.microsoft.com/office/drawing/2014/main" id="{E6419B76-13EA-A442-60E1-F23629C27FA3}"/>
              </a:ext>
            </a:extLst>
          </p:cNvPr>
          <p:cNvSpPr>
            <a:spLocks noGrp="1"/>
          </p:cNvSpPr>
          <p:nvPr>
            <p:ph idx="1"/>
          </p:nvPr>
        </p:nvSpPr>
        <p:spPr/>
        <p:txBody>
          <a:bodyPr/>
          <a:lstStyle/>
          <a:p>
            <a:r>
              <a:rPr lang="en-GB" sz="1800" dirty="0">
                <a:solidFill>
                  <a:srgbClr val="000000"/>
                </a:solidFill>
                <a:latin typeface="Arial" panose="020B0604020202020204" pitchFamily="34" charset="0"/>
              </a:rPr>
              <a:t>Wicked questions</a:t>
            </a:r>
          </a:p>
          <a:p>
            <a:r>
              <a:rPr lang="en-GB" sz="1800" dirty="0">
                <a:solidFill>
                  <a:srgbClr val="000000"/>
                </a:solidFill>
                <a:latin typeface="Arial" panose="020B0604020202020204" pitchFamily="34" charset="0"/>
              </a:rPr>
              <a:t>TRIZ</a:t>
            </a:r>
          </a:p>
          <a:p>
            <a:r>
              <a:rPr lang="en-GB" sz="1800" dirty="0">
                <a:solidFill>
                  <a:srgbClr val="000000"/>
                </a:solidFill>
                <a:latin typeface="Arial" panose="020B0604020202020204" pitchFamily="34" charset="0"/>
              </a:rPr>
              <a:t>PMI</a:t>
            </a:r>
          </a:p>
          <a:p>
            <a:r>
              <a:rPr lang="en-GB" sz="1800" dirty="0">
                <a:solidFill>
                  <a:srgbClr val="000000"/>
                </a:solidFill>
                <a:latin typeface="Arial" panose="020B0604020202020204" pitchFamily="34" charset="0"/>
              </a:rPr>
              <a:t>Chesterton's fence</a:t>
            </a:r>
          </a:p>
          <a:p>
            <a:r>
              <a:rPr lang="en-GB" sz="1800" dirty="0">
                <a:solidFill>
                  <a:srgbClr val="000000"/>
                </a:solidFill>
                <a:latin typeface="Arial" panose="020B0604020202020204" pitchFamily="34" charset="0"/>
              </a:rPr>
              <a:t>Imagine an alternative</a:t>
            </a:r>
          </a:p>
          <a:p>
            <a:r>
              <a:rPr lang="en-GB" sz="1800" dirty="0">
                <a:solidFill>
                  <a:srgbClr val="000000"/>
                </a:solidFill>
                <a:latin typeface="Arial" panose="020B0604020202020204" pitchFamily="34" charset="0"/>
              </a:rPr>
              <a:t>9 Whys</a:t>
            </a:r>
          </a:p>
          <a:p>
            <a:r>
              <a:rPr lang="en-GB" sz="1800" dirty="0">
                <a:solidFill>
                  <a:srgbClr val="000000"/>
                </a:solidFill>
                <a:latin typeface="Arial" panose="020B0604020202020204" pitchFamily="34" charset="0"/>
              </a:rPr>
              <a:t>Dialogue mapping/argument mapping</a:t>
            </a:r>
          </a:p>
          <a:p>
            <a:endParaRPr lang="en-GB" sz="1800" dirty="0">
              <a:solidFill>
                <a:srgbClr val="000000"/>
              </a:solidFill>
              <a:latin typeface="Arial" panose="020B0604020202020204" pitchFamily="34" charset="0"/>
            </a:endParaRPr>
          </a:p>
          <a:p>
            <a:endParaRPr lang="en-GB" dirty="0"/>
          </a:p>
        </p:txBody>
      </p:sp>
    </p:spTree>
    <p:extLst>
      <p:ext uri="{BB962C8B-B14F-4D97-AF65-F5344CB8AC3E}">
        <p14:creationId xmlns:p14="http://schemas.microsoft.com/office/powerpoint/2010/main" val="340294382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33614-E6CA-8A79-0CD4-373D23EC22BA}"/>
              </a:ext>
            </a:extLst>
          </p:cNvPr>
          <p:cNvSpPr>
            <a:spLocks noGrp="1"/>
          </p:cNvSpPr>
          <p:nvPr>
            <p:ph type="title"/>
          </p:nvPr>
        </p:nvSpPr>
        <p:spPr/>
        <p:txBody>
          <a:bodyPr/>
          <a:lstStyle/>
          <a:p>
            <a:r>
              <a:rPr lang="en-GB" dirty="0"/>
              <a:t>Wicked questions</a:t>
            </a:r>
          </a:p>
        </p:txBody>
      </p:sp>
      <p:sp>
        <p:nvSpPr>
          <p:cNvPr id="3" name="Content Placeholder 2">
            <a:extLst>
              <a:ext uri="{FF2B5EF4-FFF2-40B4-BE49-F238E27FC236}">
                <a16:creationId xmlns:a16="http://schemas.microsoft.com/office/drawing/2014/main" id="{B423FA0A-1A85-AF5B-90EA-D100A9246183}"/>
              </a:ext>
            </a:extLst>
          </p:cNvPr>
          <p:cNvSpPr>
            <a:spLocks noGrp="1"/>
          </p:cNvSpPr>
          <p:nvPr>
            <p:ph idx="1"/>
          </p:nvPr>
        </p:nvSpPr>
        <p:spPr/>
        <p:txBody>
          <a:bodyPr/>
          <a:lstStyle/>
          <a:p>
            <a:r>
              <a:rPr lang="en-GB" sz="1800" dirty="0">
                <a:solidFill>
                  <a:srgbClr val="000000"/>
                </a:solidFill>
                <a:latin typeface="Arial" panose="020B0604020202020204" pitchFamily="34" charset="0"/>
              </a:rPr>
              <a:t>Example wicked question:</a:t>
            </a:r>
          </a:p>
          <a:p>
            <a:r>
              <a:rPr lang="en-GB" sz="1800" kern="1200" dirty="0">
                <a:solidFill>
                  <a:srgbClr val="000000"/>
                </a:solidFill>
                <a:latin typeface="Arial" panose="020B0604020202020204" pitchFamily="34" charset="0"/>
              </a:rPr>
              <a:t>"How is it that you are raising your children to be very loyal/attached to the family and very independent individuals simultaneously?</a:t>
            </a:r>
            <a:endParaRPr lang="en-GB" dirty="0"/>
          </a:p>
        </p:txBody>
      </p:sp>
    </p:spTree>
    <p:extLst>
      <p:ext uri="{BB962C8B-B14F-4D97-AF65-F5344CB8AC3E}">
        <p14:creationId xmlns:p14="http://schemas.microsoft.com/office/powerpoint/2010/main" val="202316329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CB6C6-FEFA-A2E8-18D8-7FF1162E1C0C}"/>
              </a:ext>
            </a:extLst>
          </p:cNvPr>
          <p:cNvSpPr>
            <a:spLocks noGrp="1"/>
          </p:cNvSpPr>
          <p:nvPr>
            <p:ph type="title"/>
          </p:nvPr>
        </p:nvSpPr>
        <p:spPr/>
        <p:txBody>
          <a:bodyPr/>
          <a:lstStyle/>
          <a:p>
            <a:r>
              <a:rPr lang="en-GB" dirty="0"/>
              <a:t>TRIZ</a:t>
            </a:r>
          </a:p>
        </p:txBody>
      </p:sp>
      <p:sp>
        <p:nvSpPr>
          <p:cNvPr id="3" name="Content Placeholder 2">
            <a:extLst>
              <a:ext uri="{FF2B5EF4-FFF2-40B4-BE49-F238E27FC236}">
                <a16:creationId xmlns:a16="http://schemas.microsoft.com/office/drawing/2014/main" id="{45FD0800-96C2-66C0-B9F7-2129869897AE}"/>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326728365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971E0-0577-11D9-CA37-FD186B6C204D}"/>
              </a:ext>
            </a:extLst>
          </p:cNvPr>
          <p:cNvSpPr>
            <a:spLocks noGrp="1"/>
          </p:cNvSpPr>
          <p:nvPr>
            <p:ph type="title"/>
          </p:nvPr>
        </p:nvSpPr>
        <p:spPr/>
        <p:txBody>
          <a:bodyPr/>
          <a:lstStyle/>
          <a:p>
            <a:r>
              <a:rPr lang="en-GB" dirty="0"/>
              <a:t>PMI</a:t>
            </a:r>
          </a:p>
        </p:txBody>
      </p:sp>
      <p:sp>
        <p:nvSpPr>
          <p:cNvPr id="3" name="Content Placeholder 2">
            <a:extLst>
              <a:ext uri="{FF2B5EF4-FFF2-40B4-BE49-F238E27FC236}">
                <a16:creationId xmlns:a16="http://schemas.microsoft.com/office/drawing/2014/main" id="{E428FDB0-1334-39AE-929B-CC69BFF7EE2C}"/>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127882627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E3072-2DD9-6CD9-892B-79FD4E4B15DA}"/>
              </a:ext>
            </a:extLst>
          </p:cNvPr>
          <p:cNvSpPr>
            <a:spLocks noGrp="1"/>
          </p:cNvSpPr>
          <p:nvPr>
            <p:ph type="title"/>
          </p:nvPr>
        </p:nvSpPr>
        <p:spPr/>
        <p:txBody>
          <a:bodyPr/>
          <a:lstStyle/>
          <a:p>
            <a:r>
              <a:rPr lang="en-GB" dirty="0"/>
              <a:t>Chesterton's fence</a:t>
            </a:r>
          </a:p>
        </p:txBody>
      </p:sp>
      <p:sp>
        <p:nvSpPr>
          <p:cNvPr id="3" name="Content Placeholder 2">
            <a:extLst>
              <a:ext uri="{FF2B5EF4-FFF2-40B4-BE49-F238E27FC236}">
                <a16:creationId xmlns:a16="http://schemas.microsoft.com/office/drawing/2014/main" id="{AD441A18-01A7-78AD-685D-DC1944BEDB91}"/>
              </a:ext>
            </a:extLst>
          </p:cNvPr>
          <p:cNvSpPr>
            <a:spLocks noGrp="1"/>
          </p:cNvSpPr>
          <p:nvPr>
            <p:ph idx="1"/>
          </p:nvPr>
        </p:nvSpPr>
        <p:spPr/>
        <p:txBody>
          <a:bodyPr/>
          <a:lstStyle/>
          <a:p>
            <a:pPr marL="0" indent="0">
              <a:buNone/>
            </a:pPr>
            <a:r>
              <a:rPr lang="en-GB" dirty="0"/>
              <a:t>&lt;Image of a fence here&gt;</a:t>
            </a:r>
          </a:p>
        </p:txBody>
      </p:sp>
    </p:spTree>
    <p:extLst>
      <p:ext uri="{BB962C8B-B14F-4D97-AF65-F5344CB8AC3E}">
        <p14:creationId xmlns:p14="http://schemas.microsoft.com/office/powerpoint/2010/main" val="369355526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F2DE6-7720-2CCE-4EBE-3AC7FB82D7E0}"/>
              </a:ext>
            </a:extLst>
          </p:cNvPr>
          <p:cNvSpPr>
            <a:spLocks noGrp="1"/>
          </p:cNvSpPr>
          <p:nvPr>
            <p:ph type="title"/>
          </p:nvPr>
        </p:nvSpPr>
        <p:spPr/>
        <p:txBody>
          <a:bodyPr/>
          <a:lstStyle/>
          <a:p>
            <a:r>
              <a:rPr lang="en-GB" dirty="0"/>
              <a:t>Imagine an alternative</a:t>
            </a:r>
          </a:p>
        </p:txBody>
      </p:sp>
      <p:sp>
        <p:nvSpPr>
          <p:cNvPr id="3" name="Content Placeholder 2">
            <a:extLst>
              <a:ext uri="{FF2B5EF4-FFF2-40B4-BE49-F238E27FC236}">
                <a16:creationId xmlns:a16="http://schemas.microsoft.com/office/drawing/2014/main" id="{75BD6691-677C-D240-FDA3-EF08B45B91B2}"/>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231613699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C3EC9-5116-4657-468F-592364842834}"/>
              </a:ext>
            </a:extLst>
          </p:cNvPr>
          <p:cNvSpPr>
            <a:spLocks noGrp="1"/>
          </p:cNvSpPr>
          <p:nvPr>
            <p:ph type="title"/>
          </p:nvPr>
        </p:nvSpPr>
        <p:spPr/>
        <p:txBody>
          <a:bodyPr/>
          <a:lstStyle/>
          <a:p>
            <a:r>
              <a:rPr lang="en-GB" dirty="0"/>
              <a:t>9 Whys</a:t>
            </a:r>
          </a:p>
        </p:txBody>
      </p:sp>
      <p:sp>
        <p:nvSpPr>
          <p:cNvPr id="3" name="Content Placeholder 2">
            <a:extLst>
              <a:ext uri="{FF2B5EF4-FFF2-40B4-BE49-F238E27FC236}">
                <a16:creationId xmlns:a16="http://schemas.microsoft.com/office/drawing/2014/main" id="{862BA21F-C8EC-6006-A783-BEEE77325033}"/>
              </a:ext>
            </a:extLst>
          </p:cNvPr>
          <p:cNvSpPr>
            <a:spLocks noGrp="1"/>
          </p:cNvSpPr>
          <p:nvPr>
            <p:ph idx="1"/>
          </p:nvPr>
        </p:nvSpPr>
        <p:spPr/>
        <p:txBody>
          <a:bodyPr/>
          <a:lstStyle/>
          <a:p>
            <a:endParaRPr lang="en-GB" dirty="0"/>
          </a:p>
        </p:txBody>
      </p:sp>
    </p:spTree>
    <p:extLst>
      <p:ext uri="{BB962C8B-B14F-4D97-AF65-F5344CB8AC3E}">
        <p14:creationId xmlns:p14="http://schemas.microsoft.com/office/powerpoint/2010/main" val="130900503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36022-0AC9-8EC4-0815-20708307BA17}"/>
              </a:ext>
            </a:extLst>
          </p:cNvPr>
          <p:cNvSpPr>
            <a:spLocks noGrp="1"/>
          </p:cNvSpPr>
          <p:nvPr>
            <p:ph type="title"/>
          </p:nvPr>
        </p:nvSpPr>
        <p:spPr/>
        <p:txBody>
          <a:bodyPr/>
          <a:lstStyle/>
          <a:p>
            <a:r>
              <a:rPr lang="en-GB" dirty="0"/>
              <a:t>Dialogue mapping/argument mapping</a:t>
            </a:r>
          </a:p>
        </p:txBody>
      </p:sp>
      <p:pic>
        <p:nvPicPr>
          <p:cNvPr id="5" name="Picture 4" descr="A screenshot of a computer&#10;&#10;Description automatically generated">
            <a:extLst>
              <a:ext uri="{FF2B5EF4-FFF2-40B4-BE49-F238E27FC236}">
                <a16:creationId xmlns:a16="http://schemas.microsoft.com/office/drawing/2014/main" id="{8C803B84-BDA1-6C00-1D7E-927E3BC08F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0448" y="1422243"/>
            <a:ext cx="7876032" cy="4419969"/>
          </a:xfrm>
          <a:prstGeom prst="rect">
            <a:avLst/>
          </a:prstGeom>
        </p:spPr>
      </p:pic>
    </p:spTree>
    <p:extLst>
      <p:ext uri="{BB962C8B-B14F-4D97-AF65-F5344CB8AC3E}">
        <p14:creationId xmlns:p14="http://schemas.microsoft.com/office/powerpoint/2010/main" val="329526498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A87AF-8452-BB2C-F550-53D676C4F515}"/>
              </a:ext>
            </a:extLst>
          </p:cNvPr>
          <p:cNvSpPr>
            <a:spLocks noGrp="1"/>
          </p:cNvSpPr>
          <p:nvPr>
            <p:ph type="title"/>
          </p:nvPr>
        </p:nvSpPr>
        <p:spPr/>
        <p:txBody>
          <a:bodyPr/>
          <a:lstStyle/>
          <a:p>
            <a:r>
              <a:rPr lang="en-GB" dirty="0"/>
              <a:t>LUNCH</a:t>
            </a:r>
          </a:p>
        </p:txBody>
      </p:sp>
      <p:sp>
        <p:nvSpPr>
          <p:cNvPr id="3" name="Text Placeholder 2">
            <a:extLst>
              <a:ext uri="{FF2B5EF4-FFF2-40B4-BE49-F238E27FC236}">
                <a16:creationId xmlns:a16="http://schemas.microsoft.com/office/drawing/2014/main" id="{FB7FF32B-B76A-B099-BAC4-7E03812277C1}"/>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16573995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26FFB-F414-D322-2376-D48ADEFA44F2}"/>
              </a:ext>
            </a:extLst>
          </p:cNvPr>
          <p:cNvSpPr>
            <a:spLocks noGrp="1"/>
          </p:cNvSpPr>
          <p:nvPr>
            <p:ph type="title"/>
          </p:nvPr>
        </p:nvSpPr>
        <p:spPr/>
        <p:txBody>
          <a:bodyPr/>
          <a:lstStyle/>
          <a:p>
            <a:r>
              <a:rPr lang="en-GB" dirty="0"/>
              <a:t>Recap &amp; update</a:t>
            </a:r>
          </a:p>
        </p:txBody>
      </p:sp>
      <p:sp>
        <p:nvSpPr>
          <p:cNvPr id="3" name="Text Placeholder 2">
            <a:extLst>
              <a:ext uri="{FF2B5EF4-FFF2-40B4-BE49-F238E27FC236}">
                <a16:creationId xmlns:a16="http://schemas.microsoft.com/office/drawing/2014/main" id="{4112F0EE-CDE5-E120-F10C-CA49F9D5E94F}"/>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165597901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9117B-AF55-53B4-48F8-25DA8BD96A4D}"/>
              </a:ext>
            </a:extLst>
          </p:cNvPr>
          <p:cNvSpPr>
            <a:spLocks noGrp="1"/>
          </p:cNvSpPr>
          <p:nvPr>
            <p:ph type="title"/>
          </p:nvPr>
        </p:nvSpPr>
        <p:spPr/>
        <p:txBody>
          <a:bodyPr/>
          <a:lstStyle/>
          <a:p>
            <a:r>
              <a:rPr lang="en-GB" dirty="0"/>
              <a:t>Explore 2</a:t>
            </a:r>
            <a:r>
              <a:rPr lang="en-GB" baseline="30000" dirty="0"/>
              <a:t>nd</a:t>
            </a:r>
            <a:r>
              <a:rPr lang="en-GB" dirty="0"/>
              <a:t> candidate intervention</a:t>
            </a:r>
          </a:p>
        </p:txBody>
      </p:sp>
      <p:sp>
        <p:nvSpPr>
          <p:cNvPr id="3" name="Text Placeholder 2">
            <a:extLst>
              <a:ext uri="{FF2B5EF4-FFF2-40B4-BE49-F238E27FC236}">
                <a16:creationId xmlns:a16="http://schemas.microsoft.com/office/drawing/2014/main" id="{3809B9B6-9AB2-EBE5-6B24-E9255162CA0D}"/>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301402738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A0FE8-A40B-9FC9-F80B-BD0523B176FA}"/>
              </a:ext>
            </a:extLst>
          </p:cNvPr>
          <p:cNvSpPr>
            <a:spLocks noGrp="1"/>
          </p:cNvSpPr>
          <p:nvPr>
            <p:ph type="title"/>
          </p:nvPr>
        </p:nvSpPr>
        <p:spPr/>
        <p:txBody>
          <a:bodyPr/>
          <a:lstStyle/>
          <a:p>
            <a:r>
              <a:rPr lang="en-GB" dirty="0"/>
              <a:t>Explore 2</a:t>
            </a:r>
            <a:r>
              <a:rPr lang="en-GB" baseline="30000" dirty="0"/>
              <a:t>nd</a:t>
            </a:r>
            <a:r>
              <a:rPr lang="en-GB" dirty="0"/>
              <a:t> candidate intervention</a:t>
            </a:r>
          </a:p>
        </p:txBody>
      </p:sp>
      <p:sp>
        <p:nvSpPr>
          <p:cNvPr id="3" name="Content Placeholder 2">
            <a:extLst>
              <a:ext uri="{FF2B5EF4-FFF2-40B4-BE49-F238E27FC236}">
                <a16:creationId xmlns:a16="http://schemas.microsoft.com/office/drawing/2014/main" id="{E4A692B9-55E7-95D7-E484-AFB3595F6D30}"/>
              </a:ext>
            </a:extLst>
          </p:cNvPr>
          <p:cNvSpPr>
            <a:spLocks noGrp="1"/>
          </p:cNvSpPr>
          <p:nvPr>
            <p:ph idx="1"/>
          </p:nvPr>
        </p:nvSpPr>
        <p:spPr/>
        <p:txBody>
          <a:bodyPr/>
          <a:lstStyle/>
          <a:p>
            <a:pPr marL="514350" indent="-514350">
              <a:buFont typeface="+mj-lt"/>
              <a:buAutoNum type="arabicPeriod"/>
            </a:pPr>
            <a:r>
              <a:rPr lang="en-GB" dirty="0"/>
              <a:t>Select candidate intervention (5 minutes)</a:t>
            </a:r>
          </a:p>
          <a:p>
            <a:pPr marL="514350" indent="-514350">
              <a:buFont typeface="+mj-lt"/>
              <a:buAutoNum type="arabicPeriod"/>
            </a:pPr>
            <a:r>
              <a:rPr lang="en-GB" dirty="0"/>
              <a:t>Facilitated discussion and activities (60 minutes)</a:t>
            </a:r>
          </a:p>
          <a:p>
            <a:pPr marL="514350" indent="-514350">
              <a:buFont typeface="+mj-lt"/>
              <a:buAutoNum type="arabicPeriod"/>
            </a:pPr>
            <a:r>
              <a:rPr lang="en-GB" dirty="0"/>
              <a:t>Useful workshop techniques (15 minutes)</a:t>
            </a:r>
          </a:p>
        </p:txBody>
      </p:sp>
    </p:spTree>
    <p:extLst>
      <p:ext uri="{BB962C8B-B14F-4D97-AF65-F5344CB8AC3E}">
        <p14:creationId xmlns:p14="http://schemas.microsoft.com/office/powerpoint/2010/main" val="1901749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A87AF-8452-BB2C-F550-53D676C4F515}"/>
              </a:ext>
            </a:extLst>
          </p:cNvPr>
          <p:cNvSpPr>
            <a:spLocks noGrp="1"/>
          </p:cNvSpPr>
          <p:nvPr>
            <p:ph type="title"/>
          </p:nvPr>
        </p:nvSpPr>
        <p:spPr/>
        <p:txBody>
          <a:bodyPr/>
          <a:lstStyle/>
          <a:p>
            <a:r>
              <a:rPr lang="en-GB" dirty="0"/>
              <a:t>BREAK</a:t>
            </a:r>
          </a:p>
        </p:txBody>
      </p:sp>
      <p:sp>
        <p:nvSpPr>
          <p:cNvPr id="3" name="Text Placeholder 2">
            <a:extLst>
              <a:ext uri="{FF2B5EF4-FFF2-40B4-BE49-F238E27FC236}">
                <a16:creationId xmlns:a16="http://schemas.microsoft.com/office/drawing/2014/main" id="{FB7FF32B-B76A-B099-BAC4-7E03812277C1}"/>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135157367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9117B-AF55-53B4-48F8-25DA8BD96A4D}"/>
              </a:ext>
            </a:extLst>
          </p:cNvPr>
          <p:cNvSpPr>
            <a:spLocks noGrp="1"/>
          </p:cNvSpPr>
          <p:nvPr>
            <p:ph type="title"/>
          </p:nvPr>
        </p:nvSpPr>
        <p:spPr/>
        <p:txBody>
          <a:bodyPr/>
          <a:lstStyle/>
          <a:p>
            <a:r>
              <a:rPr lang="en-GB" dirty="0"/>
              <a:t>Explore 3</a:t>
            </a:r>
            <a:r>
              <a:rPr lang="en-GB" baseline="30000" dirty="0"/>
              <a:t>rd</a:t>
            </a:r>
            <a:r>
              <a:rPr lang="en-GB" dirty="0"/>
              <a:t> candidate intervention</a:t>
            </a:r>
          </a:p>
        </p:txBody>
      </p:sp>
      <p:sp>
        <p:nvSpPr>
          <p:cNvPr id="3" name="Text Placeholder 2">
            <a:extLst>
              <a:ext uri="{FF2B5EF4-FFF2-40B4-BE49-F238E27FC236}">
                <a16:creationId xmlns:a16="http://schemas.microsoft.com/office/drawing/2014/main" id="{3809B9B6-9AB2-EBE5-6B24-E9255162CA0D}"/>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7249237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A0FE8-A40B-9FC9-F80B-BD0523B176FA}"/>
              </a:ext>
            </a:extLst>
          </p:cNvPr>
          <p:cNvSpPr>
            <a:spLocks noGrp="1"/>
          </p:cNvSpPr>
          <p:nvPr>
            <p:ph type="title"/>
          </p:nvPr>
        </p:nvSpPr>
        <p:spPr/>
        <p:txBody>
          <a:bodyPr/>
          <a:lstStyle/>
          <a:p>
            <a:r>
              <a:rPr lang="en-GB" dirty="0"/>
              <a:t>Explore 3</a:t>
            </a:r>
            <a:r>
              <a:rPr lang="en-GB" baseline="30000" dirty="0"/>
              <a:t>rd</a:t>
            </a:r>
            <a:r>
              <a:rPr lang="en-GB" dirty="0"/>
              <a:t> candidate intervention</a:t>
            </a:r>
          </a:p>
        </p:txBody>
      </p:sp>
      <p:sp>
        <p:nvSpPr>
          <p:cNvPr id="3" name="Content Placeholder 2">
            <a:extLst>
              <a:ext uri="{FF2B5EF4-FFF2-40B4-BE49-F238E27FC236}">
                <a16:creationId xmlns:a16="http://schemas.microsoft.com/office/drawing/2014/main" id="{E4A692B9-55E7-95D7-E484-AFB3595F6D30}"/>
              </a:ext>
            </a:extLst>
          </p:cNvPr>
          <p:cNvSpPr>
            <a:spLocks noGrp="1"/>
          </p:cNvSpPr>
          <p:nvPr>
            <p:ph idx="1"/>
          </p:nvPr>
        </p:nvSpPr>
        <p:spPr/>
        <p:txBody>
          <a:bodyPr/>
          <a:lstStyle/>
          <a:p>
            <a:pPr marL="514350" indent="-514350">
              <a:buFont typeface="+mj-lt"/>
              <a:buAutoNum type="arabicPeriod"/>
            </a:pPr>
            <a:r>
              <a:rPr lang="en-GB" dirty="0"/>
              <a:t>Select candidate intervention (15 minutes)</a:t>
            </a:r>
          </a:p>
          <a:p>
            <a:pPr marL="514350" indent="-514350">
              <a:buFont typeface="+mj-lt"/>
              <a:buAutoNum type="arabicPeriod"/>
            </a:pPr>
            <a:r>
              <a:rPr lang="en-GB" dirty="0"/>
              <a:t>Facilitated discussion and activities (60 minutes)</a:t>
            </a:r>
          </a:p>
          <a:p>
            <a:pPr marL="514350" indent="-514350">
              <a:buFont typeface="+mj-lt"/>
              <a:buAutoNum type="arabicPeriod"/>
            </a:pPr>
            <a:r>
              <a:rPr lang="en-GB" dirty="0"/>
              <a:t>Useful workshop techniques (15 minutes)</a:t>
            </a:r>
          </a:p>
        </p:txBody>
      </p:sp>
    </p:spTree>
    <p:extLst>
      <p:ext uri="{BB962C8B-B14F-4D97-AF65-F5344CB8AC3E}">
        <p14:creationId xmlns:p14="http://schemas.microsoft.com/office/powerpoint/2010/main" val="295589597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5AD8C-36E2-AC60-5DEA-7B19B7E5D122}"/>
              </a:ext>
            </a:extLst>
          </p:cNvPr>
          <p:cNvSpPr>
            <a:spLocks noGrp="1"/>
          </p:cNvSpPr>
          <p:nvPr>
            <p:ph type="title"/>
          </p:nvPr>
        </p:nvSpPr>
        <p:spPr/>
        <p:txBody>
          <a:bodyPr/>
          <a:lstStyle/>
          <a:p>
            <a:r>
              <a:rPr lang="en-GB" dirty="0"/>
              <a:t>Summary and Next Steps</a:t>
            </a:r>
          </a:p>
        </p:txBody>
      </p:sp>
      <p:sp>
        <p:nvSpPr>
          <p:cNvPr id="3" name="Text Placeholder 2">
            <a:extLst>
              <a:ext uri="{FF2B5EF4-FFF2-40B4-BE49-F238E27FC236}">
                <a16:creationId xmlns:a16="http://schemas.microsoft.com/office/drawing/2014/main" id="{49018B4C-0E3E-0FD9-B84D-E28E9294E90C}"/>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418186202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8AC83-7197-4D51-4289-D93F99D00CED}"/>
              </a:ext>
            </a:extLst>
          </p:cNvPr>
          <p:cNvSpPr>
            <a:spLocks noGrp="1"/>
          </p:cNvSpPr>
          <p:nvPr>
            <p:ph type="title"/>
          </p:nvPr>
        </p:nvSpPr>
        <p:spPr/>
        <p:txBody>
          <a:bodyPr/>
          <a:lstStyle/>
          <a:p>
            <a:r>
              <a:rPr lang="en-GB" dirty="0"/>
              <a:t>Summary and next steps</a:t>
            </a:r>
          </a:p>
        </p:txBody>
      </p:sp>
      <p:sp>
        <p:nvSpPr>
          <p:cNvPr id="3" name="Content Placeholder 2">
            <a:extLst>
              <a:ext uri="{FF2B5EF4-FFF2-40B4-BE49-F238E27FC236}">
                <a16:creationId xmlns:a16="http://schemas.microsoft.com/office/drawing/2014/main" id="{53FF517B-56C3-96C2-A3E6-B80D71C675E3}"/>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35603844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36B71-D003-B54D-913A-50BA5F17C577}"/>
              </a:ext>
            </a:extLst>
          </p:cNvPr>
          <p:cNvSpPr>
            <a:spLocks noGrp="1"/>
          </p:cNvSpPr>
          <p:nvPr>
            <p:ph type="title"/>
          </p:nvPr>
        </p:nvSpPr>
        <p:spPr/>
        <p:txBody>
          <a:bodyPr/>
          <a:lstStyle/>
          <a:p>
            <a:r>
              <a:rPr lang="en-GB" dirty="0"/>
              <a:t>Recap &amp; update</a:t>
            </a:r>
          </a:p>
        </p:txBody>
      </p:sp>
      <p:sp>
        <p:nvSpPr>
          <p:cNvPr id="3" name="Content Placeholder 2">
            <a:extLst>
              <a:ext uri="{FF2B5EF4-FFF2-40B4-BE49-F238E27FC236}">
                <a16:creationId xmlns:a16="http://schemas.microsoft.com/office/drawing/2014/main" id="{AE0BB7B7-214C-64C7-FD6C-61997D96F7D5}"/>
              </a:ext>
            </a:extLst>
          </p:cNvPr>
          <p:cNvSpPr>
            <a:spLocks noGrp="1"/>
          </p:cNvSpPr>
          <p:nvPr>
            <p:ph idx="1"/>
          </p:nvPr>
        </p:nvSpPr>
        <p:spPr/>
        <p:txBody>
          <a:bodyPr/>
          <a:lstStyle/>
          <a:p>
            <a:pPr marL="514350" indent="-514350">
              <a:buFont typeface="+mj-lt"/>
              <a:buAutoNum type="arabicPeriod"/>
            </a:pPr>
            <a:r>
              <a:rPr lang="en-GB" dirty="0"/>
              <a:t>Causes of technical debt (30 minutes)</a:t>
            </a:r>
          </a:p>
          <a:p>
            <a:pPr marL="514350" indent="-514350">
              <a:buFont typeface="+mj-lt"/>
              <a:buAutoNum type="arabicPeriod"/>
            </a:pPr>
            <a:r>
              <a:rPr lang="en-GB" dirty="0"/>
              <a:t>Findings from 1</a:t>
            </a:r>
            <a:r>
              <a:rPr lang="en-GB" baseline="30000" dirty="0"/>
              <a:t>st</a:t>
            </a:r>
            <a:r>
              <a:rPr lang="en-GB" dirty="0"/>
              <a:t> workshop &amp; further investigations (30 minutes)</a:t>
            </a:r>
          </a:p>
          <a:p>
            <a:pPr marL="514350" indent="-514350">
              <a:buFont typeface="+mj-lt"/>
              <a:buAutoNum type="arabicPeriod"/>
            </a:pPr>
            <a:r>
              <a:rPr lang="en-GB" dirty="0"/>
              <a:t>Summary of analysis (15 minutes)</a:t>
            </a:r>
          </a:p>
          <a:p>
            <a:pPr marL="514350" indent="-514350">
              <a:buFont typeface="+mj-lt"/>
              <a:buAutoNum type="arabicPeriod"/>
            </a:pPr>
            <a:r>
              <a:rPr lang="en-GB" dirty="0"/>
              <a:t>Addressing existing debt vs avoiding new debt (15 minutes)</a:t>
            </a:r>
          </a:p>
          <a:p>
            <a:pPr marL="514350" indent="-514350">
              <a:buFont typeface="+mj-lt"/>
              <a:buAutoNum type="arabicPeriod"/>
            </a:pPr>
            <a:r>
              <a:rPr lang="en-GB" dirty="0"/>
              <a:t>Simulation update, if applicable (15 minutes)</a:t>
            </a:r>
          </a:p>
          <a:p>
            <a:endParaRPr lang="en-GB" dirty="0"/>
          </a:p>
        </p:txBody>
      </p:sp>
    </p:spTree>
    <p:extLst>
      <p:ext uri="{BB962C8B-B14F-4D97-AF65-F5344CB8AC3E}">
        <p14:creationId xmlns:p14="http://schemas.microsoft.com/office/powerpoint/2010/main" val="39784832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1FD13-029F-7115-ADDE-044393D15310}"/>
              </a:ext>
            </a:extLst>
          </p:cNvPr>
          <p:cNvSpPr>
            <a:spLocks noGrp="1"/>
          </p:cNvSpPr>
          <p:nvPr>
            <p:ph type="title"/>
          </p:nvPr>
        </p:nvSpPr>
        <p:spPr/>
        <p:txBody>
          <a:bodyPr/>
          <a:lstStyle/>
          <a:p>
            <a:r>
              <a:rPr lang="en-GB" dirty="0"/>
              <a:t>Causes of technical debt</a:t>
            </a:r>
          </a:p>
        </p:txBody>
      </p:sp>
      <p:sp>
        <p:nvSpPr>
          <p:cNvPr id="3" name="Text Placeholder 2">
            <a:extLst>
              <a:ext uri="{FF2B5EF4-FFF2-40B4-BE49-F238E27FC236}">
                <a16:creationId xmlns:a16="http://schemas.microsoft.com/office/drawing/2014/main" id="{94806639-B03A-3976-C9F2-1C709B01ECD1}"/>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30648070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FB0B2-A552-172E-661E-9E8EEF3070E5}"/>
              </a:ext>
            </a:extLst>
          </p:cNvPr>
          <p:cNvSpPr>
            <a:spLocks noGrp="1"/>
          </p:cNvSpPr>
          <p:nvPr>
            <p:ph type="title"/>
          </p:nvPr>
        </p:nvSpPr>
        <p:spPr/>
        <p:txBody>
          <a:bodyPr/>
          <a:lstStyle/>
          <a:p>
            <a:r>
              <a:rPr lang="en-GB" dirty="0"/>
              <a:t>The technical debt onion</a:t>
            </a:r>
          </a:p>
        </p:txBody>
      </p:sp>
      <p:graphicFrame>
        <p:nvGraphicFramePr>
          <p:cNvPr id="3" name="Diagram 2">
            <a:extLst>
              <a:ext uri="{FF2B5EF4-FFF2-40B4-BE49-F238E27FC236}">
                <a16:creationId xmlns:a16="http://schemas.microsoft.com/office/drawing/2014/main" id="{66CFF228-D8B8-80AD-2704-57F46C398895}"/>
              </a:ext>
            </a:extLst>
          </p:cNvPr>
          <p:cNvGraphicFramePr/>
          <p:nvPr>
            <p:extLst>
              <p:ext uri="{D42A27DB-BD31-4B8C-83A1-F6EECF244321}">
                <p14:modId xmlns:p14="http://schemas.microsoft.com/office/powerpoint/2010/main" val="1109771783"/>
              </p:ext>
            </p:extLst>
          </p:nvPr>
        </p:nvGraphicFramePr>
        <p:xfrm>
          <a:off x="2042984" y="1408670"/>
          <a:ext cx="8106032" cy="52392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0962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66CFF228-D8B8-80AD-2704-57F46C398895}"/>
              </a:ext>
            </a:extLst>
          </p:cNvPr>
          <p:cNvGraphicFramePr/>
          <p:nvPr>
            <p:extLst>
              <p:ext uri="{D42A27DB-BD31-4B8C-83A1-F6EECF244321}">
                <p14:modId xmlns:p14="http://schemas.microsoft.com/office/powerpoint/2010/main" val="2167683695"/>
              </p:ext>
            </p:extLst>
          </p:nvPr>
        </p:nvGraphicFramePr>
        <p:xfrm>
          <a:off x="1095451" y="158820"/>
          <a:ext cx="10001098" cy="654035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616125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5223</TotalTime>
  <Words>6001</Words>
  <Application>Microsoft Office PowerPoint</Application>
  <PresentationFormat>Widescreen</PresentationFormat>
  <Paragraphs>465</Paragraphs>
  <Slides>56</Slides>
  <Notes>42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56</vt:i4>
      </vt:variant>
    </vt:vector>
  </HeadingPairs>
  <TitlesOfParts>
    <vt:vector size="62" baseType="lpstr">
      <vt:lpstr>Utopia</vt:lpstr>
      <vt:lpstr>Arial</vt:lpstr>
      <vt:lpstr>Calibri</vt:lpstr>
      <vt:lpstr>Calibri Light</vt:lpstr>
      <vt:lpstr>Symbol</vt:lpstr>
      <vt:lpstr>Office Theme</vt:lpstr>
      <vt:lpstr>Workshop for Solution Development</vt:lpstr>
      <vt:lpstr>READ ME!</vt:lpstr>
      <vt:lpstr>Agenda</vt:lpstr>
      <vt:lpstr>Agenda</vt:lpstr>
      <vt:lpstr>Recap &amp; update</vt:lpstr>
      <vt:lpstr>Recap &amp; update</vt:lpstr>
      <vt:lpstr>Causes of technical debt</vt:lpstr>
      <vt:lpstr>The technical debt onion</vt:lpstr>
      <vt:lpstr>PowerPoint Presentation</vt:lpstr>
      <vt:lpstr>Trade-off decisions</vt:lpstr>
      <vt:lpstr>Trade-off decisions</vt:lpstr>
      <vt:lpstr>Trade-off decisions</vt:lpstr>
      <vt:lpstr>PowerPoint Presentation</vt:lpstr>
      <vt:lpstr>What is a system?</vt:lpstr>
      <vt:lpstr>Systems effects</vt:lpstr>
      <vt:lpstr>Anti-patterns</vt:lpstr>
      <vt:lpstr>How might estimation errors lead to a self-reinforcing loop?</vt:lpstr>
      <vt:lpstr>PowerPoint Presentation</vt:lpstr>
      <vt:lpstr>PowerPoint Presentation</vt:lpstr>
      <vt:lpstr>PowerPoint Presentation</vt:lpstr>
      <vt:lpstr>Characteristics of a wicked problem</vt:lpstr>
      <vt:lpstr>Social complexity and fragmentation </vt:lpstr>
      <vt:lpstr>Dichotomy of design</vt:lpstr>
      <vt:lpstr>Dichotomy of design</vt:lpstr>
      <vt:lpstr>Findings from 1st workshop &amp; further investigations</vt:lpstr>
      <vt:lpstr>Findings from 1st workshop</vt:lpstr>
      <vt:lpstr>Findings from further investigations</vt:lpstr>
      <vt:lpstr>Summary of analysis</vt:lpstr>
      <vt:lpstr>Summary of analysis</vt:lpstr>
      <vt:lpstr>Addressing existing debt vs avoiding new debt</vt:lpstr>
      <vt:lpstr>Addressing existing debt vs avoiding new debt</vt:lpstr>
      <vt:lpstr>Simulation update (if applicable)</vt:lpstr>
      <vt:lpstr>BREAK</vt:lpstr>
      <vt:lpstr>Explore 1st candidate intervention</vt:lpstr>
      <vt:lpstr>Explore 1st candidate intervention</vt:lpstr>
      <vt:lpstr>Select candidate intervention</vt:lpstr>
      <vt:lpstr>Select candidate intervention</vt:lpstr>
      <vt:lpstr>Facilitated discussion and activities</vt:lpstr>
      <vt:lpstr>Facilitated discussion and activities</vt:lpstr>
      <vt:lpstr>Useful workshop techniques</vt:lpstr>
      <vt:lpstr>Useful workshop techniques</vt:lpstr>
      <vt:lpstr>Wicked questions</vt:lpstr>
      <vt:lpstr>TRIZ</vt:lpstr>
      <vt:lpstr>PMI</vt:lpstr>
      <vt:lpstr>Chesterton's fence</vt:lpstr>
      <vt:lpstr>Imagine an alternative</vt:lpstr>
      <vt:lpstr>9 Whys</vt:lpstr>
      <vt:lpstr>Dialogue mapping/argument mapping</vt:lpstr>
      <vt:lpstr>LUNCH</vt:lpstr>
      <vt:lpstr>Explore 2nd candidate intervention</vt:lpstr>
      <vt:lpstr>Explore 2nd candidate intervention</vt:lpstr>
      <vt:lpstr>BREAK</vt:lpstr>
      <vt:lpstr>Explore 3rd candidate intervention</vt:lpstr>
      <vt:lpstr>Explore 3rd candidate intervention</vt:lpstr>
      <vt:lpstr>Summary and Next Steps</vt:lpstr>
      <vt:lpstr>Summary and next steps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Workshop for Problem Understanding</dc:title>
  <dc:creator>Andrew Brown</dc:creator>
  <cp:lastModifiedBy>Andrew Brown</cp:lastModifiedBy>
  <cp:revision>26</cp:revision>
  <dcterms:created xsi:type="dcterms:W3CDTF">2024-01-29T09:49:57Z</dcterms:created>
  <dcterms:modified xsi:type="dcterms:W3CDTF">2024-02-12T18:38:27Z</dcterms:modified>
</cp:coreProperties>
</file>