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2" r:id="rId10"/>
    <p:sldId id="296" r:id="rId11"/>
    <p:sldId id="29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8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9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300" r:id="rId39"/>
    <p:sldId id="290" r:id="rId40"/>
    <p:sldId id="291" r:id="rId41"/>
    <p:sldId id="292" r:id="rId42"/>
    <p:sldId id="293" r:id="rId43"/>
    <p:sldId id="301" r:id="rId44"/>
    <p:sldId id="294" r:id="rId45"/>
    <p:sldId id="2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0" d="100"/>
          <a:sy n="140" d="100"/>
        </p:scale>
        <p:origin x="46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BCBEF-BF88-4224-B8A3-B2ABF27536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AD387-0FE9-4F2F-B7D7-B5B1B2BD01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7E87C7A6-D16D-484B-8DFA-C24F9F5B89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Basic Math for Game Development with Unity 3D: A Beginner’s Guide to Mathematical Foundations. Kelvin Sung, Gregory Smith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4: Vector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8090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Basic Math for Game Development with Unity 3D: A Beginner’s Guide to Mathematical Foundations. Kelvin Sung, Gregory Smith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Vectors: Relationship </a:t>
            </a:r>
            <a:r>
              <a:rPr lang="en-US"/>
              <a:t>between two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D352-5E28-4A48-BB81-FB9078B9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4-1: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CD95-EE9B-4E59-8F09-9FED740C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be concerned about </a:t>
            </a:r>
            <a:r>
              <a:rPr lang="en-US" i="1" dirty="0"/>
              <a:t>Start()</a:t>
            </a:r>
            <a:r>
              <a:rPr lang="en-US" dirty="0"/>
              <a:t> function</a:t>
            </a:r>
          </a:p>
          <a:p>
            <a:r>
              <a:rPr lang="en-US" dirty="0" err="1"/>
              <a:t>Focuse</a:t>
            </a:r>
            <a:r>
              <a:rPr lang="en-US" dirty="0"/>
              <a:t> on Update()</a:t>
            </a:r>
          </a:p>
          <a:p>
            <a:pPr lvl="1"/>
            <a:r>
              <a:rPr lang="en-US" dirty="0"/>
              <a:t>Do not be concern about how the vectors are drawn </a:t>
            </a:r>
          </a:p>
          <a:p>
            <a:pPr lvl="2"/>
            <a:r>
              <a:rPr lang="en-US" dirty="0" err="1"/>
              <a:t>Ingore</a:t>
            </a:r>
            <a:r>
              <a:rPr lang="en-US" dirty="0"/>
              <a:t> </a:t>
            </a:r>
            <a:r>
              <a:rPr lang="en-US" dirty="0" err="1"/>
              <a:t>Visualiaiton</a:t>
            </a:r>
            <a:r>
              <a:rPr lang="en-US" dirty="0"/>
              <a:t> on/off block</a:t>
            </a:r>
          </a:p>
          <a:p>
            <a:pPr lvl="1"/>
            <a:r>
              <a:rPr lang="en-US" dirty="0"/>
              <a:t>Examine: code in </a:t>
            </a:r>
            <a:r>
              <a:rPr lang="en-US" dirty="0" err="1"/>
              <a:t>DrawPositionAsVectors</a:t>
            </a:r>
            <a:endParaRPr lang="en-US" dirty="0"/>
          </a:p>
          <a:p>
            <a:pPr lvl="2"/>
            <a:r>
              <a:rPr lang="en-US" b="1" dirty="0"/>
              <a:t>Note: </a:t>
            </a:r>
            <a:r>
              <a:rPr lang="en-US" b="1" dirty="0" err="1"/>
              <a:t>vectorVd</a:t>
            </a:r>
            <a:r>
              <a:rPr lang="en-US" dirty="0"/>
              <a:t>: Line 80 is implementation</a:t>
            </a:r>
          </a:p>
          <a:p>
            <a:pPr lvl="3"/>
            <a:r>
              <a:rPr lang="en-US" dirty="0"/>
              <a:t>is Unity </a:t>
            </a:r>
            <a:r>
              <a:rPr lang="en-US" b="1" dirty="0"/>
              <a:t>Vector3 </a:t>
            </a:r>
            <a:r>
              <a:rPr lang="en-US" dirty="0"/>
              <a:t>type, and initialized to the values of position: </a:t>
            </a:r>
            <a:r>
              <a:rPr lang="en-US" b="1" dirty="0"/>
              <a:t>Pd</a:t>
            </a:r>
          </a:p>
          <a:p>
            <a:pPr lvl="3"/>
            <a:r>
              <a:rPr lang="en-US" dirty="0"/>
              <a:t>Other lines are for visualization </a:t>
            </a:r>
          </a:p>
          <a:p>
            <a:pPr lvl="2"/>
            <a:r>
              <a:rPr lang="en-US" b="1" dirty="0" err="1"/>
              <a:t>ShowVd</a:t>
            </a:r>
            <a:r>
              <a:rPr lang="en-US" b="1" dirty="0"/>
              <a:t> </a:t>
            </a:r>
            <a:r>
              <a:rPr lang="en-US" dirty="0"/>
              <a:t>(the black vector) : shows </a:t>
            </a:r>
            <a:r>
              <a:rPr lang="en-US" dirty="0" err="1"/>
              <a:t>vectorVd</a:t>
            </a:r>
            <a:r>
              <a:rPr lang="en-US" dirty="0"/>
              <a:t> at origin</a:t>
            </a:r>
          </a:p>
          <a:p>
            <a:pPr lvl="2"/>
            <a:r>
              <a:rPr lang="en-US" b="1" dirty="0"/>
              <a:t>ShowVdAtP1 </a:t>
            </a:r>
            <a:r>
              <a:rPr lang="en-US" dirty="0"/>
              <a:t>(white vector): shows </a:t>
            </a:r>
            <a:r>
              <a:rPr lang="en-US" dirty="0" err="1"/>
              <a:t>vectorVd</a:t>
            </a:r>
            <a:r>
              <a:rPr lang="en-US" dirty="0"/>
              <a:t> (the Pd position vector) at position P1</a:t>
            </a:r>
          </a:p>
          <a:p>
            <a:pPr lvl="2"/>
            <a:r>
              <a:rPr lang="en-US" dirty="0"/>
              <a:t>Note: </a:t>
            </a:r>
            <a:r>
              <a:rPr lang="en-US" b="1" dirty="0"/>
              <a:t>P2 </a:t>
            </a:r>
            <a:r>
              <a:rPr lang="en-US" dirty="0"/>
              <a:t>is computed in Step2, and thus cannot be changed in the editor</a:t>
            </a:r>
          </a:p>
          <a:p>
            <a:pPr lvl="3"/>
            <a:r>
              <a:rPr lang="en-US" dirty="0"/>
              <a:t>Line 93: is implementation</a:t>
            </a:r>
          </a:p>
          <a:p>
            <a:pPr lvl="4"/>
            <a:r>
              <a:rPr lang="en-US" dirty="0"/>
              <a:t>Other lines are for supporting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321296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7872-FC5B-4479-93E4-39DDF2CF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4-1: </a:t>
            </a:r>
            <a:r>
              <a:rPr lang="en-US" dirty="0" err="1"/>
              <a:t>Implementaiton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96A2-9952-4C9B-B308-5CF714BC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in </a:t>
            </a:r>
            <a:r>
              <a:rPr lang="en-US" dirty="0" err="1"/>
              <a:t>DrawVectorAsPosition</a:t>
            </a:r>
            <a:endParaRPr lang="en-US" dirty="0"/>
          </a:p>
          <a:p>
            <a:pPr lvl="1"/>
            <a:r>
              <a:rPr lang="en-US" b="1" dirty="0" err="1"/>
              <a:t>vectorVe</a:t>
            </a:r>
            <a:r>
              <a:rPr lang="en-US" dirty="0"/>
              <a:t>: Unity Vector3 from </a:t>
            </a:r>
            <a:r>
              <a:rPr lang="en-US" b="1" dirty="0"/>
              <a:t>Pi</a:t>
            </a:r>
            <a:r>
              <a:rPr lang="en-US" dirty="0"/>
              <a:t> and </a:t>
            </a:r>
            <a:r>
              <a:rPr lang="en-US" b="1" dirty="0" err="1"/>
              <a:t>Pj</a:t>
            </a:r>
            <a:r>
              <a:rPr lang="en-US" dirty="0"/>
              <a:t> positions  (Line 101)</a:t>
            </a:r>
          </a:p>
          <a:p>
            <a:pPr lvl="1"/>
            <a:r>
              <a:rPr lang="en-US" b="1" dirty="0" err="1"/>
              <a:t>ShowVeAtPi</a:t>
            </a:r>
            <a:r>
              <a:rPr lang="en-US" b="1" dirty="0"/>
              <a:t>: </a:t>
            </a:r>
            <a:r>
              <a:rPr lang="en-US" dirty="0"/>
              <a:t>The Pink vector from Pi</a:t>
            </a:r>
          </a:p>
          <a:p>
            <a:pPr lvl="1"/>
            <a:r>
              <a:rPr lang="en-US" b="1" dirty="0" err="1"/>
              <a:t>ShowVe</a:t>
            </a:r>
            <a:r>
              <a:rPr lang="en-US" b="1" dirty="0"/>
              <a:t>: </a:t>
            </a:r>
            <a:r>
              <a:rPr lang="en-US" dirty="0"/>
              <a:t>The Purple vector, same direction and magnitude as </a:t>
            </a:r>
            <a:r>
              <a:rPr lang="en-US" dirty="0" err="1"/>
              <a:t>vectorVe</a:t>
            </a:r>
            <a:endParaRPr lang="en-US" dirty="0"/>
          </a:p>
          <a:p>
            <a:pPr lvl="2"/>
            <a:r>
              <a:rPr lang="en-US" dirty="0"/>
              <a:t>Draw at the origin (position vector)</a:t>
            </a:r>
          </a:p>
          <a:p>
            <a:pPr lvl="1"/>
            <a:r>
              <a:rPr lang="en-US" b="1" dirty="0"/>
              <a:t>Pe</a:t>
            </a:r>
            <a:r>
              <a:rPr lang="en-US" dirty="0"/>
              <a:t>: is simply the value of </a:t>
            </a:r>
            <a:r>
              <a:rPr lang="en-US" dirty="0" err="1"/>
              <a:t>vectorVe</a:t>
            </a:r>
            <a:r>
              <a:rPr lang="en-US" dirty="0"/>
              <a:t> (Line 111)</a:t>
            </a:r>
          </a:p>
          <a:p>
            <a:pPr lvl="2"/>
            <a:r>
              <a:rPr lang="en-US" dirty="0"/>
              <a:t>The position of </a:t>
            </a:r>
            <a:r>
              <a:rPr lang="en-US" dirty="0" err="1"/>
              <a:t>vectorVe</a:t>
            </a:r>
            <a:endParaRPr lang="en-US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043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7433-0BC2-4B51-B57F-855CD641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4-1: Take Away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B95B0-EDAA-451B-AB33-B4AB9532B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0"/>
                <a:r>
                  <a:rPr lang="en-US" dirty="0"/>
                  <a:t>A vector describes the movement from one position to another.</a:t>
                </a:r>
              </a:p>
              <a:p>
                <a:pPr lvl="0"/>
                <a:r>
                  <a:rPr lang="en-US" dirty="0"/>
                  <a:t>The vector between two given positions is defined by the differences between the corresponding coordinate values in the x-, y-, and z-components.</a:t>
                </a:r>
              </a:p>
              <a:p>
                <a:pPr lvl="0"/>
                <a:r>
                  <a:rPr lang="en-US" dirty="0"/>
                  <a:t>The Cartesian Coordinate values for any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describes the displacements from the origin to the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can be interpreted as a </a:t>
                </a:r>
                <a:r>
                  <a:rPr lang="en-US" b="1" dirty="0"/>
                  <a:t>Position Vector</a:t>
                </a:r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a vector from the origin and the position. </a:t>
                </a:r>
              </a:p>
              <a:p>
                <a:pPr lvl="0"/>
                <a:r>
                  <a:rPr lang="en-US" dirty="0"/>
                  <a:t>All positions in the Cartesian Coordinate system can be interpreted as position vectors.</a:t>
                </a:r>
              </a:p>
              <a:p>
                <a:pPr lvl="0"/>
                <a:r>
                  <a:rPr lang="en-US" dirty="0"/>
                  <a:t>The zero vector is the position vector of the origin. </a:t>
                </a:r>
              </a:p>
              <a:p>
                <a:pPr lvl="1"/>
                <a:r>
                  <a:rPr lang="en-US" dirty="0"/>
                  <a:t>describes a displacement with zero distance, or a position moving back onto itself. </a:t>
                </a:r>
              </a:p>
              <a:p>
                <a:pPr lvl="1"/>
                <a:r>
                  <a:rPr lang="en-US" dirty="0"/>
                  <a:t>a special case vector; thus many vector operations cannot operate or do not work on the zero vector.</a:t>
                </a:r>
              </a:p>
              <a:p>
                <a:pPr lvl="0"/>
                <a:r>
                  <a:rPr lang="en-US" dirty="0"/>
                  <a:t>Vectors are independent of positions, thus, once defined, a vector can be applied to any position. </a:t>
                </a:r>
              </a:p>
              <a:p>
                <a:pPr lvl="0"/>
                <a:r>
                  <a:rPr lang="en-US" dirty="0"/>
                  <a:t>In the absence of position information, vectors are often drawn as a position vector, a line segment from the origin to the coordinate position defined by the x-, y-, and z-component values of that vector.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B95B0-EDAA-451B-AB33-B4AB9532B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30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A7B4-4E55-4638-970B-5308B27A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Algebra: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BCCF-5936-46C5-9E93-D3593C51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If </a:t>
            </a:r>
          </a:p>
          <a:p>
            <a:r>
              <a:rPr lang="en-US" dirty="0"/>
              <a:t>Then: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07F1F-297F-4EBC-AB8A-B7C5C664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04" y="1825625"/>
            <a:ext cx="2807677" cy="1104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26797-28F4-4BEF-8D79-DF34E52F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689" y="2106192"/>
            <a:ext cx="33147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9EBCA-4E30-46BD-9F0D-05947029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77" y="3136901"/>
            <a:ext cx="36957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2C717-D393-48BB-B1FB-0B85FB49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375" y="3519488"/>
            <a:ext cx="4124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B5F3703-5B14-4F58-BAE9-2888CFB27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And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Then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length</a:t>
                </a:r>
                <a:r>
                  <a:rPr lang="en-US" dirty="0"/>
                  <a:t> or </a:t>
                </a:r>
                <a:r>
                  <a:rPr lang="en-US" b="1" dirty="0"/>
                  <a:t>magnitude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times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is "scaling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by a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," or </a:t>
                </a:r>
              </a:p>
              <a:p>
                <a:pPr lvl="1"/>
                <a:r>
                  <a:rPr lang="en-US" dirty="0"/>
                  <a:t>"scaling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“	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B5F3703-5B14-4F58-BAE9-2888CFB27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520FB97-8EF6-45FF-B89F-4273B857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</p:spTree>
    <p:extLst>
      <p:ext uri="{BB962C8B-B14F-4D97-AF65-F5344CB8AC3E}">
        <p14:creationId xmlns:p14="http://schemas.microsoft.com/office/powerpoint/2010/main" val="76398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99D5-9CEB-4B33-857B-EF539ABC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0AFAA-B463-483C-B267-4A9EA09A1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0, 0)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0, 0)=(1, 0, 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Additionally,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=1.5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0AFAA-B463-483C-B267-4A9EA09A1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ECF23A-90FF-414C-A812-EC922ABCA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46" y="2682752"/>
            <a:ext cx="53244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9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A0CC-76DE-4500-8616-65515507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in general 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F31EA-A0EA-4257-8A2E-08DCABC1F4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non-zero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if: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=1.5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F31EA-A0EA-4257-8A2E-08DCABC1F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7DB2A83-0362-4C48-8B88-ED150089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830" y="2121877"/>
            <a:ext cx="5090784" cy="38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8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905C-30A1-471A-8BAF-9D27F46B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E8B9F-4524-4D2C-8166-48D8E2280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Normalized or Unit Vector: Vector with a magnitude of 1</a:t>
                </a:r>
              </a:p>
              <a:p>
                <a:pPr lvl="0"/>
                <a:r>
                  <a:rPr lang="en-US" dirty="0"/>
                  <a:t>Magnitude of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Normalization of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 [divide by its own magnitude]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</m:den>
                    </m:f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=(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E8B9F-4524-4D2C-8166-48D8E2280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95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2AFB-22A0-42EC-A128-A1716FB0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of Vectors  [ this book only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91AF6-993C-4557-8A31-500BAF65B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Direction of any given vector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Is its normal vector: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in this book, a “direction of a vector” is a vector (normalized)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91AF6-993C-4557-8A31-500BAF65B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04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D7D8-B9E6-4800-A4B8-E624FC2B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4-2: Scaling of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1B5B-1CCD-4129-A79E-AAFED100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the Scene Window (NOT the game window)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Interact with and examine the effects of scaling vectors</a:t>
            </a:r>
          </a:p>
          <a:p>
            <a:pPr lvl="1"/>
            <a:r>
              <a:rPr lang="en-US" dirty="0"/>
              <a:t>Experience defining vectors based on specifying their magnitude and direction</a:t>
            </a:r>
          </a:p>
          <a:p>
            <a:pPr lvl="1"/>
            <a:r>
              <a:rPr lang="en-US" dirty="0"/>
              <a:t>Understand the effects of separately changing the magnitude and direction of a vector</a:t>
            </a:r>
          </a:p>
          <a:p>
            <a:pPr lvl="1"/>
            <a:r>
              <a:rPr lang="en-US" dirty="0"/>
              <a:t>Examine the implementation of working with vectors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A42D-57D6-4F13-ACE9-666EA9AD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Outcomes: you will be able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8AAC-4565-4318-B5A0-BB56653B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Understand that a vector relates two positions to each other,</a:t>
            </a:r>
          </a:p>
          <a:p>
            <a:pPr lvl="0"/>
            <a:r>
              <a:rPr lang="en-US" dirty="0"/>
              <a:t>Recognize that all points in space are position vectors,</a:t>
            </a:r>
          </a:p>
          <a:p>
            <a:pPr lvl="0"/>
            <a:r>
              <a:rPr lang="en-US" dirty="0"/>
              <a:t>Comprehend that a vector encapsulates both a distance and a direction,</a:t>
            </a:r>
          </a:p>
          <a:p>
            <a:pPr lvl="0"/>
            <a:r>
              <a:rPr lang="en-US" dirty="0"/>
              <a:t>Perform basic vector algebra to scale, normalize, add, and subtract vectors,</a:t>
            </a:r>
          </a:p>
          <a:p>
            <a:pPr lvl="0"/>
            <a:r>
              <a:rPr lang="en-US" dirty="0"/>
              <a:t>Apply vectors to control the motions of game objects,</a:t>
            </a:r>
          </a:p>
          <a:p>
            <a:pPr lvl="0"/>
            <a:r>
              <a:rPr lang="en-US" dirty="0"/>
              <a:t>Implement simple game object behaviors like aiming and following,</a:t>
            </a:r>
          </a:p>
          <a:p>
            <a:pPr lvl="0"/>
            <a:r>
              <a:rPr lang="en-US" dirty="0"/>
              <a:t>Design and simulate simple external factors like wind conditions to affect object motion.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20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1D60-81B2-406E-BDF3-69C9155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4-2: Make sure to try/observe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71C2B-05CA-4C6C-91BC-75BCEC417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Vector between two user control positions, P1 and P2</a:t>
                </a:r>
              </a:p>
              <a:p>
                <a:r>
                  <a:rPr lang="en-US" dirty="0"/>
                  <a:t>Scaled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𝑆𝑐𝑎𝑙𝑖𝑛𝑔𝐹𝑎𝑐𝑡𝑜𝑟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Normalized or Unit vector (direction of a vector)</a:t>
                </a:r>
              </a:p>
              <a:p>
                <a:r>
                  <a:rPr lang="en-US" dirty="0"/>
                  <a:t>Position vector</a:t>
                </a:r>
              </a:p>
              <a:p>
                <a:pPr lvl="1"/>
                <a:r>
                  <a:rPr lang="en-US" dirty="0"/>
                  <a:t>From Direction and Magnitude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𝑆𝑝h𝑒𝑟𝑒𝑅𝑎𝑑𝑖𝑢𝑠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71C2B-05CA-4C6C-91BC-75BCEC417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08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9AF7-7E93-4CC6-8058-6B3162C1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4-2: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B591-FF98-42CD-BA8F-34C83274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Again, focus on Update(), ignore visualization on/off</a:t>
            </a:r>
          </a:p>
          <a:p>
            <a:r>
              <a:rPr lang="en-US" dirty="0"/>
              <a:t>Vector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dirty="0"/>
              <a:t>(unity Vector3): Line 71</a:t>
            </a:r>
          </a:p>
          <a:p>
            <a:pPr lvl="1"/>
            <a:r>
              <a:rPr lang="en-US" b="1" dirty="0" err="1"/>
              <a:t>ShowVa</a:t>
            </a:r>
            <a:r>
              <a:rPr lang="en-US" b="1" dirty="0"/>
              <a:t> </a:t>
            </a:r>
            <a:r>
              <a:rPr lang="en-US" dirty="0"/>
              <a:t>(black vector): shows </a:t>
            </a:r>
            <a:r>
              <a:rPr lang="en-US" dirty="0" err="1"/>
              <a:t>Va</a:t>
            </a:r>
            <a:r>
              <a:rPr lang="en-US" dirty="0"/>
              <a:t> at position </a:t>
            </a:r>
            <a:r>
              <a:rPr lang="en-US" b="1" dirty="0"/>
              <a:t>P1 </a:t>
            </a:r>
            <a:r>
              <a:rPr lang="en-US" dirty="0"/>
              <a:t>(checkered sphere)</a:t>
            </a:r>
          </a:p>
          <a:p>
            <a:r>
              <a:rPr lang="en-US" dirty="0" err="1"/>
              <a:t>DrawScaledVector</a:t>
            </a:r>
            <a:r>
              <a:rPr lang="en-US" dirty="0"/>
              <a:t>: Line 81</a:t>
            </a:r>
          </a:p>
          <a:p>
            <a:pPr lvl="1"/>
            <a:r>
              <a:rPr lang="en-US" dirty="0"/>
              <a:t>The purple vector, is of length: </a:t>
            </a:r>
            <a:r>
              <a:rPr lang="en-US" b="1" dirty="0" err="1"/>
              <a:t>ScalingFactor</a:t>
            </a:r>
            <a:r>
              <a:rPr lang="en-US" b="1" dirty="0"/>
              <a:t> * </a:t>
            </a:r>
            <a:r>
              <a:rPr lang="en-US" b="1" dirty="0" err="1"/>
              <a:t>vectorVa</a:t>
            </a:r>
            <a:endParaRPr lang="en-US" b="1" dirty="0"/>
          </a:p>
          <a:p>
            <a:r>
              <a:rPr lang="en-US" dirty="0" err="1"/>
              <a:t>DrawUnitVector</a:t>
            </a:r>
            <a:r>
              <a:rPr lang="en-US" dirty="0"/>
              <a:t>: Line 88</a:t>
            </a:r>
          </a:p>
          <a:p>
            <a:pPr lvl="1"/>
            <a:r>
              <a:rPr lang="en-US" dirty="0"/>
              <a:t>The white vector is of size 1</a:t>
            </a:r>
          </a:p>
          <a:p>
            <a:r>
              <a:rPr lang="en-US" dirty="0" err="1"/>
              <a:t>DrawPositionVector</a:t>
            </a:r>
            <a:r>
              <a:rPr lang="en-US" dirty="0"/>
              <a:t>: Line 96</a:t>
            </a:r>
          </a:p>
          <a:p>
            <a:pPr lvl="1"/>
            <a:r>
              <a:rPr lang="en-US" dirty="0"/>
              <a:t>The light blue vector: take </a:t>
            </a:r>
            <a:r>
              <a:rPr lang="en-US" dirty="0" err="1"/>
              <a:t>Va</a:t>
            </a:r>
            <a:r>
              <a:rPr lang="en-US" dirty="0"/>
              <a:t>-direction and Sphere-radius as size</a:t>
            </a:r>
          </a:p>
        </p:txBody>
      </p:sp>
    </p:spTree>
    <p:extLst>
      <p:ext uri="{BB962C8B-B14F-4D97-AF65-F5344CB8AC3E}">
        <p14:creationId xmlns:p14="http://schemas.microsoft.com/office/powerpoint/2010/main" val="208408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293F-57F8-4F7B-91CF-8E2181E2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4-2: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A057-74C9-46C2-A85B-5752E5A2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All scaled vectors are along exactly the same direction</a:t>
            </a:r>
          </a:p>
          <a:p>
            <a:pPr lvl="0"/>
            <a:r>
              <a:rPr lang="en-US" dirty="0"/>
              <a:t>The unit vector, or normalized vector, is a special case of the scaled vector; it is a vector scaled by the inverse of the size of its reference vector.</a:t>
            </a:r>
          </a:p>
          <a:p>
            <a:pPr lvl="0"/>
            <a:r>
              <a:rPr lang="en-US" dirty="0"/>
              <a:t>The normalized vector, or unit vector, always has a length of one and consistently represent the direction of vectors with different lengths.</a:t>
            </a:r>
          </a:p>
          <a:p>
            <a:pPr lvl="0"/>
            <a:r>
              <a:rPr lang="en-US" dirty="0"/>
              <a:t>The zero vector cannot be normalized. Implementation must check!</a:t>
            </a:r>
          </a:p>
          <a:p>
            <a:pPr lvl="0"/>
            <a:r>
              <a:rPr lang="en-US" dirty="0"/>
              <a:t>A vector can be defined based on a magnitude and a direction. </a:t>
            </a:r>
          </a:p>
          <a:p>
            <a:pPr lvl="1"/>
            <a:r>
              <a:rPr lang="en-US" dirty="0"/>
              <a:t>So, any vector can be decomposed into a unit vector with a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1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DE7C-AC13-4931-AB53-476E8686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Velocity: Application of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200A6-B892-4C78-9059-9C346E90B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Travel in the north-east direction</a:t>
                </a:r>
              </a:p>
              <a:p>
                <a:r>
                  <a:rPr lang="en-US" dirty="0"/>
                  <a:t>A velocity of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1,  1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𝑚𝑖𝑙𝑒𝑠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h𝑜𝑢𝑟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an hour, cover a distance of,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≈1.4</m:t>
                    </m:r>
                  </m:oMath>
                </a14:m>
                <a:r>
                  <a:rPr lang="en-US" dirty="0"/>
                  <a:t> miles</a:t>
                </a:r>
              </a:p>
              <a:p>
                <a:r>
                  <a:rPr lang="en-US" dirty="0"/>
                  <a:t>Velocity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𝑆𝑝𝑒𝑒𝑑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Speed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200A6-B892-4C78-9059-9C346E90BA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55975D-02DA-4610-8DC4-501D3255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059" y="1749304"/>
            <a:ext cx="4981941" cy="30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3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CFD7-6F48-45E4-AF5F-F6917F8B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Speed, Same direction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E470E-3F01-4416-80A2-515B6654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9" y="1986328"/>
            <a:ext cx="6170314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8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3C3B-DA29-4872-A8BC-F2DE2C4F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Speed, Different Directions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03FC26-DAC7-4390-8514-375780BA3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507" y="1626332"/>
            <a:ext cx="7201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9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31BD-AA36-442A-95C2-6D4958B0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67326-5547-4311-BFC7-2C7556A35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dirty="0"/>
                  <a:t>: Initial Position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 the end of the time unit, the object would travel " following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" and arrive at: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𝑒𝑙𝑎𝑝𝑠𝑒𝑑𝑇𝑖𝑚𝑒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67326-5547-4311-BFC7-2C7556A35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B0A8-315A-4839-A7EA-A8206C2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4-3: Velocity and Aiming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E1EE-0A38-4DF4-AE12-D38EB130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Understand the distinction between speed and direction of a velocity</a:t>
            </a:r>
          </a:p>
          <a:p>
            <a:pPr lvl="0"/>
            <a:r>
              <a:rPr lang="en-US" dirty="0"/>
              <a:t>Experience controlling a velocity by manipulating its speed and direction separately</a:t>
            </a:r>
          </a:p>
          <a:p>
            <a:pPr lvl="0"/>
            <a:r>
              <a:rPr lang="en-US" dirty="0"/>
              <a:t>Examine a simple aiming behavior</a:t>
            </a:r>
          </a:p>
          <a:p>
            <a:pPr lvl="0"/>
            <a:r>
              <a:rPr lang="en-US"/>
              <a:t>Examine the implementation of vector-based motion control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9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23ED-E20E-4249-A0BD-D782D0F9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4-3: Make sure to observer/try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1ADE-7F96-4801-BB67-190EE2B5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Scene</a:t>
            </a:r>
          </a:p>
          <a:p>
            <a:pPr lvl="1"/>
            <a:r>
              <a:rPr lang="en-US" b="1" i="1" dirty="0"/>
              <a:t>Checkered</a:t>
            </a:r>
            <a:r>
              <a:rPr lang="en-US" dirty="0"/>
              <a:t> Explorer</a:t>
            </a:r>
          </a:p>
          <a:p>
            <a:pPr lvl="2"/>
            <a:r>
              <a:rPr lang="en-US" dirty="0"/>
              <a:t>Green vector: velocity</a:t>
            </a:r>
          </a:p>
          <a:p>
            <a:pPr lvl="2"/>
            <a:r>
              <a:rPr lang="en-US" dirty="0"/>
              <a:t>Adjust </a:t>
            </a:r>
            <a:r>
              <a:rPr lang="en-US" b="1" i="1" dirty="0" err="1"/>
              <a:t>ExplorerSpeed</a:t>
            </a:r>
            <a:endParaRPr lang="en-US" b="1" i="1" dirty="0"/>
          </a:p>
          <a:p>
            <a:pPr lvl="1"/>
            <a:r>
              <a:rPr lang="en-US" b="1" i="1" dirty="0"/>
              <a:t>Red</a:t>
            </a:r>
            <a:r>
              <a:rPr lang="en-US" dirty="0"/>
              <a:t> Target</a:t>
            </a:r>
          </a:p>
          <a:p>
            <a:pPr lvl="1"/>
            <a:r>
              <a:rPr lang="en-US" b="1" i="1" dirty="0"/>
              <a:t>Green </a:t>
            </a:r>
            <a:r>
              <a:rPr lang="en-US" dirty="0"/>
              <a:t>Agent </a:t>
            </a:r>
          </a:p>
          <a:p>
            <a:pPr lvl="2"/>
            <a:r>
              <a:rPr lang="en-US" dirty="0"/>
              <a:t>Adjust </a:t>
            </a:r>
            <a:r>
              <a:rPr lang="en-US" b="1" i="1" dirty="0" err="1"/>
              <a:t>AgendSpeed</a:t>
            </a:r>
            <a:endParaRPr lang="en-US" b="1" i="1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Select and manipulate: Checkered, Red</a:t>
            </a:r>
          </a:p>
          <a:p>
            <a:pPr lvl="2"/>
            <a:r>
              <a:rPr lang="en-US" dirty="0"/>
              <a:t>Observe Green follows</a:t>
            </a:r>
          </a:p>
          <a:p>
            <a:pPr lvl="1"/>
            <a:r>
              <a:rPr lang="en-US" dirty="0"/>
              <a:t>Observe Separate</a:t>
            </a:r>
          </a:p>
          <a:p>
            <a:pPr lvl="2"/>
            <a:r>
              <a:rPr lang="en-US" dirty="0"/>
              <a:t>Speed (how fast) and </a:t>
            </a:r>
          </a:p>
          <a:p>
            <a:pPr lvl="2"/>
            <a:r>
              <a:rPr lang="en-US" dirty="0"/>
              <a:t>Velocity Direction (from </a:t>
            </a:r>
            <a:r>
              <a:rPr lang="en-US" b="1" dirty="0"/>
              <a:t>Checkered </a:t>
            </a:r>
            <a:r>
              <a:rPr lang="en-US" dirty="0"/>
              <a:t>to </a:t>
            </a:r>
            <a:r>
              <a:rPr lang="en-US" b="1" dirty="0"/>
              <a:t>Red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85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3E1A-A4C4-41A9-844D-4F6A349F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4-3: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11B0-F7F7-46D0-BA68-0C3A7A67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from Explorer to Target: </a:t>
            </a:r>
            <a:r>
              <a:rPr lang="en-US" dirty="0" err="1"/>
              <a:t>vET</a:t>
            </a:r>
            <a:r>
              <a:rPr lang="en-US" dirty="0"/>
              <a:t> (Line 43)</a:t>
            </a:r>
          </a:p>
          <a:p>
            <a:r>
              <a:rPr lang="en-US" dirty="0"/>
              <a:t>Distance to target: (Line 51)</a:t>
            </a:r>
          </a:p>
          <a:p>
            <a:r>
              <a:rPr lang="en-US" dirty="0"/>
              <a:t>Process Explorer (lines 57 and 58)</a:t>
            </a:r>
          </a:p>
          <a:p>
            <a:r>
              <a:rPr lang="en-US" dirty="0"/>
              <a:t>Process Agent (lines 62 to 66)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Number of lines of actual code is </a:t>
            </a:r>
            <a:r>
              <a:rPr lang="en-US" i="1" dirty="0"/>
              <a:t>small</a:t>
            </a:r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89225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83E0-7C90-4B37-A7B7-86B049BB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two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E2366-2CF3-4E05-B5EE-69B4C0F86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"/>
          <a:stretch/>
        </p:blipFill>
        <p:spPr>
          <a:xfrm>
            <a:off x="294909" y="1565030"/>
            <a:ext cx="5857875" cy="4327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FB73B-F666-4714-A7CC-A2AB4B04B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00" y="1412834"/>
            <a:ext cx="2601057" cy="999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05FB6-FF42-4520-88FD-F7C7BB402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431" y="1565030"/>
            <a:ext cx="2903660" cy="785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9B959-3A06-440C-A15C-96CD9FADE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02" y="2551358"/>
            <a:ext cx="4207459" cy="3076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37B50-8D61-4B08-8444-6510ACB67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8878" y="4740520"/>
            <a:ext cx="236516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692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2503-BAAB-4EFA-B32B-3F44B72F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4-3: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92FC-33E5-49C3-8C0D-1D4A141D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velocity of an object can be represented by a vector</a:t>
            </a:r>
          </a:p>
          <a:p>
            <a:pPr lvl="0"/>
            <a:r>
              <a:rPr lang="en-US" dirty="0"/>
              <a:t>A velocity can be composed by scaling a direction, or unit vector, with speed</a:t>
            </a:r>
          </a:p>
          <a:p>
            <a:pPr lvl="0"/>
            <a:r>
              <a:rPr lang="en-US" dirty="0"/>
              <a:t>The distance between two objects is the magnitude of the vector that is defined by the positions of those two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7541-00AD-4D78-9A6C-85120548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Algebra: </a:t>
            </a:r>
            <a:r>
              <a:rPr lang="en-US" dirty="0" err="1"/>
              <a:t>Addtion</a:t>
            </a:r>
            <a:r>
              <a:rPr lang="en-US" dirty="0"/>
              <a:t> and </a:t>
            </a:r>
            <a:r>
              <a:rPr lang="en-US" dirty="0" err="1"/>
              <a:t>Substraction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3A8C0-8110-4533-B01C-8B89BBBD1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seen these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𝑒𝑟𝑜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𝑒𝑐𝑡𝑜𝑟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3A8C0-8110-4533-B01C-8B89BBBD1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40ED92-1196-4E83-9544-B964F6C6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77" y="1690688"/>
            <a:ext cx="7796578" cy="1403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0AD0D3-668F-42CD-BA24-EC992699F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35" y="3308648"/>
            <a:ext cx="7063520" cy="20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68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8C71-395C-4913-9AC6-D8172035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with The Zero Vector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88456-53D4-4ED8-9E09-434A238F3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𝑍𝑒𝑟𝑜𝑉𝑒𝑐𝑡𝑜𝑟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𝑍𝑒𝑟𝑜𝑉𝑒𝑐𝑡𝑜𝑟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𝑍𝑒𝑟𝑜𝑉𝑒𝑐𝑡𝑜𝑟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𝑍𝑒𝑟𝑜𝑉𝑒𝑐𝑡𝑜𝑟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88456-53D4-4ED8-9E09-434A238F3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855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10EB-728F-4BB4-B425-DD4AA739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in an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3665E-96BA-4B6C-879D-2EE8ED1AC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 adding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both sides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3665E-96BA-4B6C-879D-2EE8ED1AC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826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10EB-728F-4BB4-B425-DD4AA739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Addition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3665E-96BA-4B6C-879D-2EE8ED1AC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    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Then, also true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Always true: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3665E-96BA-4B6C-879D-2EE8ED1AC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57788E-3246-49AB-8463-1C4B490E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1037"/>
            <a:ext cx="3981450" cy="185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4A98E-BFDD-46B8-B4CD-30655059E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48" y="2552700"/>
            <a:ext cx="40005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BF6D4-65FA-416E-9733-3638965D9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116" y="4241555"/>
            <a:ext cx="42291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4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A89F-103A-4DD3-8FCD-0AEF1B99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C270C-3963-4767-9B65-23AD057FB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or simply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C270C-3963-4767-9B65-23AD057FB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65EA73-15D5-4A3A-AC14-D09B4EA1D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41" y="2301019"/>
            <a:ext cx="4248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44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FCEC-FD81-4467-A9C9-773F6B3C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4-4: Vector Add and 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A4BD-F9E8-49DE-85F4-4CC3774D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Examine and gain understanding of vector addition and subtraction</a:t>
            </a:r>
          </a:p>
          <a:p>
            <a:pPr lvl="0"/>
            <a:r>
              <a:rPr lang="en-US" dirty="0"/>
              <a:t>Understand that vector subtraction is simply vector addition with a negative vector as the second operand</a:t>
            </a:r>
          </a:p>
          <a:p>
            <a:pPr lvl="0"/>
            <a:r>
              <a:rPr lang="en-US" dirty="0"/>
              <a:t>Review that all vectors are defined independent of any position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44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D91F-E068-4BB8-8C9A-61CE5A9C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4-4: Make sure to try/observe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E7EF-19A5-4120-970B-7CD9CB8A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Vectors:</a:t>
            </a:r>
          </a:p>
          <a:p>
            <a:pPr lvl="1"/>
            <a:r>
              <a:rPr lang="en-US" dirty="0"/>
              <a:t>V1: in </a:t>
            </a:r>
            <a:r>
              <a:rPr lang="en-US" b="1" dirty="0"/>
              <a:t>Red      </a:t>
            </a:r>
            <a:r>
              <a:rPr lang="en-US" dirty="0"/>
              <a:t>V2: in </a:t>
            </a:r>
            <a:r>
              <a:rPr lang="en-US" b="1" dirty="0"/>
              <a:t>Blue</a:t>
            </a:r>
          </a:p>
          <a:p>
            <a:pPr lvl="1"/>
            <a:r>
              <a:rPr lang="en-US" dirty="0"/>
              <a:t>V12: Draw V1 followed by V2</a:t>
            </a:r>
          </a:p>
          <a:p>
            <a:pPr lvl="1"/>
            <a:r>
              <a:rPr lang="en-US" dirty="0"/>
              <a:t>V21: Draw V2 then V1</a:t>
            </a:r>
          </a:p>
          <a:p>
            <a:pPr lvl="1"/>
            <a:r>
              <a:rPr lang="en-US" dirty="0"/>
              <a:t>Vn2: Negative V2</a:t>
            </a:r>
          </a:p>
          <a:p>
            <a:r>
              <a:rPr lang="en-US" dirty="0"/>
              <a:t>Select and move P0, P1, and P2 to observe the Sum and Sub</a:t>
            </a:r>
          </a:p>
          <a:p>
            <a:pPr lvl="1"/>
            <a:r>
              <a:rPr lang="en-US" dirty="0"/>
              <a:t>Observe V12 and V21 results in the same </a:t>
            </a:r>
            <a:r>
              <a:rPr lang="en-US" dirty="0" err="1"/>
              <a:t>Vsum</a:t>
            </a:r>
            <a:r>
              <a:rPr lang="en-US" dirty="0"/>
              <a:t> (commutative of addition)</a:t>
            </a:r>
          </a:p>
          <a:p>
            <a:r>
              <a:rPr lang="en-US" dirty="0"/>
              <a:t>Toggle position vector</a:t>
            </a:r>
          </a:p>
          <a:p>
            <a:pPr lvl="1"/>
            <a:r>
              <a:rPr lang="en-US" dirty="0"/>
              <a:t>Draw all vectors from the origin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61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F35-E912-4B80-99B1-CAF86848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4-4: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07E3-CE80-4FA6-9326-BC04062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useful code: Update()</a:t>
            </a:r>
          </a:p>
          <a:p>
            <a:r>
              <a:rPr lang="en-US" dirty="0"/>
              <a:t>Lines 95 to 100</a:t>
            </a:r>
          </a:p>
          <a:p>
            <a:r>
              <a:rPr lang="en-US" dirty="0"/>
              <a:t>Rests are all visualizing the vectors</a:t>
            </a:r>
          </a:p>
        </p:txBody>
      </p:sp>
    </p:spTree>
    <p:extLst>
      <p:ext uri="{BB962C8B-B14F-4D97-AF65-F5344CB8AC3E}">
        <p14:creationId xmlns:p14="http://schemas.microsoft.com/office/powerpoint/2010/main" val="3746198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0F00-51A4-4A13-B3C9-6FBC6823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4-4: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041C-C838-4E08-88B9-F7941BEC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Vector addition results in a vector that accumulates the operand vectors</a:t>
            </a:r>
          </a:p>
          <a:p>
            <a:pPr lvl="0"/>
            <a:r>
              <a:rPr lang="en-US" dirty="0"/>
              <a:t>Vector addition is indeed commutative</a:t>
            </a:r>
          </a:p>
          <a:p>
            <a:pPr lvl="0"/>
            <a:r>
              <a:rPr lang="en-US" dirty="0"/>
              <a:t>Vector subtraction is simply an addition with the second operand being negated</a:t>
            </a:r>
          </a:p>
          <a:p>
            <a:pPr lvl="0"/>
            <a:r>
              <a:rPr lang="en-US" dirty="0"/>
              <a:t>Reviewed that vectors are independent of any particular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2BB9-0AF1-4DDC-92A4-C53529C6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note: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89058-DE6F-499E-ACFA-CA4E49DAC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/>
                  <a:t>Symbol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, with an arrow above the character V</a:t>
                </a:r>
              </a:p>
              <a:p>
                <a:pPr lvl="0"/>
                <a:r>
                  <a:rPr lang="en-US" b="1" dirty="0"/>
                  <a:t>Definition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describes the distance and direction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b="1" dirty="0"/>
                  <a:t>Notation</a:t>
                </a:r>
                <a:r>
                  <a:rPr lang="en-US" dirty="0"/>
                  <a:t>: a tuple of three floating point values. Can be interpreted as a position or a vector (Position Vector)</a:t>
                </a:r>
              </a:p>
              <a:p>
                <a:pPr lvl="0"/>
                <a:r>
                  <a:rPr lang="en-US" b="1" dirty="0"/>
                  <a:t>Representation</a:t>
                </a:r>
                <a:r>
                  <a:rPr lang="en-US" dirty="0"/>
                  <a:t>: begins from the </a:t>
                </a:r>
                <a:r>
                  <a:rPr lang="en-US" b="1" dirty="0"/>
                  <a:t>tail</a:t>
                </a:r>
                <a:r>
                  <a:rPr lang="en-US" dirty="0"/>
                  <a:t>, with an arrow pointing at the end position, the </a:t>
                </a:r>
                <a:r>
                  <a:rPr lang="en-US" b="1" dirty="0"/>
                  <a:t>head</a:t>
                </a:r>
                <a:r>
                  <a:rPr lang="en-US" dirty="0"/>
                  <a:t>, with the displacements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along the major axes. </a:t>
                </a:r>
              </a:p>
              <a:p>
                <a:pPr lvl="0"/>
                <a:r>
                  <a:rPr lang="en-US" b="1" dirty="0"/>
                  <a:t>Operations</a:t>
                </a:r>
                <a:r>
                  <a:rPr lang="en-US" dirty="0"/>
                  <a:t>: will be explored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89058-DE6F-499E-ACFA-CA4E49DAC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104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AAF9BA3-72DB-4EFD-B16B-6F40E143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405" y="200116"/>
            <a:ext cx="2472333" cy="16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4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5ABD-EA49-4D5E-A83C-E3430D50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Vector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1E53-FC05-4F29-B772-F1D20953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airplane flying or a ship sailing under a constant wind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BE6CB-F91B-42B0-A58D-8CEA2241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97" y="2382044"/>
            <a:ext cx="5676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1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6C65-316A-4FC0-999D-BA1AF14A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4-5: Windy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21DA-61AF-45DD-A805-61E25F4B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Experience a straightforward example of applying vector addition to affect object behavior</a:t>
            </a:r>
          </a:p>
          <a:p>
            <a:pPr lvl="0"/>
            <a:r>
              <a:rPr lang="en-US" dirty="0"/>
              <a:t>Examine and understand the simple implementation of how velocity can be affected under a constant wind condition</a:t>
            </a:r>
          </a:p>
        </p:txBody>
      </p:sp>
    </p:spTree>
    <p:extLst>
      <p:ext uri="{BB962C8B-B14F-4D97-AF65-F5344CB8AC3E}">
        <p14:creationId xmlns:p14="http://schemas.microsoft.com/office/powerpoint/2010/main" val="3853857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FE3A-B793-4A12-984B-9BE76115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4-5: Make sure to try/observe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D603-BDC8-43AA-90E1-1F626101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Checkered</a:t>
            </a:r>
            <a:r>
              <a:rPr lang="en-US" dirty="0"/>
              <a:t>: travelling ball            </a:t>
            </a:r>
            <a:r>
              <a:rPr lang="en-US" b="1" dirty="0"/>
              <a:t>Red</a:t>
            </a:r>
            <a:r>
              <a:rPr lang="en-US" dirty="0"/>
              <a:t>:  Target</a:t>
            </a:r>
          </a:p>
          <a:p>
            <a:r>
              <a:rPr lang="en-US" dirty="0"/>
              <a:t>Vectors</a:t>
            </a:r>
          </a:p>
          <a:p>
            <a:pPr lvl="1"/>
            <a:r>
              <a:rPr lang="en-US" dirty="0"/>
              <a:t>Green: intended velocity</a:t>
            </a:r>
          </a:p>
          <a:p>
            <a:pPr lvl="1"/>
            <a:r>
              <a:rPr lang="en-US" dirty="0"/>
              <a:t>Red: Wind</a:t>
            </a:r>
          </a:p>
          <a:p>
            <a:pPr lvl="1"/>
            <a:r>
              <a:rPr lang="en-US" dirty="0"/>
              <a:t>Blue: resulting velocity (may or may not take Checkered to Red)</a:t>
            </a:r>
          </a:p>
          <a:p>
            <a:r>
              <a:rPr lang="en-US" dirty="0"/>
              <a:t>Click on </a:t>
            </a:r>
            <a:r>
              <a:rPr lang="en-US" b="1" dirty="0"/>
              <a:t>Pause Movement</a:t>
            </a:r>
          </a:p>
          <a:p>
            <a:r>
              <a:rPr lang="en-US" dirty="0"/>
              <a:t>Adjust: </a:t>
            </a:r>
          </a:p>
          <a:p>
            <a:pPr lvl="1"/>
            <a:r>
              <a:rPr lang="en-US" dirty="0"/>
              <a:t>Speeds (wind speed, traveler speed)</a:t>
            </a:r>
          </a:p>
          <a:p>
            <a:pPr lvl="1"/>
            <a:r>
              <a:rPr lang="en-US" dirty="0"/>
              <a:t>Wind direction</a:t>
            </a:r>
          </a:p>
        </p:txBody>
      </p:sp>
    </p:spTree>
    <p:extLst>
      <p:ext uri="{BB962C8B-B14F-4D97-AF65-F5344CB8AC3E}">
        <p14:creationId xmlns:p14="http://schemas.microsoft.com/office/powerpoint/2010/main" val="3591156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B405-EC96-4C73-B996-901E58DE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4-5: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0EE8-AF5C-48D7-85C0-C608B41D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Update() function, </a:t>
            </a:r>
          </a:p>
          <a:p>
            <a:pPr lvl="1"/>
            <a:r>
              <a:rPr lang="en-US" dirty="0"/>
              <a:t>Except the “Display the vectors” block</a:t>
            </a:r>
          </a:p>
        </p:txBody>
      </p:sp>
    </p:spTree>
    <p:extLst>
      <p:ext uri="{BB962C8B-B14F-4D97-AF65-F5344CB8AC3E}">
        <p14:creationId xmlns:p14="http://schemas.microsoft.com/office/powerpoint/2010/main" val="2037227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3610-E653-4EA3-8427-4802F162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4-5: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3684-62A9-462F-AAE7-D7D56871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Model constant wind breeze as a velocity</a:t>
            </a:r>
          </a:p>
          <a:p>
            <a:pPr lvl="0"/>
            <a:r>
              <a:rPr lang="en-US" dirty="0"/>
              <a:t>Changing an object's velocity by the addition of an object's own velocity with that of external velocities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0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3C8C-7D55-44EF-93D6-C71BE239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F97C-8C15-4282-B094-B872889A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 vector is a size and a direction that can relate two positions,</a:t>
            </a:r>
          </a:p>
          <a:p>
            <a:pPr lvl="0"/>
            <a:r>
              <a:rPr lang="en-US" dirty="0"/>
              <a:t>the vector definition is independent of any particular position,</a:t>
            </a:r>
          </a:p>
          <a:p>
            <a:pPr lvl="0"/>
            <a:r>
              <a:rPr lang="en-US" dirty="0"/>
              <a:t>all positions in the Cartesian Coordinate System can be considered as position vectors,</a:t>
            </a:r>
          </a:p>
          <a:p>
            <a:pPr lvl="0"/>
            <a:r>
              <a:rPr lang="en-US" dirty="0"/>
              <a:t>scaling a vector by a floating-point number changes its size but not its direction,</a:t>
            </a:r>
          </a:p>
          <a:p>
            <a:pPr lvl="0"/>
            <a:r>
              <a:rPr lang="en-US" dirty="0"/>
              <a:t>a normalized or unit vector has a size of 1  and is convenient for representing the direction of a vector,</a:t>
            </a:r>
          </a:p>
          <a:p>
            <a:pPr lvl="0"/>
            <a:r>
              <a:rPr lang="en-US" dirty="0"/>
              <a:t>vectors are ideal for representing the velocities of objects,</a:t>
            </a:r>
          </a:p>
          <a:p>
            <a:pPr lvl="0"/>
            <a:r>
              <a:rPr lang="en-US" dirty="0"/>
              <a:t>it is convenient to represent a velocity by separately storing its speed and direction of movement,</a:t>
            </a:r>
          </a:p>
          <a:p>
            <a:pPr lvl="0"/>
            <a:r>
              <a:rPr lang="en-US" dirty="0"/>
              <a:t>vector addition and subtraction rules follow closely to those of floating-point algebra. </a:t>
            </a:r>
          </a:p>
        </p:txBody>
      </p:sp>
    </p:spTree>
    <p:extLst>
      <p:ext uri="{BB962C8B-B14F-4D97-AF65-F5344CB8AC3E}">
        <p14:creationId xmlns:p14="http://schemas.microsoft.com/office/powerpoint/2010/main" val="404086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BEAE-A94B-4B8A-9836-744E9A6F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C2E78-4EAB-4185-B2B2-C8063E3AA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Vector is defined as difference between two points: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0, 0, 0</m:t>
                        </m:r>
                      </m:e>
                    </m:d>
                  </m:oMath>
                </a14:m>
                <a:r>
                  <a:rPr lang="en-US" dirty="0"/>
                  <a:t>, the origin </a:t>
                </a:r>
              </a:p>
              <a:p>
                <a:r>
                  <a:rPr lang="en-US" dirty="0"/>
                  <a:t>Then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So,</a:t>
                </a:r>
              </a:p>
              <a:p>
                <a:pPr lvl="1"/>
                <a:r>
                  <a:rPr lang="en-US" dirty="0"/>
                  <a:t>Any position P, can be considered as a vector from the origin</a:t>
                </a:r>
              </a:p>
              <a:p>
                <a:pPr lvl="1"/>
                <a:r>
                  <a:rPr lang="en-US" dirty="0"/>
                  <a:t>Referred to as Position Vector</a:t>
                </a:r>
              </a:p>
              <a:p>
                <a:r>
                  <a:rPr lang="en-US" dirty="0"/>
                  <a:t>Origin, is a special case of position vector </a:t>
                </a:r>
              </a:p>
              <a:p>
                <a:pPr lvl="1"/>
                <a:r>
                  <a:rPr lang="en-US" dirty="0"/>
                  <a:t>head and tail at the same point</a:t>
                </a:r>
              </a:p>
              <a:p>
                <a:pPr lvl="1"/>
                <a:r>
                  <a:rPr lang="en-US" dirty="0"/>
                  <a:t>Referred to as: Zero Vector [many special cases for this zero vector]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C2E78-4EAB-4185-B2B2-C8063E3AA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32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F512-2F14-4033-8F0B-105CF653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AF4A-F984-45A7-B56E-30EF6B4A8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is defined as difference between two points: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also say 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followed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 or 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AF4A-F984-45A7-B56E-30EF6B4A8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837D88F-7722-402C-A84C-50618ABF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89" y="2227750"/>
            <a:ext cx="3619500" cy="147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6A72F-7532-449F-A508-C927458EF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261" y="4200034"/>
            <a:ext cx="5181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1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A90C-92D3-492F-A6D5-99411AD4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Vectors from Different 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88241-3C08-4207-8E5D-20918459E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5277" y="1770972"/>
                <a:ext cx="433167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followed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followed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Origin followed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position vector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88241-3C08-4207-8E5D-20918459E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5277" y="1770972"/>
                <a:ext cx="4331677" cy="4351338"/>
              </a:xfrm>
              <a:blipFill>
                <a:blip r:embed="rId2"/>
                <a:stretch>
                  <a:fillRect l="-2535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26A3CB-BB87-4651-AED2-EE998E21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5" y="1744839"/>
            <a:ext cx="5860806" cy="43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3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2993-10E0-49FD-A038-4CA3080E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4-1: Vectors and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CEE1-F5B4-46C7-B30C-ABD5CB58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the </a:t>
            </a:r>
            <a:r>
              <a:rPr lang="en-US" dirty="0" err="1"/>
              <a:t>MainCamera</a:t>
            </a:r>
            <a:r>
              <a:rPr lang="en-US" dirty="0"/>
              <a:t> (Component (script): EX_4_1_MyScript)</a:t>
            </a:r>
          </a:p>
          <a:p>
            <a:pPr lvl="1"/>
            <a:r>
              <a:rPr lang="en-US" dirty="0"/>
              <a:t>Run and examine/</a:t>
            </a:r>
            <a:r>
              <a:rPr lang="en-US" dirty="0" err="1"/>
              <a:t>maniupalte</a:t>
            </a:r>
            <a:r>
              <a:rPr lang="en-US" dirty="0"/>
              <a:t> in the </a:t>
            </a:r>
            <a:r>
              <a:rPr lang="en-US" b="1" dirty="0"/>
              <a:t>Scene </a:t>
            </a:r>
            <a:r>
              <a:rPr lang="en-US" dirty="0"/>
              <a:t>Window (</a:t>
            </a:r>
            <a:r>
              <a:rPr lang="en-US" b="1" u="sng" dirty="0">
                <a:solidFill>
                  <a:srgbClr val="FF0000"/>
                </a:solidFill>
              </a:rPr>
              <a:t>NOT </a:t>
            </a:r>
            <a:r>
              <a:rPr lang="en-US" dirty="0"/>
              <a:t>the Game Window)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Understand the relationship between positions, position vectors, and applying vectors at positions</a:t>
            </a:r>
          </a:p>
          <a:p>
            <a:pPr lvl="1"/>
            <a:r>
              <a:rPr lang="en-US" dirty="0"/>
              <a:t>Manipulate a position and observe the position vector applied at a different location</a:t>
            </a:r>
          </a:p>
          <a:p>
            <a:pPr lvl="1"/>
            <a:r>
              <a:rPr lang="en-US" dirty="0"/>
              <a:t>Manipulate two positions to define a vector and observe the vector as a position vector from the origin</a:t>
            </a:r>
          </a:p>
          <a:p>
            <a:pPr lvl="1"/>
            <a:r>
              <a:rPr lang="en-US" dirty="0"/>
              <a:t>Examine the implementation and application of vectors</a:t>
            </a:r>
          </a:p>
          <a:p>
            <a:pPr lvl="1"/>
            <a:r>
              <a:rPr lang="en-US" dirty="0"/>
              <a:t>Increase familiarity with the Vector3 class</a:t>
            </a:r>
          </a:p>
        </p:txBody>
      </p:sp>
    </p:spTree>
    <p:extLst>
      <p:ext uri="{BB962C8B-B14F-4D97-AF65-F5344CB8AC3E}">
        <p14:creationId xmlns:p14="http://schemas.microsoft.com/office/powerpoint/2010/main" val="215573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CEDC-0737-4D21-B556-F089F9E8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4-1: Make sure to try/observe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FE82-4B68-48D1-9C5F-C53CCB80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and Black (position) vectors</a:t>
            </a:r>
          </a:p>
          <a:p>
            <a:pPr lvl="1"/>
            <a:r>
              <a:rPr lang="en-US" dirty="0"/>
              <a:t>Checkered: </a:t>
            </a:r>
            <a:r>
              <a:rPr lang="en-US" b="1" dirty="0"/>
              <a:t>Pd</a:t>
            </a:r>
          </a:p>
          <a:p>
            <a:pPr lvl="2"/>
            <a:r>
              <a:rPr lang="en-US" dirty="0"/>
              <a:t>Move to change the black vector: position vector of position </a:t>
            </a:r>
            <a:r>
              <a:rPr lang="en-US" b="1" dirty="0"/>
              <a:t>Pd</a:t>
            </a:r>
          </a:p>
          <a:p>
            <a:pPr lvl="1"/>
            <a:r>
              <a:rPr lang="en-US" dirty="0"/>
              <a:t>White vector: </a:t>
            </a:r>
          </a:p>
          <a:p>
            <a:pPr lvl="2"/>
            <a:r>
              <a:rPr lang="en-US" dirty="0"/>
              <a:t>black vector drawn at position </a:t>
            </a:r>
            <a:r>
              <a:rPr lang="en-US" b="1" dirty="0"/>
              <a:t>P1</a:t>
            </a:r>
            <a:r>
              <a:rPr lang="en-US" dirty="0"/>
              <a:t> (stripe sphere) </a:t>
            </a:r>
          </a:p>
          <a:p>
            <a:pPr lvl="1"/>
            <a:r>
              <a:rPr lang="en-US" dirty="0"/>
              <a:t>Observe: Gray and black (Position) vectors are identical</a:t>
            </a:r>
          </a:p>
          <a:p>
            <a:pPr lvl="2"/>
            <a:r>
              <a:rPr lang="en-US" b="1" dirty="0"/>
              <a:t>P2 </a:t>
            </a:r>
            <a:r>
              <a:rPr lang="en-US" dirty="0"/>
              <a:t>(white sphere): cannot be moved, it is </a:t>
            </a:r>
            <a:r>
              <a:rPr lang="en-US" b="1" dirty="0"/>
              <a:t>Pd</a:t>
            </a:r>
            <a:r>
              <a:rPr lang="en-US" dirty="0"/>
              <a:t>-vector offset from </a:t>
            </a:r>
            <a:r>
              <a:rPr lang="en-US" b="1" dirty="0"/>
              <a:t>P1</a:t>
            </a:r>
          </a:p>
          <a:p>
            <a:r>
              <a:rPr lang="en-US" dirty="0"/>
              <a:t>Pink and Purple (position) vectors</a:t>
            </a:r>
          </a:p>
          <a:p>
            <a:pPr lvl="1"/>
            <a:r>
              <a:rPr lang="en-US" b="1" dirty="0"/>
              <a:t>Pink</a:t>
            </a:r>
            <a:r>
              <a:rPr lang="en-US" dirty="0"/>
              <a:t> vector: Move </a:t>
            </a:r>
            <a:r>
              <a:rPr lang="en-US" b="1" dirty="0"/>
              <a:t>Pi</a:t>
            </a:r>
            <a:r>
              <a:rPr lang="en-US" dirty="0"/>
              <a:t> and </a:t>
            </a:r>
            <a:r>
              <a:rPr lang="en-US" b="1" dirty="0" err="1"/>
              <a:t>Pj</a:t>
            </a:r>
            <a:r>
              <a:rPr lang="en-US" dirty="0"/>
              <a:t> to </a:t>
            </a:r>
          </a:p>
          <a:p>
            <a:pPr lvl="1"/>
            <a:r>
              <a:rPr lang="en-US" dirty="0"/>
              <a:t>Observe: Pe = </a:t>
            </a:r>
            <a:r>
              <a:rPr lang="en-US" dirty="0" err="1"/>
              <a:t>Pj</a:t>
            </a:r>
            <a:r>
              <a:rPr lang="en-US" dirty="0"/>
              <a:t> – Pi      and     Purple is identical to Pink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5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2384</Words>
  <Application>Microsoft Office PowerPoint</Application>
  <PresentationFormat>Widescreen</PresentationFormat>
  <Paragraphs>304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Chapter 4</vt:lpstr>
      <vt:lpstr>Outcomes: you will be able to</vt:lpstr>
      <vt:lpstr>Distance between two points</vt:lpstr>
      <vt:lpstr>Take note:</vt:lpstr>
      <vt:lpstr>Position Vectors</vt:lpstr>
      <vt:lpstr>Following a vector</vt:lpstr>
      <vt:lpstr>Following Vectors from Different Positions</vt:lpstr>
      <vt:lpstr>Example 4-1: Vectors and Positions</vt:lpstr>
      <vt:lpstr>Example 4-1: Make sure to try/observe </vt:lpstr>
      <vt:lpstr>Example 4-1: Implementation</vt:lpstr>
      <vt:lpstr>Example 4-1: Implementaiton (Cont)</vt:lpstr>
      <vt:lpstr>Example 4-1: Take Away</vt:lpstr>
      <vt:lpstr>Vector Algebra: Scaling</vt:lpstr>
      <vt:lpstr>In general</vt:lpstr>
      <vt:lpstr>For example</vt:lpstr>
      <vt:lpstr>True in general … </vt:lpstr>
      <vt:lpstr>Normalization of Vectors</vt:lpstr>
      <vt:lpstr>Directions of Vectors  [ this book only ]</vt:lpstr>
      <vt:lpstr>Example 4-2: Scaling of Vectors</vt:lpstr>
      <vt:lpstr>Example 4-2: Make sure to try/observe</vt:lpstr>
      <vt:lpstr>Example 4-2: Implementation</vt:lpstr>
      <vt:lpstr>Example 4-2: Take Away</vt:lpstr>
      <vt:lpstr>Velocity: Application of Vector</vt:lpstr>
      <vt:lpstr>Different Speed, Same direction </vt:lpstr>
      <vt:lpstr>Same Speed, Different Directions</vt:lpstr>
      <vt:lpstr>Unity implementation</vt:lpstr>
      <vt:lpstr>Example 4-3: Velocity and Aiming</vt:lpstr>
      <vt:lpstr>Example 4-3: Make sure to observer/try</vt:lpstr>
      <vt:lpstr>Example 4-3: Implementation</vt:lpstr>
      <vt:lpstr>Example 4-3: Take Away</vt:lpstr>
      <vt:lpstr>Vector Algebra: Addtion and Substraction</vt:lpstr>
      <vt:lpstr>Operations with The Zero Vector </vt:lpstr>
      <vt:lpstr>Vectors in an Equation</vt:lpstr>
      <vt:lpstr>Vectors Addition</vt:lpstr>
      <vt:lpstr>Vector Subtraction</vt:lpstr>
      <vt:lpstr>Example 4-4: Vector Add and Sub</vt:lpstr>
      <vt:lpstr>Example 4-4: Make sure to try/observe</vt:lpstr>
      <vt:lpstr>Example 4-4: Implementation</vt:lpstr>
      <vt:lpstr>Example 4-4: Take Away</vt:lpstr>
      <vt:lpstr>Application of Vector Algebra</vt:lpstr>
      <vt:lpstr>Example 4-5: Windy Condition</vt:lpstr>
      <vt:lpstr>Example 4-5: Make sure to try/observe</vt:lpstr>
      <vt:lpstr>Example 4-5: Implementation</vt:lpstr>
      <vt:lpstr>Example 4-5: Take Away</vt:lpstr>
      <vt:lpstr>Summary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283</cp:revision>
  <dcterms:created xsi:type="dcterms:W3CDTF">2015-10-15T20:24:08Z</dcterms:created>
  <dcterms:modified xsi:type="dcterms:W3CDTF">2021-10-11T00:39:36Z</dcterms:modified>
</cp:coreProperties>
</file>