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0" d="100"/>
          <a:sy n="140" d="100"/>
        </p:scale>
        <p:origin x="4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BCBEF-BF88-4224-B8A3-B2ABF27536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AD387-0FE9-4F2F-B7D7-B5B1B2BD01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7E87C7A6-D16D-484B-8DFA-C24F9F5B89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Basic Math for Game Development with Unity 3D: A Beginner’s Guide to Mathematical Foundations. Kelvin Sung, Gregory Smith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5: Vectors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64562" y="6356349"/>
            <a:ext cx="8159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Basic Math for Game Development with Unity 3D: A Beginner’s Guide to Mathematical Foundations. Kelvin Sung, Gregory Smith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Dot Products: Relationship between 2 vectors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1E7F-5786-4A22-BD14-27913AC2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Angle between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BBE2-96CC-48E3-99C5-D0A42C3E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Experience manipulating the angle subtended by two vectors and observe the results of the dot product</a:t>
            </a:r>
          </a:p>
          <a:p>
            <a:pPr lvl="0"/>
            <a:r>
              <a:rPr lang="en-US" dirty="0"/>
              <a:t>Verify that a 2D plane can always be found for drawing two non-parallel vectors</a:t>
            </a:r>
          </a:p>
          <a:p>
            <a:pPr lvl="0"/>
            <a:r>
              <a:rPr lang="en-US" dirty="0"/>
              <a:t>Examine the implementation of and appreciate the subtleties of vector normalization when computing dot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5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0F6-AB0E-491E-9F86-DB041B2E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Make sure to try/observe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BBBA8-0D30-41B2-AC51-9964BDFDB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Move P1 and P2 to manipulate vectors V1 and V2, computes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Angle </a:t>
                </a:r>
              </a:p>
              <a:p>
                <a:pPr lvl="1"/>
                <a:r>
                  <a:rPr lang="en-US" dirty="0"/>
                  <a:t>Angle between y-axis and the black/red line is the angle between V1 and V2</a:t>
                </a:r>
              </a:p>
              <a:p>
                <a:r>
                  <a:rPr lang="en-US" dirty="0"/>
                  <a:t>Length of the black/red line is the size of the dot product</a:t>
                </a:r>
              </a:p>
              <a:p>
                <a:pPr lvl="1"/>
                <a:r>
                  <a:rPr lang="en-US" dirty="0"/>
                  <a:t>Black: when cosine is positive</a:t>
                </a:r>
              </a:p>
              <a:p>
                <a:pPr lvl="1"/>
                <a:r>
                  <a:rPr lang="en-US" dirty="0"/>
                  <a:t>Red: when cosine is negative</a:t>
                </a:r>
              </a:p>
              <a:p>
                <a:r>
                  <a:rPr lang="en-US" dirty="0"/>
                  <a:t>Interesting observation:</a:t>
                </a:r>
              </a:p>
              <a:p>
                <a:pPr lvl="1"/>
                <a:r>
                  <a:rPr lang="en-US" dirty="0"/>
                  <a:t>Can move P1/P2 in any dimension, can always fine the plane the contains the two vectors!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BBBA8-0D30-41B2-AC51-9964BDFDB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9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EF50-B46F-4588-9696-6D12BDE6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00C2B-BD13-43C0-B3A4-B4684AD6B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Implementation is: Lines 60, 61, and 62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𝑑𝑜𝑡</m:t>
                    </m:r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rest is to support visualization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Line 63: check for zero vectors! (</a:t>
                </a:r>
                <a:r>
                  <a:rPr lang="en-US" dirty="0" err="1"/>
                  <a:t>float.Epsilon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Sonce we know: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Line 65: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𝑑𝑜𝑡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Once again: VERY small number of lines of code</a:t>
                </a:r>
              </a:p>
              <a:p>
                <a:pPr lvl="1"/>
                <a:r>
                  <a:rPr lang="en-US" dirty="0"/>
                  <a:t>Always: 1:1 between implementation and math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00C2B-BD13-43C0-B3A4-B4684AD6B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1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D8BC-A768-40F8-A486-9B212C44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FB61-7704-4EEC-98F6-AC53EA6A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dot product of normalized vectors is the cosine of their subtended angle </a:t>
            </a:r>
          </a:p>
          <a:p>
            <a:pPr lvl="0"/>
            <a:r>
              <a:rPr lang="en-US" dirty="0"/>
              <a:t>The value of the dot product provides insights into the relative directions of the operand vectors, (see Table 5-2)</a:t>
            </a:r>
          </a:p>
          <a:p>
            <a:pPr lvl="0"/>
            <a:r>
              <a:rPr lang="en-US" dirty="0"/>
              <a:t>A unique 2D plane can be derived from two non-parallel vectors such that both vectors can be drawn on the plane </a:t>
            </a:r>
          </a:p>
        </p:txBody>
      </p:sp>
    </p:spTree>
    <p:extLst>
      <p:ext uri="{BB962C8B-B14F-4D97-AF65-F5344CB8AC3E}">
        <p14:creationId xmlns:p14="http://schemas.microsoft.com/office/powerpoint/2010/main" val="239024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EF40-E071-4F72-9850-B91E7A9B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Projections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E0A2B-6E45-4399-8AC9-5407F917C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 that …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e>
                    </m:d>
                    <m:r>
                      <a:rPr lang="en-US" i="1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r>
                      <a:rPr lang="en-US"/>
                      <m:t>=1.0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Wwhen</a:t>
                </a:r>
                <a:r>
                  <a:rPr lang="en-US" dirty="0"/>
                  <a:t> one of the two is normalized,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  <m:r>
                      <a:rPr lang="en-US" i="1"/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E0A2B-6E45-4399-8AC9-5407F917C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C77CE8E-8523-4FDE-A23F-CC752F45B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93" y="681037"/>
            <a:ext cx="6839089" cy="32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7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6BF4-93F0-41DC-BC75-35F6CFCE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5-2: Vector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5888-6DF4-4E1B-836E-C962F86C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Appreciate the results of normalizing one of the vectors in the dot product operation</a:t>
            </a:r>
          </a:p>
          <a:p>
            <a:pPr lvl="0"/>
            <a:r>
              <a:rPr lang="en-US" dirty="0"/>
              <a:t>Experience and understand the results of projecting vectors onto each other</a:t>
            </a:r>
          </a:p>
          <a:p>
            <a:pPr lvl="0"/>
            <a:r>
              <a:rPr lang="en-US" dirty="0"/>
              <a:t>Observe and interact with negative projected distances</a:t>
            </a:r>
          </a:p>
          <a:p>
            <a:r>
              <a:rPr lang="en-US" dirty="0"/>
              <a:t>Examine the code that performs vector projection</a:t>
            </a:r>
          </a:p>
        </p:txBody>
      </p:sp>
    </p:spTree>
    <p:extLst>
      <p:ext uri="{BB962C8B-B14F-4D97-AF65-F5344CB8AC3E}">
        <p14:creationId xmlns:p14="http://schemas.microsoft.com/office/powerpoint/2010/main" val="211445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4D28-6ADF-4E71-B9CA-8A0602BB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5-2: Make sure to try/observe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A63CB-624D-4496-AB0F-6C48FBE1C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Manipulate P1 and P2	(Stripe spheres)</a:t>
                </a:r>
              </a:p>
              <a:p>
                <a:pPr lvl="1"/>
                <a:r>
                  <a:rPr lang="en-US" dirty="0"/>
                  <a:t>V1: Blue        V2: Pink</a:t>
                </a:r>
              </a:p>
              <a:p>
                <a:pPr lvl="1"/>
                <a:r>
                  <a:rPr lang="en-US" dirty="0"/>
                  <a:t>Height of the cylinder is the projected size (a float)</a:t>
                </a:r>
              </a:p>
              <a:p>
                <a:pPr lvl="2"/>
                <a:r>
                  <a:rPr lang="en-US" dirty="0"/>
                  <a:t>Black/Red: Projected size is along or against the projected vector direction</a:t>
                </a:r>
              </a:p>
              <a:p>
                <a:r>
                  <a:rPr lang="en-US" dirty="0" err="1"/>
                  <a:t>MainCamera</a:t>
                </a:r>
                <a:r>
                  <a:rPr lang="en-US" dirty="0" err="1">
                    <a:sym typeface="Wingdings" panose="05000000000000000000" pitchFamily="2" charset="2"/>
                  </a:rPr>
                  <a:t>Proj</a:t>
                </a:r>
                <a:r>
                  <a:rPr lang="en-US" dirty="0">
                    <a:sym typeface="Wingdings" panose="05000000000000000000" pitchFamily="2" charset="2"/>
                  </a:rPr>
                  <a:t> Choice: V2 onto V1</a:t>
                </a:r>
              </a:p>
              <a:p>
                <a:pPr lvl="1"/>
                <a:r>
                  <a:rPr lang="en-US" dirty="0"/>
                  <a:t>Examine 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anipulate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the projected size is negative!</a:t>
                </a:r>
              </a:p>
              <a:p>
                <a:r>
                  <a:rPr lang="en-US" dirty="0"/>
                  <a:t>Projection: always perpendicular to the vector being projected 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A63CB-624D-4496-AB0F-6C48FBE1C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2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371F-C2A1-4EC2-8B82-BDE5BBDB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Eaxmple</a:t>
            </a:r>
            <a:r>
              <a:rPr lang="en-US" dirty="0"/>
              <a:t> 5-2: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BAB20-D979-401C-AF49-67A5BD5BB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Lines 62, 63: computes V1 and V2</a:t>
                </a:r>
              </a:p>
              <a:p>
                <a:r>
                  <a:rPr lang="en-US" dirty="0"/>
                  <a:t>Line 72: 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  <m:r>
                      <a:rPr lang="en-US"/>
                      <m:t>1</m:t>
                    </m:r>
                    <m:r>
                      <a:rPr lang="en-US" i="1"/>
                      <m:t>𝐿𝑒𝑛𝑔𝑡h𝑂𝑛𝑉</m:t>
                    </m:r>
                    <m:r>
                      <a:rPr lang="en-US"/>
                      <m:t>2=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 76: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𝐿𝑒𝑛𝑔𝑡h𝑂𝑛𝑉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Again:</a:t>
                </a:r>
              </a:p>
              <a:p>
                <a:pPr lvl="1"/>
                <a:r>
                  <a:rPr lang="en-US" dirty="0"/>
                  <a:t>Only 4 lines of code!</a:t>
                </a:r>
              </a:p>
              <a:p>
                <a:pPr lvl="1"/>
                <a:r>
                  <a:rPr lang="en-US" dirty="0"/>
                  <a:t>The rest are all for supporting visualization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BAB20-D979-401C-AF49-67A5BD5BB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8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E4DF-6393-4C49-83D3-3A212348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5-2: Take 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AA5BE-1521-473F-BF24-3FB895196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Calculating the dot product with a normalized vector can be interpreted as projecting the length of a vector onto another vector</a:t>
                </a:r>
              </a:p>
              <a:p>
                <a:pPr lvl="0"/>
                <a:r>
                  <a:rPr lang="en-US" dirty="0"/>
                  <a:t>The sign of the projection result indicates if the subtended angle is less than, when positive, or more than, when negative, </a:t>
                </a:r>
                <a14:m>
                  <m:oMath xmlns:m="http://schemas.openxmlformats.org/officeDocument/2006/math">
                    <m:r>
                      <a:rPr lang="en-US" i="1"/>
                      <m:t>90°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projection result is directly proportional to the length of the projecting vector and inversely proportional to the subtended angle when the angle is between </a:t>
                </a:r>
                <a14:m>
                  <m:oMath xmlns:m="http://schemas.openxmlformats.org/officeDocument/2006/math">
                    <m:r>
                      <a:rPr lang="en-US" i="1"/>
                      <m:t>0°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90°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AA5BE-1521-473F-BF24-3FB895196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5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CA53-66EE-4F5D-86A4-73E14327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Line Segment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F910-7F10-47DB-A844-D8D2C122B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Line segment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Direction of line: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Length of line: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0 ≤ t ≤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𝑙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+</m:t>
                    </m:r>
                    <m:r>
                      <a:rPr lang="en-US" i="1"/>
                      <m:t>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0 ≤ s ≤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convenient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𝑙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/>
                          <m:t>0</m:t>
                        </m:r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+0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𝑙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/>
                          <m:t>0.5</m:t>
                        </m:r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+0.5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m:rPr>
                        <m:sty m:val="p"/>
                      </m:rPr>
                      <a:rPr lang="en-US"/>
                      <m:t>midpoint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of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the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line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segment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𝑙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/>
                          <m:t>1</m:t>
                        </m:r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+1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+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/>
                              <m:t>0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F910-7F10-47DB-A844-D8D2C122B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5BB8611-F918-4A60-8745-00B3BD7B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1" y="1462226"/>
            <a:ext cx="5809757" cy="36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CD7E-48F3-4E69-AD28-A2EF045C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Outcomes: you will be able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44EE-A21A-4FD3-B77D-3833AA0A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Understand vector dot product: definition, properties, and geometric interpretation</a:t>
            </a:r>
          </a:p>
          <a:p>
            <a:pPr lvl="0"/>
            <a:r>
              <a:rPr lang="en-US" dirty="0"/>
              <a:t>Recognize how the vector dot product relates two vectors by their subtended angle and relative projection sizes,</a:t>
            </a:r>
          </a:p>
          <a:p>
            <a:pPr lvl="0"/>
            <a:r>
              <a:rPr lang="en-US" dirty="0"/>
              <a:t>Comprehend how a vector represents a line segment,</a:t>
            </a:r>
          </a:p>
          <a:p>
            <a:pPr lvl="0"/>
            <a:r>
              <a:rPr lang="en-US" dirty="0"/>
              <a:t>Apply the dot product to allow the interpretation of a line segment as an interval,</a:t>
            </a:r>
          </a:p>
          <a:p>
            <a:pPr lvl="0"/>
            <a:r>
              <a:rPr lang="en-US" dirty="0"/>
              <a:t>Perform the simple inside-outside test for a point and an arbitrary interval,</a:t>
            </a:r>
          </a:p>
          <a:p>
            <a:pPr lvl="0"/>
            <a:r>
              <a:rPr lang="en-US" dirty="0"/>
              <a:t>Apply the vector dot product to determine the shortest distant between a point and a line,</a:t>
            </a:r>
          </a:p>
          <a:p>
            <a:pPr lvl="0"/>
            <a:r>
              <a:rPr lang="en-US" dirty="0"/>
              <a:t>Apply the vector dot product to compute the closest distance between two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3F22-D97C-406B-B9F4-9588EA45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line equation (Unity Ray object)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E5E46-F2A5-49C9-A6FA-529576459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and a direction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The vector line equation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: distance travelled along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/>
                  <a:t> direction</a:t>
                </a:r>
              </a:p>
              <a:p>
                <a:pPr lvl="2"/>
                <a:r>
                  <a:rPr lang="en-US" dirty="0"/>
                  <a:t>The equation tells us the final destination position</a:t>
                </a:r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E5E46-F2A5-49C9-A6FA-529576459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97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A375-5DE7-4DBC-812F-5639ED77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Inside-Outside Test of 1D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F4BF5-3F07-4C63-B21A-A6683B4D9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Inside y-interval when, the y-value, 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𝑚𝑖𝑛</m:t>
                    </m:r>
                    <m:r>
                      <a:rPr lang="en-US"/>
                      <m:t>≤</m:t>
                    </m:r>
                    <m:r>
                      <a:rPr lang="en-US" i="1"/>
                      <m:t>𝑣</m:t>
                    </m:r>
                    <m:r>
                      <a:rPr lang="en-US"/>
                      <m:t>≤</m:t>
                    </m:r>
                    <m:r>
                      <a:rPr lang="en-US" i="1"/>
                      <m:t>𝑚𝑎𝑥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𝑚𝑖𝑛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𝑚𝑖𝑛</m:t>
                    </m:r>
                    <m:r>
                      <a:rPr lang="en-US"/>
                      <m:t>≤</m:t>
                    </m:r>
                    <m:r>
                      <a:rPr lang="en-US" i="1"/>
                      <m:t>𝑣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𝑚𝑖𝑛</m:t>
                    </m:r>
                    <m:r>
                      <a:rPr lang="en-US"/>
                      <m:t>≤</m:t>
                    </m:r>
                    <m:r>
                      <a:rPr lang="en-US" i="1"/>
                      <m:t>𝑚𝑎𝑥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𝑚𝑖𝑛</m:t>
                    </m:r>
                    <m:r>
                      <a:rPr lang="en-US"/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/>
                      <m:t>0≤(</m:t>
                    </m:r>
                    <m:r>
                      <a:rPr lang="en-US" i="1"/>
                      <m:t>𝑣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𝑚𝑖𝑛</m:t>
                    </m:r>
                    <m:r>
                      <a:rPr lang="en-US"/>
                      <m:t>)≤(</m:t>
                    </m:r>
                    <m:r>
                      <a:rPr lang="en-US" i="1"/>
                      <m:t>𝑚𝑎𝑥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𝑚𝑖𝑛</m:t>
                    </m:r>
                    <m:r>
                      <a:rPr lang="en-US"/>
                      <m:t>)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F4BF5-3F07-4C63-B21A-A6683B4D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ECDF1A-02C2-41E1-B50C-C7392E14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19" y="1690688"/>
            <a:ext cx="5721714" cy="40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0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B89E-5963-4A44-A9A7-A49E1C97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 segment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Cases (a), (b), and (c),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On the line segment</a:t>
                </a:r>
              </a:p>
              <a:p>
                <a:pPr lvl="1"/>
                <a:r>
                  <a:rPr lang="en-US" dirty="0"/>
                  <a:t>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pPr lvl="2"/>
                <a:r>
                  <a:rPr lang="en-US" dirty="0"/>
                  <a:t>d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Inside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0≤</m:t>
                    </m:r>
                    <m:r>
                      <a:rPr lang="en-US" i="1"/>
                      <m:t>𝑑</m:t>
                    </m:r>
                    <m:r>
                      <a:rPr lang="en-US" i="1"/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Similar to the y-axis case</a:t>
                </a:r>
              </a:p>
              <a:p>
                <a:r>
                  <a:rPr lang="en-US" dirty="0"/>
                  <a:t>Case (d)  … next page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1477F5-A421-41B3-88BC-1C7B8174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2" y="1495076"/>
            <a:ext cx="6604753" cy="4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477F5-A421-41B3-88BC-1C7B8174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47" y="1194726"/>
            <a:ext cx="6604753" cy="4024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19B89E-5963-4A44-A9A7-A49E1C9716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general case: case 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not on the line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19B89E-5963-4A44-A9A7-A49E1C971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𝑑</m:t>
                    </m:r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projected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must be normalized</a:t>
                </a:r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𝑜𝑛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 i="1"/>
                      <m:t>𝑙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𝑑</m:t>
                        </m:r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+</m:t>
                    </m:r>
                    <m:r>
                      <a:rPr lang="en-US" i="1"/>
                      <m:t>𝑑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inside the segment when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 the above actually works for all the 4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the line segment or otherwise, all works!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E166-715D-4BEE-AECD-E946081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Line Interval Bound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A7F3-8BC5-4011-9BE4-D01A646C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Experience defining and interacting with a general interval</a:t>
            </a:r>
          </a:p>
          <a:p>
            <a:pPr lvl="0"/>
            <a:r>
              <a:rPr lang="en-US" dirty="0"/>
              <a:t>Examine the projection of a position onto a general interval</a:t>
            </a:r>
          </a:p>
          <a:p>
            <a:pPr lvl="0"/>
            <a:r>
              <a:rPr lang="en-US" dirty="0"/>
              <a:t>Understand the implementation of an inside-outside test for the general interval</a:t>
            </a:r>
          </a:p>
        </p:txBody>
      </p:sp>
    </p:spTree>
    <p:extLst>
      <p:ext uri="{BB962C8B-B14F-4D97-AF65-F5344CB8AC3E}">
        <p14:creationId xmlns:p14="http://schemas.microsoft.com/office/powerpoint/2010/main" val="403437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D01D-D73F-4CD7-AA10-3614E8B4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Make sure to try/observe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C58F-E9DD-4351-80C5-D196C1F0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Manipulate P0 and P1 such that the interval (line-segment) is not along the y-axis</a:t>
            </a:r>
          </a:p>
          <a:p>
            <a:r>
              <a:rPr lang="en-US" dirty="0" err="1"/>
              <a:t>Pon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Outside: line segment turn white, </a:t>
            </a:r>
            <a:r>
              <a:rPr lang="en-US" dirty="0" err="1"/>
              <a:t>Pon</a:t>
            </a:r>
            <a:r>
              <a:rPr lang="en-US" dirty="0"/>
              <a:t> turn black</a:t>
            </a:r>
          </a:p>
          <a:p>
            <a:pPr lvl="1"/>
            <a:r>
              <a:rPr lang="en-US" dirty="0"/>
              <a:t>Inside: line segment turn red, </a:t>
            </a:r>
            <a:r>
              <a:rPr lang="en-US" dirty="0" err="1"/>
              <a:t>Pon</a:t>
            </a:r>
            <a:r>
              <a:rPr lang="en-US" dirty="0"/>
              <a:t> turn red</a:t>
            </a:r>
          </a:p>
          <a:p>
            <a:r>
              <a:rPr lang="en-US" dirty="0"/>
              <a:t>Move Pt to </a:t>
            </a:r>
          </a:p>
          <a:p>
            <a:pPr lvl="1"/>
            <a:r>
              <a:rPr lang="en-US" i="1" dirty="0"/>
              <a:t>Before </a:t>
            </a:r>
            <a:r>
              <a:rPr lang="en-US" dirty="0"/>
              <a:t>P0 on the line segment, Projected size will be negative</a:t>
            </a:r>
          </a:p>
          <a:p>
            <a:pPr lvl="1"/>
            <a:r>
              <a:rPr lang="en-US" i="1" dirty="0"/>
              <a:t>After </a:t>
            </a:r>
            <a:r>
              <a:rPr lang="en-US" dirty="0"/>
              <a:t>P1 on the line segment, Projected size &gt; line length</a:t>
            </a:r>
          </a:p>
          <a:p>
            <a:r>
              <a:rPr lang="en-US" dirty="0"/>
              <a:t>Perpendicular distance of Pt to the line segment is not a factor</a:t>
            </a:r>
          </a:p>
          <a:p>
            <a:pPr lvl="1"/>
            <a:r>
              <a:rPr lang="en-US" dirty="0"/>
              <a:t>Pt can be VERY far away (perpendicularly, and still projected to inside)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5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8BB0-EDF8-454B-BA29-3ABBC049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Implementation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29311-CAEE-411A-9B0E-6ACB36228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 60: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Line 61: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 62: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Line 63: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Line 65: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29311-CAEE-411A-9B0E-6ACB36228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8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F43-AE92-4DDA-A687-5CE485C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4843-3122-4AC4-9F98-1E005C70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 interval along a direction is a line segment and can be represented by the vector line equation</a:t>
            </a:r>
          </a:p>
          <a:p>
            <a:pPr lvl="0"/>
            <a:r>
              <a:rPr lang="en-US" dirty="0"/>
              <a:t>Vector projection can be applied to compute the projected distance of a point along a direction</a:t>
            </a:r>
          </a:p>
          <a:p>
            <a:pPr lvl="0"/>
            <a:r>
              <a:rPr lang="en-US" dirty="0"/>
              <a:t>The projected position along a direction can be determined for any given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4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057B-AC9E-4371-A219-7868B61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to Point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C2001-13B1-4461-98EC-EF574EF12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Lines segment P0 to P1</a:t>
                </a:r>
              </a:p>
              <a:p>
                <a:pPr lvl="1"/>
                <a:r>
                  <a:rPr lang="en-US" dirty="0"/>
                  <a:t>Case (a) </a:t>
                </a:r>
                <a:r>
                  <a:rPr lang="en-US" i="1" dirty="0"/>
                  <a:t>before </a:t>
                </a:r>
                <a:r>
                  <a:rPr lang="en-US" dirty="0"/>
                  <a:t>P0</a:t>
                </a:r>
              </a:p>
              <a:p>
                <a:pPr lvl="2"/>
                <a:r>
                  <a:rPr lang="en-US" dirty="0"/>
                  <a:t>Distance is from Pt to P0</a:t>
                </a:r>
              </a:p>
              <a:p>
                <a:pPr lvl="1"/>
                <a:r>
                  <a:rPr lang="en-US" dirty="0"/>
                  <a:t>Case (b) </a:t>
                </a:r>
                <a:r>
                  <a:rPr lang="en-US" i="1" dirty="0"/>
                  <a:t>after </a:t>
                </a:r>
                <a:r>
                  <a:rPr lang="en-US" dirty="0"/>
                  <a:t>P1</a:t>
                </a:r>
              </a:p>
              <a:p>
                <a:pPr lvl="2"/>
                <a:r>
                  <a:rPr lang="en-US" dirty="0"/>
                  <a:t>Distance is from Pt to P1</a:t>
                </a:r>
              </a:p>
              <a:p>
                <a:pPr lvl="1"/>
                <a:r>
                  <a:rPr lang="en-US" dirty="0"/>
                  <a:t>Case (c) inside line segment</a:t>
                </a:r>
              </a:p>
              <a:p>
                <a:pPr lvl="2"/>
                <a:r>
                  <a:rPr lang="en-US" dirty="0"/>
                  <a:t>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𝑜𝑛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Use? Try selecting a line in an editor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C2001-13B1-4461-98EC-EF574EF12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818290-77A9-485D-9765-5251553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92" y="-46722"/>
            <a:ext cx="475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8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3A2C-BDA2-4BF3-98BA-6B125147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Line to Point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8F3-1D27-4911-A794-98E6A7A03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Experience working with a straightforward application of the vector dot product concepts</a:t>
            </a:r>
          </a:p>
          <a:p>
            <a:pPr lvl="0"/>
            <a:r>
              <a:rPr lang="en-US" dirty="0"/>
              <a:t>Interact with and understand the results of line to point distance computation</a:t>
            </a:r>
          </a:p>
          <a:p>
            <a:pPr lvl="0"/>
            <a:r>
              <a:rPr lang="en-US" dirty="0"/>
              <a:t>Examine the implementation of line to point distance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75D3DE-6463-4A83-AE04-B3156EF8A4E1}"/>
              </a:ext>
            </a:extLst>
          </p:cNvPr>
          <p:cNvGrpSpPr>
            <a:grpSpLocks noChangeAspect="1"/>
          </p:cNvGrpSpPr>
          <p:nvPr/>
        </p:nvGrpSpPr>
        <p:grpSpPr>
          <a:xfrm>
            <a:off x="6856371" y="4573629"/>
            <a:ext cx="5181317" cy="1239819"/>
            <a:chOff x="294704" y="2991230"/>
            <a:chExt cx="11896725" cy="2846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21333F-AE77-4591-A527-6E2DBE89D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704" y="3009030"/>
              <a:ext cx="11896725" cy="28289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8BA768-1F45-4B94-B5A2-0E180F7A4EB4}"/>
                </a:ext>
              </a:extLst>
            </p:cNvPr>
            <p:cNvSpPr/>
            <p:nvPr/>
          </p:nvSpPr>
          <p:spPr>
            <a:xfrm rot="20062162">
              <a:off x="5785449" y="2991230"/>
              <a:ext cx="4038044" cy="90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E50764-9B19-4726-89E2-CBC4ED94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1A76-5B79-4D72-A218-EB5C0D32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Vectors:</a:t>
            </a:r>
          </a:p>
          <a:p>
            <a:pPr lvl="1"/>
            <a:r>
              <a:rPr lang="en-US" dirty="0"/>
              <a:t>Remember, vectors are independent of position</a:t>
            </a:r>
          </a:p>
          <a:p>
            <a:pPr lvl="1"/>
            <a:r>
              <a:rPr lang="en-US" dirty="0"/>
              <a:t>So, can always draw vectors as position vectors</a:t>
            </a:r>
            <a:br>
              <a:rPr lang="en-US" dirty="0"/>
            </a:br>
            <a:r>
              <a:rPr lang="en-US" dirty="0"/>
              <a:t>(from the origin)</a:t>
            </a:r>
          </a:p>
          <a:p>
            <a:r>
              <a:rPr lang="en-US" dirty="0"/>
              <a:t>Given two vectors, their relationships</a:t>
            </a:r>
          </a:p>
          <a:p>
            <a:pPr lvl="1"/>
            <a:r>
              <a:rPr lang="en-US" dirty="0"/>
              <a:t>First: angle between the vectors</a:t>
            </a:r>
          </a:p>
          <a:p>
            <a:pPr lvl="1"/>
            <a:r>
              <a:rPr lang="en-US" dirty="0"/>
              <a:t>Second: projected size of a vector from the perspective of the other</a:t>
            </a:r>
          </a:p>
          <a:p>
            <a:r>
              <a:rPr lang="en-US" dirty="0"/>
              <a:t>That’s all! </a:t>
            </a:r>
          </a:p>
          <a:p>
            <a:pPr lvl="1"/>
            <a:r>
              <a:rPr lang="en-US" dirty="0"/>
              <a:t>Large amount of applications based on</a:t>
            </a:r>
            <a:br>
              <a:rPr lang="en-US" dirty="0"/>
            </a:br>
            <a:r>
              <a:rPr lang="en-US" dirty="0"/>
              <a:t>something this simple!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E95BB4-F9F0-4E03-9727-882DFA77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27" y="1246976"/>
            <a:ext cx="3333973" cy="22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D025-08FA-4EB8-BB2F-2DD833E1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Make sure to try/observe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FE93-EC2B-4F49-97BD-0E0B7C71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line between Pt and line segment is Von</a:t>
            </a:r>
          </a:p>
          <a:p>
            <a:r>
              <a:rPr lang="en-US" dirty="0"/>
              <a:t>Red sphere: radius is the distance from Pt to line segment</a:t>
            </a:r>
          </a:p>
          <a:p>
            <a:r>
              <a:rPr lang="en-US" dirty="0"/>
              <a:t>Make sure to try</a:t>
            </a:r>
          </a:p>
          <a:p>
            <a:pPr lvl="1"/>
            <a:r>
              <a:rPr lang="en-US" dirty="0"/>
              <a:t>Move Pt far away (</a:t>
            </a:r>
            <a:r>
              <a:rPr lang="en-US" dirty="0" err="1"/>
              <a:t>perpendiculy</a:t>
            </a:r>
            <a:r>
              <a:rPr lang="en-US" dirty="0"/>
              <a:t> from line)</a:t>
            </a:r>
          </a:p>
          <a:p>
            <a:pPr lvl="1"/>
            <a:r>
              <a:rPr lang="en-US" dirty="0"/>
              <a:t>Move Pt to before/after the end points</a:t>
            </a:r>
          </a:p>
        </p:txBody>
      </p:sp>
    </p:spTree>
    <p:extLst>
      <p:ext uri="{BB962C8B-B14F-4D97-AF65-F5344CB8AC3E}">
        <p14:creationId xmlns:p14="http://schemas.microsoft.com/office/powerpoint/2010/main" val="374119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D7D4-3932-47EA-9B07-F96A70FE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D181-2795-44CE-BFD5-D321295F4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 50: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 51: v1Len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 55: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 56: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Line 57: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D181-2795-44CE-BFD5-D321295F4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8FEAC7-F1C9-4D98-98A0-E9DE6A429668}"/>
                  </a:ext>
                </a:extLst>
              </p:cNvPr>
              <p:cNvSpPr/>
              <p:nvPr/>
            </p:nvSpPr>
            <p:spPr>
              <a:xfrm>
                <a:off x="4763334" y="1825625"/>
                <a:ext cx="6096000" cy="34767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Line 58: Case (a) before P0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Line 63: Case (b) after P1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Line 68: General 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8FEAC7-F1C9-4D98-98A0-E9DE6A429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34" y="1825625"/>
                <a:ext cx="6096000" cy="3476721"/>
              </a:xfrm>
              <a:prstGeom prst="rect">
                <a:avLst/>
              </a:prstGeom>
              <a:blipFill>
                <a:blip r:embed="rId3"/>
                <a:stretch>
                  <a:fillRect l="-1800" t="-1576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64D4B9-FD4F-49CC-A989-0210F8048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050" y="1253331"/>
            <a:ext cx="3019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1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E137-F5F2-42AF-956C-5738D7A4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Take 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9FEDE-AAAD-4BBA-9AED-9F13385E71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The distance between a line segment and a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can be solved by finding the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, along the line segment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and computing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outside of the line segment,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is located at one of the line segment end points</a:t>
                </a:r>
              </a:p>
              <a:p>
                <a:pPr lvl="0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inside the line segment,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onto the line segment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9FEDE-AAAD-4BBA-9AED-9F13385E7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87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D3B-B85E-4744-A79C-C74D1EA2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to Line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3F18-1E6F-426A-969B-1BE0F4DA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Self-reading if interested</a:t>
            </a:r>
          </a:p>
        </p:txBody>
      </p:sp>
    </p:spTree>
    <p:extLst>
      <p:ext uri="{BB962C8B-B14F-4D97-AF65-F5344CB8AC3E}">
        <p14:creationId xmlns:p14="http://schemas.microsoft.com/office/powerpoint/2010/main" val="3176645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9B3C-57C7-40DC-8787-2606D77D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1A8B0-17D1-40AF-B7F8-A4E12687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3" y="2051568"/>
            <a:ext cx="10837086" cy="38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3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5F42-C48C-4E8A-95EF-C6B11B87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15408-BCDB-4DC9-AC2C-9F9D85AA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917"/>
            <a:ext cx="10515600" cy="35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3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3469-4BB4-4C4C-A18B-6C962B4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3AF29-7393-4560-9323-0913B368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74"/>
            <a:ext cx="10515600" cy="37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55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55F-ECF7-406B-8A4B-FBA31A84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</a:t>
            </a:r>
            <a:r>
              <a:rPr lang="en-US" dirty="0" err="1"/>
              <a:t>cont</a:t>
            </a:r>
            <a:r>
              <a:rPr lang="en-US" dirty="0"/>
              <a:t>): Line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1808F-2B2F-49B3-AF7D-4032A76DE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+</m:t>
                    </m:r>
                    <m:r>
                      <a:rPr lang="en-US" i="1"/>
                      <m:t>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r>
                      <a:rPr lang="en-US" i="1"/>
                      <m:t>𝑡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1808F-2B2F-49B3-AF7D-4032A76DE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43597F-2ABC-4E70-B35A-A609B8AF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3" y="3895901"/>
            <a:ext cx="10356525" cy="20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4D0-9B19-4048-959E-9FF37EA1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699001F-6377-4EF8-A888-06BA547E0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36640"/>
                <a:ext cx="10515600" cy="46748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𝑧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dot product</a:t>
                </a:r>
                <a:r>
                  <a:rPr lang="en-US" dirty="0"/>
                  <a:t>, or vector dot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Notice that,</a:t>
                </a:r>
              </a:p>
              <a:p>
                <a:pPr lvl="1"/>
                <a:r>
                  <a:rPr lang="en-US" b="1" dirty="0"/>
                  <a:t>Symbol</a:t>
                </a:r>
                <a:r>
                  <a:rPr lang="en-US" dirty="0"/>
                  <a:t>: "</a:t>
                </a:r>
                <a14:m>
                  <m:oMath xmlns:m="http://schemas.openxmlformats.org/officeDocument/2006/math">
                    <m:r>
                      <a:rPr lang="en-US" i="1"/>
                      <m:t>∙</m:t>
                    </m:r>
                  </m:oMath>
                </a14:m>
                <a:r>
                  <a:rPr lang="en-US" dirty="0"/>
                  <a:t>", is literally a "dot" </a:t>
                </a:r>
              </a:p>
              <a:p>
                <a:pPr lvl="2"/>
                <a:r>
                  <a:rPr lang="en-US" dirty="0"/>
                  <a:t>Watch out: multiplication and dot are different!  ….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(scaling of vector)</a:t>
                </a:r>
              </a:p>
              <a:p>
                <a:pPr lvl="2"/>
                <a:r>
                  <a:rPr lang="en-US" dirty="0"/>
                  <a:t>Will NEVER see: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Operands</a:t>
                </a:r>
                <a:r>
                  <a:rPr lang="en-US" dirty="0"/>
                  <a:t>: the operation expects two vector operands</a:t>
                </a:r>
              </a:p>
              <a:p>
                <a:pPr lvl="1"/>
                <a:r>
                  <a:rPr lang="en-US" b="1" dirty="0"/>
                  <a:t>Result</a:t>
                </a:r>
                <a:r>
                  <a:rPr lang="en-US" dirty="0"/>
                  <a:t>: the result of the operation is a </a:t>
                </a:r>
                <a:r>
                  <a:rPr lang="en-US" b="1" i="1" dirty="0"/>
                  <a:t>floating-point number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Also referred to as: </a:t>
                </a:r>
                <a:r>
                  <a:rPr lang="en-US" i="1" dirty="0"/>
                  <a:t>inner product</a:t>
                </a:r>
                <a:r>
                  <a:rPr lang="en-US" dirty="0"/>
                  <a:t>, </a:t>
                </a:r>
                <a:r>
                  <a:rPr lang="en-US" i="1" dirty="0"/>
                  <a:t>scalar product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699001F-6377-4EF8-A888-06BA547E0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36640"/>
                <a:ext cx="10515600" cy="4674822"/>
              </a:xfrm>
              <a:prstGeom prst="rect">
                <a:avLst/>
              </a:prstGeom>
              <a:blipFill>
                <a:blip r:embed="rId2"/>
                <a:stretch>
                  <a:fillRect l="-928" t="-2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1AFEF-1631-4317-B4E1-2FDE3D7A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1D1-28E7-4B62-A610-4C86C04C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9248-CA9E-4A22-BC1E-C60B2752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8" y="2425743"/>
            <a:ext cx="9554866" cy="346510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15F36A-88F3-4FC1-B688-83AF7A47A6A6}"/>
              </a:ext>
            </a:extLst>
          </p:cNvPr>
          <p:cNvSpPr/>
          <p:nvPr/>
        </p:nvSpPr>
        <p:spPr>
          <a:xfrm>
            <a:off x="1164379" y="4085492"/>
            <a:ext cx="6666635" cy="5155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312A81D-AF8B-4A40-A76C-FF6BD49FC6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73725" y="2588610"/>
            <a:ext cx="1572240" cy="152618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E1DF23-E760-46ED-9FC6-0152EC9D7AAD}"/>
                  </a:ext>
                </a:extLst>
              </p:cNvPr>
              <p:cNvSpPr/>
              <p:nvPr/>
            </p:nvSpPr>
            <p:spPr>
              <a:xfrm>
                <a:off x="5881105" y="736783"/>
                <a:ext cx="5585603" cy="182586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400050" marR="548640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undefined: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57250" marR="548640" lvl="2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57250" marR="548640" lvl="2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f dot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is illegal</a:t>
                </a:r>
                <a:endParaRPr lang="en-US" b="1" dirty="0">
                  <a:solidFill>
                    <a:srgbClr val="FF0000"/>
                  </a:solidFill>
                  <a:latin typeface="Utopia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0050" marR="548640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perfectly fine: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57250" marR="548640" lvl="2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by f is fine</a:t>
                </a:r>
                <a:endParaRPr lang="en-US" b="1" dirty="0">
                  <a:solidFill>
                    <a:srgbClr val="FF0000"/>
                  </a:solidFill>
                  <a:latin typeface="Utopia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E1DF23-E760-46ED-9FC6-0152EC9D7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05" y="736783"/>
                <a:ext cx="5585603" cy="1825860"/>
              </a:xfrm>
              <a:prstGeom prst="roundRect">
                <a:avLst/>
              </a:prstGeom>
              <a:blipFill>
                <a:blip r:embed="rId3"/>
                <a:stretch>
                  <a:fillRect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3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F46A-8B0E-48CB-AA43-6DDF6607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(or not?)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A0EE8-5768-4112-8A51-772336604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𝐴</m:t>
                            </m:r>
                          </m:sub>
                        </m:sSub>
                        <m:r>
                          <a:rPr lang="en-US"/>
                          <m:t>+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𝐵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 i="1"/>
                      <m:t>𝑓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𝐴</m:t>
                            </m:r>
                          </m:sub>
                        </m:sSub>
                        <m:r>
                          <a:rPr lang="en-US"/>
                          <m:t>+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𝑓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𝐴</m:t>
                        </m:r>
                      </m:sub>
                    </m:sSub>
                    <m:r>
                      <a:rPr lang="en-US"/>
                      <m:t>+</m:t>
                    </m:r>
                    <m:r>
                      <a:rPr lang="en-US" i="1"/>
                      <m:t>𝑓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𝐴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𝐵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𝐴</m:t>
                        </m:r>
                      </m:sub>
                    </m:sSub>
                    <m:r>
                      <a:rPr lang="en-US" i="1"/>
                      <m:t>−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𝐴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𝐵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 i="1"/>
                      <m:t>𝑓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𝐴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𝐵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 i="1"/>
                      <m:t>𝑓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𝐴</m:t>
                        </m:r>
                      </m:sub>
                    </m:sSub>
                    <m:r>
                      <a:rPr lang="en-US" i="1"/>
                      <m:t>−</m:t>
                    </m:r>
                    <m:r>
                      <a:rPr lang="en-US" i="1"/>
                      <m:t>𝑓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</m:d>
                    <m:r>
                      <a:rPr lang="en-US"/>
                      <m:t>=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+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𝑦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+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𝑧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  … so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+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+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𝑧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/>
                                    </m:ctrlPr>
                                  </m:accPr>
                                  <m:e>
                                    <m:r>
                                      <a:rPr lang="en-US" i="1"/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Dot product with self is the size of a vector</a:t>
                </a:r>
              </a:p>
              <a:p>
                <a:r>
                  <a:rPr lang="en-US" dirty="0"/>
                  <a:t>Zero vector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r>
                      <a:rPr lang="en-US" i="1"/>
                      <m:t>𝑍𝑒𝑟𝑜𝑉𝑒𝑐𝑡𝑜𝑟</m:t>
                    </m:r>
                    <m:r>
                      <a:rPr lang="en-US"/>
                      <m:t>=</m:t>
                    </m:r>
                    <m:r>
                      <a:rPr lang="en-US" i="1"/>
                      <m:t>𝑍𝑒𝑟𝑜𝑉𝑒𝑐𝑡𝑜𝑟</m:t>
                    </m:r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𝑍𝑒𝑟𝑜𝑉𝑒𝑐𝑡𝑜𝑟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A0EE8-5768-4112-8A51-772336604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98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8D3C-1021-427C-B9C2-DB15140C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Angle between two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AD07EF-BA1F-4A2E-BE60-678CA7226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Dot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2"/>
                <a:r>
                  <a:rPr lang="en-US" dirty="0"/>
                  <a:t>Note,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normalized vectors!</a:t>
                </a:r>
              </a:p>
              <a:p>
                <a:r>
                  <a:rPr lang="en-US" dirty="0"/>
                  <a:t>It is the angle subtended:</a:t>
                </a:r>
              </a:p>
              <a:p>
                <a:pPr lvl="1"/>
                <a:r>
                  <a:rPr lang="en-US" dirty="0"/>
                  <a:t>It is always the </a:t>
                </a:r>
                <a:r>
                  <a:rPr lang="en-US" i="1" dirty="0"/>
                  <a:t>smaller </a:t>
                </a:r>
                <a:r>
                  <a:rPr lang="en-US" dirty="0"/>
                  <a:t>of the two angles</a:t>
                </a:r>
              </a:p>
              <a:p>
                <a:pPr lvl="1"/>
                <a:r>
                  <a:rPr lang="en-US" dirty="0"/>
                  <a:t>Always between 0 and 180</a:t>
                </a:r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AD07EF-BA1F-4A2E-BE60-678CA7226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B493F44-45D1-491D-93A4-9E4F00F4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98" y="1501926"/>
            <a:ext cx="4587802" cy="3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ED50-3D21-416B-8FA4-FA4911D3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the angle between two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FAB724-0911-4C9F-84D6-FEF3E7206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</m:func>
                    <m:r>
                      <a:rPr lang="en-US" i="1"/>
                      <m:t>=</m:t>
                    </m:r>
                    <m:r>
                      <m:rPr>
                        <m:sty m:val="p"/>
                      </m:rPr>
                      <a:rPr lang="en-US"/>
                      <m:t>a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positive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number</m:t>
                    </m:r>
                    <m:r>
                      <a:rPr lang="en-US"/>
                      <m:t>;     </m:t>
                    </m:r>
                    <m:r>
                      <m:rPr>
                        <m:sty m:val="p"/>
                      </m:rPr>
                      <a:rPr lang="en-US"/>
                      <m:t>because</m:t>
                    </m:r>
                    <m:r>
                      <a:rPr lang="en-US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 i="1"/>
                      <m:t>&lt;90°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/>
                              <m:t>3</m:t>
                            </m:r>
                          </m:sub>
                        </m:sSub>
                      </m:e>
                    </m:func>
                    <m:r>
                      <a:rPr lang="en-US" i="1"/>
                      <m:t>=</m:t>
                    </m:r>
                    <m:r>
                      <a:rPr lang="en-US"/>
                      <m:t>0                                       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US"/>
                      <m:t>because</m:t>
                    </m:r>
                    <m:r>
                      <a:rPr lang="en-US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 i="1"/>
                      <m:t>=90°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4</m:t>
                        </m:r>
                      </m:sub>
                    </m:sSub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 i="1"/>
                              <m:t>4</m:t>
                            </m:r>
                          </m:sub>
                        </m:sSub>
                      </m:e>
                    </m:func>
                    <m:r>
                      <a:rPr lang="en-US" i="1"/>
                      <m:t>=</m:t>
                    </m:r>
                    <m:r>
                      <m:rPr>
                        <m:sty m:val="p"/>
                      </m:rPr>
                      <a:rPr lang="en-US"/>
                      <m:t>a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negative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number</m:t>
                    </m:r>
                    <m:r>
                      <a:rPr lang="en-US"/>
                      <m:t>;    </m:t>
                    </m:r>
                    <m:r>
                      <m:rPr>
                        <m:sty m:val="p"/>
                      </m:rPr>
                      <a:rPr lang="en-US"/>
                      <m:t>because</m:t>
                    </m:r>
                    <m:r>
                      <a:rPr lang="en-US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/>
                          <m:t>4</m:t>
                        </m:r>
                      </m:sub>
                    </m:sSub>
                    <m:r>
                      <a:rPr lang="en-US" i="1"/>
                      <m:t>&gt;90°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/>
                              <m:t>5</m:t>
                            </m:r>
                          </m:sub>
                        </m:sSub>
                      </m:e>
                    </m:func>
                    <m:r>
                      <a:rPr lang="en-US" i="1"/>
                      <m:t>=−</m:t>
                    </m:r>
                    <m:r>
                      <a:rPr lang="en-US"/>
                      <m:t>1                                    </m:t>
                    </m:r>
                    <m:r>
                      <m:rPr>
                        <m:sty m:val="p"/>
                      </m:rPr>
                      <a:rPr lang="en-US"/>
                      <m:t>because</m:t>
                    </m:r>
                    <m:r>
                      <a:rPr lang="en-US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/>
                          <m:t>5</m:t>
                        </m:r>
                      </m:sub>
                    </m:sSub>
                    <m:r>
                      <a:rPr lang="en-US" i="1"/>
                      <m:t>=180°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/>
                              <m:t>6</m:t>
                            </m:r>
                          </m:sub>
                        </m:sSub>
                      </m:e>
                    </m:func>
                    <m:r>
                      <a:rPr lang="en-US" i="1"/>
                      <m:t>=</m:t>
                    </m:r>
                    <m:r>
                      <m:rPr>
                        <m:sty m:val="p"/>
                      </m:rPr>
                      <a:rPr lang="en-US"/>
                      <m:t>a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negative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number</m:t>
                    </m:r>
                    <m:r>
                      <a:rPr lang="en-US"/>
                      <m:t>     </m:t>
                    </m:r>
                    <m:r>
                      <m:rPr>
                        <m:sty m:val="p"/>
                      </m:rPr>
                      <a:rPr lang="en-US"/>
                      <m:t>because</m:t>
                    </m:r>
                    <m:r>
                      <a:rPr lang="en-US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/>
                          <m:t>6</m:t>
                        </m:r>
                      </m:sub>
                    </m:sSub>
                    <m:r>
                      <a:rPr lang="en-US" i="1"/>
                      <m:t>&gt;90°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FAB724-0911-4C9F-84D6-FEF3E7206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B84520-C765-4DD9-920E-579D0779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81" y="1771185"/>
            <a:ext cx="4901858" cy="4405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810623-0F4A-4FFD-8A23-E7C15DCE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80" y="3887306"/>
            <a:ext cx="2394969" cy="25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FD9E-ADD9-47BC-B342-CF8F5E72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FFDA-B1FE-4A4B-AB28-C822DAEB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3035E-51DF-47D2-BBD7-B9A06133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5" y="1825625"/>
            <a:ext cx="11050669" cy="40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2064</Words>
  <Application>Microsoft Office PowerPoint</Application>
  <PresentationFormat>Widescreen</PresentationFormat>
  <Paragraphs>252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Utopia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Chapter 5</vt:lpstr>
      <vt:lpstr>Outcomes: you will be able to</vt:lpstr>
      <vt:lpstr>Some sense</vt:lpstr>
      <vt:lpstr>Vector Dot Product</vt:lpstr>
      <vt:lpstr>Properties</vt:lpstr>
      <vt:lpstr>Interesting (or not?)</vt:lpstr>
      <vt:lpstr>First: Angle between two vectors</vt:lpstr>
      <vt:lpstr>Signs of the angle between two vectors</vt:lpstr>
      <vt:lpstr>Properties of dot products</vt:lpstr>
      <vt:lpstr>Example 5-1: Angle between vectors</vt:lpstr>
      <vt:lpstr>Example 5-1: Make sure to try/observe</vt:lpstr>
      <vt:lpstr>Example 5-1: Implementation</vt:lpstr>
      <vt:lpstr>Example 5-1: Take Away</vt:lpstr>
      <vt:lpstr>Vector Projections</vt:lpstr>
      <vt:lpstr>Example 5-2: Vector Project Example</vt:lpstr>
      <vt:lpstr>Example 5-2: Make sure to try/observe</vt:lpstr>
      <vt:lpstr>Eaxmple 5-2: Implementation</vt:lpstr>
      <vt:lpstr>Example 5-2: Take Away</vt:lpstr>
      <vt:lpstr>Representation of a Line Segment</vt:lpstr>
      <vt:lpstr>Vector line equation (Unity Ray object)</vt:lpstr>
      <vt:lpstr>Inside-Outside Test of 1D Interval</vt:lpstr>
      <vt:lpstr>A general case</vt:lpstr>
      <vt:lpstr>A general case: case (d) P_t not on the line</vt:lpstr>
      <vt:lpstr>Example 5-3: Line Interval Bound Example</vt:lpstr>
      <vt:lpstr>Example 5-3: Make sure to try/observe</vt:lpstr>
      <vt:lpstr>Example 5-3: Implementation </vt:lpstr>
      <vt:lpstr>Example 5-3: Take Away</vt:lpstr>
      <vt:lpstr>Line to Point Distance</vt:lpstr>
      <vt:lpstr>Example 5-4: Line to Point Distance</vt:lpstr>
      <vt:lpstr>Example 5-4: Make sure to try/observe</vt:lpstr>
      <vt:lpstr>Example 5-4: Implementation</vt:lpstr>
      <vt:lpstr>Example 5-4: Take Away</vt:lpstr>
      <vt:lpstr>Line to Line distance</vt:lpstr>
      <vt:lpstr>Summary</vt:lpstr>
      <vt:lpstr>Summary (cont)</vt:lpstr>
      <vt:lpstr>Summary (cont)</vt:lpstr>
      <vt:lpstr>Summary (cont): Line Equations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320</cp:revision>
  <dcterms:created xsi:type="dcterms:W3CDTF">2015-10-15T20:24:08Z</dcterms:created>
  <dcterms:modified xsi:type="dcterms:W3CDTF">2021-10-11T04:17:54Z</dcterms:modified>
</cp:coreProperties>
</file>