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tags+xml" PartName="/ppt/tags/tag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removePersonalInfoOnSave="1" saveSubsetFonts="1">
  <p:sldMasterIdLst>
    <p:sldMasterId id="2147484036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7010400" cy="9236075"/>
  <p:custDataLst>
    <p:tags r:id="rId4"/>
  </p:custDataLst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charset="0" typeface="Arial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typeface="Arial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typeface="Arial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typeface="Arial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7" d="100"/>
          <a:sy n="87" d="100"/>
        </p:scale>
        <p:origin x="749" y="67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60" y="81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"1.0" encoding="utf-8"?>
<Relationships xmlns="http://schemas.openxmlformats.org/package/2006/relationships">
   <Relationship Id="rId8" Target="theme/theme1.xml" Type="http://schemas.openxmlformats.org/officeDocument/2006/relationships/theme"/>
   <Relationship Id="rId3" Target="handoutMasters/handoutMaster1.xml" Type="http://schemas.openxmlformats.org/officeDocument/2006/relationships/handoutMaster"/>
   <Relationship Id="rId7" Target="viewProps.xml" Type="http://schemas.openxmlformats.org/officeDocument/2006/relationships/viewProps"/>
   <Relationship Id="rId2" Target="notesMasters/notesMaster1.xml" Type="http://schemas.openxmlformats.org/officeDocument/2006/relationships/notesMaster"/>
   <Relationship Id="rId1" Target="slideMasters/slideMaster1.xml" Type="http://schemas.openxmlformats.org/officeDocument/2006/relationships/slideMaster"/>
   <Relationship Id="rId6" Target="presProps.xml" Type="http://schemas.openxmlformats.org/officeDocument/2006/relationships/presProps"/>
   <Relationship Id="rId5" Target="commentAuthors.xml" Type="http://schemas.openxmlformats.org/officeDocument/2006/relationships/commentAuthors"/>
   <Relationship Id="rId4" Target="tags/tag1.xml" Type="http://schemas.openxmlformats.org/officeDocument/2006/relationships/tags"/>
   <Relationship Id="rId9" Target="tableStyles.xml" Type="http://schemas.openxmlformats.org/officeDocument/2006/relationships/tableStyles"/>
   <Relationship Id="rId10" Target="slides/slide1.xml" Type="http://schemas.openxmlformats.org/officeDocument/2006/relationships/slide"/>
   <Relationship Id="rId11" Target="slides/slide2.xml" Type="http://schemas.openxmlformats.org/officeDocument/2006/relationships/slide"/>
   <Relationship Id="rId12" Target="slides/slide3.xml" Type="http://schemas.openxmlformats.org/officeDocument/2006/relationships/slide"/>
   <Relationship Id="rId13" Target="slides/slide4.xml" Type="http://schemas.openxmlformats.org/officeDocument/2006/relationships/slide"/>
   <Relationship Id="rId14" Target="slides/slide5.xml" Type="http://schemas.openxmlformats.org/officeDocument/2006/relationships/slide"/>
   <Relationship Id="rId15" Target="slides/slide6.xml" Type="http://schemas.openxmlformats.org/officeDocument/2006/relationships/slide"/>
   <Relationship Id="rId16" Target="slides/slide7.xml" Type="http://schemas.openxmlformats.org/officeDocument/2006/relationships/slide"/>
   <Relationship Id="rId17" Target="slides/slide8.xml" Type="http://schemas.openxmlformats.org/officeDocument/2006/relationships/slide"/>
   <Relationship Id="rId18" Target="slides/slide9.xml" Type="http://schemas.openxmlformats.org/officeDocument/2006/relationships/slide"/>
   <Relationship Id="rId19" Target="slides/slide10.xml" Type="http://schemas.openxmlformats.org/officeDocument/2006/relationships/slide"/>
   <Relationship Id="rId20" Target="slides/slide11.xml" Type="http://schemas.openxmlformats.org/officeDocument/2006/relationships/slide"/>
   <Relationship Id="rId21" Target="slides/slide12.xml" Type="http://schemas.openxmlformats.org/officeDocument/2006/relationships/slide"/>
   <Relationship Id="rId22" Target="slides/slide13.xml" Type="http://schemas.openxmlformats.org/officeDocument/2006/relationships/slide"/>
   <Relationship Id="rId23" Target="slides/slide14.xml" Type="http://schemas.openxmlformats.org/officeDocument/2006/relationships/slide"/>
   <Relationship Id="rId24" Target="slides/slide15.xml" Type="http://schemas.openxmlformats.org/officeDocument/2006/relationships/slide"/>
   <Relationship Id="rId25" Target="slides/slide16.xml" Type="http://schemas.openxmlformats.org/officeDocument/2006/relationships/slide"/>
   <Relationship Id="rId26" Target="slides/slide17.xml" Type="http://schemas.openxmlformats.org/officeDocument/2006/relationships/slide"/>
   <Relationship Id="rId27" Target="slides/slide18.xml" Type="http://schemas.openxmlformats.org/officeDocument/2006/relationships/slide"/>
   <Relationship Id="rId28" Target="slides/slide19.xml" Type="http://schemas.openxmlformats.org/officeDocument/2006/relationships/slide"/>
   <Relationship Id="rId29" Target="slides/slide20.xml" Type="http://schemas.openxmlformats.org/officeDocument/2006/relationships/slide"/>
   <Relationship Id="rId30" Target="slides/slide21.xml" Type="http://schemas.openxmlformats.org/officeDocument/2006/relationships/slide"/>
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903663" y="6246813"/>
            <a:ext cx="2582862" cy="365125"/>
          </a:xfrm>
          <a:prstGeom prst="rect">
            <a:avLst/>
          </a:prstGeom>
        </p:spPr>
        <p:txBody>
          <a:bodyPr/>
          <a:lstStyle>
            <a:lvl1pPr algn="ctr">
              <a:defRPr sz="75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
   <Relationship Id="rId1" Target="../slideLayouts/slideLayout1.xml" Type="http://schemas.openxmlformats.org/officeDocument/2006/relationships/slideLayout"/>

</Relationships>
</file>

<file path=ppt/slides/_rels/slide10.xml.rels><?xml version="1.0" encoding="utf-8"?>
<Relationships xmlns="http://schemas.openxmlformats.org/package/2006/relationships">

   <Relationship Id="rId1" Target="../slideLayouts/slideLayout15.xml" Type="http://schemas.openxmlformats.org/officeDocument/2006/relationships/slideLayout"/>

</Relationships>
</file>

<file path=ppt/slides/_rels/slide11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11-4.png" Type="http://schemas.openxmlformats.org/officeDocument/2006/relationships/image"/>
   <Relationship Id="rId5" Target="../media/image-11-5.png" Type="http://schemas.openxmlformats.org/officeDocument/2006/relationships/image"/>
   <Relationship Id="rId6" Target="../media/image-11-6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
   <Relationship Id="rId1" Target="../slideLayouts/slideLayout10.xml" Type="http://schemas.openxmlformats.org/officeDocument/2006/relationships/slideLayout"/>

   <Relationship Id="rId4" Target="../media/image-12-4.png" Type="http://schemas.openxmlformats.org/officeDocument/2006/relationships/image"/>
   <Relationship Id="rId5" Target="../media/image-12-5.png" Type="http://schemas.openxmlformats.org/officeDocument/2006/relationships/image"/>
   <Relationship Id="rId6" Target="../media/image-12-6.png" Type="http://schemas.openxmlformats.org/officeDocument/2006/relationships/image"/>
   <Relationship Id="rId7" Target="../media/image-12-7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14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4-4.png" Type="http://schemas.openxmlformats.org/officeDocument/2006/relationships/image"/>
   <Relationship Id="rId5" Target="../media/image-14-5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5-4.png" Type="http://schemas.openxmlformats.org/officeDocument/2006/relationships/image"/>
   <Relationship Id="rId5" Target="../media/image-15-5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6-4.png" Type="http://schemas.openxmlformats.org/officeDocument/2006/relationships/image"/>
   <Relationship Id="rId5" Target="../media/image-16-5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7-4.png" Type="http://schemas.openxmlformats.org/officeDocument/2006/relationships/image"/>
   <Relationship Id="rId5" Target="../media/image-17-5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
   <Relationship Id="rId1" Target="../slideLayouts/slideLayout13.xml" Type="http://schemas.openxmlformats.org/officeDocument/2006/relationships/slideLayout"/>

   <Relationship Id="rId4" Target="../media/image-18-4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19-4.png" Type="http://schemas.openxmlformats.org/officeDocument/2006/relationships/image"/>
   <Relationship Id="rId5" Target="../media/image-19-5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20.xml.rels><?xml version="1.0" encoding="utf-8"?>
<Relationships xmlns="http://schemas.openxmlformats.org/package/2006/relationships">

   <Relationship Id="rId1" Target="../slideLayouts/slideLayout12.xml" Type="http://schemas.openxmlformats.org/officeDocument/2006/relationships/slideLayout"/>

   <Relationship Id="rId4" Target="../media/image-20-4.png" Type="http://schemas.openxmlformats.org/officeDocument/2006/relationships/image"/>
   <Relationship Id="rId5" Target="../media/image-20-5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21-4.png" Type="http://schemas.openxmlformats.org/officeDocument/2006/relationships/image"/>
   <Relationship Id="rId5" Target="../media/image-21-5.png" Type="http://schemas.openxmlformats.org/officeDocument/2006/relationships/image"/>
   <Relationship Id="rId6" Target="../media/image-21-6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4.xml.rels><?xml version="1.0" encoding="utf-8"?>
<Relationships xmlns="http://schemas.openxmlformats.org/package/2006/relationships">

   <Relationship Id="rId1" Target="../slideLayouts/slideLayout5.xml" Type="http://schemas.openxmlformats.org/officeDocument/2006/relationships/slideLayout"/>

</Relationships>
</file>

<file path=ppt/slides/_rels/slide5.xml.rels><?xml version="1.0" encoding="utf-8"?>
<Relationships xmlns="http://schemas.openxmlformats.org/package/2006/relationships">

   <Relationship Id="rId1" Target="../slideLayouts/slideLayout14.xml" Type="http://schemas.openxmlformats.org/officeDocument/2006/relationships/slideLayout"/>

</Relationships>
</file>

<file path=ppt/slides/_rels/slide6.xml.rels><?xml version="1.0" encoding="utf-8"?>
<Relationships xmlns="http://schemas.openxmlformats.org/package/2006/relationships">

   <Relationship Id="rId1" Target="../slideLayouts/slideLayout13.xml" Type="http://schemas.openxmlformats.org/officeDocument/2006/relationships/slideLayout"/>

   <Relationship Id="rId4" Target="../media/image-6-4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7-4.png" Type="http://schemas.openxmlformats.org/officeDocument/2006/relationships/image"/>
   <Relationship Id="rId5" Target="../media/image-7-5.png" Type="http://schemas.openxmlformats.org/officeDocument/2006/relationships/image"/>
   <Relationship Id="rId6" Target="../media/image-7-6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8-4.png" Type="http://schemas.openxmlformats.org/officeDocument/2006/relationships/image"/>
   <Relationship Id="rId5" Target="../media/image-8-5.png" Type="http://schemas.openxmlformats.org/officeDocument/2006/relationships/image"/>
   <Relationship Id="rId6" Target="../media/image-8-6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
   <Relationship Id="rId1" Target="../slideLayouts/slideLayout11.xml" Type="http://schemas.openxmlformats.org/officeDocument/2006/relationships/slideLayout"/>

   <Relationship Id="rId4" Target="../media/image-9-4.png" Type="http://schemas.openxmlformats.org/officeDocument/2006/relationships/image"/>
   <Relationship Id="rId5" Target="../media/image-9-5.png" Type="http://schemas.openxmlformats.org/officeDocument/2006/relationships/image"/>
   <Relationship Id="rId6" Target="../media/image-9-6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Workload Analysis</a:t>
            </a:r>
            <a:endParaRPr dirty="0" lang="en-US"/>
          </a:p>
        </p:txBody>
      </p:sp>
      <p:sp>
        <p:nvSpPr>
          <p:cNvPr id="3" name="Text_1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28-Jul-2018</a:t>
            </a:r>
            <a:endParaRPr dirty="0" lang="en-US"/>
          </a:p>
        </p:txBody>
      </p:sp>
      <p:sp>
        <p:nvSpPr>
          <p:cNvPr id="4" name="Text_2"/>
          <p:cNvSpPr txBox="1"/>
          <p:nvPr>
            <p:ph idx="10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Auto-Generated by MBPA</a:t>
            </a:r>
            <a:endParaRPr dirty="0" lang="en-US"/>
          </a:p>
        </p:txBody>
      </p:sp>
      <p:sp>
        <p:nvSpPr>
          <p:cNvPr id="5" name="Text_3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A2CA WDLabs (contact jun.xu99@gmail.com for tech support)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Size Distribution (cont)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graphicFrame>
        <p:nvGraphicFramePr>
          <p:cNvPr id="4" name="Table1"/>
          <p:cNvGraphicFramePr/>
          <p:nvPr>
            <p:ph idx="11" type="tbl"/>
          </p:nvPr>
        </p:nvGraphicFramePr>
        <p:xfrm>
          <a:off x="674688" y="1371599"/>
          <a:ext cx="7794625" cy="2416629"/>
        </p:xfrm>
        <a:graphic>
          <a:graphicData uri="http://schemas.openxmlformats.org/drawingml/2006/table">
            <a:tbl>
              <a:tblPr/>
              <a:tblGrid>
                <a:gridCol w="1299104"/>
                <a:gridCol w="1299104"/>
                <a:gridCol w="1299104"/>
                <a:gridCol w="1299104"/>
                <a:gridCol w="1299104"/>
                <a:gridCol w="1299104"/>
              </a:tblGrid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Top 5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5314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2503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1178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566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1024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</a:tr>
              <a:tr h="345233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 freq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4136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1937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2"/>
          <p:cNvGraphicFramePr/>
          <p:nvPr>
            <p:ph idx="12" type="tbl"/>
          </p:nvPr>
        </p:nvGraphicFramePr>
        <p:xfrm>
          <a:off x="674688" y="3878943"/>
          <a:ext cx="7794625" cy="2367870"/>
        </p:xfrm>
        <a:graphic>
          <a:graphicData uri="http://schemas.openxmlformats.org/drawingml/2006/table">
            <a:tbl>
              <a:tblPr/>
              <a:tblGrid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  <a:gridCol w="866069"/>
              </a:tblGrid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Ratio &gt;=size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&gt;=32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&gt;=256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&gt;=1024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0.320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0.325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0.319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Ratio &lt;=size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&lt;=32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&lt;=64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&lt;=128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&lt;=256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&lt;=512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&lt;=1024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0.680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0.675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  <a:tr h="295984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0.000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0.681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1.000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LBA-Size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11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11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11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additional LBA information for sequence/randomness distribition</a:t>
            </a:r>
            <a:endParaRPr dirty="0" lang="en-US"/>
          </a:p>
          <a:p>
            <a:pPr/>
            <a:r>
              <a:rPr dirty="0" lang="en-US" smtClean="0"/>
              <a:t>The more large-size requests and the more narrow LBA range, the more sequetial in a sense</a:t>
            </a:r>
            <a:endParaRPr dirty="0" lang="en-US"/>
          </a:p>
          <a:p>
            <a:pPr/>
            <a:r>
              <a:rPr dirty="0" lang="en-US" smtClean="0"/>
              <a:t>Provide more information than "size vs frequency" curve, but difficult to observe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Queued Next Seek Distance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9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2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58297" y="1442636"/>
            <a:ext cx="3142177" cy="2356633"/>
          </a:xfrm>
          <a:prstGeom prst="rect">
            <a:avLst/>
          </a:prstGeom>
        </p:spPr>
      </p:pic>
      <p:pic>
        <p:nvPicPr>
          <p:cNvPr descr="image-12-5.png" id="5" name="Picture_2"/>
          <p:cNvPicPr>
            <a:picLocks noChangeAspect="1"/>
          </p:cNvPicPr>
          <p:nvPr>
            <p:ph idx="16" type="pic"/>
          </p:nvPr>
        </p:nvPicPr>
        <p:blipFill>
          <a:blip cstate="print" r:embed="rId5"/>
          <a:stretch>
            <a:fillRect/>
          </a:stretch>
        </p:blipFill>
        <p:spPr>
          <a:xfrm>
            <a:off x="4986306" y="1442636"/>
            <a:ext cx="3141133" cy="2355850"/>
          </a:xfrm>
          <a:prstGeom prst="rect">
            <a:avLst/>
          </a:prstGeom>
        </p:spPr>
      </p:pic>
      <p:pic>
        <p:nvPicPr>
          <p:cNvPr descr="image-12-6.png" id="6" name="Picture_3"/>
          <p:cNvPicPr>
            <a:picLocks noChangeAspect="1"/>
          </p:cNvPicPr>
          <p:nvPr>
            <p:ph idx="17" type="pic"/>
          </p:nvPr>
        </p:nvPicPr>
        <p:blipFill>
          <a:blip cstate="print" r:embed="rId6"/>
          <a:stretch>
            <a:fillRect/>
          </a:stretch>
        </p:blipFill>
        <p:spPr>
          <a:xfrm>
            <a:off x="990569" y="3938588"/>
            <a:ext cx="3077633" cy="2308225"/>
          </a:xfrm>
          <a:prstGeom prst="rect">
            <a:avLst/>
          </a:prstGeom>
        </p:spPr>
      </p:pic>
      <p:pic>
        <p:nvPicPr>
          <p:cNvPr descr="image-12-7.png" id="7" name="Picture_4"/>
          <p:cNvPicPr>
            <a:picLocks noChangeAspect="1"/>
          </p:cNvPicPr>
          <p:nvPr>
            <p:ph idx="18" type="pic"/>
          </p:nvPr>
        </p:nvPicPr>
        <p:blipFill>
          <a:blip cstate="print" r:embed="rId7"/>
          <a:stretch>
            <a:fillRect/>
          </a:stretch>
        </p:blipFill>
        <p:spPr>
          <a:xfrm>
            <a:off x="5028664" y="3938588"/>
            <a:ext cx="3077125" cy="2307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Queued Next Seek Distance (cont)</a:t>
            </a:r>
            <a:endParaRPr dirty="0" lang="en-US"/>
          </a:p>
        </p:txBody>
      </p:sp>
      <p:sp>
        <p:nvSpPr>
          <p:cNvPr id="3" name="Text_up"/>
          <p:cNvSpPr txBox="1"/>
          <p:nvPr>
            <p:ph idx="11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sp>
        <p:nvSpPr>
          <p:cNvPr id="4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mode value vs ratio; when value is zero, the higher the ratio, the more sequential the workload</a:t>
            </a:r>
            <a:endParaRPr dirty="0" lang="en-US"/>
          </a:p>
          <a:p>
            <a:pPr/>
            <a:r>
              <a:rPr dirty="0" lang="en-US" smtClean="0"/>
              <a:t>Observe if seek distance drop quickly wrt queue length; if so, the stream is mixed and cache plays important role</a:t>
            </a:r>
            <a:endParaRPr dirty="0" lang="en-US"/>
          </a:p>
          <a:p>
            <a:pPr/>
            <a:r>
              <a:rPr dirty="0" lang="en-US" smtClean="0"/>
              <a:t>Sequence vs Randomness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Overall- Mode=0 with ratio= 1.5206 and sequence Unknown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Write- Mode=0 with ratio= 0.20872 and sequence Relatively high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Read- Mode=0 with ratio= 1.0419 and sequence Unknown  at QL=1; Higher rate possibly for long length than 128; Strong mixed streams detected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Sequential CMD Ratio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4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4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sequence ratio with or without size constraint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changes sharply wrt queue length, the workload has strong mixed streams, i.e., the cache shall play important role; otherwise, if the curve is flat, there is no or less (mixed) streams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with size contraint is much smaller than the one without, the average stream size is small (default 1024 blocks);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Near Sequential CMD Ratio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5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5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near sequence ratio with or without size constraint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changes sharply wrt queue length, the workload has strong mixed streams, i.e., the cache shall play important role; otherwise, if the curve is flat, there is no or less (mixed) streams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If the ratio with size contraint is much smaller than the one without, the average stream size is small (default 1024 blocks);</a:t>
            </a:r>
            <a:endParaRPr dirty="0" lang="en-US"/>
          </a:p>
          <a:p>
            <a:pPr/>
            <a:r>
              <a:rPr dirty="0" lang="en-US" smtClean="0"/>
              <a:t>Compare the surves with or without gap to check the locality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Frequented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6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6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frequented write update blk &amp; cmd ratio for write amplifcation (WA) &amp; hit frequency for cache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Higher cmd update ratio than blk ratio usually leads to much higher WA ratio than the mininum ratio; if cmd and blk ratios are close, minimun WA is possible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 hit frequency usually means the necesity of write cache subject to hit recency</a:t>
            </a:r>
            <a:endParaRPr dirty="0" lang="en-US"/>
          </a:p>
          <a:p>
            <a:pPr/>
            <a:r>
              <a:rPr dirty="0" lang="en-US" smtClean="0"/>
              <a:t>Updated blk ratio 0.036797&amp; Updated cmd ratio: freq 0.026376</a:t>
            </a:r>
            <a:endParaRPr dirty="0" lang="en-US"/>
          </a:p>
          <a:p>
            <a:pPr/>
            <a:r>
              <a:rPr dirty="0" lang="en-US" smtClean="0"/>
              <a:t>The minimun amplification ratio is 1.0208, if only the updated blocks in one request are written to the new places</a:t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Timed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7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7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timed write update blk &amp; cmd ratio for write amplifcation (WA) &amp; update trend vs time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Higher cmd update ratio than blk ratio usually leads to much higher WA ratio than the mininum ratio; if cmd and blk ratios are close, minimun WA is possible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A linear line usually means a relatively steady update trend, i.e., the update is relatively constant for this workload</a:t>
            </a:r>
            <a:endParaRPr dirty="0" lang="en-US"/>
          </a:p>
          <a:p>
            <a:pPr/>
            <a:r>
              <a:rPr dirty="0" lang="en-US" smtClean="0"/>
              <a:t>Updated blk ratio 0.020346&amp; Updated cmd ratio: freq 0.026376</a:t>
            </a:r>
            <a:endParaRPr dirty="0" lang="en-US"/>
          </a:p>
          <a:p>
            <a:pPr/>
            <a:r>
              <a:rPr dirty="0" lang="en-US" smtClean="0"/>
              <a:t>The minimun amplification ratio is 1.0208, if only the updated blocks in one request are written to the new places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Stack Distance (Write)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8-4.png" id="4" name="Picture_main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endParaRPr dirty="0" lang="en-US"/>
          </a:p>
          <a:p>
            <a:pPr/>
            <a:r>
              <a:rPr dirty="0" lang="en-US" smtClean="0"/>
              <a:t>The top 5 partial hit frequency are 1,1,1,1,1, with stack distance 42,78,90,119,120,</a:t>
            </a:r>
            <a:endParaRPr dirty="0" lang="en-US"/>
          </a:p>
          <a:p>
            <a:pPr/>
            <a:r>
              <a:rPr dirty="0" lang="en-US" smtClean="0"/>
              <a:t>The top 5 full hit frequency are 4,2,2,2,2, with stack distance 9,3,4,14,132,</a:t>
            </a:r>
            <a:endParaRPr dirty="0" lang="en-US"/>
          </a:p>
          <a:p>
            <a:pPr/>
            <a:r>
              <a:rPr dirty="0" lang="en-US" smtClean="0"/>
              <a:t>The stack distances 9 is roughly 3.1491 seconds</a:t>
            </a: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Write Hit LBA &amp; Size Dist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19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19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hit frequency vs size/LBA distribution</a:t>
            </a:r>
            <a:endParaRPr dirty="0" lang="en-US"/>
          </a:p>
          <a:p>
            <a:pPr/>
            <a:r>
              <a:rPr dirty="0" lang="en-US" smtClean="0"/>
              <a:t>The top 5 partial hit frequency are 1,1,1,1,1, in the LBA range of [80323792,80446988),[121101668,121224864),[121224864,121348060),[121348060,121471256),[122210432,122333628),</a:t>
            </a:r>
            <a:endParaRPr dirty="0" lang="en-US"/>
          </a:p>
          <a:p>
            <a:pPr/>
            <a:r>
              <a:rPr dirty="0" lang="en-US" smtClean="0"/>
              <a:t>The top 5 full hit frequency are 6,5,4,4,4, in the LBA range of  [122087236,122210432),[121717648,121840844),[121348060,121471256),[122333628,122456824),[122949608,123072804),</a:t>
            </a:r>
            <a:endParaRPr dirty="0" lang="en-US"/>
          </a:p>
          <a:p>
            <a:pPr/>
            <a:r>
              <a:rPr dirty="0" lang="en-US" smtClean="0"/>
              <a:t>The top 5 partial hit frequency are 9,0,0,0,0, with the block size 35,1,0,0,0,</a:t>
            </a:r>
            <a:endParaRPr dirty="0" lang="en-US"/>
          </a:p>
          <a:p>
            <a:pPr/>
            <a:r>
              <a:rPr dirty="0" lang="en-US" smtClean="0"/>
              <a:t>The top 5 full hit frequency are 1024,1,2,3,4, with the block size  512,1024,1,2,3,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Outline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 sz="2000"/>
              <a:t>Executive Summary</a:t>
            </a:r>
            <a:endParaRPr dirty="0" lang="en-US"/>
          </a:p>
          <a:p>
            <a:pPr/>
            <a:r>
              <a:rPr dirty="0" lang="en-US" smtClean="0" sz="2000"/>
              <a:t>Analysis Results</a:t>
            </a:r>
            <a:endParaRPr dirty="0" lang="en-US"/>
          </a:p>
          <a:p>
            <a:pPr/>
            <a:r>
              <a:rPr dirty="0" lang="en-US" smtClean="0" sz="2000"/>
              <a:t>Matlab Parser and Analyzer: Methods &amp; Definition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Stacked Write Update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20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474328" y="1411763"/>
            <a:ext cx="4020400" cy="3015300"/>
          </a:xfrm>
          <a:prstGeom prst="rect">
            <a:avLst/>
          </a:prstGeom>
        </p:spPr>
      </p:pic>
      <p:pic>
        <p:nvPicPr>
          <p:cNvPr descr="image-20-5.png" id="5" name="Picture_2"/>
          <p:cNvPicPr>
            <a:picLocks noChangeAspect="1"/>
          </p:cNvPicPr>
          <p:nvPr>
            <p:ph idx="14" type="pic"/>
          </p:nvPr>
        </p:nvPicPr>
        <p:blipFill>
          <a:blip cstate="print" r:embed="rId5"/>
          <a:stretch>
            <a:fillRect/>
          </a:stretch>
        </p:blipFill>
        <p:spPr>
          <a:xfrm>
            <a:off x="4494728" y="1388462"/>
            <a:ext cx="4082535" cy="3061901"/>
          </a:xfrm>
          <a:prstGeom prst="rect">
            <a:avLst/>
          </a:prstGeom>
        </p:spPr>
      </p:pic>
      <p:sp>
        <p:nvSpPr>
          <p:cNvPr id="6" name="Text_main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reasonable distance range for cache allocation</a:t>
            </a:r>
            <a:endParaRPr dirty="0" lang="en-US"/>
          </a:p>
          <a:p>
            <a:pPr/>
            <a:r>
              <a:rPr dirty="0" lang="en-US" smtClean="0"/>
              <a:t>The CDF rates of 0.2,0.4,0.6,0.8,0.9, are achieved at stack distance of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8,13,56,109,165, for full hit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79,120,121,129,150, for partial hit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10,21,91,129,151,for combined hit</a:t>
            </a:r>
            <a:endParaRPr dirty="0" lang="en-US"/>
          </a:p>
          <a:p>
            <a:pPr/>
            <a:r>
              <a:rPr dirty="0" lang="en-US" smtClean="0"/>
              <a:t>To achieve the combined CDF rates of 0.2,0.4,0.6,0.8,0.9, at least 10,21,91,129,151,102403, blocks of write cache are required in ideal situations, respectively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Idle Time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Advanced Properties</a:t>
            </a:r>
            <a:endParaRPr dirty="0" lang="en-US"/>
          </a:p>
        </p:txBody>
      </p:sp>
      <p:pic>
        <p:nvPicPr>
          <p:cNvPr descr="image-21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21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21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whether the (effective)idle time is enough for background activities</a:t>
            </a:r>
            <a:endParaRPr dirty="0" lang="en-US"/>
          </a:p>
          <a:p>
            <a:pPr/>
            <a:r>
              <a:rPr dirty="0" lang="en-US" smtClean="0"/>
              <a:t>Total effective time=610.2285; maximum time=610.2428</a:t>
            </a:r>
            <a:endParaRPr dirty="0" lang="en-US"/>
          </a:p>
          <a:p>
            <a:pPr/>
            <a:r>
              <a:rPr dirty="0" lang="en-US" smtClean="0"/>
              <a:t>Total effective idle time (&gt;0.1ms)=449.2035; Total idle time=507.5683</a:t>
            </a:r>
            <a:endParaRPr dirty="0" lang="en-US"/>
          </a:p>
          <a:p>
            <a:pPr/>
            <a:r>
              <a:rPr dirty="0" lang="en-US" smtClean="0"/>
              <a:t>Total effective idle frequency (&gt;0.1ms)=1526; Total idle frequency =7819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Summary of Trace Properties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Read vs write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Dominiated read requests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R/W: cmd 1:0.28703; blks 1:0.28838</a:t>
            </a:r>
            <a:endParaRPr dirty="0" lang="en-US"/>
          </a:p>
          <a:p>
            <a:pPr/>
            <a:r>
              <a:rPr dirty="0" lang="en-US" smtClean="0"/>
              <a:t>Sequence vs Randomness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Overall- Mode=0 with ratio= 1.5206 and sequence Unknown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Write- Mode=0 with ratio= 0.20872 and sequence Relatively high  at QL=1; Higher rate possibly for long length than 128; Strong mixed streams detected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Read- Mode=0 with ratio= 1.0419 and sequence Unknown  at QL=1; Higher rate possibly for long length than 128; Strong mixed streams detected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Summary of Trace Properties (cont)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0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Write Update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Update blk ratio: freq 0.036797&amp; timed 0.020346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Update cmd ratio: freq 0.026376&amp; timed 0.026376</a:t>
            </a:r>
            <a:endParaRPr dirty="0" lang="en-US"/>
          </a:p>
          <a:p>
            <a:pPr/>
            <a:r>
              <a:rPr dirty="0" lang="en-US" smtClean="0"/>
              <a:t>Idle time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Total effective idle time (&gt;0.1ms)=449.2035; Total idle time=507.5683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Total effective idle frequency (&gt;0.1ms)=7819; Total idle frequency =7819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Information</a:t>
            </a:r>
            <a:endParaRPr dirty="0" lang="en-US"/>
          </a:p>
        </p:txBody>
      </p:sp>
      <p:sp>
        <p:nvSpPr>
          <p:cNvPr id="3" name="Text_main"/>
          <p:cNvSpPr txBox="1"/>
          <p:nvPr>
            <p:ph idx="11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Trace Information</a:t>
            </a:r>
            <a:endParaRPr dirty="0" lang="en-US"/>
          </a:p>
          <a:p>
            <a:pPr indent="-274320" lvl="1" marL="548640">
              <a:buChar char="•"/>
            </a:pPr>
            <a:r>
              <a:rPr dirty="0" lang="en-US" smtClean="0"/>
              <a:t>Maximum time = 610.2407; effective time = 610.2263</a:t>
            </a:r>
            <a:endParaRPr dirty="0" lang="en-US"/>
          </a:p>
          <a:p>
            <a:pPr/>
            <a:r>
              <a:rPr dirty="0" lang="en-US" smtClean="0"/>
              <a:t>Basic Statistics</a:t>
            </a:r>
            <a:endParaRPr dirty="0" lang="en-US"/>
          </a:p>
        </p:txBody>
      </p:sp>
      <p:graphicFrame>
        <p:nvGraphicFramePr>
          <p:cNvPr id="4" name="Table_main"/>
          <p:cNvGraphicFramePr/>
          <p:nvPr>
            <p:ph idx="12" type="tbl"/>
          </p:nvPr>
        </p:nvGraphicFramePr>
        <p:xfrm>
          <a:off x="522288" y="3860416"/>
          <a:ext cx="8054975" cy="1944687"/>
        </p:xfrm>
        <a:graphic>
          <a:graphicData uri="http://schemas.openxmlformats.org/drawingml/2006/table">
            <a:tbl>
              <a:tblPr/>
              <a:tblGrid>
                <a:gridCol w="2013744"/>
                <a:gridCol w="2013744"/>
                <a:gridCol w="2013744"/>
                <a:gridCol w="2013744"/>
              </a:tblGrid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Metrics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Combined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Read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Write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Cmd number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7820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6076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1744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Total blk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5284008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4101288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1182720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blk size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675.7043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674.998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678.1651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IOPS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12.8149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9.957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2.858</a:t>
                      </a:r>
                      <a:endParaRPr dirty="0" lang="en-US"/>
                    </a:p>
                  </a:txBody>
                  <a:tcPr anchor="ctr"/>
                </a:tc>
              </a:tr>
              <a:tr h="324115"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Average TP (MBps)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4.2281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3.2817</a:t>
                      </a:r>
                      <a:endParaRPr dirty="0" lang="en-US"/>
                    </a:p>
                  </a:txBody>
                  <a:tcPr anchor="ctr"/>
                </a:tc>
                <a:tc>
                  <a:txBody>
                    <a:bodyPr anchor="ctr" rtlCol="0" wrap="square"/>
                    <a:lstStyle/>
                    <a:p>
                      <a:pPr algn="ctr"/>
                      <a:r>
                        <a:rPr dirty="0" lang="en-US" smtClean="0"/>
                        <a:t>0.94637</a:t>
                      </a:r>
                      <a:endParaRPr dirty="0" lang="en-US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Request LBA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3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6-4.png" id="4" name="Picture_main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2008717" y="1377950"/>
            <a:ext cx="5082117" cy="3811588"/>
          </a:xfrm>
          <a:prstGeom prst="rect">
            <a:avLst/>
          </a:prstGeom>
        </p:spPr>
      </p:pic>
      <p:sp>
        <p:nvSpPr>
          <p:cNvPr id="5" name="Text_main"/>
          <p:cNvSpPr txBox="1"/>
          <p:nvPr>
            <p:ph idx="12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LBA vs Time can show the sequence and access range</a:t>
            </a:r>
            <a:endParaRPr dirty="0" lang="en-US"/>
          </a:p>
          <a:p>
            <a:pPr/>
            <a:r>
              <a:rPr dirty="0" lang="en-US" smtClean="0"/>
              <a:t>Visually observe if read and write are in the same/similar range</a:t>
            </a:r>
            <a:endParaRPr dirty="0" lang="en-US"/>
          </a:p>
          <a:p>
            <a:pPr/>
            <a:r>
              <a:rPr dirty="0" lang="en-US" smtClean="0"/>
              <a:t>Use a clustering method to find the access locality range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Estimated IOPS and Throughput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7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7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7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if burst and idleness exist</a:t>
            </a:r>
            <a:endParaRPr dirty="0" lang="en-US"/>
          </a:p>
          <a:p>
            <a:pPr/>
            <a:r>
              <a:rPr dirty="0" lang="en-US" smtClean="0"/>
              <a:t>Bursts exist if there are peaks much higher than the average</a:t>
            </a:r>
            <a:endParaRPr dirty="0" lang="en-US"/>
          </a:p>
          <a:p>
            <a:pPr/>
            <a:r>
              <a:rPr dirty="0" lang="en-US" smtClean="0"/>
              <a:t>Idleness exist if there are troughs much lower than the average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Estimated IOPS and Throughput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8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8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8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if burst and idleness exist</a:t>
            </a:r>
            <a:endParaRPr dirty="0" lang="en-US"/>
          </a:p>
          <a:p>
            <a:pPr/>
            <a:r>
              <a:rPr dirty="0" lang="en-US" smtClean="0"/>
              <a:t>Bursts exist if there are peaks much higher than the average</a:t>
            </a:r>
            <a:endParaRPr dirty="0" lang="en-US"/>
          </a:p>
          <a:p>
            <a:pPr/>
            <a:r>
              <a:rPr dirty="0" lang="en-US" smtClean="0"/>
              <a:t>Idleness exist if there are troughs much lower than the average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>
            <p:ph type="title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Size Distribution</a:t>
            </a:r>
            <a:endParaRPr dirty="0" lang="en-US"/>
          </a:p>
        </p:txBody>
      </p:sp>
      <p:sp>
        <p:nvSpPr>
          <p:cNvPr id="3" name="Text_sup"/>
          <p:cNvSpPr txBox="1"/>
          <p:nvPr>
            <p:ph idx="15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Basic Properties</a:t>
            </a:r>
            <a:endParaRPr dirty="0" lang="en-US"/>
          </a:p>
        </p:txBody>
      </p:sp>
      <p:pic>
        <p:nvPicPr>
          <p:cNvPr descr="image-9-4.png" id="4" name="Picture_1"/>
          <p:cNvPicPr>
            <a:picLocks noChangeAspect="1"/>
          </p:cNvPicPr>
          <p:nvPr>
            <p:ph idx="11" type="pic"/>
          </p:nvPr>
        </p:nvPicPr>
        <p:blipFill>
          <a:blip cstate="print" r:embed="rId4"/>
          <a:stretch>
            <a:fillRect/>
          </a:stretch>
        </p:blipFill>
        <p:spPr>
          <a:xfrm>
            <a:off x="911660" y="1442636"/>
            <a:ext cx="3142177" cy="2356633"/>
          </a:xfrm>
          <a:prstGeom prst="rect">
            <a:avLst/>
          </a:prstGeom>
        </p:spPr>
      </p:pic>
      <p:pic>
        <p:nvPicPr>
          <p:cNvPr descr="image-9-5.png" id="5" name="Picture_2"/>
          <p:cNvPicPr>
            <a:picLocks noChangeAspect="1"/>
          </p:cNvPicPr>
          <p:nvPr>
            <p:ph idx="12" type="pic"/>
          </p:nvPr>
        </p:nvPicPr>
        <p:blipFill>
          <a:blip cstate="print" r:embed="rId5"/>
          <a:stretch>
            <a:fillRect/>
          </a:stretch>
        </p:blipFill>
        <p:spPr>
          <a:xfrm>
            <a:off x="5043363" y="1424975"/>
            <a:ext cx="3165725" cy="2374294"/>
          </a:xfrm>
          <a:prstGeom prst="rect">
            <a:avLst/>
          </a:prstGeom>
        </p:spPr>
      </p:pic>
      <p:pic>
        <p:nvPicPr>
          <p:cNvPr descr="image-9-6.png" id="6" name="Picture_3"/>
          <p:cNvPicPr>
            <a:picLocks noChangeAspect="1"/>
          </p:cNvPicPr>
          <p:nvPr>
            <p:ph idx="13" type="pic"/>
          </p:nvPr>
        </p:nvPicPr>
        <p:blipFill>
          <a:blip cstate="print" r:embed="rId6"/>
          <a:stretch>
            <a:fillRect/>
          </a:stretch>
        </p:blipFill>
        <p:spPr>
          <a:xfrm>
            <a:off x="5080388" y="3928056"/>
            <a:ext cx="3091676" cy="2318757"/>
          </a:xfrm>
          <a:prstGeom prst="rect">
            <a:avLst/>
          </a:prstGeom>
        </p:spPr>
      </p:pic>
      <p:sp>
        <p:nvSpPr>
          <p:cNvPr id="7" name="Text_main"/>
          <p:cNvSpPr txBox="1"/>
          <p:nvPr>
            <p:ph idx="14" type="body"/>
          </p:nvPr>
        </p:nvSpPr>
        <p:spPr>
          <a:noFill/>
        </p:spPr>
        <p:txBody>
          <a:bodyPr rtlCol="0" wrap="square"/>
          <a:lstStyle/>
          <a:p>
            <a:pPr/>
            <a:r>
              <a:rPr dirty="0" lang="en-US" smtClean="0"/>
              <a:t>Observe the large-size requests for sequence and small-size requests for randomness</a:t>
            </a:r>
            <a:endParaRPr dirty="0" lang="en-US"/>
          </a:p>
          <a:p>
            <a:pPr/>
            <a:r>
              <a:rPr dirty="0" lang="en-US" smtClean="0"/>
              <a:t>The more large-size requests, the more sequetial in a sense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9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ATO Major Project Status 2013-03-28</dc:title>
  <dc:creator/>
  <cp:lastModifiedBy/>
  <cp:revision>4</cp:revision>
  <dcterms:created xsi:type="dcterms:W3CDTF">2013-01-17T22:03:42Z</dcterms:created>
  <dcterms:modified xsi:type="dcterms:W3CDTF">2018-07-28T19:39:16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