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010400" cy="9236075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4136">
          <p15:clr>
            <a:srgbClr val="A4A3A4"/>
          </p15:clr>
        </p15:guide>
        <p15:guide id="4" orient="horz" pos="1929">
          <p15:clr>
            <a:srgbClr val="A4A3A4"/>
          </p15:clr>
        </p15:guide>
        <p15:guide id="5" orient="horz" pos="2537">
          <p15:clr>
            <a:srgbClr val="A4A3A4"/>
          </p15:clr>
        </p15:guide>
        <p15:guide id="6" pos="5381">
          <p15:clr>
            <a:srgbClr val="A4A3A4"/>
          </p15:clr>
        </p15:guide>
        <p15:guide id="7" pos="381">
          <p15:clr>
            <a:srgbClr val="A4A3A4"/>
          </p15:clr>
        </p15:guide>
        <p15:guide id="8" pos="2310">
          <p15:clr>
            <a:srgbClr val="A4A3A4"/>
          </p15:clr>
        </p15:guide>
        <p15:guide id="9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723">
          <p15:clr>
            <a:srgbClr val="A4A3A4"/>
          </p15:clr>
        </p15:guide>
        <p15:guide id="3" pos="3603">
          <p15:clr>
            <a:srgbClr val="A4A3A4"/>
          </p15:clr>
        </p15:guide>
        <p15:guide id="4" pos="739">
          <p15:clr>
            <a:srgbClr val="A4A3A4"/>
          </p15:clr>
        </p15:guide>
        <p15:guide id="5" pos="368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20F"/>
    <a:srgbClr val="B4B4B4"/>
    <a:srgbClr val="3FB6FF"/>
    <a:srgbClr val="FFFFFF"/>
    <a:srgbClr val="EBEBEB"/>
    <a:srgbClr val="000000"/>
    <a:srgbClr val="0092EF"/>
    <a:srgbClr val="C4C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00" autoAdjust="0"/>
  </p:normalViewPr>
  <p:slideViewPr>
    <p:cSldViewPr snapToGrid="0">
      <p:cViewPr varScale="1">
        <p:scale>
          <a:sx n="82" d="100"/>
          <a:sy n="82" d="100"/>
        </p:scale>
        <p:origin x="893" y="58"/>
      </p:cViewPr>
      <p:guideLst>
        <p:guide orient="horz" pos="2058"/>
        <p:guide orient="horz" pos="720"/>
        <p:guide orient="horz" pos="4136"/>
        <p:guide orient="horz" pos="1929"/>
        <p:guide orient="horz" pos="2537"/>
        <p:guide pos="5381"/>
        <p:guide pos="381"/>
        <p:guide pos="2310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904" y="-240"/>
      </p:cViewPr>
      <p:guideLst>
        <p:guide orient="horz" pos="2909"/>
        <p:guide pos="723"/>
        <p:guide pos="3603"/>
        <p:guide pos="739"/>
        <p:guide pos="36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4776" y="8947152"/>
            <a:ext cx="303847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8588" y="8877302"/>
            <a:ext cx="427037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56BE8B4D-E9DC-4065-A7C5-62E8F426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832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8E8E95"/>
            </a:solidFill>
          </a:ln>
        </p:spPr>
        <p:txBody>
          <a:bodyPr vert="horz" lIns="91952" tIns="45976" rIns="91952" bIns="4597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8401" y="4387852"/>
            <a:ext cx="4678363" cy="4156075"/>
          </a:xfrm>
          <a:prstGeom prst="rect">
            <a:avLst/>
          </a:prstGeom>
        </p:spPr>
        <p:txBody>
          <a:bodyPr vert="horz" lIns="91952" tIns="45976" rIns="91952" bIns="45976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4776" y="8943977"/>
            <a:ext cx="279082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marL="0" marR="0" indent="0" algn="l" defTabSz="919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508751" y="8877300"/>
            <a:ext cx="396875" cy="217488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92496263-4020-44A3-B362-8145EDE28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1352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36538" indent="-236538" algn="l" rtl="0" fontAlgn="base">
      <a:lnSpc>
        <a:spcPct val="95000"/>
      </a:lnSpc>
      <a:spcBef>
        <a:spcPct val="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574675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10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_2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_3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_1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8" y="1442636"/>
            <a:ext cx="4014196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4536482" y="1442636"/>
            <a:ext cx="4040781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522288" y="3938588"/>
            <a:ext cx="401419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4557190" y="3938588"/>
            <a:ext cx="4020073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6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7" y="1442636"/>
            <a:ext cx="3920923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2"/>
          </p:nvPr>
        </p:nvSpPr>
        <p:spPr>
          <a:xfrm>
            <a:off x="4675188" y="1424975"/>
            <a:ext cx="3902075" cy="2374294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3"/>
          </p:nvPr>
        </p:nvSpPr>
        <p:spPr>
          <a:xfrm>
            <a:off x="4675188" y="3928056"/>
            <a:ext cx="3902075" cy="2318757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main"/>
          <p:cNvSpPr>
            <a:spLocks noGrp="1"/>
          </p:cNvSpPr>
          <p:nvPr>
            <p:ph type="body" sz="quarter" idx="14"/>
          </p:nvPr>
        </p:nvSpPr>
        <p:spPr>
          <a:xfrm>
            <a:off x="522288" y="3927475"/>
            <a:ext cx="3921125" cy="23193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2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74328" y="1335881"/>
            <a:ext cx="4020400" cy="3167063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main"/>
          <p:cNvSpPr>
            <a:spLocks noGrp="1"/>
          </p:cNvSpPr>
          <p:nvPr>
            <p:ph type="body" sz="quarter" idx="13"/>
          </p:nvPr>
        </p:nvSpPr>
        <p:spPr>
          <a:xfrm>
            <a:off x="474663" y="4622800"/>
            <a:ext cx="8089900" cy="1352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4"/>
          </p:nvPr>
        </p:nvSpPr>
        <p:spPr>
          <a:xfrm>
            <a:off x="4494728" y="1335088"/>
            <a:ext cx="4082535" cy="3168650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9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main"/>
          <p:cNvSpPr>
            <a:spLocks noGrp="1"/>
          </p:cNvSpPr>
          <p:nvPr>
            <p:ph type="pic" sz="quarter" idx="11"/>
          </p:nvPr>
        </p:nvSpPr>
        <p:spPr>
          <a:xfrm>
            <a:off x="522288" y="1377950"/>
            <a:ext cx="8054975" cy="3811588"/>
          </a:xfrm>
        </p:spPr>
        <p:txBody>
          <a:bodyPr/>
          <a:lstStyle/>
          <a:p>
            <a:endParaRPr lang="en-SG"/>
          </a:p>
        </p:txBody>
      </p:sp>
      <p:sp>
        <p:nvSpPr>
          <p:cNvPr id="7" name="Text_main"/>
          <p:cNvSpPr>
            <a:spLocks noGrp="1"/>
          </p:cNvSpPr>
          <p:nvPr>
            <p:ph type="body" sz="quarter" idx="12"/>
          </p:nvPr>
        </p:nvSpPr>
        <p:spPr>
          <a:xfrm>
            <a:off x="522288" y="5332413"/>
            <a:ext cx="8054975" cy="8112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00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ext_main"/>
          <p:cNvSpPr>
            <a:spLocks noGrp="1"/>
          </p:cNvSpPr>
          <p:nvPr>
            <p:ph type="body" sz="quarter" idx="11"/>
          </p:nvPr>
        </p:nvSpPr>
        <p:spPr>
          <a:xfrm>
            <a:off x="522288" y="1403350"/>
            <a:ext cx="8054975" cy="2233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Table_main"/>
          <p:cNvSpPr>
            <a:spLocks noGrp="1"/>
          </p:cNvSpPr>
          <p:nvPr>
            <p:ph type="tbl" sz="quarter" idx="12"/>
          </p:nvPr>
        </p:nvSpPr>
        <p:spPr>
          <a:xfrm>
            <a:off x="522288" y="3860416"/>
            <a:ext cx="8054975" cy="1944687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0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599"/>
            <a:ext cx="7794625" cy="241662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878943"/>
            <a:ext cx="7794625" cy="2367870"/>
          </a:xfr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5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601"/>
            <a:ext cx="7794625" cy="1771650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258457"/>
            <a:ext cx="7794625" cy="1885043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3"/>
          </p:nvPr>
        </p:nvSpPr>
        <p:spPr>
          <a:xfrm>
            <a:off x="685800" y="5224463"/>
            <a:ext cx="7783513" cy="1111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_sup"/>
          <p:cNvSpPr>
            <a:spLocks noGrp="1"/>
          </p:cNvSpPr>
          <p:nvPr>
            <p:ph type="body" sz="quarter" idx="14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8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2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0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2364687E-761B-43D8-B588-F0439F3D23E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C7802933-C869-4292-A46A-9976A492210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_main"/>
          <p:cNvSpPr>
            <a:spLocks noGrp="1"/>
          </p:cNvSpPr>
          <p:nvPr>
            <p:ph sz="quarter" idx="10"/>
          </p:nvPr>
        </p:nvSpPr>
        <p:spPr>
          <a:xfrm>
            <a:off x="600075" y="1259150"/>
            <a:ext cx="8062913" cy="4600575"/>
          </a:xfrm>
        </p:spPr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B7E9B3E9-92D7-4A9A-945C-109F7F48499B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75C22ED3-74D9-4D1D-998A-509CE6EDB8C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SG" sz="2800" dirty="0">
                <a:solidFill>
                  <a:srgbClr val="4D4D4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Text_sup"/>
          <p:cNvSpPr>
            <a:spLocks noGrp="1"/>
          </p:cNvSpPr>
          <p:nvPr>
            <p:ph type="body" sz="quarter" idx="11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6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21806" y="1442636"/>
            <a:ext cx="3381375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5"/>
          </p:nvPr>
        </p:nvSpPr>
        <p:spPr>
          <a:xfrm>
            <a:off x="7220355" y="1442635"/>
            <a:ext cx="1672436" cy="9144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3823889" y="1443038"/>
            <a:ext cx="3375758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421806" y="3938588"/>
            <a:ext cx="338137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3823888" y="3938588"/>
            <a:ext cx="3375025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26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46113"/>
            <a:ext cx="805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79525"/>
            <a:ext cx="8053388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5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3" r:id="rId2"/>
    <p:sldLayoutId id="2147484074" r:id="rId3"/>
    <p:sldLayoutId id="2147484076" r:id="rId4"/>
    <p:sldLayoutId id="2147484077" r:id="rId5"/>
    <p:sldLayoutId id="2147484078" r:id="rId6"/>
    <p:sldLayoutId id="2147484079" r:id="rId7"/>
    <p:sldLayoutId id="2147484081" r:id="rId8"/>
    <p:sldLayoutId id="2147484085" r:id="rId9"/>
    <p:sldLayoutId id="2147484089" r:id="rId10"/>
    <p:sldLayoutId id="2147484082" r:id="rId11"/>
    <p:sldLayoutId id="2147484083" r:id="rId12"/>
    <p:sldLayoutId id="2147484084" r:id="rId13"/>
    <p:sldLayoutId id="2147484086" r:id="rId14"/>
    <p:sldLayoutId id="2147484087" r:id="rId15"/>
    <p:sldLayoutId id="2147484088" r:id="rId16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0" fontAlgn="base" hangingPunct="0">
        <a:spcBef>
          <a:spcPct val="50000"/>
        </a:spcBef>
        <a:spcAft>
          <a:spcPct val="0"/>
        </a:spcAft>
        <a:buClr>
          <a:srgbClr val="15B1F7"/>
        </a:buClr>
        <a:buSzPct val="70000"/>
        <a:buBlip>
          <a:blip r:embed="rId18"/>
        </a:buBlip>
        <a:defRPr sz="2400">
          <a:solidFill>
            <a:srgbClr val="4D4D4D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dirty="0">
          <a:solidFill>
            <a:srgbClr val="4D4D4D"/>
          </a:solidFill>
          <a:latin typeface="Arial" pitchFamily="34" charset="0"/>
          <a:cs typeface="Arial" pitchFamily="34" charset="0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3pPr>
      <a:lvl4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 sz="1600"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4pPr>
      <a:lvl5pPr marL="1096963" indent="-28575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4D4D4D"/>
          </a:solidFill>
          <a:latin typeface="+mn-lt"/>
          <a:ea typeface="HelveticaNeueLT Std Lt"/>
          <a:cs typeface="HelveticaNeueLT Std Lt" pitchFamily="34" charset="0"/>
        </a:defRPr>
      </a:lvl5pPr>
      <a:lvl6pPr marL="1474470" indent="-2857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Workload Analysis</a:t>
            </a:r>
          </a:p>
        </p:txBody>
      </p:sp>
      <p:sp>
        <p:nvSpPr>
          <p:cNvPr id="3" name="Text_1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06-Jan-2017</a:t>
            </a:r>
          </a:p>
        </p:txBody>
      </p:sp>
      <p:sp>
        <p:nvSpPr>
          <p:cNvPr id="4" name="Text_2"/>
          <p:cNvSpPr txBox="1">
            <a:spLocks noGrp="1"/>
          </p:cNvSpPr>
          <p:nvPr>
            <p:ph type="body" idx="10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Auto-Generated by MBPA</a:t>
            </a:r>
          </a:p>
        </p:txBody>
      </p:sp>
      <p:sp>
        <p:nvSpPr>
          <p:cNvPr id="5" name="Text_3"/>
          <p:cNvSpPr txBox="1">
            <a:spLocks noGrp="1"/>
          </p:cNvSpPr>
          <p:nvPr>
            <p:ph type="body" idx="12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Auto-generated by MBPA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Size Distribution (cont)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Basic Properties</a:t>
            </a:r>
          </a:p>
        </p:txBody>
      </p:sp>
      <p:graphicFrame>
        <p:nvGraphicFramePr>
          <p:cNvPr id="4" name="Table1"/>
          <p:cNvGraphicFramePr>
            <a:graphicFrameLocks noGrp="1"/>
          </p:cNvGraphicFramePr>
          <p:nvPr>
            <p:ph type="tbl" idx="11"/>
          </p:nvPr>
        </p:nvGraphicFramePr>
        <p:xfrm>
          <a:off x="674688" y="1371599"/>
          <a:ext cx="7794625" cy="2416629"/>
        </p:xfrm>
        <a:graphic>
          <a:graphicData uri="http://schemas.openxmlformats.org/drawingml/2006/table">
            <a:tbl>
              <a:tblPr/>
              <a:tblGrid>
                <a:gridCol w="1299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Freq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 freq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freq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freq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2"/>
          <p:cNvGraphicFramePr>
            <a:graphicFrameLocks noGrp="1"/>
          </p:cNvGraphicFramePr>
          <p:nvPr>
            <p:ph type="tbl" idx="12"/>
          </p:nvPr>
        </p:nvGraphicFramePr>
        <p:xfrm>
          <a:off x="674688" y="3878943"/>
          <a:ext cx="7794625" cy="2367870"/>
        </p:xfrm>
        <a:graphic>
          <a:graphicData uri="http://schemas.openxmlformats.org/drawingml/2006/table">
            <a:tbl>
              <a:tblPr/>
              <a:tblGrid>
                <a:gridCol w="86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6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6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60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5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 &gt;=size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 &lt;=size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LBA-Size Distribution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Basic Properties</a:t>
            </a:r>
          </a:p>
        </p:txBody>
      </p:sp>
      <p:pic>
        <p:nvPicPr>
          <p:cNvPr id="4" name="Picture_1" descr="image-11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id="5" name="Picture_2" descr="image-11-5.pn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id="6" name="Picture_3" descr="image-11-6.png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>
            <a:spLocks noGrp="1"/>
          </p:cNvSpPr>
          <p:nvPr>
            <p:ph type="body" idx="14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the additional LBA information for sequence/randomness distribition</a:t>
            </a:r>
          </a:p>
          <a:p>
            <a:r>
              <a:rPr lang="en-US" dirty="0"/>
              <a:t>The more large-size requests and the more narrow LBA range, the more sequetial in a sense</a:t>
            </a:r>
          </a:p>
          <a:p>
            <a:r>
              <a:rPr lang="en-US" dirty="0"/>
              <a:t>Provide more information than "size vs frequency" curve, but difficult to observe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Queued Next Seek Distance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9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pic>
        <p:nvPicPr>
          <p:cNvPr id="4" name="Picture_1" descr="image-12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958297" y="1442636"/>
            <a:ext cx="3142177" cy="2356633"/>
          </a:xfrm>
          <a:prstGeom prst="rect">
            <a:avLst/>
          </a:prstGeom>
        </p:spPr>
      </p:pic>
      <p:pic>
        <p:nvPicPr>
          <p:cNvPr id="5" name="Picture_2" descr="image-12-5.png"/>
          <p:cNvPicPr>
            <a:picLocks noGrp="1" noChangeAspect="1"/>
          </p:cNvPicPr>
          <p:nvPr>
            <p:ph type="pic" idx="16"/>
          </p:nvPr>
        </p:nvPicPr>
        <p:blipFill>
          <a:blip r:embed="rId3" cstate="print"/>
          <a:stretch>
            <a:fillRect/>
          </a:stretch>
        </p:blipFill>
        <p:spPr>
          <a:xfrm>
            <a:off x="4986306" y="1442636"/>
            <a:ext cx="3141133" cy="2355850"/>
          </a:xfrm>
          <a:prstGeom prst="rect">
            <a:avLst/>
          </a:prstGeom>
        </p:spPr>
      </p:pic>
      <p:pic>
        <p:nvPicPr>
          <p:cNvPr id="6" name="Picture_3" descr="image-12-6.png"/>
          <p:cNvPicPr>
            <a:picLocks noGrp="1" noChangeAspect="1"/>
          </p:cNvPicPr>
          <p:nvPr>
            <p:ph type="pic" idx="17"/>
          </p:nvPr>
        </p:nvPicPr>
        <p:blipFill>
          <a:blip r:embed="rId4" cstate="print"/>
          <a:stretch>
            <a:fillRect/>
          </a:stretch>
        </p:blipFill>
        <p:spPr>
          <a:xfrm>
            <a:off x="990569" y="3938588"/>
            <a:ext cx="3077633" cy="2308225"/>
          </a:xfrm>
          <a:prstGeom prst="rect">
            <a:avLst/>
          </a:prstGeom>
        </p:spPr>
      </p:pic>
      <p:pic>
        <p:nvPicPr>
          <p:cNvPr id="7" name="Picture_4" descr="image-12-7.png"/>
          <p:cNvPicPr>
            <a:picLocks noGrp="1" noChangeAspect="1"/>
          </p:cNvPicPr>
          <p:nvPr>
            <p:ph type="pic" idx="18"/>
          </p:nvPr>
        </p:nvPicPr>
        <p:blipFill>
          <a:blip r:embed="rId5" cstate="print"/>
          <a:stretch>
            <a:fillRect/>
          </a:stretch>
        </p:blipFill>
        <p:spPr>
          <a:xfrm>
            <a:off x="5028664" y="3938588"/>
            <a:ext cx="3077125" cy="23078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Queued Next Seek Distance (cont)</a:t>
            </a:r>
          </a:p>
        </p:txBody>
      </p:sp>
      <p:sp>
        <p:nvSpPr>
          <p:cNvPr id="3" name="Text_up"/>
          <p:cNvSpPr txBox="1">
            <a:spLocks noGrp="1"/>
          </p:cNvSpPr>
          <p:nvPr>
            <p:ph type="body" idx="11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sp>
        <p:nvSpPr>
          <p:cNvPr id="4" name="Text_main"/>
          <p:cNvSpPr txBox="1">
            <a:spLocks noGrp="1"/>
          </p:cNvSpPr>
          <p:nvPr>
            <p:ph idx="10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the mode value vs ratio; when value is zero, the higher the ratio, the more sequential the workload</a:t>
            </a:r>
          </a:p>
          <a:p>
            <a:r>
              <a:rPr lang="en-US" dirty="0"/>
              <a:t>Observe if seek distance drop quickly wrt queue length; if so, the stream is mixed and cache plays important role</a:t>
            </a:r>
          </a:p>
          <a:p>
            <a:r>
              <a:rPr lang="en-US" dirty="0"/>
              <a:t>Sequence vs Randomness</a:t>
            </a:r>
          </a:p>
          <a:p>
            <a:pPr marL="548640" lvl="1" indent="-274320">
              <a:buChar char="•"/>
            </a:pPr>
            <a:r>
              <a:rPr lang="en-US" dirty="0"/>
              <a:t>Overall- Mode=0 with ratio= 0.24698 and sequence Relatively high  at QL=1; Higher rate possibly for long length than 128; Strong mixed streams detected</a:t>
            </a:r>
          </a:p>
          <a:p>
            <a:pPr marL="548640" lvl="1" indent="-274320">
              <a:buChar char="•"/>
            </a:pPr>
            <a:r>
              <a:rPr lang="en-US" dirty="0"/>
              <a:t>Write- Mode=0 with ratio= 0.20449 and sequence Relatively high  at QL=1; Higher rate possibly for long length than 128; Strong mixed streams detected</a:t>
            </a:r>
          </a:p>
          <a:p>
            <a:pPr marL="548640" lvl="1" indent="-274320">
              <a:buChar char="•"/>
            </a:pPr>
            <a:r>
              <a:rPr lang="en-US" dirty="0"/>
              <a:t>Read- Mode=0 with ratio= 0.062815 and sequence Very low  at QL=1; Higher rate possibly for long length than 128; Strong mixed streams detected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Sequential CMD Ratio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pic>
        <p:nvPicPr>
          <p:cNvPr id="4" name="Picture_1" descr="image-14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474328" y="1411762"/>
            <a:ext cx="4020400" cy="3015300"/>
          </a:xfrm>
          <a:prstGeom prst="rect">
            <a:avLst/>
          </a:prstGeom>
        </p:spPr>
      </p:pic>
      <p:pic>
        <p:nvPicPr>
          <p:cNvPr id="5" name="Picture_2" descr="image-14-5.png"/>
          <p:cNvPicPr>
            <a:picLocks noGrp="1" noChangeAspect="1"/>
          </p:cNvPicPr>
          <p:nvPr>
            <p:ph type="pic" idx="14"/>
          </p:nvPr>
        </p:nvPicPr>
        <p:blipFill>
          <a:blip r:embed="rId3" cstate="print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sequence ratio with or without size constraint</a:t>
            </a:r>
          </a:p>
          <a:p>
            <a:pPr marL="548640" lvl="1" indent="-274320">
              <a:buChar char="•"/>
            </a:pPr>
            <a:r>
              <a:rPr lang="en-US" dirty="0"/>
              <a:t>If the ratio changes sharply wrt queue length, the workload has strong mixed streams, i.e., the cache shall play important role; otherwise, if the curve is flat, there is no or less (mixed) streams</a:t>
            </a:r>
          </a:p>
          <a:p>
            <a:pPr marL="548640" lvl="1" indent="-274320">
              <a:buChar char="•"/>
            </a:pPr>
            <a:r>
              <a:rPr lang="en-US" dirty="0"/>
              <a:t>If the ratio with size contraint is much smaller than the one without, the average stream size is small (default 1024 blocks);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Near Sequential CMD Ratio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pic>
        <p:nvPicPr>
          <p:cNvPr id="4" name="Picture_1" descr="image-15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474328" y="1411762"/>
            <a:ext cx="4020400" cy="3015300"/>
          </a:xfrm>
          <a:prstGeom prst="rect">
            <a:avLst/>
          </a:prstGeom>
        </p:spPr>
      </p:pic>
      <p:pic>
        <p:nvPicPr>
          <p:cNvPr id="5" name="Picture_2" descr="image-15-5.png"/>
          <p:cNvPicPr>
            <a:picLocks noGrp="1" noChangeAspect="1"/>
          </p:cNvPicPr>
          <p:nvPr>
            <p:ph type="pic" idx="14"/>
          </p:nvPr>
        </p:nvPicPr>
        <p:blipFill>
          <a:blip r:embed="rId3" cstate="print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near sequence ratio with or without size constraint</a:t>
            </a:r>
          </a:p>
          <a:p>
            <a:pPr marL="548640" lvl="1" indent="-274320">
              <a:buChar char="•"/>
            </a:pPr>
            <a:r>
              <a:rPr lang="en-US" dirty="0"/>
              <a:t>If the ratio changes sharply wrt queue length, the workload has strong mixed streams, i.e., the cache shall play important role; otherwise, if the curve is flat, there is no or less (mixed) streams</a:t>
            </a:r>
          </a:p>
          <a:p>
            <a:pPr marL="548640" lvl="1" indent="-274320">
              <a:buChar char="•"/>
            </a:pPr>
            <a:r>
              <a:rPr lang="en-US" dirty="0"/>
              <a:t>If the ratio with size contraint is much smaller than the one without, the average stream size is small (default 1024 blocks);</a:t>
            </a:r>
          </a:p>
          <a:p>
            <a:r>
              <a:rPr lang="en-US" dirty="0"/>
              <a:t>Compare the surves with or without gap to check the locality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Frequented Write Update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pic>
        <p:nvPicPr>
          <p:cNvPr id="4" name="Picture_1" descr="image-16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474328" y="1411762"/>
            <a:ext cx="4020400" cy="3015300"/>
          </a:xfrm>
          <a:prstGeom prst="rect">
            <a:avLst/>
          </a:prstGeom>
        </p:spPr>
      </p:pic>
      <p:pic>
        <p:nvPicPr>
          <p:cNvPr id="5" name="Picture_2" descr="image-16-5.png"/>
          <p:cNvPicPr>
            <a:picLocks noGrp="1" noChangeAspect="1"/>
          </p:cNvPicPr>
          <p:nvPr>
            <p:ph type="pic" idx="14"/>
          </p:nvPr>
        </p:nvPicPr>
        <p:blipFill>
          <a:blip r:embed="rId3" cstate="print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frequented write update blk &amp; cmd ratio for write amplifcation (WA) &amp; hit frequency for cache</a:t>
            </a:r>
          </a:p>
          <a:p>
            <a:pPr marL="548640" lvl="1" indent="-274320">
              <a:buChar char="•"/>
            </a:pPr>
            <a:r>
              <a:rPr lang="en-US" dirty="0"/>
              <a:t>Higher cmd update ratio than blk ratio usually leads to much higher WA ratio than the mininum ratio; if cmd and blk ratios are close, minimun WA is possible</a:t>
            </a:r>
          </a:p>
          <a:p>
            <a:pPr marL="548640" lvl="1" indent="-274320">
              <a:buChar char="•"/>
            </a:pPr>
            <a:r>
              <a:rPr lang="en-US" dirty="0"/>
              <a:t>High hit frequency usually means the necesity of write cache subject to hit recency</a:t>
            </a:r>
          </a:p>
          <a:p>
            <a:r>
              <a:rPr lang="en-US" dirty="0"/>
              <a:t>Updated blk ratio 0.010799&amp; Updated cmd ratio: freq 0.38577</a:t>
            </a:r>
          </a:p>
          <a:p>
            <a:r>
              <a:rPr lang="en-US" dirty="0"/>
              <a:t>The minimun amplification ratio is 1.0083, if only the updated blocks in one request are written to the new places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Timed Write Update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pic>
        <p:nvPicPr>
          <p:cNvPr id="4" name="Picture_1" descr="image-17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474328" y="1411762"/>
            <a:ext cx="4020400" cy="3015300"/>
          </a:xfrm>
          <a:prstGeom prst="rect">
            <a:avLst/>
          </a:prstGeom>
        </p:spPr>
      </p:pic>
      <p:pic>
        <p:nvPicPr>
          <p:cNvPr id="5" name="Picture_2" descr="image-17-5.png"/>
          <p:cNvPicPr>
            <a:picLocks noGrp="1" noChangeAspect="1"/>
          </p:cNvPicPr>
          <p:nvPr>
            <p:ph type="pic" idx="14"/>
          </p:nvPr>
        </p:nvPicPr>
        <p:blipFill>
          <a:blip r:embed="rId3" cstate="print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timed write update blk &amp; cmd ratio for write amplifcation (WA) &amp; update trend vs time</a:t>
            </a:r>
          </a:p>
          <a:p>
            <a:pPr marL="548640" lvl="1" indent="-274320">
              <a:buChar char="•"/>
            </a:pPr>
            <a:r>
              <a:rPr lang="en-US" dirty="0"/>
              <a:t>Higher cmd update ratio than blk ratio usually leads to much higher WA ratio than the mininum ratio; if cmd and blk ratios are close, minimun WA is possible</a:t>
            </a:r>
          </a:p>
          <a:p>
            <a:pPr marL="548640" lvl="1" indent="-274320">
              <a:buChar char="•"/>
            </a:pPr>
            <a:r>
              <a:rPr lang="en-US" dirty="0"/>
              <a:t>A linear line usually means a relatively steady update trend, i.e., the update is relatively constant for this workload</a:t>
            </a:r>
          </a:p>
          <a:p>
            <a:r>
              <a:rPr lang="en-US" dirty="0"/>
              <a:t>Updated blk ratio 0.0082321&amp; Updated cmd ratio: freq 0.38577</a:t>
            </a:r>
          </a:p>
          <a:p>
            <a:r>
              <a:rPr lang="en-US" dirty="0"/>
              <a:t>The minimun amplification ratio is 1.0083, if only the updated blocks in one request are written to the new places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Stack Distance (Write)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pic>
        <p:nvPicPr>
          <p:cNvPr id="4" name="Picture_main" descr="image-18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2008717" y="1377950"/>
            <a:ext cx="5082117" cy="3811588"/>
          </a:xfrm>
          <a:prstGeom prst="rect">
            <a:avLst/>
          </a:prstGeom>
        </p:spPr>
      </p:pic>
      <p:sp>
        <p:nvSpPr>
          <p:cNvPr id="5" name="Text_main"/>
          <p:cNvSpPr txBox="1">
            <a:spLocks noGrp="1"/>
          </p:cNvSpPr>
          <p:nvPr>
            <p:ph type="body" idx="12"/>
          </p:nvPr>
        </p:nvSpPr>
        <p:spPr>
          <a:noFill/>
        </p:spPr>
        <p:txBody>
          <a:bodyPr wrap="square" rtlCol="0"/>
          <a:lstStyle/>
          <a:p>
            <a:endParaRPr lang="en-US" dirty="0"/>
          </a:p>
          <a:p>
            <a:r>
              <a:rPr lang="en-US" dirty="0"/>
              <a:t>The top 5 partial hit frequency are 3070,2797,1725,1101,759, with stack distance 1,2,3,4,5,</a:t>
            </a:r>
          </a:p>
          <a:p>
            <a:r>
              <a:rPr lang="en-US" dirty="0"/>
              <a:t>The top 5 full hit frequency are 473,418,382,292,221, with stack distance 2,1,3,4,5,</a:t>
            </a:r>
          </a:p>
          <a:p>
            <a:r>
              <a:rPr lang="en-US" dirty="0"/>
              <a:t>The stack distances 2 is roughly 0.015434 seconds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Write Hit LBA &amp; Size Dist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pic>
        <p:nvPicPr>
          <p:cNvPr id="4" name="Picture_1" descr="image-19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474328" y="1411762"/>
            <a:ext cx="4020400" cy="3015300"/>
          </a:xfrm>
          <a:prstGeom prst="rect">
            <a:avLst/>
          </a:prstGeom>
        </p:spPr>
      </p:pic>
      <p:pic>
        <p:nvPicPr>
          <p:cNvPr id="5" name="Picture_2" descr="image-19-5.png"/>
          <p:cNvPicPr>
            <a:picLocks noGrp="1" noChangeAspect="1"/>
          </p:cNvPicPr>
          <p:nvPr>
            <p:ph type="pic" idx="14"/>
          </p:nvPr>
        </p:nvPicPr>
        <p:blipFill>
          <a:blip r:embed="rId3" cstate="print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hit frequency vs size/LBA distribution</a:t>
            </a:r>
          </a:p>
          <a:p>
            <a:r>
              <a:rPr lang="en-US" dirty="0"/>
              <a:t>The top 5 partial hit frequency are 4899,3875,2793,444,17, in the LBA range of [196899756,197824168),[199672992,200597404),[200597404,201521816),[198748580,199672992),[6470884,7395296),</a:t>
            </a:r>
          </a:p>
          <a:p>
            <a:r>
              <a:rPr lang="en-US" dirty="0"/>
              <a:t>The top 5 full hit frequency are 3122,32,10,9,7, in the LBA range of  [196899756,197824168),[0,924412),[146981508,147905920),[3697648,4622060),[2773236,3697648),</a:t>
            </a:r>
          </a:p>
          <a:p>
            <a:r>
              <a:rPr lang="en-US" dirty="0"/>
              <a:t>The top 5 partial hit frequency are 4159,3257,2421,985,426, with the block size 2910,244,36,5,0,</a:t>
            </a:r>
          </a:p>
          <a:p>
            <a:r>
              <a:rPr lang="en-US" dirty="0"/>
              <a:t>The top 5 full hit frequency are 136,16,144,24,32, with the block size  8,16,24,32,1,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Outline</a:t>
            </a:r>
          </a:p>
        </p:txBody>
      </p:sp>
      <p:sp>
        <p:nvSpPr>
          <p:cNvPr id="3" name="Text_main"/>
          <p:cNvSpPr txBox="1">
            <a:spLocks noGrp="1"/>
          </p:cNvSpPr>
          <p:nvPr>
            <p:ph idx="10"/>
          </p:nvPr>
        </p:nvSpPr>
        <p:spPr>
          <a:noFill/>
        </p:spPr>
        <p:txBody>
          <a:bodyPr wrap="square" rtlCol="0"/>
          <a:lstStyle/>
          <a:p>
            <a:r>
              <a:rPr lang="en-US" sz="2000" dirty="0"/>
              <a:t>Executive Summary</a:t>
            </a:r>
            <a:endParaRPr lang="en-US" dirty="0"/>
          </a:p>
          <a:p>
            <a:r>
              <a:rPr lang="en-US" sz="2000" dirty="0"/>
              <a:t>Analysis Results</a:t>
            </a:r>
            <a:endParaRPr lang="en-US" dirty="0"/>
          </a:p>
          <a:p>
            <a:r>
              <a:rPr lang="en-US" sz="2000" dirty="0"/>
              <a:t>Matlab Parser and Analyzer: Methods &amp; Definition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Stacked Write Update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pic>
        <p:nvPicPr>
          <p:cNvPr id="4" name="Picture_1" descr="image-20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474328" y="1411762"/>
            <a:ext cx="4020400" cy="3015300"/>
          </a:xfrm>
          <a:prstGeom prst="rect">
            <a:avLst/>
          </a:prstGeom>
        </p:spPr>
      </p:pic>
      <p:pic>
        <p:nvPicPr>
          <p:cNvPr id="5" name="Picture_2" descr="image-20-5.png"/>
          <p:cNvPicPr>
            <a:picLocks noGrp="1" noChangeAspect="1"/>
          </p:cNvPicPr>
          <p:nvPr>
            <p:ph type="pic" idx="14"/>
          </p:nvPr>
        </p:nvPicPr>
        <p:blipFill>
          <a:blip r:embed="rId3" cstate="print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reasonable distance range for cache allocation</a:t>
            </a:r>
          </a:p>
          <a:p>
            <a:r>
              <a:rPr lang="en-US" dirty="0"/>
              <a:t>The CDF rates of 0.2,0.4,0.6,0.8,0.9, are achieved at stack distance of</a:t>
            </a:r>
          </a:p>
          <a:p>
            <a:pPr marL="548640" lvl="1" indent="-274320">
              <a:buChar char="•"/>
            </a:pPr>
            <a:r>
              <a:rPr lang="en-US" dirty="0"/>
              <a:t>3,5,7,243,378, for full hit</a:t>
            </a:r>
          </a:p>
          <a:p>
            <a:pPr marL="548640" lvl="1" indent="-274320">
              <a:buChar char="•"/>
            </a:pPr>
            <a:r>
              <a:rPr lang="en-US" dirty="0"/>
              <a:t>2,3,4,7,10, for partial hit</a:t>
            </a:r>
          </a:p>
          <a:p>
            <a:pPr marL="548640" lvl="1" indent="-274320">
              <a:buChar char="•"/>
            </a:pPr>
            <a:r>
              <a:rPr lang="en-US" dirty="0"/>
              <a:t>2,3,5,8,14,for combined hit</a:t>
            </a:r>
          </a:p>
          <a:p>
            <a:r>
              <a:rPr lang="en-US" dirty="0"/>
              <a:t>To achieve the combined CDF rates of 0.2,0.4,0.6,0.8,0.9, at least 2,3,5,8,14,8233, blocks of write cache are required in ideal situations, respectively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Idle Time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Advanced Properties</a:t>
            </a:r>
          </a:p>
        </p:txBody>
      </p:sp>
      <p:pic>
        <p:nvPicPr>
          <p:cNvPr id="4" name="Picture_1" descr="image-21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id="5" name="Picture_2" descr="image-21-5.pn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id="6" name="Picture_3" descr="image-21-6.png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>
            <a:spLocks noGrp="1"/>
          </p:cNvSpPr>
          <p:nvPr>
            <p:ph type="body" idx="14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whether the (effective)idle time is enough for background activities</a:t>
            </a:r>
          </a:p>
          <a:p>
            <a:r>
              <a:rPr lang="en-US" dirty="0"/>
              <a:t>Total effective time=304.9191; maximum time=304.9192</a:t>
            </a:r>
          </a:p>
          <a:p>
            <a:r>
              <a:rPr lang="en-US" dirty="0"/>
              <a:t>Total effective idle time (&gt;0.1ms)=4.8878; Total idle time=35.0017</a:t>
            </a:r>
          </a:p>
          <a:p>
            <a:r>
              <a:rPr lang="en-US" dirty="0"/>
              <a:t>Total effective idle frequency (&gt;0.1ms)=4; Total idle frequency =1942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Summary of Trace Properties</a:t>
            </a:r>
          </a:p>
        </p:txBody>
      </p:sp>
      <p:sp>
        <p:nvSpPr>
          <p:cNvPr id="3" name="Text_main"/>
          <p:cNvSpPr txBox="1">
            <a:spLocks noGrp="1"/>
          </p:cNvSpPr>
          <p:nvPr>
            <p:ph idx="10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Read vs write</a:t>
            </a:r>
          </a:p>
          <a:p>
            <a:pPr marL="548640" lvl="1" indent="-274320">
              <a:buChar char="•"/>
            </a:pPr>
            <a:r>
              <a:rPr lang="en-US" dirty="0"/>
              <a:t>Dominiated write requests</a:t>
            </a:r>
          </a:p>
          <a:p>
            <a:pPr marL="548640" lvl="1" indent="-274320">
              <a:buChar char="•"/>
            </a:pPr>
            <a:r>
              <a:rPr lang="en-US" dirty="0"/>
              <a:t>R/W: cmd 1:14.0616; blks 1:995.0695</a:t>
            </a:r>
          </a:p>
          <a:p>
            <a:r>
              <a:rPr lang="en-US" dirty="0"/>
              <a:t>Sequence vs Randomness</a:t>
            </a:r>
          </a:p>
          <a:p>
            <a:pPr marL="548640" lvl="1" indent="-274320">
              <a:buChar char="•"/>
            </a:pPr>
            <a:r>
              <a:rPr lang="en-US" dirty="0"/>
              <a:t>Overall- Mode=0 with ratio= 0.24698 and sequence Relatively high  at QL=1; Higher rate possibly for long length than 128; Strong mixed streams detected</a:t>
            </a:r>
          </a:p>
          <a:p>
            <a:pPr marL="548640" lvl="1" indent="-274320">
              <a:buChar char="•"/>
            </a:pPr>
            <a:r>
              <a:rPr lang="en-US" dirty="0"/>
              <a:t>Write- Mode=0 with ratio= 0.20449 and sequence Relatively high  at QL=1; Higher rate possibly for long length than 128; Strong mixed streams detected</a:t>
            </a:r>
          </a:p>
          <a:p>
            <a:pPr marL="548640" lvl="1" indent="-274320">
              <a:buChar char="•"/>
            </a:pPr>
            <a:r>
              <a:rPr lang="en-US" dirty="0"/>
              <a:t>Read- Mode=0 with ratio= 0.062815 and sequence Very low  at QL=1; Higher rate possibly for long length than 128; Strong mixed streams detected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Summary of Trace Properties (cont)</a:t>
            </a:r>
          </a:p>
        </p:txBody>
      </p:sp>
      <p:sp>
        <p:nvSpPr>
          <p:cNvPr id="3" name="Text_main"/>
          <p:cNvSpPr txBox="1">
            <a:spLocks noGrp="1"/>
          </p:cNvSpPr>
          <p:nvPr>
            <p:ph idx="10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Write Update</a:t>
            </a:r>
          </a:p>
          <a:p>
            <a:pPr marL="548640" lvl="1" indent="-274320">
              <a:buChar char="•"/>
            </a:pPr>
            <a:r>
              <a:rPr lang="en-US" dirty="0"/>
              <a:t>Update blk ratio: freq 0.010799&amp; timed 0.0082321</a:t>
            </a:r>
          </a:p>
          <a:p>
            <a:pPr marL="548640" lvl="1" indent="-274320">
              <a:buChar char="•"/>
            </a:pPr>
            <a:r>
              <a:rPr lang="en-US" dirty="0"/>
              <a:t>Update cmd ratio: freq 0.38577&amp; timed 0.38577</a:t>
            </a:r>
          </a:p>
          <a:p>
            <a:r>
              <a:rPr lang="en-US" dirty="0"/>
              <a:t>Idle time</a:t>
            </a:r>
          </a:p>
          <a:p>
            <a:pPr marL="548640" lvl="1" indent="-274320">
              <a:buChar char="•"/>
            </a:pPr>
            <a:r>
              <a:rPr lang="en-US" dirty="0"/>
              <a:t>Total effective idle time (&gt;0.1ms)=4.8878; Total idle time=35.0017</a:t>
            </a:r>
          </a:p>
          <a:p>
            <a:pPr marL="548640" lvl="1" indent="-274320">
              <a:buChar char="•"/>
            </a:pPr>
            <a:r>
              <a:rPr lang="en-US" dirty="0"/>
              <a:t>Total effective idle frequency (&gt;0.1ms)=1942; Total idle frequency =1942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Text_main"/>
          <p:cNvSpPr txBox="1">
            <a:spLocks noGrp="1"/>
          </p:cNvSpPr>
          <p:nvPr>
            <p:ph type="body" idx="11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Trace Information</a:t>
            </a:r>
          </a:p>
          <a:p>
            <a:pPr marL="548640" lvl="1" indent="-274320">
              <a:buChar char="•"/>
            </a:pPr>
            <a:r>
              <a:rPr lang="en-US" dirty="0"/>
              <a:t>Maximum time = 304.919; effective time = 304.9189</a:t>
            </a:r>
          </a:p>
          <a:p>
            <a:r>
              <a:rPr lang="en-US" dirty="0"/>
              <a:t>Basic Statistics</a:t>
            </a:r>
          </a:p>
        </p:txBody>
      </p:sp>
      <p:graphicFrame>
        <p:nvGraphicFramePr>
          <p:cNvPr id="4" name="Table_main"/>
          <p:cNvGraphicFramePr>
            <a:graphicFrameLocks noGrp="1"/>
          </p:cNvGraphicFramePr>
          <p:nvPr>
            <p:ph type="tbl" idx="12"/>
          </p:nvPr>
        </p:nvGraphicFramePr>
        <p:xfrm>
          <a:off x="522288" y="3860416"/>
          <a:ext cx="8054975" cy="1944687"/>
        </p:xfrm>
        <a:graphic>
          <a:graphicData uri="http://schemas.openxmlformats.org/drawingml/2006/table">
            <a:tbl>
              <a:tblPr/>
              <a:tblGrid>
                <a:gridCol w="201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Cmd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39513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blk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23260216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23236864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blk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549.5881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588.0815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IOPS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138.8008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129.5853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TP (MBps)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37.2477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0.037395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37.2103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Request LBA Distribution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3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Basic Properties</a:t>
            </a:r>
          </a:p>
        </p:txBody>
      </p:sp>
      <p:pic>
        <p:nvPicPr>
          <p:cNvPr id="4" name="Picture_main" descr="image-6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2008717" y="1377950"/>
            <a:ext cx="5082117" cy="3811588"/>
          </a:xfrm>
          <a:prstGeom prst="rect">
            <a:avLst/>
          </a:prstGeom>
        </p:spPr>
      </p:pic>
      <p:sp>
        <p:nvSpPr>
          <p:cNvPr id="5" name="Text_main"/>
          <p:cNvSpPr txBox="1">
            <a:spLocks noGrp="1"/>
          </p:cNvSpPr>
          <p:nvPr>
            <p:ph type="body" idx="12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LBA vs Time can show the sequence and access range</a:t>
            </a:r>
          </a:p>
          <a:p>
            <a:r>
              <a:rPr lang="en-US" dirty="0"/>
              <a:t>Visually observe if read and write are in the same/similar range</a:t>
            </a:r>
          </a:p>
          <a:p>
            <a:r>
              <a:rPr lang="en-US" dirty="0"/>
              <a:t>Use a clustering method to find the access locality range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Estimated IOPS and Throughput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Basic Properties</a:t>
            </a:r>
          </a:p>
        </p:txBody>
      </p:sp>
      <p:pic>
        <p:nvPicPr>
          <p:cNvPr id="4" name="Picture_1" descr="image-7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id="5" name="Picture_2" descr="image-7-5.pn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id="6" name="Picture_3" descr="image-7-6.png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>
            <a:spLocks noGrp="1"/>
          </p:cNvSpPr>
          <p:nvPr>
            <p:ph type="body" idx="14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if burst and idleness exist</a:t>
            </a:r>
          </a:p>
          <a:p>
            <a:r>
              <a:rPr lang="en-US" dirty="0"/>
              <a:t>Bursts exist if there are peaks much higher than the average</a:t>
            </a:r>
          </a:p>
          <a:p>
            <a:r>
              <a:rPr lang="en-US" dirty="0"/>
              <a:t>Idleness exist if there are troughs much lower than the average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Estimated IOPS and Throughput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Basic Properties</a:t>
            </a:r>
          </a:p>
        </p:txBody>
      </p:sp>
      <p:pic>
        <p:nvPicPr>
          <p:cNvPr id="4" name="Picture_1" descr="image-8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id="5" name="Picture_2" descr="image-8-5.pn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id="6" name="Picture_3" descr="image-8-6.png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>
            <a:spLocks noGrp="1"/>
          </p:cNvSpPr>
          <p:nvPr>
            <p:ph type="body" idx="14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if burst and idleness exist</a:t>
            </a:r>
          </a:p>
          <a:p>
            <a:r>
              <a:rPr lang="en-US" dirty="0"/>
              <a:t>Bursts exist if there are peaks much higher than the average</a:t>
            </a:r>
          </a:p>
          <a:p>
            <a:r>
              <a:rPr lang="en-US" dirty="0"/>
              <a:t>Idleness exist if there are troughs much lower than the average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Size Distribution</a:t>
            </a:r>
          </a:p>
        </p:txBody>
      </p:sp>
      <p:sp>
        <p:nvSpPr>
          <p:cNvPr id="3" name="Text_sup"/>
          <p:cNvSpPr txBox="1">
            <a:spLocks noGrp="1"/>
          </p:cNvSpPr>
          <p:nvPr>
            <p:ph type="body" idx="15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Basic Properties</a:t>
            </a:r>
          </a:p>
        </p:txBody>
      </p:sp>
      <p:pic>
        <p:nvPicPr>
          <p:cNvPr id="4" name="Picture_1" descr="image-9-4.png"/>
          <p:cNvPicPr>
            <a:picLocks noGrp="1" noChangeAspect="1"/>
          </p:cNvPicPr>
          <p:nvPr>
            <p:ph type="pic" idx="11"/>
          </p:nvPr>
        </p:nvPicPr>
        <p:blipFill>
          <a:blip r:embed="rId2" cstate="print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id="5" name="Picture_2" descr="image-9-5.pn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id="6" name="Picture_3" descr="image-9-6.png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>
            <a:spLocks noGrp="1"/>
          </p:cNvSpPr>
          <p:nvPr>
            <p:ph type="body" idx="14"/>
          </p:nvPr>
        </p:nvSpPr>
        <p:spPr>
          <a:noFill/>
        </p:spPr>
        <p:txBody>
          <a:bodyPr wrap="square" rtlCol="0"/>
          <a:lstStyle/>
          <a:p>
            <a:r>
              <a:rPr lang="en-US" dirty="0"/>
              <a:t>Observe the large-size requests for sequence and small-size requests for randomness</a:t>
            </a:r>
          </a:p>
          <a:p>
            <a:r>
              <a:rPr lang="en-US" dirty="0"/>
              <a:t>The more large-size requests, the more sequetial in a sense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sc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1364</Words>
  <Application>Microsoft Office PowerPoint</Application>
  <PresentationFormat>On-screen Show (4:3)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Helvetica 45 Light</vt:lpstr>
      <vt:lpstr>HelveticaNeueLT Std Lt</vt:lpstr>
      <vt:lpstr>HelveticaNeueLT Std Med</vt:lpstr>
      <vt:lpstr>HelveticaNeueLT Std Thin</vt:lpstr>
      <vt:lpstr>HelveticaNeueLT Std UltLt</vt:lpstr>
      <vt:lpstr>Arial</vt:lpstr>
      <vt:lpstr>Calibri</vt:lpstr>
      <vt:lpstr>Wingdings</vt:lpstr>
      <vt:lpstr>WD_WhiteBkg_Template</vt:lpstr>
      <vt:lpstr>Workload Analysis</vt:lpstr>
      <vt:lpstr>Outline</vt:lpstr>
      <vt:lpstr>Summary of Trace Properties</vt:lpstr>
      <vt:lpstr>Summary of Trace Properties (cont)</vt:lpstr>
      <vt:lpstr>Basic Information</vt:lpstr>
      <vt:lpstr>Request LBA Distribution</vt:lpstr>
      <vt:lpstr>Estimated IOPS and Throughput</vt:lpstr>
      <vt:lpstr>Estimated IOPS and Throughput</vt:lpstr>
      <vt:lpstr>Size Distribution</vt:lpstr>
      <vt:lpstr>Size Distribution (cont)</vt:lpstr>
      <vt:lpstr>LBA-Size Distribution</vt:lpstr>
      <vt:lpstr>Queued Next Seek Distance</vt:lpstr>
      <vt:lpstr>Queued Next Seek Distance (cont)</vt:lpstr>
      <vt:lpstr>Sequential CMD Ratio</vt:lpstr>
      <vt:lpstr>Near Sequential CMD Ratio</vt:lpstr>
      <vt:lpstr>Frequented Write Update</vt:lpstr>
      <vt:lpstr>Timed Write Update</vt:lpstr>
      <vt:lpstr>Stack Distance (Write)</vt:lpstr>
      <vt:lpstr>Write Hit LBA &amp; Size Dist</vt:lpstr>
      <vt:lpstr>Stacked Write Update</vt:lpstr>
      <vt:lpstr>Idle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 Major Project Status 2013-03-28</dc:title>
  <dc:creator/>
  <cp:lastModifiedBy/>
  <cp:revision>4</cp:revision>
  <dcterms:created xsi:type="dcterms:W3CDTF">2013-01-17T22:03:42Z</dcterms:created>
  <dcterms:modified xsi:type="dcterms:W3CDTF">2018-02-10T13:45:17Z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tion">
    <vt:lpwstr/>
  </property>
  <property fmtid="{D5CDD505-2E9C-101B-9397-08002B2CF9AE}" pid="3" name="Preview">
    <vt:lpwstr/>
  </property>
</Properties>
</file>