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374" r:id="rId6"/>
    <p:sldId id="276" r:id="rId7"/>
    <p:sldId id="277" r:id="rId8"/>
    <p:sldId id="278" r:id="rId9"/>
    <p:sldId id="279" r:id="rId10"/>
    <p:sldId id="375" r:id="rId11"/>
    <p:sldId id="289" r:id="rId12"/>
    <p:sldId id="290" r:id="rId13"/>
    <p:sldId id="291" r:id="rId14"/>
    <p:sldId id="292" r:id="rId15"/>
    <p:sldId id="376" r:id="rId16"/>
    <p:sldId id="322" r:id="rId17"/>
    <p:sldId id="323" r:id="rId18"/>
    <p:sldId id="324" r:id="rId19"/>
    <p:sldId id="325" r:id="rId20"/>
    <p:sldId id="326" r:id="rId21"/>
    <p:sldId id="341" r:id="rId22"/>
    <p:sldId id="342" r:id="rId23"/>
    <p:sldId id="372" r:id="rId24"/>
    <p:sldId id="343" r:id="rId25"/>
    <p:sldId id="344" r:id="rId26"/>
    <p:sldId id="349" r:id="rId27"/>
    <p:sldId id="373" r:id="rId28"/>
    <p:sldId id="377" r:id="rId29"/>
    <p:sldId id="353" r:id="rId30"/>
    <p:sldId id="354" r:id="rId31"/>
    <p:sldId id="355" r:id="rId32"/>
    <p:sldId id="378" r:id="rId33"/>
    <p:sldId id="35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174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Build your own 2D Game Engine and Create Great Web Games using HTML5, JavaScript, and WebGL (2</a:t>
            </a:r>
            <a:r>
              <a:rPr lang="en-US" baseline="30000" dirty="0"/>
              <a:t>nd</a:t>
            </a:r>
            <a:r>
              <a:rPr lang="en-US" dirty="0"/>
              <a:t> Ed). Sung, Pavleas, Munson, and Pace, 2022.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/>
              <a:t>Ch 2</a:t>
            </a:r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18308" y="6356348"/>
            <a:ext cx="53884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Build your own 2D Game Engine, 2</a:t>
            </a:r>
            <a:r>
              <a:rPr lang="en-US" baseline="30000" dirty="0"/>
              <a:t>nd</a:t>
            </a:r>
            <a:r>
              <a:rPr lang="en-US" dirty="0"/>
              <a:t> Ed. Sung, Pavleas, Munson, and Pace, 2022.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Basics: HTML5, Drawing, and Source Code Organization</a:t>
            </a:r>
          </a:p>
        </p:txBody>
      </p:sp>
    </p:spTree>
    <p:extLst>
      <p:ext uri="{BB962C8B-B14F-4D97-AF65-F5344CB8AC3E}">
        <p14:creationId xmlns:p14="http://schemas.microsoft.com/office/powerpoint/2010/main" val="3779246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C7AF1-BB37-4A3F-9321-7D8BD94A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2.2: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65E1A-3D50-41A0-9C6A-C2B95E6A5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folder (for organization purpose)</a:t>
            </a:r>
          </a:p>
          <a:p>
            <a:r>
              <a:rPr lang="en-US" dirty="0"/>
              <a:t>Create new source code file: core.js</a:t>
            </a:r>
          </a:p>
          <a:p>
            <a:pPr lvl="1"/>
            <a:r>
              <a:rPr lang="en-US" dirty="0"/>
              <a:t>“let” to </a:t>
            </a:r>
            <a:r>
              <a:rPr lang="en-US" dirty="0" err="1"/>
              <a:t>declear</a:t>
            </a:r>
            <a:r>
              <a:rPr lang="en-US" dirty="0"/>
              <a:t> variables (within a module [a file])</a:t>
            </a:r>
          </a:p>
          <a:p>
            <a:pPr lvl="1"/>
            <a:r>
              <a:rPr lang="en-US" dirty="0"/>
              <a:t>Definition of functions</a:t>
            </a:r>
          </a:p>
          <a:p>
            <a:r>
              <a:rPr lang="en-US" dirty="0" err="1"/>
              <a:t>window.onload</a:t>
            </a:r>
            <a:r>
              <a:rPr lang="en-US" dirty="0"/>
              <a:t> = function() {}</a:t>
            </a:r>
          </a:p>
          <a:p>
            <a:pPr lvl="1"/>
            <a:r>
              <a:rPr lang="en-US" dirty="0"/>
              <a:t>Define what to do after loading for the page is done</a:t>
            </a:r>
          </a:p>
        </p:txBody>
      </p:sp>
    </p:spTree>
    <p:extLst>
      <p:ext uri="{BB962C8B-B14F-4D97-AF65-F5344CB8AC3E}">
        <p14:creationId xmlns:p14="http://schemas.microsoft.com/office/powerpoint/2010/main" val="121780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Elementary Drawing with </a:t>
            </a:r>
            <a:r>
              <a:rPr lang="en-US" dirty="0" err="1"/>
              <a:t>WebGL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Drawing with </a:t>
            </a:r>
            <a:r>
              <a:rPr lang="en-US" dirty="0" err="1"/>
              <a:t>WebGL</a:t>
            </a:r>
            <a:r>
              <a:rPr lang="en-US" dirty="0"/>
              <a:t> is non-trivial in general</a:t>
            </a:r>
          </a:p>
          <a:p>
            <a:r>
              <a:rPr lang="en-US" dirty="0"/>
              <a:t>Involves: </a:t>
            </a:r>
          </a:p>
          <a:p>
            <a:pPr lvl="1"/>
            <a:r>
              <a:rPr lang="en-US" dirty="0"/>
              <a:t>New processor (GPU)</a:t>
            </a:r>
          </a:p>
          <a:p>
            <a:pPr lvl="1"/>
            <a:r>
              <a:rPr lang="en-US" dirty="0"/>
              <a:t>New programming language: GLSL</a:t>
            </a:r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Define geometry</a:t>
            </a:r>
          </a:p>
          <a:p>
            <a:pPr lvl="1"/>
            <a:r>
              <a:rPr lang="en-US" dirty="0"/>
              <a:t>Load geometry (to GPU)</a:t>
            </a:r>
          </a:p>
          <a:p>
            <a:pPr lvl="1"/>
            <a:r>
              <a:rPr lang="en-US" dirty="0"/>
              <a:t>Define drawing program (in GLSL)</a:t>
            </a:r>
          </a:p>
          <a:p>
            <a:pPr lvl="1"/>
            <a:r>
              <a:rPr lang="en-US" dirty="0"/>
              <a:t>Load and compile drawing program (to GLSL)</a:t>
            </a:r>
          </a:p>
          <a:p>
            <a:pPr lvl="1"/>
            <a:r>
              <a:rPr lang="en-US" dirty="0"/>
              <a:t>Invoke drawing from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2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2.3: Draw One Square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4" y="1547813"/>
            <a:ext cx="5924551" cy="44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14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2.3: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548640" lvl="0" indent="-3429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HelveticaNeue-Roman"/>
                <a:ea typeface="Calibri" panose="020F0502020204030204" pitchFamily="34" charset="0"/>
                <a:cs typeface="Times New Roman" panose="02020603050405020304" pitchFamily="18" charset="0"/>
              </a:rPr>
              <a:t>To understand how to load geometric data to the GPU</a:t>
            </a:r>
          </a:p>
          <a:p>
            <a:pPr marL="342900" marR="548640" lvl="0" indent="-3429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HelveticaNeue-Roman"/>
                <a:ea typeface="Calibri" panose="020F0502020204030204" pitchFamily="34" charset="0"/>
                <a:cs typeface="Times New Roman" panose="02020603050405020304" pitchFamily="18" charset="0"/>
              </a:rPr>
              <a:t>To learn about simple GLSL </a:t>
            </a:r>
            <a:r>
              <a:rPr lang="en-US" dirty="0" err="1">
                <a:latin typeface="HelveticaNeue-Roman"/>
                <a:ea typeface="Calibri" panose="020F0502020204030204" pitchFamily="34" charset="0"/>
                <a:cs typeface="Times New Roman" panose="02020603050405020304" pitchFamily="18" charset="0"/>
              </a:rPr>
              <a:t>shaders</a:t>
            </a:r>
            <a:r>
              <a:rPr lang="en-US" dirty="0">
                <a:latin typeface="HelveticaNeue-Roman"/>
                <a:ea typeface="Calibri" panose="020F0502020204030204" pitchFamily="34" charset="0"/>
                <a:cs typeface="Times New Roman" panose="02020603050405020304" pitchFamily="18" charset="0"/>
              </a:rPr>
              <a:t> for drawing with </a:t>
            </a:r>
            <a:r>
              <a:rPr lang="en-US" dirty="0" err="1">
                <a:latin typeface="HelveticaNeue-Roman"/>
                <a:ea typeface="Calibri" panose="020F0502020204030204" pitchFamily="34" charset="0"/>
                <a:cs typeface="Times New Roman" panose="02020603050405020304" pitchFamily="18" charset="0"/>
              </a:rPr>
              <a:t>WebGL</a:t>
            </a:r>
            <a:endParaRPr lang="en-US" dirty="0">
              <a:latin typeface="HelveticaNeue-Roma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548640" lvl="0" indent="-3429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HelveticaNeue-Roman"/>
                <a:ea typeface="Calibri" panose="020F0502020204030204" pitchFamily="34" charset="0"/>
                <a:cs typeface="Times New Roman" panose="02020603050405020304" pitchFamily="18" charset="0"/>
              </a:rPr>
              <a:t>To learn how to compile and load </a:t>
            </a:r>
            <a:r>
              <a:rPr lang="en-US" dirty="0" err="1">
                <a:latin typeface="HelveticaNeue-Roman"/>
                <a:ea typeface="Calibri" panose="020F0502020204030204" pitchFamily="34" charset="0"/>
                <a:cs typeface="Times New Roman" panose="02020603050405020304" pitchFamily="18" charset="0"/>
              </a:rPr>
              <a:t>shaders</a:t>
            </a:r>
            <a:r>
              <a:rPr lang="en-US" dirty="0">
                <a:latin typeface="HelveticaNeue-Roman"/>
                <a:ea typeface="Calibri" panose="020F0502020204030204" pitchFamily="34" charset="0"/>
                <a:cs typeface="Times New Roman" panose="02020603050405020304" pitchFamily="18" charset="0"/>
              </a:rPr>
              <a:t> to the GPU</a:t>
            </a:r>
          </a:p>
          <a:p>
            <a:pPr marL="342900" marR="548640" lvl="0" indent="-3429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HelveticaNeue-Roman"/>
                <a:ea typeface="Calibri" panose="020F0502020204030204" pitchFamily="34" charset="0"/>
                <a:cs typeface="Times New Roman" panose="02020603050405020304" pitchFamily="18" charset="0"/>
              </a:rPr>
              <a:t>To understand the steps to draw with </a:t>
            </a:r>
            <a:r>
              <a:rPr lang="en-US" dirty="0" err="1">
                <a:latin typeface="HelveticaNeue-Roman"/>
                <a:ea typeface="Calibri" panose="020F0502020204030204" pitchFamily="34" charset="0"/>
                <a:cs typeface="Times New Roman" panose="02020603050405020304" pitchFamily="18" charset="0"/>
              </a:rPr>
              <a:t>WebGL</a:t>
            </a:r>
            <a:endParaRPr lang="en-US" dirty="0">
              <a:latin typeface="HelveticaNeue-Roman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052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2.3: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Define and load geometry (to GPU)</a:t>
            </a:r>
          </a:p>
          <a:p>
            <a:pPr lvl="1"/>
            <a:r>
              <a:rPr lang="en-US" dirty="0"/>
              <a:t>vertex_buffer.js</a:t>
            </a:r>
          </a:p>
          <a:p>
            <a:pPr lvl="1"/>
            <a:r>
              <a:rPr lang="en-US" dirty="0"/>
              <a:t>NOTE: </a:t>
            </a:r>
            <a:r>
              <a:rPr lang="en-US" b="1" dirty="0"/>
              <a:t>export </a:t>
            </a:r>
            <a:r>
              <a:rPr lang="en-US" dirty="0"/>
              <a:t>statement</a:t>
            </a:r>
            <a:endParaRPr lang="en-US" b="1" dirty="0"/>
          </a:p>
          <a:p>
            <a:r>
              <a:rPr lang="en-US" dirty="0"/>
              <a:t>Define drawing program (in GLSL)</a:t>
            </a:r>
          </a:p>
          <a:p>
            <a:pPr lvl="1"/>
            <a:r>
              <a:rPr lang="en-US" dirty="0"/>
              <a:t>index.html (for now)</a:t>
            </a:r>
          </a:p>
          <a:p>
            <a:r>
              <a:rPr lang="en-US" dirty="0"/>
              <a:t>Load, Compile, Link, drawing program (to GLSL)</a:t>
            </a:r>
          </a:p>
          <a:p>
            <a:pPr lvl="1"/>
            <a:r>
              <a:rPr lang="en-US" dirty="0"/>
              <a:t>Bind drawing program with geometry</a:t>
            </a:r>
          </a:p>
          <a:p>
            <a:pPr lvl="1"/>
            <a:r>
              <a:rPr lang="en-US" dirty="0"/>
              <a:t>shader_support.js</a:t>
            </a:r>
          </a:p>
          <a:p>
            <a:r>
              <a:rPr lang="en-US" dirty="0"/>
              <a:t>Invoke drawing from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core.js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907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8659-FD1E-4525-89B9-9461B2736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2.3: Details of CPU and GPU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DE8FF-6796-44A7-B7A2-C993BEAFB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</a:t>
            </a:r>
          </a:p>
          <a:p>
            <a:pPr lvl="1"/>
            <a:r>
              <a:rPr lang="en-US" dirty="0"/>
              <a:t>Chap2-EX2.3.pptx</a:t>
            </a:r>
          </a:p>
        </p:txBody>
      </p:sp>
    </p:spTree>
    <p:extLst>
      <p:ext uri="{BB962C8B-B14F-4D97-AF65-F5344CB8AC3E}">
        <p14:creationId xmlns:p14="http://schemas.microsoft.com/office/powerpoint/2010/main" val="1164995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2.3: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NOT a square:</a:t>
            </a:r>
          </a:p>
          <a:p>
            <a:pPr lvl="1"/>
            <a:r>
              <a:rPr lang="en-US" dirty="0"/>
              <a:t>The default Normalized Device Coordinate (NDC)</a:t>
            </a:r>
          </a:p>
          <a:p>
            <a:pPr lvl="2"/>
            <a:r>
              <a:rPr lang="en-US" dirty="0"/>
              <a:t>(-1, -1) to (1, 1)</a:t>
            </a:r>
          </a:p>
          <a:p>
            <a:pPr lvl="1"/>
            <a:r>
              <a:rPr lang="en-US" dirty="0"/>
              <a:t>Square space mapped to non-square drawing area</a:t>
            </a:r>
          </a:p>
          <a:p>
            <a:pPr lvl="2"/>
            <a:r>
              <a:rPr lang="en-US" dirty="0"/>
              <a:t>640x480 canvas area</a:t>
            </a:r>
          </a:p>
          <a:p>
            <a:r>
              <a:rPr lang="en-US" dirty="0"/>
              <a:t>How to change color of the square?</a:t>
            </a:r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Many global variables scattered in different files (is this a problem?)</a:t>
            </a:r>
          </a:p>
          <a:p>
            <a:pPr lvl="2"/>
            <a:r>
              <a:rPr lang="en-US" dirty="0"/>
              <a:t>Fix in the next example</a:t>
            </a:r>
          </a:p>
          <a:p>
            <a:pPr lvl="1"/>
            <a:r>
              <a:rPr lang="en-US" dirty="0"/>
              <a:t>How to draw more than one square?</a:t>
            </a:r>
          </a:p>
          <a:p>
            <a:pPr lvl="2"/>
            <a:r>
              <a:rPr lang="en-US" dirty="0"/>
              <a:t>Fix in the next chapter!</a:t>
            </a:r>
          </a:p>
        </p:txBody>
      </p:sp>
    </p:spTree>
    <p:extLst>
      <p:ext uri="{BB962C8B-B14F-4D97-AF65-F5344CB8AC3E}">
        <p14:creationId xmlns:p14="http://schemas.microsoft.com/office/powerpoint/2010/main" val="737320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2.4: JavaScript Objects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one square project: </a:t>
            </a:r>
          </a:p>
          <a:p>
            <a:pPr lvl="1"/>
            <a:r>
              <a:rPr lang="en-US" dirty="0"/>
              <a:t>Functional decomposition</a:t>
            </a:r>
          </a:p>
          <a:p>
            <a:pPr lvl="1"/>
            <a:r>
              <a:rPr lang="en-US" dirty="0"/>
              <a:t>Procedural programming</a:t>
            </a:r>
          </a:p>
          <a:p>
            <a:pPr lvl="2"/>
            <a:r>
              <a:rPr lang="en-US" dirty="0"/>
              <a:t>Define procedures/functions to support the logic flow</a:t>
            </a:r>
          </a:p>
          <a:p>
            <a:pPr lvl="2"/>
            <a:r>
              <a:rPr lang="en-US" dirty="0"/>
              <a:t>Well-structured, easy to understand</a:t>
            </a:r>
          </a:p>
          <a:p>
            <a:pPr lvl="2"/>
            <a:r>
              <a:rPr lang="en-US" dirty="0"/>
              <a:t>Does not support hiding of information or increase in complexity</a:t>
            </a:r>
          </a:p>
          <a:p>
            <a:r>
              <a:rPr lang="en-US" dirty="0"/>
              <a:t>This project:</a:t>
            </a:r>
          </a:p>
          <a:p>
            <a:pPr lvl="1"/>
            <a:r>
              <a:rPr lang="en-US" dirty="0"/>
              <a:t>Object-oriented analysis and programming</a:t>
            </a:r>
          </a:p>
          <a:p>
            <a:pPr lvl="2"/>
            <a:r>
              <a:rPr lang="en-US" dirty="0"/>
              <a:t>Isolates and hides details</a:t>
            </a:r>
          </a:p>
          <a:p>
            <a:pPr lvl="2"/>
            <a:r>
              <a:rPr lang="en-US" dirty="0"/>
              <a:t>Support: manageability and expandability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83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2.4: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separate the game engine from the game logic code</a:t>
            </a:r>
          </a:p>
          <a:p>
            <a:pPr lvl="0"/>
            <a:r>
              <a:rPr lang="en-US" dirty="0"/>
              <a:t>To demonstrate the implementation of a Singleton-like object based on the JavaScript Module pattern</a:t>
            </a:r>
          </a:p>
          <a:p>
            <a:pPr lvl="0"/>
            <a:r>
              <a:rPr lang="en-US" dirty="0"/>
              <a:t>To understand how to build abstractions with JavaScript objects</a:t>
            </a:r>
          </a:p>
        </p:txBody>
      </p:sp>
    </p:spTree>
    <p:extLst>
      <p:ext uri="{BB962C8B-B14F-4D97-AF65-F5344CB8AC3E}">
        <p14:creationId xmlns:p14="http://schemas.microsoft.com/office/powerpoint/2010/main" val="2066300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folder to organize source code</a:t>
            </a:r>
          </a:p>
          <a:p>
            <a:r>
              <a:rPr lang="en-US" dirty="0"/>
              <a:t>Separate game engine into</a:t>
            </a:r>
          </a:p>
          <a:p>
            <a:pPr lvl="1"/>
            <a:r>
              <a:rPr lang="en-US" b="1" dirty="0"/>
              <a:t>core</a:t>
            </a:r>
            <a:r>
              <a:rPr lang="en-US" dirty="0"/>
              <a:t>, </a:t>
            </a:r>
            <a:r>
              <a:rPr lang="en-US" b="1" dirty="0" err="1"/>
              <a:t>vertex_buffer</a:t>
            </a:r>
            <a:r>
              <a:rPr lang="en-US" dirty="0"/>
              <a:t>, and </a:t>
            </a:r>
            <a:r>
              <a:rPr lang="en-US" b="1" dirty="0" err="1"/>
              <a:t>simple_shader</a:t>
            </a:r>
            <a:endParaRPr lang="en-US" b="1" dirty="0"/>
          </a:p>
          <a:p>
            <a:r>
              <a:rPr lang="en-US" dirty="0"/>
              <a:t>Define “user” code </a:t>
            </a:r>
          </a:p>
          <a:p>
            <a:pPr lvl="1"/>
            <a:r>
              <a:rPr lang="en-US" dirty="0"/>
              <a:t>User of </a:t>
            </a:r>
            <a:r>
              <a:rPr lang="en-US" dirty="0" err="1"/>
              <a:t>GameEngine</a:t>
            </a:r>
            <a:r>
              <a:rPr lang="en-US" dirty="0"/>
              <a:t> (in </a:t>
            </a:r>
            <a:r>
              <a:rPr lang="en-US" dirty="0" err="1"/>
              <a:t>my_game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413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Chapter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Simple drawing with </a:t>
            </a:r>
            <a:r>
              <a:rPr lang="en-US" dirty="0" err="1"/>
              <a:t>WebGL</a:t>
            </a:r>
            <a:r>
              <a:rPr lang="en-US" dirty="0"/>
              <a:t>: constant color square</a:t>
            </a:r>
          </a:p>
          <a:p>
            <a:pPr lvl="1"/>
            <a:r>
              <a:rPr lang="en-US" dirty="0"/>
              <a:t>Variable types: attribute and uniform</a:t>
            </a:r>
          </a:p>
          <a:p>
            <a:pPr lvl="1"/>
            <a:r>
              <a:rPr lang="en-US" dirty="0"/>
              <a:t>Pre-defined variables</a:t>
            </a:r>
          </a:p>
          <a:p>
            <a:pPr lvl="0"/>
            <a:r>
              <a:rPr lang="en-US" dirty="0"/>
              <a:t>Source code files and organization</a:t>
            </a:r>
          </a:p>
          <a:p>
            <a:pPr lvl="1"/>
            <a:r>
              <a:rPr lang="en-US" dirty="0"/>
              <a:t>Approaches to organize: </a:t>
            </a:r>
          </a:p>
          <a:p>
            <a:pPr lvl="2"/>
            <a:r>
              <a:rPr lang="en-US" dirty="0"/>
              <a:t>Appreciation  for proper abstraction</a:t>
            </a:r>
          </a:p>
          <a:p>
            <a:pPr lvl="2"/>
            <a:r>
              <a:rPr lang="en-US" dirty="0"/>
              <a:t>Approaches to organize source</a:t>
            </a:r>
          </a:p>
          <a:p>
            <a:pPr lvl="2"/>
            <a:r>
              <a:rPr lang="en-US" dirty="0"/>
              <a:t>Support for growth in complexity</a:t>
            </a:r>
          </a:p>
          <a:p>
            <a:pPr lvl="0"/>
            <a:r>
              <a:rPr lang="en-US" dirty="0"/>
              <a:t>Infrastructure for game engine core</a:t>
            </a:r>
          </a:p>
          <a:p>
            <a:pPr lvl="1"/>
            <a:r>
              <a:rPr lang="en-US" dirty="0"/>
              <a:t>Singleton </a:t>
            </a:r>
          </a:p>
          <a:p>
            <a:pPr lvl="1"/>
            <a:r>
              <a:rPr lang="en-US" dirty="0"/>
              <a:t>User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22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2.4: Folder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code folders:</a:t>
            </a:r>
          </a:p>
          <a:p>
            <a:pPr lvl="1"/>
            <a:r>
              <a:rPr lang="en-US" dirty="0"/>
              <a:t>engine: source code to the game engine</a:t>
            </a:r>
          </a:p>
          <a:p>
            <a:pPr lvl="2"/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b="1" i="1" dirty="0"/>
              <a:t>module </a:t>
            </a:r>
            <a:r>
              <a:rPr lang="en-US" dirty="0"/>
              <a:t>vs </a:t>
            </a:r>
            <a:r>
              <a:rPr lang="en-US" b="1" i="1" dirty="0"/>
              <a:t>class</a:t>
            </a:r>
          </a:p>
          <a:p>
            <a:pPr lvl="2"/>
            <a:r>
              <a:rPr lang="en-US" b="1" i="1" dirty="0"/>
              <a:t>module: </a:t>
            </a:r>
            <a:r>
              <a:rPr lang="en-US" dirty="0"/>
              <a:t>when only one instance is ever needed</a:t>
            </a:r>
          </a:p>
          <a:p>
            <a:pPr lvl="2"/>
            <a:r>
              <a:rPr lang="en-US" b="1" i="1" dirty="0"/>
              <a:t>class</a:t>
            </a:r>
            <a:r>
              <a:rPr lang="en-US" b="1" dirty="0"/>
              <a:t>: </a:t>
            </a:r>
            <a:r>
              <a:rPr lang="en-US" dirty="0"/>
              <a:t>for many instances and specialization (subclasses)</a:t>
            </a:r>
          </a:p>
          <a:p>
            <a:pPr lvl="1"/>
            <a:r>
              <a:rPr lang="en-US" dirty="0" err="1"/>
              <a:t>My_game</a:t>
            </a:r>
            <a:r>
              <a:rPr lang="en-US" dirty="0"/>
              <a:t>: user code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78F1FD-9B1A-4A23-B1E9-0163A0597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707" y="831963"/>
            <a:ext cx="3467100" cy="4238625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EA93443-04C6-4E09-9F07-ED2C72586FB6}"/>
              </a:ext>
            </a:extLst>
          </p:cNvPr>
          <p:cNvSpPr/>
          <p:nvPr/>
        </p:nvSpPr>
        <p:spPr>
          <a:xfrm>
            <a:off x="8521472" y="1690688"/>
            <a:ext cx="2682897" cy="2669185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57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2.4: 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2664"/>
            <a:ext cx="10515600" cy="4351338"/>
          </a:xfrm>
        </p:spPr>
        <p:txBody>
          <a:bodyPr/>
          <a:lstStyle/>
          <a:p>
            <a:r>
              <a:rPr lang="en-US" dirty="0"/>
              <a:t>Organization:</a:t>
            </a:r>
          </a:p>
          <a:p>
            <a:pPr lvl="1"/>
            <a:r>
              <a:rPr lang="en-US" dirty="0"/>
              <a:t>engine: Source code to game engine</a:t>
            </a:r>
          </a:p>
          <a:p>
            <a:pPr lvl="2"/>
            <a:r>
              <a:rPr lang="en-US" dirty="0"/>
              <a:t>core.js: </a:t>
            </a:r>
          </a:p>
          <a:p>
            <a:pPr lvl="3"/>
            <a:r>
              <a:rPr lang="en-US" dirty="0"/>
              <a:t>core of engine</a:t>
            </a:r>
          </a:p>
          <a:p>
            <a:pPr lvl="2"/>
            <a:r>
              <a:rPr lang="en-US" dirty="0"/>
              <a:t>vertex_buffer.js: </a:t>
            </a:r>
          </a:p>
          <a:p>
            <a:pPr lvl="3"/>
            <a:r>
              <a:rPr lang="en-US" dirty="0"/>
              <a:t>unit square buffer</a:t>
            </a:r>
          </a:p>
          <a:p>
            <a:pPr lvl="2"/>
            <a:r>
              <a:rPr lang="en-US" dirty="0"/>
              <a:t>simple_shader.js: </a:t>
            </a:r>
          </a:p>
          <a:p>
            <a:pPr lvl="3"/>
            <a:r>
              <a:rPr lang="en-US" dirty="0"/>
              <a:t>the </a:t>
            </a:r>
            <a:r>
              <a:rPr lang="en-US" dirty="0" err="1"/>
              <a:t>shader</a:t>
            </a:r>
            <a:r>
              <a:rPr lang="en-US" dirty="0"/>
              <a:t> that supports drawing</a:t>
            </a:r>
          </a:p>
          <a:p>
            <a:pPr lvl="1"/>
            <a:r>
              <a:rPr lang="en-US" dirty="0" err="1"/>
              <a:t>my_game</a:t>
            </a:r>
            <a:r>
              <a:rPr lang="en-US" dirty="0"/>
              <a:t>: Client code</a:t>
            </a:r>
          </a:p>
          <a:p>
            <a:pPr lvl="2"/>
            <a:r>
              <a:rPr lang="en-US" dirty="0"/>
              <a:t>Invocation from </a:t>
            </a:r>
            <a:r>
              <a:rPr lang="en-US" dirty="0" err="1"/>
              <a:t>window.onload</a:t>
            </a:r>
            <a:endParaRPr lang="en-US" dirty="0"/>
          </a:p>
          <a:p>
            <a:pPr lvl="1"/>
            <a:r>
              <a:rPr lang="en-US" dirty="0"/>
              <a:t>Note: statements</a:t>
            </a:r>
          </a:p>
          <a:p>
            <a:pPr lvl="2"/>
            <a:r>
              <a:rPr lang="en-US" b="1" dirty="0"/>
              <a:t>export</a:t>
            </a:r>
            <a:r>
              <a:rPr lang="en-US" dirty="0"/>
              <a:t>  and  </a:t>
            </a:r>
            <a:r>
              <a:rPr lang="en-US" b="1" dirty="0"/>
              <a:t>import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C06BA8-0A89-4C75-A09B-E8002EE2B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357" y="807522"/>
            <a:ext cx="5038023" cy="495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05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2.5: Separating GLSL </a:t>
            </a:r>
            <a:r>
              <a:rPr lang="en-US" dirty="0" err="1"/>
              <a:t>shader</a:t>
            </a:r>
            <a:r>
              <a:rPr lang="en-US" dirty="0"/>
              <a:t> 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Recall: GLSL </a:t>
            </a:r>
            <a:r>
              <a:rPr lang="en-US" dirty="0" err="1"/>
              <a:t>shaders</a:t>
            </a:r>
            <a:r>
              <a:rPr lang="en-US" dirty="0"/>
              <a:t> are defined in </a:t>
            </a:r>
            <a:r>
              <a:rPr lang="en-US" b="1" dirty="0"/>
              <a:t>index.html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32CDF6-BFF7-4C7B-987B-4958314A3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540" y="2312964"/>
            <a:ext cx="7922511" cy="381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58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2.5: Separating GLSL </a:t>
            </a:r>
            <a:r>
              <a:rPr lang="en-US" dirty="0" err="1"/>
              <a:t>shader</a:t>
            </a:r>
            <a:r>
              <a:rPr lang="en-US" dirty="0"/>
              <a:t> 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Recall: GLSL </a:t>
            </a:r>
            <a:r>
              <a:rPr lang="en-US" dirty="0" err="1"/>
              <a:t>shaders</a:t>
            </a:r>
            <a:r>
              <a:rPr lang="en-US" dirty="0"/>
              <a:t> are defined in </a:t>
            </a:r>
            <a:r>
              <a:rPr lang="en-US" b="1" dirty="0"/>
              <a:t>index.html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32CDF6-BFF7-4C7B-987B-4958314A3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540" y="2312964"/>
            <a:ext cx="7922511" cy="3819218"/>
          </a:xfrm>
          <a:prstGeom prst="rect">
            <a:avLst/>
          </a:prstGeom>
        </p:spPr>
      </p:pic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919D2146-2A5C-4CE8-902E-169CBAD9B7DE}"/>
              </a:ext>
            </a:extLst>
          </p:cNvPr>
          <p:cNvSpPr/>
          <p:nvPr/>
        </p:nvSpPr>
        <p:spPr>
          <a:xfrm>
            <a:off x="1995055" y="4387931"/>
            <a:ext cx="6691743" cy="659081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C8029CB5-D8BE-44CA-A191-B68C47D89E44}"/>
              </a:ext>
            </a:extLst>
          </p:cNvPr>
          <p:cNvSpPr/>
          <p:nvPr/>
        </p:nvSpPr>
        <p:spPr>
          <a:xfrm>
            <a:off x="2079032" y="5237017"/>
            <a:ext cx="6607767" cy="522515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06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2.5: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separate the GLSL </a:t>
            </a:r>
            <a:r>
              <a:rPr lang="en-US" dirty="0" err="1"/>
              <a:t>shaders</a:t>
            </a:r>
            <a:r>
              <a:rPr lang="en-US" dirty="0"/>
              <a:t> from the HTML source code</a:t>
            </a:r>
          </a:p>
          <a:p>
            <a:pPr lvl="0"/>
            <a:r>
              <a:rPr lang="en-US" dirty="0"/>
              <a:t>To demonstrate how to load the </a:t>
            </a:r>
            <a:r>
              <a:rPr lang="en-US" dirty="0" err="1"/>
              <a:t>shader</a:t>
            </a:r>
            <a:r>
              <a:rPr lang="en-US" dirty="0"/>
              <a:t> source files during runtime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678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2.5: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Creare</a:t>
            </a:r>
            <a:r>
              <a:rPr lang="en-US" dirty="0"/>
              <a:t> a new folder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8B6E1C-6619-42B5-93DA-3B69B2331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165" y="765093"/>
            <a:ext cx="33242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22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603E1AA-5070-4457-9288-2574E5211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165" y="765093"/>
            <a:ext cx="3324225" cy="3867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2.5: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Creare</a:t>
            </a:r>
            <a:r>
              <a:rPr lang="en-US" dirty="0"/>
              <a:t> a new folder</a:t>
            </a:r>
          </a:p>
          <a:p>
            <a:pPr lvl="1"/>
            <a:r>
              <a:rPr lang="en-US" dirty="0" err="1"/>
              <a:t>GLSLShader</a:t>
            </a:r>
            <a:endParaRPr lang="en-US" dirty="0"/>
          </a:p>
          <a:p>
            <a:r>
              <a:rPr lang="en-US" dirty="0"/>
              <a:t>Storing GLSL </a:t>
            </a:r>
            <a:r>
              <a:rPr lang="en-US" dirty="0" err="1"/>
              <a:t>shaders</a:t>
            </a:r>
            <a:endParaRPr lang="en-US" dirty="0"/>
          </a:p>
          <a:p>
            <a:pPr lvl="1"/>
            <a:r>
              <a:rPr lang="en-US" dirty="0"/>
              <a:t>Our own </a:t>
            </a:r>
            <a:r>
              <a:rPr lang="en-US" dirty="0" err="1"/>
              <a:t>convension</a:t>
            </a:r>
            <a:endParaRPr lang="en-US" dirty="0"/>
          </a:p>
          <a:p>
            <a:pPr lvl="2"/>
            <a:r>
              <a:rPr lang="en-US" dirty="0" err="1"/>
              <a:t>simple_vs</a:t>
            </a:r>
            <a:endParaRPr lang="en-US" dirty="0"/>
          </a:p>
          <a:p>
            <a:pPr lvl="2"/>
            <a:r>
              <a:rPr lang="en-US" dirty="0" err="1"/>
              <a:t>white_fs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602962" y="2090656"/>
            <a:ext cx="2858723" cy="138202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32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603E1AA-5070-4457-9288-2574E5211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165" y="765093"/>
            <a:ext cx="3324225" cy="3867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2.5: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Creare</a:t>
            </a:r>
            <a:r>
              <a:rPr lang="en-US" dirty="0"/>
              <a:t> a new folder</a:t>
            </a:r>
          </a:p>
          <a:p>
            <a:pPr lvl="1"/>
            <a:r>
              <a:rPr lang="en-US" dirty="0" err="1"/>
              <a:t>GLSLShader</a:t>
            </a:r>
            <a:endParaRPr lang="en-US" dirty="0"/>
          </a:p>
          <a:p>
            <a:r>
              <a:rPr lang="en-US" dirty="0"/>
              <a:t>Storing GLSL </a:t>
            </a:r>
            <a:r>
              <a:rPr lang="en-US" dirty="0" err="1"/>
              <a:t>shaders</a:t>
            </a:r>
            <a:endParaRPr lang="en-US" dirty="0"/>
          </a:p>
          <a:p>
            <a:pPr lvl="1"/>
            <a:r>
              <a:rPr lang="en-US" dirty="0"/>
              <a:t>Our own </a:t>
            </a:r>
            <a:r>
              <a:rPr lang="en-US" dirty="0" err="1"/>
              <a:t>convension</a:t>
            </a:r>
            <a:endParaRPr lang="en-US" dirty="0"/>
          </a:p>
          <a:p>
            <a:pPr lvl="2"/>
            <a:r>
              <a:rPr lang="en-US" dirty="0" err="1"/>
              <a:t>simple_vs</a:t>
            </a:r>
            <a:endParaRPr lang="en-US" dirty="0"/>
          </a:p>
          <a:p>
            <a:pPr lvl="2"/>
            <a:r>
              <a:rPr lang="en-US" dirty="0" err="1"/>
              <a:t>white_fs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602962" y="2090656"/>
            <a:ext cx="2858723" cy="138202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202081B9-B74B-41A4-AC92-9A126DC770C1}"/>
              </a:ext>
            </a:extLst>
          </p:cNvPr>
          <p:cNvSpPr/>
          <p:nvPr/>
        </p:nvSpPr>
        <p:spPr>
          <a:xfrm>
            <a:off x="374611" y="4272075"/>
            <a:ext cx="5080554" cy="20398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/>
              <a:t>Convention: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vs: for Vertex Shader: </a:t>
            </a:r>
            <a:r>
              <a:rPr lang="en-US" dirty="0" err="1"/>
              <a:t>simple_vs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fs: for Fragment </a:t>
            </a:r>
            <a:r>
              <a:rPr lang="en-US" dirty="0" err="1"/>
              <a:t>Shaders:white_fs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90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09B7-49BB-40F0-9A57-06E3652BE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2.5: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B07FF-4B92-4413-8FF4-910CDEEE7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Shader source code files: in </a:t>
            </a:r>
            <a:r>
              <a:rPr lang="en-US" b="1" i="1" dirty="0" err="1"/>
              <a:t>glsl_shaders</a:t>
            </a:r>
            <a:r>
              <a:rPr lang="en-US" dirty="0"/>
              <a:t> folder</a:t>
            </a:r>
          </a:p>
          <a:p>
            <a:r>
              <a:rPr lang="en-US" dirty="0"/>
              <a:t>simple_shader.js</a:t>
            </a:r>
          </a:p>
          <a:p>
            <a:pPr lvl="1"/>
            <a:r>
              <a:rPr lang="en-US" dirty="0"/>
              <a:t>Loading of the source code files during </a:t>
            </a:r>
            <a:r>
              <a:rPr lang="en-US" dirty="0" err="1"/>
              <a:t>consturction</a:t>
            </a:r>
            <a:endParaRPr lang="en-US" dirty="0"/>
          </a:p>
          <a:p>
            <a:pPr lvl="1"/>
            <a:r>
              <a:rPr lang="en-US" dirty="0"/>
              <a:t>SimpleShader::</a:t>
            </a:r>
            <a:r>
              <a:rPr lang="en-US" dirty="0" err="1"/>
              <a:t>loadAndCompileShader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HTTP.get</a:t>
            </a:r>
            <a:r>
              <a:rPr lang="en-US" dirty="0"/>
              <a:t>:  synchronous loading</a:t>
            </a:r>
          </a:p>
          <a:p>
            <a:pPr lvl="2"/>
            <a:r>
              <a:rPr lang="en-US" dirty="0"/>
              <a:t>Stop and wait for </a:t>
            </a:r>
            <a:r>
              <a:rPr lang="en-US" dirty="0" err="1"/>
              <a:t>resuts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67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2.5: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Synchronous load: performance problem!</a:t>
            </a:r>
          </a:p>
          <a:p>
            <a:pPr lvl="1"/>
            <a:r>
              <a:rPr lang="en-US" dirty="0"/>
              <a:t>Issue load and wait … fix later (when learn about resource management)</a:t>
            </a:r>
          </a:p>
        </p:txBody>
      </p:sp>
    </p:spTree>
    <p:extLst>
      <p:ext uri="{BB962C8B-B14F-4D97-AF65-F5344CB8AC3E}">
        <p14:creationId xmlns:p14="http://schemas.microsoft.com/office/powerpoint/2010/main" val="186656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2.1: Canvas for Drawing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452" y="1690688"/>
            <a:ext cx="55957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8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2.6 Parameterize Fragment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211" y="1766888"/>
            <a:ext cx="5846964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8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2.6: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gain experience with creating a GLSL </a:t>
            </a:r>
            <a:r>
              <a:rPr lang="en-US" dirty="0" err="1"/>
              <a:t>shader</a:t>
            </a:r>
            <a:r>
              <a:rPr lang="en-US" dirty="0"/>
              <a:t> in the source code structure</a:t>
            </a:r>
          </a:p>
          <a:p>
            <a:pPr lvl="0"/>
            <a:r>
              <a:rPr lang="en-US" dirty="0"/>
              <a:t>To learn about the uniform variable and define a fragment </a:t>
            </a:r>
            <a:r>
              <a:rPr lang="en-US" dirty="0" err="1"/>
              <a:t>shader</a:t>
            </a:r>
            <a:r>
              <a:rPr lang="en-US" dirty="0"/>
              <a:t> with the color parameter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92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502F3-73C4-44E5-AE8F-1C60C1BA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2.6: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B4DF8-ED04-489D-B68F-8AE3B48BB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</a:t>
            </a:r>
            <a:r>
              <a:rPr lang="en-US" b="1" i="1" dirty="0"/>
              <a:t>attribute</a:t>
            </a:r>
            <a:r>
              <a:rPr lang="en-US" dirty="0"/>
              <a:t> variable in vertex shader </a:t>
            </a:r>
          </a:p>
          <a:p>
            <a:pPr lvl="1"/>
            <a:r>
              <a:rPr lang="en-US" dirty="0"/>
              <a:t>Binds per vertex (update value per vertex)</a:t>
            </a:r>
          </a:p>
          <a:p>
            <a:r>
              <a:rPr lang="en-US" b="1" i="1" dirty="0"/>
              <a:t>uniform: </a:t>
            </a:r>
            <a:r>
              <a:rPr lang="en-US" dirty="0"/>
              <a:t>Bind once per loading of the shader …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uniform vec4 </a:t>
            </a:r>
            <a:r>
              <a:rPr lang="en-US" dirty="0" err="1">
                <a:latin typeface="Consolas" panose="020B0609020204030204" pitchFamily="49" charset="0"/>
              </a:rPr>
              <a:t>uPixelColor</a:t>
            </a:r>
            <a:r>
              <a:rPr lang="en-US" dirty="0">
                <a:latin typeface="Consolas" panose="020B0609020204030204" pitchFamily="49" charset="0"/>
              </a:rPr>
              <a:t>  (defined in </a:t>
            </a:r>
            <a:r>
              <a:rPr lang="en-US" dirty="0" err="1">
                <a:latin typeface="Consolas" panose="020B0609020204030204" pitchFamily="49" charset="0"/>
              </a:rPr>
              <a:t>simple_fs.glsl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/>
              <a:t>simple_shader.js: </a:t>
            </a:r>
          </a:p>
          <a:p>
            <a:pPr lvl="1"/>
            <a:r>
              <a:rPr lang="en-US" dirty="0"/>
              <a:t>Sets a reference (from CPU) to allow value loading per shader invocation</a:t>
            </a:r>
          </a:p>
          <a:p>
            <a:pPr lvl="1"/>
            <a:r>
              <a:rPr lang="en-US" dirty="0"/>
              <a:t>Check out the last lines of: constructor() and activate() 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88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2: Learned?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with HTML, </a:t>
            </a:r>
            <a:r>
              <a:rPr lang="en-US" dirty="0" err="1"/>
              <a:t>WebGL</a:t>
            </a:r>
            <a:r>
              <a:rPr lang="en-US" dirty="0"/>
              <a:t>, and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Importance of source code organization</a:t>
            </a:r>
          </a:p>
          <a:p>
            <a:pPr lvl="1"/>
            <a:r>
              <a:rPr lang="en-US" dirty="0"/>
              <a:t>Folders</a:t>
            </a:r>
          </a:p>
          <a:p>
            <a:pPr lvl="1"/>
            <a:r>
              <a:rPr lang="en-US" dirty="0"/>
              <a:t>Source code file types: html, </a:t>
            </a:r>
            <a:r>
              <a:rPr lang="en-US" dirty="0" err="1"/>
              <a:t>js</a:t>
            </a:r>
            <a:r>
              <a:rPr lang="en-US" dirty="0"/>
              <a:t>, </a:t>
            </a:r>
            <a:r>
              <a:rPr lang="en-US" dirty="0" err="1"/>
              <a:t>glsl</a:t>
            </a:r>
            <a:endParaRPr lang="en-US" dirty="0"/>
          </a:p>
          <a:p>
            <a:r>
              <a:rPr lang="en-US" dirty="0"/>
              <a:t>Object-orientation analysis and implementation</a:t>
            </a:r>
          </a:p>
          <a:p>
            <a:r>
              <a:rPr lang="en-US" dirty="0"/>
              <a:t>GLSL: </a:t>
            </a:r>
          </a:p>
          <a:p>
            <a:pPr lvl="1"/>
            <a:r>
              <a:rPr lang="en-US" dirty="0"/>
              <a:t>Programming model: memory loading, program compiling</a:t>
            </a:r>
          </a:p>
          <a:p>
            <a:pPr lvl="1"/>
            <a:r>
              <a:rPr lang="en-US" dirty="0"/>
              <a:t>attribute and uniform variables</a:t>
            </a:r>
          </a:p>
          <a:p>
            <a:pPr lvl="1"/>
            <a:r>
              <a:rPr lang="en-US" dirty="0"/>
              <a:t>Predefined: </a:t>
            </a:r>
            <a:r>
              <a:rPr lang="en-US" dirty="0" err="1"/>
              <a:t>gl_Positoin</a:t>
            </a:r>
            <a:r>
              <a:rPr lang="en-US" dirty="0"/>
              <a:t>, </a:t>
            </a:r>
            <a:r>
              <a:rPr lang="en-US" dirty="0" err="1"/>
              <a:t>gl_FragColor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5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2.1: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learn how to set up the HTML canvas element </a:t>
            </a:r>
          </a:p>
          <a:p>
            <a:pPr lvl="0"/>
            <a:r>
              <a:rPr lang="en-US" dirty="0"/>
              <a:t>To learn how to retrieve the canvas element from an HTML document for use in JavaScript</a:t>
            </a:r>
          </a:p>
          <a:p>
            <a:pPr lvl="0"/>
            <a:r>
              <a:rPr lang="en-US" dirty="0"/>
              <a:t>To learn how to create a reference context to </a:t>
            </a:r>
            <a:r>
              <a:rPr lang="en-US" dirty="0" err="1"/>
              <a:t>WebGL</a:t>
            </a:r>
            <a:r>
              <a:rPr lang="en-US" dirty="0"/>
              <a:t> from the retrieved canvas element and manipulate the canvas from the </a:t>
            </a:r>
            <a:r>
              <a:rPr lang="en-US" dirty="0" err="1"/>
              <a:t>WebGL</a:t>
            </a:r>
            <a:r>
              <a:rPr lang="en-US" dirty="0"/>
              <a:t> context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003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4F38E-2CFB-4FA1-B1D0-7195D5868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2.1: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83697-764C-4F77-92BF-04289B425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HTML5 Project and edit the </a:t>
            </a:r>
            <a:r>
              <a:rPr lang="en-US" b="1" i="1" dirty="0"/>
              <a:t>index.html </a:t>
            </a:r>
            <a:r>
              <a:rPr lang="en-US" dirty="0"/>
              <a:t>file </a:t>
            </a:r>
          </a:p>
          <a:p>
            <a:r>
              <a:rPr lang="en-US" dirty="0"/>
              <a:t>Define to a drawing canvas (within the &lt;body&gt; element)</a:t>
            </a:r>
          </a:p>
          <a:p>
            <a:pPr lvl="1"/>
            <a:r>
              <a:rPr lang="en-US" dirty="0"/>
              <a:t>Notice the “id”: name of this canvas</a:t>
            </a:r>
          </a:p>
          <a:p>
            <a:r>
              <a:rPr lang="en-US" dirty="0"/>
              <a:t>&lt;</a:t>
            </a:r>
            <a:r>
              <a:rPr lang="en-US" dirty="0" err="1"/>
              <a:t>Javascript</a:t>
            </a:r>
            <a:r>
              <a:rPr lang="en-US" dirty="0"/>
              <a:t>&gt; element</a:t>
            </a:r>
          </a:p>
          <a:p>
            <a:r>
              <a:rPr lang="en-US" dirty="0"/>
              <a:t>WebGL code </a:t>
            </a:r>
          </a:p>
          <a:p>
            <a:pPr lvl="1"/>
            <a:r>
              <a:rPr lang="en-US" dirty="0"/>
              <a:t>To get Canvas element by “id”</a:t>
            </a:r>
          </a:p>
          <a:p>
            <a:pPr lvl="1"/>
            <a:r>
              <a:rPr lang="en-US" dirty="0"/>
              <a:t>to clear the canvas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5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drawing element (with &lt;canvas&gt; tag)</a:t>
            </a:r>
          </a:p>
          <a:p>
            <a:r>
              <a:rPr lang="en-US" dirty="0"/>
              <a:t>Define scripting element (with &lt;script&gt; tag)</a:t>
            </a:r>
          </a:p>
          <a:p>
            <a:pPr lvl="1"/>
            <a:r>
              <a:rPr lang="en-US" dirty="0"/>
              <a:t>Get a reference to the drawing area</a:t>
            </a:r>
          </a:p>
          <a:p>
            <a:pPr lvl="1"/>
            <a:r>
              <a:rPr lang="en-US" dirty="0"/>
              <a:t>Associate a </a:t>
            </a:r>
            <a:r>
              <a:rPr lang="en-US" dirty="0" err="1"/>
              <a:t>WebGL</a:t>
            </a:r>
            <a:r>
              <a:rPr lang="en-US" dirty="0"/>
              <a:t> context with the drawing area</a:t>
            </a:r>
          </a:p>
          <a:p>
            <a:pPr lvl="1"/>
            <a:r>
              <a:rPr lang="en-US" dirty="0"/>
              <a:t>Draw (in our case) clear with the </a:t>
            </a:r>
            <a:r>
              <a:rPr lang="en-US" dirty="0" err="1"/>
              <a:t>WeblGL</a:t>
            </a:r>
            <a:r>
              <a:rPr lang="en-US" dirty="0"/>
              <a:t> context</a:t>
            </a:r>
          </a:p>
          <a:p>
            <a:r>
              <a:rPr lang="en-US" dirty="0"/>
              <a:t>Lesson:</a:t>
            </a:r>
          </a:p>
          <a:p>
            <a:pPr lvl="1"/>
            <a:r>
              <a:rPr lang="en-US" dirty="0"/>
              <a:t>Define area</a:t>
            </a:r>
          </a:p>
          <a:p>
            <a:pPr lvl="1"/>
            <a:r>
              <a:rPr lang="en-US" dirty="0"/>
              <a:t>Associate context with area</a:t>
            </a:r>
          </a:p>
          <a:p>
            <a:pPr lvl="1"/>
            <a:r>
              <a:rPr lang="en-US" dirty="0"/>
              <a:t>Draw with context (by using code: </a:t>
            </a:r>
            <a:r>
              <a:rPr lang="en-US" dirty="0" err="1"/>
              <a:t>gl.Something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3256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2.2: Source code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Observations:</a:t>
            </a:r>
          </a:p>
          <a:p>
            <a:pPr lvl="1"/>
            <a:r>
              <a:rPr lang="en-US" b="1" i="1" dirty="0"/>
              <a:t>Index.html</a:t>
            </a:r>
            <a:r>
              <a:rPr lang="en-US" dirty="0"/>
              <a:t>: contains both</a:t>
            </a:r>
          </a:p>
          <a:p>
            <a:pPr lvl="2"/>
            <a:r>
              <a:rPr lang="en-US" dirty="0"/>
              <a:t>Web page rendering HTML tags</a:t>
            </a:r>
          </a:p>
          <a:p>
            <a:pPr lvl="3"/>
            <a:r>
              <a:rPr lang="en-US" dirty="0"/>
              <a:t>E.g. &lt;body&gt; </a:t>
            </a:r>
          </a:p>
          <a:p>
            <a:pPr lvl="2"/>
            <a:r>
              <a:rPr lang="en-US" dirty="0"/>
              <a:t>Program Logic flow</a:t>
            </a:r>
          </a:p>
          <a:p>
            <a:pPr lvl="3"/>
            <a:r>
              <a:rPr lang="en-US" dirty="0"/>
              <a:t>E.g. </a:t>
            </a:r>
          </a:p>
          <a:p>
            <a:pPr lvl="3"/>
            <a:endParaRPr lang="en-US" dirty="0"/>
          </a:p>
          <a:p>
            <a:r>
              <a:rPr lang="en-US" dirty="0"/>
              <a:t>Problem: </a:t>
            </a:r>
          </a:p>
          <a:p>
            <a:pPr lvl="1"/>
            <a:r>
              <a:rPr lang="en-US" dirty="0"/>
              <a:t>One file contains contents for heterogeneous purposes</a:t>
            </a:r>
          </a:p>
          <a:p>
            <a:pPr lvl="1"/>
            <a:r>
              <a:rPr lang="en-US" dirty="0"/>
              <a:t>Does not support growth in complexity!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634" y="3731150"/>
            <a:ext cx="5520520" cy="72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5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2.2: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548640" lvl="0" indent="-3429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HelveticaNeue-Roman"/>
                <a:ea typeface="Calibri" panose="020F0502020204030204" pitchFamily="34" charset="0"/>
                <a:cs typeface="Times New Roman" panose="02020603050405020304" pitchFamily="18" charset="0"/>
              </a:rPr>
              <a:t>To learn how to separate source code into different files</a:t>
            </a:r>
          </a:p>
          <a:p>
            <a:pPr marL="342900" marR="548640" lvl="0" indent="-3429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HelveticaNeue-Roman"/>
                <a:ea typeface="Calibri" panose="020F0502020204030204" pitchFamily="34" charset="0"/>
                <a:cs typeface="Times New Roman" panose="02020603050405020304" pitchFamily="18" charset="0"/>
              </a:rPr>
              <a:t>To organize your code in a logical 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812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2.2: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source code file(s)</a:t>
            </a:r>
          </a:p>
          <a:p>
            <a:r>
              <a:rPr lang="en-US" dirty="0"/>
              <a:t>Include source code file in HTML contents</a:t>
            </a:r>
          </a:p>
          <a:p>
            <a:r>
              <a:rPr lang="en-US" dirty="0"/>
              <a:t>Invoke source code logic</a:t>
            </a:r>
          </a:p>
        </p:txBody>
      </p:sp>
    </p:spTree>
    <p:extLst>
      <p:ext uri="{BB962C8B-B14F-4D97-AF65-F5344CB8AC3E}">
        <p14:creationId xmlns:p14="http://schemas.microsoft.com/office/powerpoint/2010/main" val="390760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</TotalTime>
  <Words>1220</Words>
  <Application>Microsoft Office PowerPoint</Application>
  <PresentationFormat>Widescreen</PresentationFormat>
  <Paragraphs>205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HelveticaNeue-Roman</vt:lpstr>
      <vt:lpstr>Arial</vt:lpstr>
      <vt:lpstr>Calibri</vt:lpstr>
      <vt:lpstr>Calibri Light</vt:lpstr>
      <vt:lpstr>Consolas</vt:lpstr>
      <vt:lpstr>Symbol</vt:lpstr>
      <vt:lpstr>Times New Roman</vt:lpstr>
      <vt:lpstr>Office Theme</vt:lpstr>
      <vt:lpstr>Chapter 2</vt:lpstr>
      <vt:lpstr>This Chapter</vt:lpstr>
      <vt:lpstr>2.1: Canvas for Drawing</vt:lpstr>
      <vt:lpstr>2.1: Goals</vt:lpstr>
      <vt:lpstr>2.1: Details</vt:lpstr>
      <vt:lpstr>2.1: Summary</vt:lpstr>
      <vt:lpstr>2.2: Source code organization</vt:lpstr>
      <vt:lpstr>2.2: Goals</vt:lpstr>
      <vt:lpstr>2.2: Steps</vt:lpstr>
      <vt:lpstr>2.2: Details</vt:lpstr>
      <vt:lpstr>Elementary Drawing with WebGL</vt:lpstr>
      <vt:lpstr>2.3: Draw One Square</vt:lpstr>
      <vt:lpstr>2.3: Goals</vt:lpstr>
      <vt:lpstr>2.3: Steps</vt:lpstr>
      <vt:lpstr>2.3: Details of CPU and GPU </vt:lpstr>
      <vt:lpstr>2.3: Observations</vt:lpstr>
      <vt:lpstr>2.4: JavaScript Objects Project</vt:lpstr>
      <vt:lpstr>2.4: Goals</vt:lpstr>
      <vt:lpstr>2.4 Steps</vt:lpstr>
      <vt:lpstr>2.4: Folder organization</vt:lpstr>
      <vt:lpstr>2.4: Observation</vt:lpstr>
      <vt:lpstr>2.5: Separating GLSL shader source code</vt:lpstr>
      <vt:lpstr>2.5: Separating GLSL shader source code</vt:lpstr>
      <vt:lpstr>2.5: Goals</vt:lpstr>
      <vt:lpstr>2.5: Organization</vt:lpstr>
      <vt:lpstr>2.5: Organization</vt:lpstr>
      <vt:lpstr>2.5: Organization</vt:lpstr>
      <vt:lpstr>2.5: Details</vt:lpstr>
      <vt:lpstr>2.5: Problem</vt:lpstr>
      <vt:lpstr>2.6 Parameterize Fragment Shader</vt:lpstr>
      <vt:lpstr>2.6: Goals</vt:lpstr>
      <vt:lpstr>2.6: Details</vt:lpstr>
      <vt:lpstr>Chapter 2: Learned?</vt:lpstr>
    </vt:vector>
  </TitlesOfParts>
  <Company>UWB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Kelvin Sung</cp:lastModifiedBy>
  <cp:revision>426</cp:revision>
  <dcterms:created xsi:type="dcterms:W3CDTF">2015-10-15T20:24:08Z</dcterms:created>
  <dcterms:modified xsi:type="dcterms:W3CDTF">2022-01-03T23:49:02Z</dcterms:modified>
</cp:coreProperties>
</file>